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50" r:id="rId2"/>
    <p:sldId id="395" r:id="rId3"/>
    <p:sldId id="417" r:id="rId4"/>
    <p:sldId id="419" r:id="rId5"/>
    <p:sldId id="418" r:id="rId6"/>
    <p:sldId id="421" r:id="rId7"/>
    <p:sldId id="422" r:id="rId8"/>
    <p:sldId id="423" r:id="rId9"/>
    <p:sldId id="425" r:id="rId10"/>
    <p:sldId id="426" r:id="rId11"/>
    <p:sldId id="427" r:id="rId12"/>
    <p:sldId id="429" r:id="rId13"/>
    <p:sldId id="428" r:id="rId14"/>
    <p:sldId id="430" r:id="rId15"/>
    <p:sldId id="433" r:id="rId16"/>
    <p:sldId id="434" r:id="rId17"/>
    <p:sldId id="431" r:id="rId18"/>
    <p:sldId id="440" r:id="rId19"/>
    <p:sldId id="436" r:id="rId20"/>
    <p:sldId id="438" r:id="rId21"/>
    <p:sldId id="439" r:id="rId22"/>
    <p:sldId id="437" r:id="rId23"/>
    <p:sldId id="442" r:id="rId24"/>
    <p:sldId id="435" r:id="rId25"/>
    <p:sldId id="441" r:id="rId26"/>
    <p:sldId id="416" r:id="rId27"/>
  </p:sldIdLst>
  <p:sldSz cx="12192000" cy="6858000"/>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FF99FF"/>
    <a:srgbClr val="CCFFFF"/>
    <a:srgbClr val="FEFAE4"/>
    <a:srgbClr val="B3BDCD"/>
    <a:srgbClr val="99A9C5"/>
    <a:srgbClr val="ABAFB5"/>
    <a:srgbClr val="C9CDD3"/>
    <a:srgbClr val="CBD9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Styl pośredni 1 — Ak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00" autoAdjust="0"/>
    <p:restoredTop sz="85846" autoAdjust="0"/>
  </p:normalViewPr>
  <p:slideViewPr>
    <p:cSldViewPr snapToGrid="0">
      <p:cViewPr varScale="1">
        <p:scale>
          <a:sx n="98" d="100"/>
          <a:sy n="98" d="100"/>
        </p:scale>
        <p:origin x="498" y="78"/>
      </p:cViewPr>
      <p:guideLst>
        <p:guide orient="horz" pos="2160"/>
        <p:guide pos="3840"/>
      </p:guideLst>
    </p:cSldViewPr>
  </p:slideViewPr>
  <p:notesTextViewPr>
    <p:cViewPr>
      <p:scale>
        <a:sx n="3" d="2"/>
        <a:sy n="3" d="2"/>
      </p:scale>
      <p:origin x="0" y="0"/>
    </p:cViewPr>
  </p:notesTextViewPr>
  <p:sorterViewPr>
    <p:cViewPr>
      <p:scale>
        <a:sx n="100" d="100"/>
        <a:sy n="100" d="100"/>
      </p:scale>
      <p:origin x="0" y="-3264"/>
    </p:cViewPr>
  </p:sorterViewPr>
  <p:notesViewPr>
    <p:cSldViewPr snapToGrid="0">
      <p:cViewPr>
        <p:scale>
          <a:sx n="160" d="100"/>
          <a:sy n="160" d="100"/>
        </p:scale>
        <p:origin x="1044"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1"/>
            <a:ext cx="2945659" cy="498055"/>
          </a:xfrm>
          <a:prstGeom prst="rect">
            <a:avLst/>
          </a:prstGeom>
        </p:spPr>
        <p:txBody>
          <a:bodyPr vert="horz" lIns="91897" tIns="45949" rIns="91897" bIns="45949" rtlCol="0"/>
          <a:lstStyle>
            <a:lvl1pPr algn="l">
              <a:defRPr sz="1200"/>
            </a:lvl1pPr>
          </a:lstStyle>
          <a:p>
            <a:endParaRPr lang="pl-PL"/>
          </a:p>
        </p:txBody>
      </p:sp>
      <p:sp>
        <p:nvSpPr>
          <p:cNvPr id="3" name="Symbol zastępczy daty 2"/>
          <p:cNvSpPr>
            <a:spLocks noGrp="1"/>
          </p:cNvSpPr>
          <p:nvPr>
            <p:ph type="dt" idx="1"/>
          </p:nvPr>
        </p:nvSpPr>
        <p:spPr>
          <a:xfrm>
            <a:off x="3850444" y="1"/>
            <a:ext cx="2945659" cy="498055"/>
          </a:xfrm>
          <a:prstGeom prst="rect">
            <a:avLst/>
          </a:prstGeom>
        </p:spPr>
        <p:txBody>
          <a:bodyPr vert="horz" lIns="91897" tIns="45949" rIns="91897" bIns="45949" rtlCol="0"/>
          <a:lstStyle>
            <a:lvl1pPr algn="r">
              <a:defRPr sz="1200"/>
            </a:lvl1pPr>
          </a:lstStyle>
          <a:p>
            <a:fld id="{78939FC0-128A-4E97-98C7-140AD4907827}" type="datetimeFigureOut">
              <a:rPr lang="pl-PL" smtClean="0"/>
              <a:t>23.05.2022</a:t>
            </a:fld>
            <a:endParaRPr lang="pl-PL"/>
          </a:p>
        </p:txBody>
      </p:sp>
      <p:sp>
        <p:nvSpPr>
          <p:cNvPr id="4" name="Symbol zastępczy obrazu slajd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897" tIns="45949" rIns="91897" bIns="45949" rtlCol="0" anchor="ctr"/>
          <a:lstStyle/>
          <a:p>
            <a:endParaRPr lang="pl-PL"/>
          </a:p>
        </p:txBody>
      </p:sp>
      <p:sp>
        <p:nvSpPr>
          <p:cNvPr id="5" name="Symbol zastępczy notatek 4"/>
          <p:cNvSpPr>
            <a:spLocks noGrp="1"/>
          </p:cNvSpPr>
          <p:nvPr>
            <p:ph type="body" sz="quarter" idx="3"/>
          </p:nvPr>
        </p:nvSpPr>
        <p:spPr>
          <a:xfrm>
            <a:off x="679768" y="4777194"/>
            <a:ext cx="5438140" cy="3908614"/>
          </a:xfrm>
          <a:prstGeom prst="rect">
            <a:avLst/>
          </a:prstGeom>
        </p:spPr>
        <p:txBody>
          <a:bodyPr vert="horz" lIns="91897" tIns="45949" rIns="91897" bIns="45949"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28584"/>
            <a:ext cx="2945659" cy="498054"/>
          </a:xfrm>
          <a:prstGeom prst="rect">
            <a:avLst/>
          </a:prstGeom>
        </p:spPr>
        <p:txBody>
          <a:bodyPr vert="horz" lIns="91897" tIns="45949" rIns="91897" bIns="45949"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4" y="9428584"/>
            <a:ext cx="2945659" cy="498054"/>
          </a:xfrm>
          <a:prstGeom prst="rect">
            <a:avLst/>
          </a:prstGeom>
        </p:spPr>
        <p:txBody>
          <a:bodyPr vert="horz" lIns="91897" tIns="45949" rIns="91897" bIns="45949" rtlCol="0" anchor="b"/>
          <a:lstStyle>
            <a:lvl1pPr algn="r">
              <a:defRPr sz="1200"/>
            </a:lvl1pPr>
          </a:lstStyle>
          <a:p>
            <a:fld id="{B4C23150-3680-48BB-A03A-AE2676924606}" type="slidenum">
              <a:rPr lang="pl-PL" smtClean="0"/>
              <a:t>‹#›</a:t>
            </a:fld>
            <a:endParaRPr lang="pl-PL"/>
          </a:p>
        </p:txBody>
      </p:sp>
    </p:spTree>
    <p:extLst>
      <p:ext uri="{BB962C8B-B14F-4D97-AF65-F5344CB8AC3E}">
        <p14:creationId xmlns:p14="http://schemas.microsoft.com/office/powerpoint/2010/main" val="1911946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088433" rtl="0" eaLnBrk="1" fontAlgn="auto" latinLnBrk="0" hangingPunct="1">
              <a:lnSpc>
                <a:spcPct val="100000"/>
              </a:lnSpc>
              <a:spcBef>
                <a:spcPts val="0"/>
              </a:spcBef>
              <a:spcAft>
                <a:spcPts val="0"/>
              </a:spcAft>
              <a:buClrTx/>
              <a:buSzTx/>
              <a:buFontTx/>
              <a:buNone/>
              <a:tabLst/>
              <a:defRPr/>
            </a:pPr>
            <a:endParaRPr lang="pl-PL" baseline="0" dirty="0"/>
          </a:p>
          <a:p>
            <a:endParaRPr lang="pl-PL" dirty="0"/>
          </a:p>
        </p:txBody>
      </p:sp>
      <p:sp>
        <p:nvSpPr>
          <p:cNvPr id="4" name="Symbol zastępczy numeru slajdu 3"/>
          <p:cNvSpPr>
            <a:spLocks noGrp="1"/>
          </p:cNvSpPr>
          <p:nvPr>
            <p:ph type="sldNum" sz="quarter" idx="10"/>
          </p:nvPr>
        </p:nvSpPr>
        <p:spPr/>
        <p:txBody>
          <a:bodyPr/>
          <a:lstStyle/>
          <a:p>
            <a:fld id="{FE0FD474-C3D5-4490-80F3-AED648F2538D}" type="slidenum">
              <a:rPr lang="en-US" smtClean="0"/>
              <a:pPr/>
              <a:t>1</a:t>
            </a:fld>
            <a:endParaRPr lang="en-US"/>
          </a:p>
        </p:txBody>
      </p:sp>
    </p:spTree>
    <p:extLst>
      <p:ext uri="{BB962C8B-B14F-4D97-AF65-F5344CB8AC3E}">
        <p14:creationId xmlns:p14="http://schemas.microsoft.com/office/powerpoint/2010/main" val="492933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1088433" rtl="0" eaLnBrk="1" fontAlgn="auto" latinLnBrk="0" hangingPunct="1">
              <a:lnSpc>
                <a:spcPct val="100000"/>
              </a:lnSpc>
              <a:spcBef>
                <a:spcPts val="0"/>
              </a:spcBef>
              <a:spcAft>
                <a:spcPts val="0"/>
              </a:spcAft>
              <a:buClrTx/>
              <a:buSzTx/>
              <a:buFontTx/>
              <a:buChar char="-"/>
              <a:tabLst/>
              <a:defRPr/>
            </a:pPr>
            <a:endParaRPr lang="pl-PL" b="0" baseline="0" dirty="0">
              <a:effectLst/>
            </a:endParaRPr>
          </a:p>
        </p:txBody>
      </p:sp>
      <p:sp>
        <p:nvSpPr>
          <p:cNvPr id="4" name="Symbol zastępczy numeru slajdu 3"/>
          <p:cNvSpPr>
            <a:spLocks noGrp="1"/>
          </p:cNvSpPr>
          <p:nvPr>
            <p:ph type="sldNum" sz="quarter" idx="10"/>
          </p:nvPr>
        </p:nvSpPr>
        <p:spPr/>
        <p:txBody>
          <a:bodyPr/>
          <a:lstStyle/>
          <a:p>
            <a:fld id="{FE0FD474-C3D5-4490-80F3-AED648F2538D}" type="slidenum">
              <a:rPr lang="en-US" smtClean="0"/>
              <a:pPr/>
              <a:t>10</a:t>
            </a:fld>
            <a:endParaRPr lang="en-US"/>
          </a:p>
        </p:txBody>
      </p:sp>
    </p:spTree>
    <p:extLst>
      <p:ext uri="{BB962C8B-B14F-4D97-AF65-F5344CB8AC3E}">
        <p14:creationId xmlns:p14="http://schemas.microsoft.com/office/powerpoint/2010/main" val="1761865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1088433" rtl="0" eaLnBrk="1" fontAlgn="auto" latinLnBrk="0" hangingPunct="1">
              <a:lnSpc>
                <a:spcPct val="100000"/>
              </a:lnSpc>
              <a:spcBef>
                <a:spcPts val="0"/>
              </a:spcBef>
              <a:spcAft>
                <a:spcPts val="0"/>
              </a:spcAft>
              <a:buClrTx/>
              <a:buSzTx/>
              <a:buFontTx/>
              <a:buChar char="-"/>
              <a:tabLst/>
              <a:defRPr/>
            </a:pPr>
            <a:r>
              <a:rPr lang="pl-PL" b="0" baseline="0" dirty="0">
                <a:effectLst/>
              </a:rPr>
              <a:t>For the </a:t>
            </a:r>
            <a:r>
              <a:rPr lang="pl-PL" b="0" baseline="0" dirty="0" err="1">
                <a:effectLst/>
              </a:rPr>
              <a:t>purpose</a:t>
            </a:r>
            <a:r>
              <a:rPr lang="pl-PL" b="0" baseline="0" dirty="0">
                <a:effectLst/>
              </a:rPr>
              <a:t> of </a:t>
            </a:r>
            <a:r>
              <a:rPr lang="pl-PL" b="0" baseline="0" dirty="0" err="1">
                <a:effectLst/>
              </a:rPr>
              <a:t>this</a:t>
            </a:r>
            <a:r>
              <a:rPr lang="pl-PL" b="0" baseline="0" dirty="0">
                <a:effectLst/>
              </a:rPr>
              <a:t> </a:t>
            </a:r>
            <a:r>
              <a:rPr lang="pl-PL" b="0" baseline="0" dirty="0" err="1">
                <a:effectLst/>
              </a:rPr>
              <a:t>presentation</a:t>
            </a:r>
            <a:r>
              <a:rPr lang="pl-PL" b="0" baseline="0" dirty="0">
                <a:effectLst/>
              </a:rPr>
              <a:t>, I </a:t>
            </a:r>
            <a:r>
              <a:rPr lang="pl-PL" b="0" baseline="0" dirty="0" err="1">
                <a:effectLst/>
              </a:rPr>
              <a:t>will</a:t>
            </a:r>
            <a:r>
              <a:rPr lang="pl-PL" b="0" baseline="0" dirty="0">
                <a:effectLst/>
              </a:rPr>
              <a:t> </a:t>
            </a:r>
            <a:r>
              <a:rPr lang="pl-PL" b="0" baseline="0" dirty="0" err="1">
                <a:effectLst/>
              </a:rPr>
              <a:t>focus</a:t>
            </a:r>
            <a:r>
              <a:rPr lang="pl-PL" b="0" baseline="0" dirty="0">
                <a:effectLst/>
              </a:rPr>
              <a:t> on English on </a:t>
            </a:r>
            <a:r>
              <a:rPr lang="pl-PL" b="0" baseline="0" dirty="0" err="1">
                <a:effectLst/>
              </a:rPr>
              <a:t>Intermediate</a:t>
            </a:r>
            <a:r>
              <a:rPr lang="pl-PL" b="0" baseline="0" dirty="0">
                <a:effectLst/>
              </a:rPr>
              <a:t> </a:t>
            </a:r>
            <a:r>
              <a:rPr lang="pl-PL" b="0" baseline="0" dirty="0" err="1">
                <a:effectLst/>
              </a:rPr>
              <a:t>level</a:t>
            </a:r>
            <a:r>
              <a:rPr lang="pl-PL" b="0" baseline="0" dirty="0">
                <a:effectLst/>
              </a:rPr>
              <a:t>. </a:t>
            </a:r>
            <a:r>
              <a:rPr lang="pl-PL" b="0" baseline="0" dirty="0" err="1">
                <a:effectLst/>
              </a:rPr>
              <a:t>This</a:t>
            </a:r>
            <a:r>
              <a:rPr lang="pl-PL" b="0" baseline="0" dirty="0">
                <a:effectLst/>
              </a:rPr>
              <a:t> </a:t>
            </a:r>
            <a:r>
              <a:rPr lang="pl-PL" b="0" baseline="0" dirty="0" err="1">
                <a:effectLst/>
              </a:rPr>
              <a:t>level</a:t>
            </a:r>
            <a:r>
              <a:rPr lang="pl-PL" b="0" baseline="0" dirty="0">
                <a:effectLst/>
              </a:rPr>
              <a:t> </a:t>
            </a:r>
            <a:r>
              <a:rPr lang="pl-PL" b="0" baseline="0" dirty="0" err="1">
                <a:effectLst/>
              </a:rPr>
              <a:t>has</a:t>
            </a:r>
            <a:r>
              <a:rPr lang="pl-PL" b="0" baseline="0" dirty="0">
                <a:effectLst/>
              </a:rPr>
              <a:t> </a:t>
            </a:r>
            <a:r>
              <a:rPr lang="pl-PL" b="0" baseline="0" dirty="0" err="1">
                <a:effectLst/>
              </a:rPr>
              <a:t>been</a:t>
            </a:r>
            <a:r>
              <a:rPr lang="pl-PL" b="0" baseline="0" dirty="0">
                <a:effectLst/>
              </a:rPr>
              <a:t> </a:t>
            </a:r>
            <a:r>
              <a:rPr lang="pl-PL" b="0" baseline="0" dirty="0" err="1">
                <a:effectLst/>
              </a:rPr>
              <a:t>chosen</a:t>
            </a:r>
            <a:r>
              <a:rPr lang="pl-PL" b="0" baseline="0" dirty="0">
                <a:effectLst/>
              </a:rPr>
              <a:t> </a:t>
            </a:r>
            <a:r>
              <a:rPr lang="pl-PL" b="0" baseline="0" dirty="0" err="1">
                <a:effectLst/>
              </a:rPr>
              <a:t>because</a:t>
            </a:r>
            <a:r>
              <a:rPr lang="pl-PL" b="0" baseline="0" dirty="0">
                <a:effectLst/>
              </a:rPr>
              <a:t> of the </a:t>
            </a:r>
            <a:r>
              <a:rPr lang="pl-PL" b="0" baseline="0" dirty="0" err="1">
                <a:effectLst/>
              </a:rPr>
              <a:t>following</a:t>
            </a:r>
            <a:r>
              <a:rPr lang="pl-PL" b="0" baseline="0" dirty="0">
                <a:effectLst/>
              </a:rPr>
              <a:t>:</a:t>
            </a:r>
          </a:p>
          <a:p>
            <a:pPr marL="171450" marR="0" lvl="0" indent="-171450" algn="l" defTabSz="1088433" rtl="0" eaLnBrk="1" fontAlgn="auto" latinLnBrk="0" hangingPunct="1">
              <a:lnSpc>
                <a:spcPct val="100000"/>
              </a:lnSpc>
              <a:spcBef>
                <a:spcPts val="0"/>
              </a:spcBef>
              <a:spcAft>
                <a:spcPts val="0"/>
              </a:spcAft>
              <a:buClrTx/>
              <a:buSzTx/>
              <a:buFontTx/>
              <a:buChar char="-"/>
              <a:tabLst/>
              <a:defRPr/>
            </a:pPr>
            <a:r>
              <a:rPr lang="pl-PL" b="0" baseline="0" dirty="0">
                <a:effectLst/>
              </a:rPr>
              <a:t> </a:t>
            </a:r>
            <a:r>
              <a:rPr lang="pl-PL" b="0" baseline="0" dirty="0" err="1">
                <a:effectLst/>
              </a:rPr>
              <a:t>beginning</a:t>
            </a:r>
            <a:r>
              <a:rPr lang="pl-PL" b="0" baseline="0" dirty="0">
                <a:effectLst/>
              </a:rPr>
              <a:t> of </a:t>
            </a:r>
            <a:r>
              <a:rPr lang="pl-PL" b="0" baseline="0" dirty="0" err="1">
                <a:effectLst/>
              </a:rPr>
              <a:t>language</a:t>
            </a:r>
            <a:r>
              <a:rPr lang="pl-PL" b="0" baseline="0" dirty="0">
                <a:effectLst/>
              </a:rPr>
              <a:t> development, not </a:t>
            </a:r>
            <a:r>
              <a:rPr lang="pl-PL" b="0" baseline="0" dirty="0" err="1">
                <a:effectLst/>
              </a:rPr>
              <a:t>only</a:t>
            </a:r>
            <a:r>
              <a:rPr lang="pl-PL" b="0" baseline="0" dirty="0">
                <a:effectLst/>
              </a:rPr>
              <a:t> </a:t>
            </a:r>
            <a:r>
              <a:rPr lang="pl-PL" b="0" baseline="0" dirty="0" err="1">
                <a:effectLst/>
              </a:rPr>
              <a:t>building</a:t>
            </a:r>
            <a:r>
              <a:rPr lang="pl-PL" b="0" baseline="0" dirty="0">
                <a:effectLst/>
              </a:rPr>
              <a:t> from </a:t>
            </a:r>
            <a:r>
              <a:rPr lang="pl-PL" b="0" baseline="0" dirty="0" err="1">
                <a:effectLst/>
              </a:rPr>
              <a:t>scratch</a:t>
            </a:r>
            <a:r>
              <a:rPr lang="pl-PL" b="0" baseline="0" dirty="0">
                <a:effectLst/>
              </a:rPr>
              <a:t>;</a:t>
            </a:r>
          </a:p>
          <a:p>
            <a:pPr marL="171450" marR="0" lvl="0" indent="-171450" algn="l" defTabSz="1088433" rtl="0" eaLnBrk="1" fontAlgn="auto" latinLnBrk="0" hangingPunct="1">
              <a:lnSpc>
                <a:spcPct val="100000"/>
              </a:lnSpc>
              <a:spcBef>
                <a:spcPts val="0"/>
              </a:spcBef>
              <a:spcAft>
                <a:spcPts val="0"/>
              </a:spcAft>
              <a:buClrTx/>
              <a:buSzTx/>
              <a:buFontTx/>
              <a:buChar char="-"/>
              <a:tabLst/>
              <a:defRPr/>
            </a:pPr>
            <a:r>
              <a:rPr lang="pl-PL" b="0" baseline="0" dirty="0" err="1">
                <a:effectLst/>
              </a:rPr>
              <a:t>Present</a:t>
            </a:r>
            <a:r>
              <a:rPr lang="pl-PL" b="0" baseline="0" dirty="0">
                <a:effectLst/>
              </a:rPr>
              <a:t> in </a:t>
            </a:r>
            <a:r>
              <a:rPr lang="pl-PL" b="0" baseline="0" dirty="0" err="1">
                <a:effectLst/>
              </a:rPr>
              <a:t>every</a:t>
            </a:r>
            <a:r>
              <a:rPr lang="pl-PL" b="0" baseline="0" dirty="0">
                <a:effectLst/>
              </a:rPr>
              <a:t> country;</a:t>
            </a:r>
          </a:p>
          <a:p>
            <a:pPr marL="171450" marR="0" lvl="0" indent="-171450" algn="l" defTabSz="1088433" rtl="0" eaLnBrk="1" fontAlgn="auto" latinLnBrk="0" hangingPunct="1">
              <a:lnSpc>
                <a:spcPct val="100000"/>
              </a:lnSpc>
              <a:spcBef>
                <a:spcPts val="0"/>
              </a:spcBef>
              <a:spcAft>
                <a:spcPts val="0"/>
              </a:spcAft>
              <a:buClrTx/>
              <a:buSzTx/>
              <a:buFontTx/>
              <a:buChar char="-"/>
              <a:tabLst/>
              <a:defRPr/>
            </a:pPr>
            <a:r>
              <a:rPr lang="pl-PL" b="0" baseline="0" dirty="0">
                <a:effectLst/>
              </a:rPr>
              <a:t>Lack of </a:t>
            </a:r>
            <a:r>
              <a:rPr lang="pl-PL" b="0" baseline="0" dirty="0" err="1">
                <a:effectLst/>
              </a:rPr>
              <a:t>true</a:t>
            </a:r>
            <a:r>
              <a:rPr lang="pl-PL" b="0" baseline="0" dirty="0">
                <a:effectLst/>
              </a:rPr>
              <a:t> </a:t>
            </a:r>
            <a:r>
              <a:rPr lang="pl-PL" b="0" baseline="0" dirty="0" err="1">
                <a:effectLst/>
              </a:rPr>
              <a:t>beginners</a:t>
            </a:r>
            <a:r>
              <a:rPr lang="pl-PL" b="0" baseline="0" dirty="0">
                <a:effectLst/>
              </a:rPr>
              <a:t>;</a:t>
            </a:r>
          </a:p>
          <a:p>
            <a:pPr marL="171450" marR="0" lvl="0" indent="-171450" algn="l" defTabSz="1088433" rtl="0" eaLnBrk="1" fontAlgn="auto" latinLnBrk="0" hangingPunct="1">
              <a:lnSpc>
                <a:spcPct val="100000"/>
              </a:lnSpc>
              <a:spcBef>
                <a:spcPts val="0"/>
              </a:spcBef>
              <a:spcAft>
                <a:spcPts val="0"/>
              </a:spcAft>
              <a:buClrTx/>
              <a:buSzTx/>
              <a:buFontTx/>
              <a:buChar char="-"/>
              <a:tabLst/>
              <a:defRPr/>
            </a:pPr>
            <a:r>
              <a:rPr lang="pl-PL" b="0" baseline="0" dirty="0" err="1">
                <a:effectLst/>
              </a:rPr>
              <a:t>Zoomers</a:t>
            </a:r>
            <a:r>
              <a:rPr lang="pl-PL" b="0" baseline="0" dirty="0">
                <a:effectLst/>
              </a:rPr>
              <a:t> </a:t>
            </a:r>
            <a:r>
              <a:rPr lang="pl-PL" b="0" baseline="0" dirty="0" err="1">
                <a:effectLst/>
              </a:rPr>
              <a:t>were</a:t>
            </a:r>
            <a:r>
              <a:rPr lang="pl-PL" b="0" baseline="0" dirty="0">
                <a:effectLst/>
              </a:rPr>
              <a:t> </a:t>
            </a:r>
            <a:r>
              <a:rPr lang="pl-PL" b="0" baseline="0" dirty="0" err="1">
                <a:effectLst/>
              </a:rPr>
              <a:t>already</a:t>
            </a:r>
            <a:r>
              <a:rPr lang="pl-PL" b="0" baseline="0" dirty="0">
                <a:effectLst/>
              </a:rPr>
              <a:t> </a:t>
            </a:r>
            <a:r>
              <a:rPr lang="pl-PL" b="0" baseline="0" dirty="0" err="1">
                <a:effectLst/>
              </a:rPr>
              <a:t>taught</a:t>
            </a:r>
            <a:r>
              <a:rPr lang="pl-PL" b="0" baseline="0" dirty="0">
                <a:effectLst/>
              </a:rPr>
              <a:t> on </a:t>
            </a:r>
            <a:r>
              <a:rPr lang="pl-PL" b="0" baseline="0" dirty="0" err="1">
                <a:effectLst/>
              </a:rPr>
              <a:t>basic</a:t>
            </a:r>
            <a:r>
              <a:rPr lang="pl-PL" b="0" baseline="0" dirty="0">
                <a:effectLst/>
              </a:rPr>
              <a:t>/</a:t>
            </a:r>
            <a:r>
              <a:rPr lang="pl-PL" b="0" baseline="0" dirty="0" err="1">
                <a:effectLst/>
              </a:rPr>
              <a:t>pre-intermediate</a:t>
            </a:r>
            <a:r>
              <a:rPr lang="pl-PL" b="0" baseline="0" dirty="0">
                <a:effectLst/>
              </a:rPr>
              <a:t> </a:t>
            </a:r>
            <a:r>
              <a:rPr lang="pl-PL" b="0" baseline="0" dirty="0" err="1">
                <a:effectLst/>
              </a:rPr>
              <a:t>level</a:t>
            </a:r>
            <a:r>
              <a:rPr lang="pl-PL" b="0" baseline="0" dirty="0">
                <a:effectLst/>
              </a:rPr>
              <a:t> in </a:t>
            </a:r>
            <a:r>
              <a:rPr lang="pl-PL" b="0" baseline="0" dirty="0" err="1">
                <a:effectLst/>
              </a:rPr>
              <a:t>their</a:t>
            </a:r>
            <a:r>
              <a:rPr lang="pl-PL" b="0" baseline="0" dirty="0">
                <a:effectLst/>
              </a:rPr>
              <a:t> </a:t>
            </a:r>
            <a:r>
              <a:rPr lang="pl-PL" b="0" baseline="0" dirty="0" err="1">
                <a:effectLst/>
              </a:rPr>
              <a:t>primary</a:t>
            </a:r>
            <a:r>
              <a:rPr lang="pl-PL" b="0" baseline="0" dirty="0">
                <a:effectLst/>
              </a:rPr>
              <a:t> </a:t>
            </a:r>
            <a:r>
              <a:rPr lang="pl-PL" b="0" baseline="0" dirty="0" err="1">
                <a:effectLst/>
              </a:rPr>
              <a:t>education</a:t>
            </a:r>
            <a:r>
              <a:rPr lang="pl-PL" b="0" baseline="0" dirty="0">
                <a:effectLst/>
              </a:rPr>
              <a:t> </a:t>
            </a:r>
            <a:r>
              <a:rPr lang="pl-PL" b="0" baseline="0" dirty="0" err="1">
                <a:effectLst/>
              </a:rPr>
              <a:t>institutions</a:t>
            </a:r>
            <a:r>
              <a:rPr lang="pl-PL" b="0" baseline="0" dirty="0">
                <a:effectLst/>
              </a:rPr>
              <a:t>;</a:t>
            </a:r>
          </a:p>
          <a:p>
            <a:pPr marL="171450" marR="0" lvl="0" indent="-171450" algn="l" defTabSz="1088433" rtl="0" eaLnBrk="1" fontAlgn="auto" latinLnBrk="0" hangingPunct="1">
              <a:lnSpc>
                <a:spcPct val="100000"/>
              </a:lnSpc>
              <a:spcBef>
                <a:spcPts val="0"/>
              </a:spcBef>
              <a:spcAft>
                <a:spcPts val="0"/>
              </a:spcAft>
              <a:buClrTx/>
              <a:buSzTx/>
              <a:buFontTx/>
              <a:buChar char="-"/>
              <a:tabLst/>
              <a:defRPr/>
            </a:pPr>
            <a:r>
              <a:rPr lang="pl-PL" b="0" baseline="0" dirty="0" err="1">
                <a:effectLst/>
              </a:rPr>
              <a:t>Fits</a:t>
            </a:r>
            <a:r>
              <a:rPr lang="pl-PL" b="0" baseline="0" dirty="0">
                <a:effectLst/>
              </a:rPr>
              <a:t> </a:t>
            </a:r>
            <a:r>
              <a:rPr lang="pl-PL" b="0" baseline="0" dirty="0" err="1">
                <a:effectLst/>
              </a:rPr>
              <a:t>into</a:t>
            </a:r>
            <a:r>
              <a:rPr lang="pl-PL" b="0" baseline="0" dirty="0">
                <a:effectLst/>
              </a:rPr>
              <a:t> </a:t>
            </a:r>
            <a:r>
              <a:rPr lang="pl-PL" b="0" baseline="0" dirty="0" err="1">
                <a:effectLst/>
              </a:rPr>
              <a:t>level</a:t>
            </a:r>
            <a:r>
              <a:rPr lang="pl-PL" b="0" baseline="0" dirty="0">
                <a:effectLst/>
              </a:rPr>
              <a:t> 2 STANAG 6001 </a:t>
            </a:r>
            <a:r>
              <a:rPr lang="pl-PL" b="0" baseline="0" dirty="0" err="1">
                <a:effectLst/>
              </a:rPr>
              <a:t>agreement</a:t>
            </a:r>
            <a:r>
              <a:rPr lang="pl-PL" b="0" baseline="0" dirty="0">
                <a:effectLst/>
              </a:rPr>
              <a:t>;</a:t>
            </a:r>
          </a:p>
          <a:p>
            <a:pPr marL="0" marR="0" lvl="0" indent="0" algn="l" defTabSz="1088433" rtl="0" eaLnBrk="1" fontAlgn="auto" latinLnBrk="0" hangingPunct="1">
              <a:lnSpc>
                <a:spcPct val="100000"/>
              </a:lnSpc>
              <a:spcBef>
                <a:spcPts val="0"/>
              </a:spcBef>
              <a:spcAft>
                <a:spcPts val="0"/>
              </a:spcAft>
              <a:buClrTx/>
              <a:buSzTx/>
              <a:buFontTx/>
              <a:buNone/>
              <a:tabLst/>
              <a:defRPr/>
            </a:pPr>
            <a:endParaRPr lang="pl-PL" b="0" baseline="0" dirty="0">
              <a:effectLst/>
            </a:endParaRPr>
          </a:p>
        </p:txBody>
      </p:sp>
      <p:sp>
        <p:nvSpPr>
          <p:cNvPr id="4" name="Symbol zastępczy numeru slajdu 3"/>
          <p:cNvSpPr>
            <a:spLocks noGrp="1"/>
          </p:cNvSpPr>
          <p:nvPr>
            <p:ph type="sldNum" sz="quarter" idx="10"/>
          </p:nvPr>
        </p:nvSpPr>
        <p:spPr/>
        <p:txBody>
          <a:bodyPr/>
          <a:lstStyle/>
          <a:p>
            <a:fld id="{FE0FD474-C3D5-4490-80F3-AED648F2538D}" type="slidenum">
              <a:rPr lang="en-US" smtClean="0"/>
              <a:pPr/>
              <a:t>11</a:t>
            </a:fld>
            <a:endParaRPr lang="en-US"/>
          </a:p>
        </p:txBody>
      </p:sp>
    </p:spTree>
    <p:extLst>
      <p:ext uri="{BB962C8B-B14F-4D97-AF65-F5344CB8AC3E}">
        <p14:creationId xmlns:p14="http://schemas.microsoft.com/office/powerpoint/2010/main" val="1761865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1088433" rtl="0" eaLnBrk="1" fontAlgn="auto" latinLnBrk="0" hangingPunct="1">
              <a:lnSpc>
                <a:spcPct val="100000"/>
              </a:lnSpc>
              <a:spcBef>
                <a:spcPts val="0"/>
              </a:spcBef>
              <a:spcAft>
                <a:spcPts val="0"/>
              </a:spcAft>
              <a:buClrTx/>
              <a:buSzTx/>
              <a:buFontTx/>
              <a:buChar char="-"/>
              <a:tabLst/>
              <a:defRPr/>
            </a:pPr>
            <a:r>
              <a:rPr lang="pl-PL" b="0" baseline="0" dirty="0">
                <a:effectLst/>
              </a:rPr>
              <a:t>For the </a:t>
            </a:r>
            <a:r>
              <a:rPr lang="pl-PL" b="0" baseline="0" dirty="0" err="1">
                <a:effectLst/>
              </a:rPr>
              <a:t>purpose</a:t>
            </a:r>
            <a:r>
              <a:rPr lang="pl-PL" b="0" baseline="0" dirty="0">
                <a:effectLst/>
              </a:rPr>
              <a:t> of </a:t>
            </a:r>
            <a:r>
              <a:rPr lang="pl-PL" b="0" baseline="0" dirty="0" err="1">
                <a:effectLst/>
              </a:rPr>
              <a:t>this</a:t>
            </a:r>
            <a:r>
              <a:rPr lang="pl-PL" b="0" baseline="0" dirty="0">
                <a:effectLst/>
              </a:rPr>
              <a:t> </a:t>
            </a:r>
            <a:r>
              <a:rPr lang="pl-PL" b="0" baseline="0" dirty="0" err="1">
                <a:effectLst/>
              </a:rPr>
              <a:t>presentation</a:t>
            </a:r>
            <a:r>
              <a:rPr lang="pl-PL" b="0" baseline="0" dirty="0">
                <a:effectLst/>
              </a:rPr>
              <a:t>, I </a:t>
            </a:r>
            <a:r>
              <a:rPr lang="pl-PL" b="0" baseline="0" dirty="0" err="1">
                <a:effectLst/>
              </a:rPr>
              <a:t>will</a:t>
            </a:r>
            <a:r>
              <a:rPr lang="pl-PL" b="0" baseline="0" dirty="0">
                <a:effectLst/>
              </a:rPr>
              <a:t> </a:t>
            </a:r>
            <a:r>
              <a:rPr lang="pl-PL" b="0" baseline="0" dirty="0" err="1">
                <a:effectLst/>
              </a:rPr>
              <a:t>focus</a:t>
            </a:r>
            <a:r>
              <a:rPr lang="pl-PL" b="0" baseline="0" dirty="0">
                <a:effectLst/>
              </a:rPr>
              <a:t> on English on </a:t>
            </a:r>
            <a:r>
              <a:rPr lang="pl-PL" b="0" baseline="0" dirty="0" err="1">
                <a:effectLst/>
              </a:rPr>
              <a:t>Intermediate</a:t>
            </a:r>
            <a:r>
              <a:rPr lang="pl-PL" b="0" baseline="0" dirty="0">
                <a:effectLst/>
              </a:rPr>
              <a:t> </a:t>
            </a:r>
            <a:r>
              <a:rPr lang="pl-PL" b="0" baseline="0" dirty="0" err="1">
                <a:effectLst/>
              </a:rPr>
              <a:t>level</a:t>
            </a:r>
            <a:r>
              <a:rPr lang="pl-PL" b="0" baseline="0" dirty="0">
                <a:effectLst/>
              </a:rPr>
              <a:t>. </a:t>
            </a:r>
            <a:r>
              <a:rPr lang="pl-PL" b="0" baseline="0" dirty="0" err="1">
                <a:effectLst/>
              </a:rPr>
              <a:t>This</a:t>
            </a:r>
            <a:r>
              <a:rPr lang="pl-PL" b="0" baseline="0" dirty="0">
                <a:effectLst/>
              </a:rPr>
              <a:t> </a:t>
            </a:r>
            <a:r>
              <a:rPr lang="pl-PL" b="0" baseline="0" dirty="0" err="1">
                <a:effectLst/>
              </a:rPr>
              <a:t>level</a:t>
            </a:r>
            <a:r>
              <a:rPr lang="pl-PL" b="0" baseline="0" dirty="0">
                <a:effectLst/>
              </a:rPr>
              <a:t> </a:t>
            </a:r>
            <a:r>
              <a:rPr lang="pl-PL" b="0" baseline="0" dirty="0" err="1">
                <a:effectLst/>
              </a:rPr>
              <a:t>has</a:t>
            </a:r>
            <a:r>
              <a:rPr lang="pl-PL" b="0" baseline="0" dirty="0">
                <a:effectLst/>
              </a:rPr>
              <a:t> </a:t>
            </a:r>
            <a:r>
              <a:rPr lang="pl-PL" b="0" baseline="0" dirty="0" err="1">
                <a:effectLst/>
              </a:rPr>
              <a:t>been</a:t>
            </a:r>
            <a:r>
              <a:rPr lang="pl-PL" b="0" baseline="0" dirty="0">
                <a:effectLst/>
              </a:rPr>
              <a:t> </a:t>
            </a:r>
            <a:r>
              <a:rPr lang="pl-PL" b="0" baseline="0" dirty="0" err="1">
                <a:effectLst/>
              </a:rPr>
              <a:t>chosen</a:t>
            </a:r>
            <a:r>
              <a:rPr lang="pl-PL" b="0" baseline="0" dirty="0">
                <a:effectLst/>
              </a:rPr>
              <a:t> </a:t>
            </a:r>
            <a:r>
              <a:rPr lang="pl-PL" b="0" baseline="0" dirty="0" err="1">
                <a:effectLst/>
              </a:rPr>
              <a:t>because</a:t>
            </a:r>
            <a:r>
              <a:rPr lang="pl-PL" b="0" baseline="0" dirty="0">
                <a:effectLst/>
              </a:rPr>
              <a:t> of the </a:t>
            </a:r>
            <a:r>
              <a:rPr lang="pl-PL" b="0" baseline="0" dirty="0" err="1">
                <a:effectLst/>
              </a:rPr>
              <a:t>following</a:t>
            </a:r>
            <a:r>
              <a:rPr lang="pl-PL" b="0" baseline="0" dirty="0">
                <a:effectLst/>
              </a:rPr>
              <a:t>:</a:t>
            </a:r>
            <a:br>
              <a:rPr lang="pl-PL" b="0" baseline="0" dirty="0">
                <a:effectLst/>
              </a:rPr>
            </a:br>
            <a:endParaRPr lang="pl-PL" b="0" baseline="0" dirty="0">
              <a:effectLst/>
            </a:endParaRPr>
          </a:p>
        </p:txBody>
      </p:sp>
      <p:sp>
        <p:nvSpPr>
          <p:cNvPr id="4" name="Symbol zastępczy numeru slajdu 3"/>
          <p:cNvSpPr>
            <a:spLocks noGrp="1"/>
          </p:cNvSpPr>
          <p:nvPr>
            <p:ph type="sldNum" sz="quarter" idx="10"/>
          </p:nvPr>
        </p:nvSpPr>
        <p:spPr/>
        <p:txBody>
          <a:bodyPr/>
          <a:lstStyle/>
          <a:p>
            <a:fld id="{FE0FD474-C3D5-4490-80F3-AED648F2538D}" type="slidenum">
              <a:rPr lang="en-US" smtClean="0"/>
              <a:pPr/>
              <a:t>12</a:t>
            </a:fld>
            <a:endParaRPr lang="en-US"/>
          </a:p>
        </p:txBody>
      </p:sp>
    </p:spTree>
    <p:extLst>
      <p:ext uri="{BB962C8B-B14F-4D97-AF65-F5344CB8AC3E}">
        <p14:creationId xmlns:p14="http://schemas.microsoft.com/office/powerpoint/2010/main" val="1761865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1088433" rtl="0" eaLnBrk="1" fontAlgn="auto" latinLnBrk="0" hangingPunct="1">
              <a:lnSpc>
                <a:spcPct val="100000"/>
              </a:lnSpc>
              <a:spcBef>
                <a:spcPts val="0"/>
              </a:spcBef>
              <a:spcAft>
                <a:spcPts val="0"/>
              </a:spcAft>
              <a:buClrTx/>
              <a:buSzTx/>
              <a:buFontTx/>
              <a:buChar char="-"/>
              <a:tabLst/>
              <a:defRPr/>
            </a:pPr>
            <a:r>
              <a:rPr lang="pl-PL" b="0" baseline="0" dirty="0" err="1">
                <a:effectLst/>
              </a:rPr>
              <a:t>Cognizant</a:t>
            </a:r>
            <a:r>
              <a:rPr lang="pl-PL" b="0" baseline="0" dirty="0">
                <a:effectLst/>
              </a:rPr>
              <a:t> with </a:t>
            </a:r>
            <a:r>
              <a:rPr lang="pl-PL" b="0" baseline="0" dirty="0" err="1">
                <a:effectLst/>
              </a:rPr>
              <a:t>terms</a:t>
            </a:r>
            <a:r>
              <a:rPr lang="pl-PL" b="0" baseline="0" dirty="0">
                <a:effectLst/>
              </a:rPr>
              <a:t> </a:t>
            </a:r>
            <a:r>
              <a:rPr lang="pl-PL" b="0" baseline="0" dirty="0" err="1">
                <a:effectLst/>
              </a:rPr>
              <a:t>derived</a:t>
            </a:r>
            <a:r>
              <a:rPr lang="pl-PL" b="0" baseline="0" dirty="0">
                <a:effectLst/>
              </a:rPr>
              <a:t> from English </a:t>
            </a:r>
            <a:r>
              <a:rPr lang="pl-PL" b="0" baseline="0" dirty="0" err="1">
                <a:effectLst/>
              </a:rPr>
              <a:t>like</a:t>
            </a:r>
            <a:r>
              <a:rPr lang="pl-PL" b="0" baseline="0" dirty="0">
                <a:effectLst/>
              </a:rPr>
              <a:t> „</a:t>
            </a:r>
            <a:r>
              <a:rPr lang="pl-PL" b="0" baseline="0" dirty="0" err="1">
                <a:effectLst/>
              </a:rPr>
              <a:t>clickbait</a:t>
            </a:r>
            <a:r>
              <a:rPr lang="pl-PL" b="0" baseline="0" dirty="0">
                <a:effectLst/>
              </a:rPr>
              <a:t>”, „</a:t>
            </a:r>
            <a:r>
              <a:rPr lang="pl-PL" b="0" baseline="0" dirty="0" err="1">
                <a:effectLst/>
              </a:rPr>
              <a:t>snap</a:t>
            </a:r>
            <a:r>
              <a:rPr lang="pl-PL" b="0" baseline="0" dirty="0">
                <a:effectLst/>
              </a:rPr>
              <a:t>”</a:t>
            </a:r>
          </a:p>
          <a:p>
            <a:pPr marL="171450" marR="0" lvl="0" indent="-171450" algn="l" defTabSz="1088433" rtl="0" eaLnBrk="1" fontAlgn="auto" latinLnBrk="0" hangingPunct="1">
              <a:lnSpc>
                <a:spcPct val="100000"/>
              </a:lnSpc>
              <a:spcBef>
                <a:spcPts val="0"/>
              </a:spcBef>
              <a:spcAft>
                <a:spcPts val="0"/>
              </a:spcAft>
              <a:buClrTx/>
              <a:buSzTx/>
              <a:buFontTx/>
              <a:buChar char="-"/>
              <a:tabLst/>
              <a:defRPr/>
            </a:pPr>
            <a:r>
              <a:rPr lang="pl-PL" b="0" baseline="0" dirty="0">
                <a:effectLst/>
              </a:rPr>
              <a:t>In </a:t>
            </a:r>
            <a:r>
              <a:rPr lang="pl-PL" b="0" baseline="0" dirty="0" err="1">
                <a:effectLst/>
              </a:rPr>
              <a:t>terms</a:t>
            </a:r>
            <a:r>
              <a:rPr lang="pl-PL" b="0" baseline="0" dirty="0">
                <a:effectLst/>
              </a:rPr>
              <a:t> of </a:t>
            </a:r>
            <a:r>
              <a:rPr lang="pl-PL" b="0" baseline="0" dirty="0" err="1">
                <a:effectLst/>
              </a:rPr>
              <a:t>academic</a:t>
            </a:r>
            <a:r>
              <a:rPr lang="pl-PL" b="0" baseline="0" dirty="0">
                <a:effectLst/>
              </a:rPr>
              <a:t> </a:t>
            </a:r>
            <a:r>
              <a:rPr lang="pl-PL" b="0" baseline="0" dirty="0" err="1">
                <a:effectLst/>
              </a:rPr>
              <a:t>teaching</a:t>
            </a:r>
            <a:r>
              <a:rPr lang="pl-PL" b="0" baseline="0" dirty="0">
                <a:effectLst/>
              </a:rPr>
              <a:t>, </a:t>
            </a:r>
            <a:r>
              <a:rPr lang="pl-PL" b="0" baseline="0" dirty="0" err="1">
                <a:effectLst/>
              </a:rPr>
              <a:t>there</a:t>
            </a:r>
            <a:r>
              <a:rPr lang="pl-PL" b="0" baseline="0" dirty="0">
                <a:effectLst/>
              </a:rPr>
              <a:t> </a:t>
            </a:r>
            <a:r>
              <a:rPr lang="pl-PL" b="0" baseline="0" dirty="0" err="1">
                <a:effectLst/>
              </a:rPr>
              <a:t>are</a:t>
            </a:r>
            <a:r>
              <a:rPr lang="pl-PL" b="0" baseline="0" dirty="0">
                <a:effectLst/>
              </a:rPr>
              <a:t> </a:t>
            </a:r>
            <a:r>
              <a:rPr lang="pl-PL" b="0" baseline="0" dirty="0" err="1">
                <a:effectLst/>
              </a:rPr>
              <a:t>virtually</a:t>
            </a:r>
            <a:r>
              <a:rPr lang="pl-PL" b="0" baseline="0" dirty="0">
                <a:effectLst/>
              </a:rPr>
              <a:t> no </a:t>
            </a:r>
            <a:r>
              <a:rPr lang="pl-PL" b="0" baseline="0" dirty="0" err="1">
                <a:effectLst/>
              </a:rPr>
              <a:t>beginners</a:t>
            </a:r>
            <a:r>
              <a:rPr lang="pl-PL" b="0" baseline="0" dirty="0">
                <a:effectLst/>
              </a:rPr>
              <a:t>, </a:t>
            </a:r>
            <a:r>
              <a:rPr lang="pl-PL" b="0" baseline="0" dirty="0" err="1">
                <a:effectLst/>
              </a:rPr>
              <a:t>elementRY</a:t>
            </a:r>
            <a:r>
              <a:rPr lang="pl-PL" b="0" baseline="0" dirty="0">
                <a:effectLst/>
              </a:rPr>
              <a:t> AND HIGH </a:t>
            </a:r>
            <a:r>
              <a:rPr lang="pl-PL" b="0" baseline="0" dirty="0" err="1">
                <a:effectLst/>
              </a:rPr>
              <a:t>SCHools</a:t>
            </a:r>
            <a:r>
              <a:rPr lang="pl-PL" b="0" baseline="0" dirty="0">
                <a:effectLst/>
              </a:rPr>
              <a:t> </a:t>
            </a:r>
            <a:r>
              <a:rPr lang="pl-PL" b="0" baseline="0" dirty="0" err="1">
                <a:effectLst/>
              </a:rPr>
              <a:t>provide</a:t>
            </a:r>
            <a:r>
              <a:rPr lang="pl-PL" b="0" baseline="0" dirty="0">
                <a:effectLst/>
              </a:rPr>
              <a:t> </a:t>
            </a:r>
            <a:r>
              <a:rPr lang="pl-PL" b="0" baseline="0" dirty="0" err="1">
                <a:effectLst/>
              </a:rPr>
              <a:t>education</a:t>
            </a:r>
            <a:r>
              <a:rPr lang="pl-PL" b="0" baseline="0" dirty="0">
                <a:effectLst/>
              </a:rPr>
              <a:t> on </a:t>
            </a:r>
            <a:r>
              <a:rPr lang="pl-PL" b="0" baseline="0" dirty="0" err="1">
                <a:effectLst/>
              </a:rPr>
              <a:t>elementary</a:t>
            </a:r>
            <a:r>
              <a:rPr lang="pl-PL" b="0" baseline="0" dirty="0">
                <a:effectLst/>
              </a:rPr>
              <a:t> </a:t>
            </a:r>
            <a:r>
              <a:rPr lang="pl-PL" b="0" baseline="0" dirty="0" err="1">
                <a:effectLst/>
              </a:rPr>
              <a:t>level</a:t>
            </a:r>
            <a:endParaRPr lang="pl-PL" b="0" baseline="0" dirty="0">
              <a:effectLst/>
            </a:endParaRPr>
          </a:p>
          <a:p>
            <a:pPr marL="171450" marR="0" lvl="0" indent="-171450" algn="l" defTabSz="1088433" rtl="0" eaLnBrk="1" fontAlgn="auto" latinLnBrk="0" hangingPunct="1">
              <a:lnSpc>
                <a:spcPct val="100000"/>
              </a:lnSpc>
              <a:spcBef>
                <a:spcPts val="0"/>
              </a:spcBef>
              <a:spcAft>
                <a:spcPts val="0"/>
              </a:spcAft>
              <a:buClrTx/>
              <a:buSzTx/>
              <a:buFontTx/>
              <a:buChar char="-"/>
              <a:tabLst/>
              <a:defRPr/>
            </a:pPr>
            <a:r>
              <a:rPr lang="en-US" dirty="0">
                <a:effectLst/>
                <a:latin typeface="Arial" panose="020B0604020202020204" pitchFamily="34" charset="0"/>
              </a:rPr>
              <a:t>These students are able to intuitively use a variety of IT devices</a:t>
            </a:r>
            <a:br>
              <a:rPr lang="en-US" dirty="0"/>
            </a:br>
            <a:r>
              <a:rPr lang="en-US" dirty="0">
                <a:effectLst/>
                <a:latin typeface="Arial" panose="020B0604020202020204" pitchFamily="34" charset="0"/>
              </a:rPr>
              <a:t>&amp; browse the Internet. They like to tinker with the up-to-date electronic gadgets, such as</a:t>
            </a:r>
            <a:br>
              <a:rPr lang="en-US" dirty="0"/>
            </a:br>
            <a:r>
              <a:rPr lang="en-US" dirty="0">
                <a:effectLst/>
                <a:latin typeface="Arial" panose="020B0604020202020204" pitchFamily="34" charset="0"/>
              </a:rPr>
              <a:t>iPods, MP3 players, and cell phones. These students like that because they can touch and</a:t>
            </a:r>
            <a:br>
              <a:rPr lang="en-US" dirty="0"/>
            </a:br>
            <a:r>
              <a:rPr lang="en-US" dirty="0">
                <a:effectLst/>
                <a:latin typeface="Arial" panose="020B0604020202020204" pitchFamily="34" charset="0"/>
              </a:rPr>
              <a:t>play with these devices. They also like to explore the Internet to learn something new, to</a:t>
            </a:r>
            <a:br>
              <a:rPr lang="en-US" dirty="0"/>
            </a:br>
            <a:r>
              <a:rPr lang="en-US" dirty="0">
                <a:effectLst/>
                <a:latin typeface="Arial" panose="020B0604020202020204" pitchFamily="34" charset="0"/>
              </a:rPr>
              <a:t>make new friends, to make your own photo album, or to learn a new tool for blogging and</a:t>
            </a:r>
            <a:br>
              <a:rPr lang="en-US" dirty="0"/>
            </a:br>
            <a:r>
              <a:rPr lang="en-US" dirty="0">
                <a:effectLst/>
                <a:latin typeface="Arial" panose="020B0604020202020204" pitchFamily="34" charset="0"/>
              </a:rPr>
              <a:t>more. They enjoy learning through self-discovery and taking the initiative to learn new tools.</a:t>
            </a:r>
            <a:endParaRPr lang="pl-PL" b="0" baseline="0" dirty="0">
              <a:effectLst/>
            </a:endParaRPr>
          </a:p>
          <a:p>
            <a:pPr marL="171450" marR="0" lvl="0" indent="-171450" algn="l" defTabSz="1088433" rtl="0" eaLnBrk="1" fontAlgn="auto" latinLnBrk="0" hangingPunct="1">
              <a:lnSpc>
                <a:spcPct val="100000"/>
              </a:lnSpc>
              <a:spcBef>
                <a:spcPts val="0"/>
              </a:spcBef>
              <a:spcAft>
                <a:spcPts val="0"/>
              </a:spcAft>
              <a:buClrTx/>
              <a:buSzTx/>
              <a:buFontTx/>
              <a:buChar char="-"/>
              <a:tabLst/>
              <a:defRPr/>
            </a:pPr>
            <a:r>
              <a:rPr lang="pl-PL" b="0" baseline="0" dirty="0">
                <a:effectLst/>
              </a:rPr>
              <a:t>Media-</a:t>
            </a:r>
            <a:r>
              <a:rPr lang="pl-PL" b="0" baseline="0" dirty="0" err="1">
                <a:effectLst/>
              </a:rPr>
              <a:t>rich</a:t>
            </a:r>
            <a:r>
              <a:rPr lang="pl-PL" b="0" baseline="0" dirty="0">
                <a:effectLst/>
              </a:rPr>
              <a:t> environment </a:t>
            </a:r>
            <a:r>
              <a:rPr lang="pl-PL" b="0" baseline="0" dirty="0" err="1">
                <a:effectLst/>
              </a:rPr>
              <a:t>is</a:t>
            </a:r>
            <a:r>
              <a:rPr lang="pl-PL" b="0" baseline="0" dirty="0">
                <a:effectLst/>
              </a:rPr>
              <a:t> </a:t>
            </a:r>
            <a:r>
              <a:rPr lang="pl-PL" b="0" baseline="0" dirty="0" err="1">
                <a:effectLst/>
              </a:rPr>
              <a:t>natural</a:t>
            </a:r>
            <a:r>
              <a:rPr lang="pl-PL" b="0" baseline="0" dirty="0">
                <a:effectLst/>
              </a:rPr>
              <a:t> to </a:t>
            </a:r>
            <a:r>
              <a:rPr lang="pl-PL" b="0" baseline="0" dirty="0" err="1">
                <a:effectLst/>
              </a:rPr>
              <a:t>them</a:t>
            </a:r>
            <a:r>
              <a:rPr lang="pl-PL" b="0" baseline="0" dirty="0">
                <a:effectLst/>
              </a:rPr>
              <a:t>. </a:t>
            </a:r>
            <a:r>
              <a:rPr lang="en-US" dirty="0">
                <a:effectLst/>
                <a:latin typeface="Arial" panose="020B0604020202020204" pitchFamily="34" charset="0"/>
              </a:rPr>
              <a:t>When the Net Generation looks for</a:t>
            </a:r>
            <a:br>
              <a:rPr lang="en-US" dirty="0"/>
            </a:br>
            <a:r>
              <a:rPr lang="en-US" dirty="0">
                <a:effectLst/>
                <a:latin typeface="Arial" panose="020B0604020202020204" pitchFamily="34" charset="0"/>
              </a:rPr>
              <a:t>information online, not only will they try different search engines (like Google and Yahoo),</a:t>
            </a:r>
            <a:br>
              <a:rPr lang="en-US" dirty="0"/>
            </a:br>
            <a:r>
              <a:rPr lang="en-US" dirty="0">
                <a:effectLst/>
                <a:latin typeface="Arial" panose="020B0604020202020204" pitchFamily="34" charset="0"/>
              </a:rPr>
              <a:t>but they also search for interactive materials from YouTube.com</a:t>
            </a:r>
            <a:r>
              <a:rPr lang="pl-PL" dirty="0">
                <a:effectLst/>
                <a:latin typeface="Arial" panose="020B0604020202020204" pitchFamily="34" charset="0"/>
              </a:rPr>
              <a:t>. </a:t>
            </a:r>
            <a:r>
              <a:rPr lang="pl-PL" dirty="0" err="1">
                <a:effectLst/>
                <a:latin typeface="Arial" panose="020B0604020202020204" pitchFamily="34" charset="0"/>
              </a:rPr>
              <a:t>Usually</a:t>
            </a:r>
            <a:r>
              <a:rPr lang="pl-PL" dirty="0">
                <a:effectLst/>
                <a:latin typeface="Arial" panose="020B0604020202020204" pitchFamily="34" charset="0"/>
              </a:rPr>
              <a:t> THEY </a:t>
            </a:r>
            <a:r>
              <a:rPr lang="pl-PL" dirty="0" err="1">
                <a:effectLst/>
                <a:latin typeface="Arial" panose="020B0604020202020204" pitchFamily="34" charset="0"/>
              </a:rPr>
              <a:t>suffer</a:t>
            </a:r>
            <a:r>
              <a:rPr lang="pl-PL" dirty="0">
                <a:effectLst/>
                <a:latin typeface="Arial" panose="020B0604020202020204" pitchFamily="34" charset="0"/>
              </a:rPr>
              <a:t> from </a:t>
            </a:r>
            <a:r>
              <a:rPr lang="pl-PL" dirty="0" err="1">
                <a:effectLst/>
                <a:latin typeface="Arial" panose="020B0604020202020204" pitchFamily="34" charset="0"/>
              </a:rPr>
              <a:t>massive</a:t>
            </a:r>
            <a:r>
              <a:rPr lang="pl-PL" dirty="0">
                <a:effectLst/>
                <a:latin typeface="Arial" panose="020B0604020202020204" pitchFamily="34" charset="0"/>
              </a:rPr>
              <a:t> </a:t>
            </a:r>
            <a:r>
              <a:rPr lang="pl-PL" dirty="0" err="1">
                <a:effectLst/>
                <a:latin typeface="Arial" panose="020B0604020202020204" pitchFamily="34" charset="0"/>
              </a:rPr>
              <a:t>information</a:t>
            </a:r>
            <a:r>
              <a:rPr lang="pl-PL" dirty="0">
                <a:effectLst/>
                <a:latin typeface="Arial" panose="020B0604020202020204" pitchFamily="34" charset="0"/>
              </a:rPr>
              <a:t> </a:t>
            </a:r>
            <a:r>
              <a:rPr lang="pl-PL" dirty="0" err="1">
                <a:effectLst/>
                <a:latin typeface="Arial" panose="020B0604020202020204" pitchFamily="34" charset="0"/>
              </a:rPr>
              <a:t>overload</a:t>
            </a:r>
            <a:r>
              <a:rPr lang="pl-PL" dirty="0">
                <a:effectLst/>
                <a:latin typeface="Arial" panose="020B0604020202020204" pitchFamily="34" charset="0"/>
              </a:rPr>
              <a:t>. </a:t>
            </a:r>
            <a:r>
              <a:rPr lang="pl-PL" dirty="0" err="1">
                <a:effectLst/>
                <a:latin typeface="Arial" panose="020B0604020202020204" pitchFamily="34" charset="0"/>
              </a:rPr>
              <a:t>They</a:t>
            </a:r>
            <a:r>
              <a:rPr lang="pl-PL" dirty="0">
                <a:effectLst/>
                <a:latin typeface="Arial" panose="020B0604020202020204" pitchFamily="34" charset="0"/>
              </a:rPr>
              <a:t> </a:t>
            </a:r>
            <a:r>
              <a:rPr lang="pl-PL" dirty="0" err="1">
                <a:effectLst/>
                <a:latin typeface="Arial" panose="020B0604020202020204" pitchFamily="34" charset="0"/>
              </a:rPr>
              <a:t>excel</a:t>
            </a:r>
            <a:r>
              <a:rPr lang="pl-PL" dirty="0">
                <a:effectLst/>
                <a:latin typeface="Arial" panose="020B0604020202020204" pitchFamily="34" charset="0"/>
              </a:rPr>
              <a:t> in </a:t>
            </a:r>
            <a:r>
              <a:rPr lang="pl-PL" dirty="0" err="1">
                <a:effectLst/>
                <a:latin typeface="Arial" panose="020B0604020202020204" pitchFamily="34" charset="0"/>
              </a:rPr>
              <a:t>findinf</a:t>
            </a:r>
            <a:r>
              <a:rPr lang="pl-PL" dirty="0">
                <a:effectLst/>
                <a:latin typeface="Arial" panose="020B0604020202020204" pitchFamily="34" charset="0"/>
              </a:rPr>
              <a:t> </a:t>
            </a:r>
            <a:r>
              <a:rPr lang="pl-PL" dirty="0" err="1">
                <a:effectLst/>
                <a:latin typeface="Arial" panose="020B0604020202020204" pitchFamily="34" charset="0"/>
              </a:rPr>
              <a:t>information</a:t>
            </a:r>
            <a:r>
              <a:rPr lang="pl-PL" dirty="0">
                <a:effectLst/>
                <a:latin typeface="Arial" panose="020B0604020202020204" pitchFamily="34" charset="0"/>
              </a:rPr>
              <a:t> but </a:t>
            </a:r>
            <a:r>
              <a:rPr lang="pl-PL" dirty="0" err="1">
                <a:effectLst/>
                <a:latin typeface="Arial" panose="020B0604020202020204" pitchFamily="34" charset="0"/>
              </a:rPr>
              <a:t>lack</a:t>
            </a:r>
            <a:r>
              <a:rPr lang="pl-PL" dirty="0">
                <a:effectLst/>
                <a:latin typeface="Arial" panose="020B0604020202020204" pitchFamily="34" charset="0"/>
              </a:rPr>
              <a:t> in </a:t>
            </a:r>
            <a:r>
              <a:rPr lang="pl-PL" dirty="0" err="1">
                <a:effectLst/>
                <a:latin typeface="Arial" panose="020B0604020202020204" pitchFamily="34" charset="0"/>
              </a:rPr>
              <a:t>arranging</a:t>
            </a:r>
            <a:r>
              <a:rPr lang="pl-PL" dirty="0">
                <a:effectLst/>
                <a:latin typeface="Arial" panose="020B0604020202020204" pitchFamily="34" charset="0"/>
              </a:rPr>
              <a:t> </a:t>
            </a:r>
            <a:r>
              <a:rPr lang="pl-PL" dirty="0" err="1">
                <a:effectLst/>
                <a:latin typeface="Arial" panose="020B0604020202020204" pitchFamily="34" charset="0"/>
              </a:rPr>
              <a:t>them</a:t>
            </a:r>
            <a:r>
              <a:rPr lang="pl-PL" dirty="0">
                <a:effectLst/>
                <a:latin typeface="Arial" panose="020B0604020202020204" pitchFamily="34" charset="0"/>
              </a:rPr>
              <a:t>.</a:t>
            </a:r>
          </a:p>
          <a:p>
            <a:r>
              <a:rPr lang="en-US" dirty="0">
                <a:effectLst/>
                <a:latin typeface="Arial" panose="020B0604020202020204" pitchFamily="34" charset="0"/>
              </a:rPr>
              <a:t>In general, these students are more likely to prefer</a:t>
            </a:r>
            <a:br>
              <a:rPr lang="en-US" dirty="0"/>
            </a:br>
            <a:r>
              <a:rPr lang="en-US" dirty="0">
                <a:effectLst/>
                <a:latin typeface="Arial" panose="020B0604020202020204" pitchFamily="34" charset="0"/>
              </a:rPr>
              <a:t>learning in a supportive environment with teamwork. An activity, such as a Wiki project that</a:t>
            </a:r>
            <a:br>
              <a:rPr lang="en-US" dirty="0"/>
            </a:br>
            <a:r>
              <a:rPr lang="en-US" dirty="0">
                <a:effectLst/>
                <a:latin typeface="Arial" panose="020B0604020202020204" pitchFamily="34" charset="0"/>
              </a:rPr>
              <a:t>can be undertaken with their instructors and peers is probably preferred by the Net</a:t>
            </a:r>
            <a:br>
              <a:rPr lang="en-US" dirty="0"/>
            </a:br>
            <a:r>
              <a:rPr lang="en-US" dirty="0">
                <a:effectLst/>
                <a:latin typeface="Arial" panose="020B0604020202020204" pitchFamily="34" charset="0"/>
              </a:rPr>
              <a:t>Generation more than an individual assignment. This learning characteristic fits</a:t>
            </a:r>
            <a:r>
              <a:rPr lang="pl-PL" dirty="0">
                <a:effectLst/>
                <a:latin typeface="Arial" panose="020B0604020202020204" pitchFamily="34" charset="0"/>
              </a:rPr>
              <a:t> </a:t>
            </a:r>
            <a:r>
              <a:rPr lang="pl-PL" dirty="0" err="1">
                <a:effectLst/>
                <a:latin typeface="Arial" panose="020B0604020202020204" pitchFamily="34" charset="0"/>
              </a:rPr>
              <a:t>Lev</a:t>
            </a:r>
            <a:r>
              <a:rPr lang="en-US" dirty="0">
                <a:effectLst/>
                <a:latin typeface="Arial" panose="020B0604020202020204" pitchFamily="34" charset="0"/>
              </a:rPr>
              <a:t> Vygotsky‘s</a:t>
            </a:r>
            <a:br>
              <a:rPr lang="en-US" dirty="0"/>
            </a:br>
            <a:r>
              <a:rPr lang="en-US" dirty="0">
                <a:effectLst/>
                <a:latin typeface="Arial" panose="020B0604020202020204" pitchFamily="34" charset="0"/>
              </a:rPr>
              <a:t>zone of proximal growth theory. The Net Generations like to build up their learning by</a:t>
            </a:r>
            <a:br>
              <a:rPr lang="en-US" dirty="0"/>
            </a:br>
            <a:r>
              <a:rPr lang="en-US" dirty="0">
                <a:effectLst/>
                <a:latin typeface="Arial" panose="020B0604020202020204" pitchFamily="34" charset="0"/>
              </a:rPr>
              <a:t>working with peers, because the slower learners are supported by the fast learners, and they</a:t>
            </a:r>
            <a:br>
              <a:rPr lang="en-US" dirty="0"/>
            </a:br>
            <a:r>
              <a:rPr lang="en-US" dirty="0">
                <a:effectLst/>
                <a:latin typeface="Arial" panose="020B0604020202020204" pitchFamily="34" charset="0"/>
              </a:rPr>
              <a:t>learn by scaffolding the knowledge from each other. If learning is taken as to be an individual</a:t>
            </a:r>
            <a:br>
              <a:rPr lang="en-US" dirty="0"/>
            </a:br>
            <a:r>
              <a:rPr lang="en-US" dirty="0">
                <a:effectLst/>
                <a:latin typeface="Arial" panose="020B0604020202020204" pitchFamily="34" charset="0"/>
              </a:rPr>
              <a:t>task without support from peers, more students will be left behind. As a result, the Net</a:t>
            </a:r>
            <a:br>
              <a:rPr lang="en-US" dirty="0"/>
            </a:br>
            <a:r>
              <a:rPr lang="en-US" dirty="0">
                <a:effectLst/>
                <a:latin typeface="Arial" panose="020B0604020202020204" pitchFamily="34" charset="0"/>
              </a:rPr>
              <a:t>Generation fits Vygotsky‘s scaffolding theory, because most of them like to work in groups</a:t>
            </a:r>
            <a:br>
              <a:rPr lang="en-US" dirty="0"/>
            </a:br>
            <a:r>
              <a:rPr lang="en-US" dirty="0">
                <a:effectLst/>
                <a:latin typeface="Arial" panose="020B0604020202020204" pitchFamily="34" charset="0"/>
              </a:rPr>
              <a:t>with their classmates. They gain confidence and support when cooperating with peers, and</a:t>
            </a:r>
            <a:endParaRPr lang="en-US" dirty="0">
              <a:effectLst/>
            </a:endParaRPr>
          </a:p>
          <a:p>
            <a:r>
              <a:rPr lang="en-US" dirty="0">
                <a:effectLst/>
                <a:latin typeface="Arial" panose="020B0604020202020204" pitchFamily="34" charset="0"/>
              </a:rPr>
              <a:t>they scaffold knowledge together. Learning is not only for the individual. There is nothing to</a:t>
            </a:r>
            <a:br>
              <a:rPr lang="en-US" dirty="0"/>
            </a:br>
            <a:r>
              <a:rPr lang="en-US" dirty="0">
                <a:effectLst/>
                <a:latin typeface="Arial" panose="020B0604020202020204" pitchFamily="34" charset="0"/>
              </a:rPr>
              <a:t>be ashamed of if you do not understand when you first learn something new; rather, they like</a:t>
            </a:r>
            <a:br>
              <a:rPr lang="en-US" dirty="0"/>
            </a:br>
            <a:r>
              <a:rPr lang="en-US" dirty="0">
                <a:effectLst/>
                <a:latin typeface="Arial" panose="020B0604020202020204" pitchFamily="34" charset="0"/>
              </a:rPr>
              <a:t>to share their experiences in groups. Google has developed many innovative applications to</a:t>
            </a:r>
            <a:br>
              <a:rPr lang="en-US" dirty="0"/>
            </a:br>
            <a:r>
              <a:rPr lang="en-US" dirty="0">
                <a:effectLst/>
                <a:latin typeface="Arial" panose="020B0604020202020204" pitchFamily="34" charset="0"/>
              </a:rPr>
              <a:t>create a good working environment for these learner</a:t>
            </a:r>
            <a:endParaRPr lang="pl-PL" dirty="0">
              <a:effectLst/>
              <a:latin typeface="Arial" panose="020B0604020202020204" pitchFamily="34" charset="0"/>
            </a:endParaRPr>
          </a:p>
          <a:p>
            <a:r>
              <a:rPr lang="pl-PL" dirty="0">
                <a:effectLst/>
                <a:latin typeface="Arial" panose="020B0604020202020204" pitchFamily="34" charset="0"/>
              </a:rPr>
              <a:t>- </a:t>
            </a:r>
            <a:r>
              <a:rPr lang="en-US" dirty="0">
                <a:effectLst/>
                <a:latin typeface="Arial" panose="020B0604020202020204" pitchFamily="34" charset="0"/>
              </a:rPr>
              <a:t>The media-rich environment that the Net</a:t>
            </a:r>
            <a:r>
              <a:rPr lang="pl-PL" dirty="0">
                <a:effectLst/>
                <a:latin typeface="Arial" panose="020B0604020202020204" pitchFamily="34" charset="0"/>
              </a:rPr>
              <a:t>-</a:t>
            </a:r>
            <a:r>
              <a:rPr lang="en-US" dirty="0">
                <a:effectLst/>
                <a:latin typeface="Arial" panose="020B0604020202020204" pitchFamily="34" charset="0"/>
              </a:rPr>
              <a:t>Generation has become accustomed to appears to have shortened their attention span. If</a:t>
            </a:r>
            <a:br>
              <a:rPr lang="en-US" dirty="0"/>
            </a:br>
            <a:r>
              <a:rPr lang="en-US" dirty="0">
                <a:effectLst/>
                <a:latin typeface="Arial" panose="020B0604020202020204" pitchFamily="34" charset="0"/>
              </a:rPr>
              <a:t>you ask them to work on the same thing for hours, it would probably overwhelm or frustrate</a:t>
            </a:r>
            <a:br>
              <a:rPr lang="en-US" dirty="0"/>
            </a:br>
            <a:r>
              <a:rPr lang="en-US" dirty="0">
                <a:effectLst/>
                <a:latin typeface="Arial" panose="020B0604020202020204" pitchFamily="34" charset="0"/>
              </a:rPr>
              <a:t>them. They will probably enjoy the activities more if they can get several things done</a:t>
            </a:r>
            <a:br>
              <a:rPr lang="en-US" dirty="0"/>
            </a:br>
            <a:r>
              <a:rPr lang="en-US" dirty="0">
                <a:effectLst/>
                <a:latin typeface="Arial" panose="020B0604020202020204" pitchFamily="34" charset="0"/>
              </a:rPr>
              <a:t>simultaneously, because they can usually shift attention rapidly from one task to another.</a:t>
            </a:r>
            <a:br>
              <a:rPr lang="en-US" dirty="0"/>
            </a:br>
            <a:r>
              <a:rPr lang="en-US" dirty="0">
                <a:effectLst/>
                <a:latin typeface="Arial" panose="020B0604020202020204" pitchFamily="34" charset="0"/>
              </a:rPr>
              <a:t>They are generally able to multi-task better than their parents and can split their attention</a:t>
            </a:r>
            <a:br>
              <a:rPr lang="en-US" dirty="0"/>
            </a:br>
            <a:r>
              <a:rPr lang="en-US" dirty="0">
                <a:effectLst/>
                <a:latin typeface="Arial" panose="020B0604020202020204" pitchFamily="34" charset="0"/>
              </a:rPr>
              <a:t>between different activities. Thus, an instructor should not be surprised by seeing a student</a:t>
            </a:r>
            <a:br>
              <a:rPr lang="en-US" dirty="0"/>
            </a:br>
            <a:r>
              <a:rPr lang="en-US" dirty="0">
                <a:effectLst/>
                <a:latin typeface="Arial" panose="020B0604020202020204" pitchFamily="34" charset="0"/>
              </a:rPr>
              <a:t>listening to music, surfing the Internet, and talking to friends on the phone while doing</a:t>
            </a:r>
            <a:br>
              <a:rPr lang="en-US" dirty="0"/>
            </a:br>
            <a:r>
              <a:rPr lang="en-US" dirty="0">
                <a:effectLst/>
                <a:latin typeface="Arial" panose="020B0604020202020204" pitchFamily="34" charset="0"/>
              </a:rPr>
              <a:t>homework. These diverse activities are all part of the Net Generations‘ daily lives.</a:t>
            </a:r>
            <a:endParaRPr lang="pl-PL" b="0" baseline="0" dirty="0">
              <a:effectLst/>
            </a:endParaRPr>
          </a:p>
        </p:txBody>
      </p:sp>
      <p:sp>
        <p:nvSpPr>
          <p:cNvPr id="4" name="Symbol zastępczy numeru slajdu 3"/>
          <p:cNvSpPr>
            <a:spLocks noGrp="1"/>
          </p:cNvSpPr>
          <p:nvPr>
            <p:ph type="sldNum" sz="quarter" idx="10"/>
          </p:nvPr>
        </p:nvSpPr>
        <p:spPr/>
        <p:txBody>
          <a:bodyPr/>
          <a:lstStyle/>
          <a:p>
            <a:fld id="{FE0FD474-C3D5-4490-80F3-AED648F2538D}" type="slidenum">
              <a:rPr lang="en-US" smtClean="0"/>
              <a:pPr/>
              <a:t>13</a:t>
            </a:fld>
            <a:endParaRPr lang="en-US"/>
          </a:p>
        </p:txBody>
      </p:sp>
    </p:spTree>
    <p:extLst>
      <p:ext uri="{BB962C8B-B14F-4D97-AF65-F5344CB8AC3E}">
        <p14:creationId xmlns:p14="http://schemas.microsoft.com/office/powerpoint/2010/main" val="1761865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1088433" rtl="0" eaLnBrk="1" fontAlgn="auto" latinLnBrk="0" hangingPunct="1">
              <a:lnSpc>
                <a:spcPct val="100000"/>
              </a:lnSpc>
              <a:spcBef>
                <a:spcPts val="0"/>
              </a:spcBef>
              <a:spcAft>
                <a:spcPts val="0"/>
              </a:spcAft>
              <a:buClrTx/>
              <a:buSzTx/>
              <a:buFontTx/>
              <a:buChar char="-"/>
              <a:tabLst/>
              <a:defRPr/>
            </a:pPr>
            <a:br>
              <a:rPr lang="pl-PL" b="0" baseline="0" dirty="0">
                <a:effectLst/>
              </a:rPr>
            </a:br>
            <a:endParaRPr lang="pl-PL" b="0" baseline="0" dirty="0">
              <a:effectLst/>
            </a:endParaRPr>
          </a:p>
        </p:txBody>
      </p:sp>
      <p:sp>
        <p:nvSpPr>
          <p:cNvPr id="4" name="Symbol zastępczy numeru slajdu 3"/>
          <p:cNvSpPr>
            <a:spLocks noGrp="1"/>
          </p:cNvSpPr>
          <p:nvPr>
            <p:ph type="sldNum" sz="quarter" idx="10"/>
          </p:nvPr>
        </p:nvSpPr>
        <p:spPr/>
        <p:txBody>
          <a:bodyPr/>
          <a:lstStyle/>
          <a:p>
            <a:fld id="{FE0FD474-C3D5-4490-80F3-AED648F2538D}" type="slidenum">
              <a:rPr lang="en-US" smtClean="0"/>
              <a:pPr/>
              <a:t>14</a:t>
            </a:fld>
            <a:endParaRPr lang="en-US"/>
          </a:p>
        </p:txBody>
      </p:sp>
    </p:spTree>
    <p:extLst>
      <p:ext uri="{BB962C8B-B14F-4D97-AF65-F5344CB8AC3E}">
        <p14:creationId xmlns:p14="http://schemas.microsoft.com/office/powerpoint/2010/main" val="1525731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1088433" rtl="0" eaLnBrk="1" fontAlgn="auto" latinLnBrk="0" hangingPunct="1">
              <a:lnSpc>
                <a:spcPct val="100000"/>
              </a:lnSpc>
              <a:spcBef>
                <a:spcPts val="0"/>
              </a:spcBef>
              <a:spcAft>
                <a:spcPts val="0"/>
              </a:spcAft>
              <a:buClrTx/>
              <a:buSzTx/>
              <a:buFontTx/>
              <a:buChar char="-"/>
              <a:tabLst/>
              <a:defRPr/>
            </a:pPr>
            <a:r>
              <a:rPr lang="en-US" dirty="0">
                <a:effectLst/>
                <a:latin typeface="Arial" panose="020B0604020202020204" pitchFamily="34" charset="0"/>
              </a:rPr>
              <a:t>Some teachers might object to this call to change. It is probably fair to say that many prefer</a:t>
            </a:r>
            <a:br>
              <a:rPr lang="en-US" dirty="0"/>
            </a:br>
            <a:r>
              <a:rPr lang="en-US" dirty="0">
                <a:effectLst/>
                <a:latin typeface="Arial" panose="020B0604020202020204" pitchFamily="34" charset="0"/>
              </a:rPr>
              <a:t>to stay on their current course because it is familiar and has reaped some benefits. This</a:t>
            </a:r>
            <a:br>
              <a:rPr lang="en-US" dirty="0"/>
            </a:br>
            <a:r>
              <a:rPr lang="en-US" dirty="0">
                <a:effectLst/>
                <a:latin typeface="Arial" panose="020B0604020202020204" pitchFamily="34" charset="0"/>
              </a:rPr>
              <a:t>attitude is unfortunate because for learning to occur, teachers need to update their teaching</a:t>
            </a:r>
            <a:br>
              <a:rPr lang="en-US" dirty="0"/>
            </a:br>
            <a:r>
              <a:rPr lang="en-US" dirty="0">
                <a:effectLst/>
                <a:latin typeface="Arial" panose="020B0604020202020204" pitchFamily="34" charset="0"/>
              </a:rPr>
              <a:t>strategies. They need to adopt more technology-based tasks, include visual content, and</a:t>
            </a:r>
            <a:br>
              <a:rPr lang="en-US" dirty="0"/>
            </a:br>
            <a:r>
              <a:rPr lang="en-US" dirty="0">
                <a:effectLst/>
                <a:latin typeface="Arial" panose="020B0604020202020204" pitchFamily="34" charset="0"/>
              </a:rPr>
              <a:t>provide the opportunity to be physically active in the classroom. If students are not given</a:t>
            </a:r>
            <a:br>
              <a:rPr lang="en-US" dirty="0"/>
            </a:br>
            <a:r>
              <a:rPr lang="en-US" dirty="0">
                <a:effectLst/>
                <a:latin typeface="Arial" panose="020B0604020202020204" pitchFamily="34" charset="0"/>
              </a:rPr>
              <a:t>ample opportunities to practice and receive feedback, then the classroom experience wanes</a:t>
            </a:r>
            <a:br>
              <a:rPr lang="en-US" dirty="0"/>
            </a:br>
            <a:r>
              <a:rPr lang="en-US" dirty="0">
                <a:effectLst/>
                <a:latin typeface="Arial" panose="020B0604020202020204" pitchFamily="34" charset="0"/>
              </a:rPr>
              <a:t>in comparison with learners‘ personal lives. The relationship between teacher and student</a:t>
            </a:r>
            <a:br>
              <a:rPr lang="en-US" dirty="0"/>
            </a:br>
            <a:r>
              <a:rPr lang="en-US" dirty="0">
                <a:effectLst/>
                <a:latin typeface="Arial" panose="020B0604020202020204" pitchFamily="34" charset="0"/>
              </a:rPr>
              <a:t>becomes more tenuous, and student interest in learning drops.</a:t>
            </a:r>
            <a:endParaRPr lang="pl-PL" b="0" baseline="0" dirty="0">
              <a:effectLst/>
            </a:endParaRPr>
          </a:p>
        </p:txBody>
      </p:sp>
      <p:sp>
        <p:nvSpPr>
          <p:cNvPr id="4" name="Symbol zastępczy numeru slajdu 3"/>
          <p:cNvSpPr>
            <a:spLocks noGrp="1"/>
          </p:cNvSpPr>
          <p:nvPr>
            <p:ph type="sldNum" sz="quarter" idx="10"/>
          </p:nvPr>
        </p:nvSpPr>
        <p:spPr/>
        <p:txBody>
          <a:bodyPr/>
          <a:lstStyle/>
          <a:p>
            <a:fld id="{FE0FD474-C3D5-4490-80F3-AED648F2538D}" type="slidenum">
              <a:rPr lang="en-US" smtClean="0"/>
              <a:pPr/>
              <a:t>15</a:t>
            </a:fld>
            <a:endParaRPr lang="en-US"/>
          </a:p>
        </p:txBody>
      </p:sp>
    </p:spTree>
    <p:extLst>
      <p:ext uri="{BB962C8B-B14F-4D97-AF65-F5344CB8AC3E}">
        <p14:creationId xmlns:p14="http://schemas.microsoft.com/office/powerpoint/2010/main" val="511726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1088433" rtl="0" eaLnBrk="1" fontAlgn="auto" latinLnBrk="0" hangingPunct="1">
              <a:lnSpc>
                <a:spcPct val="100000"/>
              </a:lnSpc>
              <a:spcBef>
                <a:spcPts val="0"/>
              </a:spcBef>
              <a:spcAft>
                <a:spcPts val="0"/>
              </a:spcAft>
              <a:buClrTx/>
              <a:buSzTx/>
              <a:buFontTx/>
              <a:buChar char="-"/>
              <a:tabLst/>
              <a:defRPr/>
            </a:pPr>
            <a:r>
              <a:rPr lang="pl-PL" b="0" baseline="0" dirty="0" err="1">
                <a:effectLst/>
              </a:rPr>
              <a:t>There</a:t>
            </a:r>
            <a:r>
              <a:rPr lang="pl-PL" b="0" baseline="0" dirty="0">
                <a:effectLst/>
              </a:rPr>
              <a:t> </a:t>
            </a:r>
            <a:r>
              <a:rPr lang="pl-PL" b="0" baseline="0" dirty="0" err="1">
                <a:effectLst/>
              </a:rPr>
              <a:t>are</a:t>
            </a:r>
            <a:r>
              <a:rPr lang="pl-PL" b="0" baseline="0" dirty="0">
                <a:effectLst/>
              </a:rPr>
              <a:t> a </a:t>
            </a:r>
            <a:r>
              <a:rPr lang="pl-PL" b="0" baseline="0" dirty="0" err="1">
                <a:effectLst/>
              </a:rPr>
              <a:t>few</a:t>
            </a:r>
            <a:r>
              <a:rPr lang="pl-PL" b="0" baseline="0" dirty="0">
                <a:effectLst/>
              </a:rPr>
              <a:t> </a:t>
            </a:r>
            <a:r>
              <a:rPr lang="pl-PL" b="0" baseline="0" dirty="0" err="1">
                <a:effectLst/>
              </a:rPr>
              <a:t>premises</a:t>
            </a:r>
            <a:r>
              <a:rPr lang="pl-PL" b="0" baseline="0" dirty="0">
                <a:effectLst/>
              </a:rPr>
              <a:t> </a:t>
            </a:r>
            <a:r>
              <a:rPr lang="pl-PL" b="0" baseline="0" dirty="0" err="1">
                <a:effectLst/>
              </a:rPr>
              <a:t>which</a:t>
            </a:r>
            <a:r>
              <a:rPr lang="pl-PL" b="0" baseline="0" dirty="0">
                <a:effectLst/>
              </a:rPr>
              <a:t> </a:t>
            </a:r>
            <a:r>
              <a:rPr lang="pl-PL" b="0" baseline="0" dirty="0" err="1">
                <a:effectLst/>
              </a:rPr>
              <a:t>have</a:t>
            </a:r>
            <a:r>
              <a:rPr lang="pl-PL" b="0" baseline="0" dirty="0">
                <a:effectLst/>
              </a:rPr>
              <a:t> to be </a:t>
            </a:r>
            <a:r>
              <a:rPr lang="pl-PL" b="0" baseline="0" dirty="0" err="1">
                <a:effectLst/>
              </a:rPr>
              <a:t>taken</a:t>
            </a:r>
            <a:r>
              <a:rPr lang="pl-PL" b="0" baseline="0" dirty="0">
                <a:effectLst/>
              </a:rPr>
              <a:t> </a:t>
            </a:r>
            <a:r>
              <a:rPr lang="pl-PL" b="0" baseline="0" dirty="0" err="1">
                <a:effectLst/>
              </a:rPr>
              <a:t>into</a:t>
            </a:r>
            <a:r>
              <a:rPr lang="pl-PL" b="0" baseline="0" dirty="0">
                <a:effectLst/>
              </a:rPr>
              <a:t> </a:t>
            </a:r>
            <a:r>
              <a:rPr lang="pl-PL" b="0" baseline="0" dirty="0" err="1">
                <a:effectLst/>
              </a:rPr>
              <a:t>consideration</a:t>
            </a:r>
            <a:r>
              <a:rPr lang="pl-PL" b="0" baseline="0" dirty="0">
                <a:effectLst/>
              </a:rPr>
              <a:t>: </a:t>
            </a:r>
            <a:r>
              <a:rPr lang="pl-PL" b="0" baseline="0" dirty="0" err="1">
                <a:effectLst/>
              </a:rPr>
              <a:t>An</a:t>
            </a:r>
            <a:r>
              <a:rPr lang="pl-PL" b="0" baseline="0" dirty="0">
                <a:effectLst/>
              </a:rPr>
              <a:t> </a:t>
            </a:r>
            <a:r>
              <a:rPr lang="pl-PL" b="0" baseline="0" dirty="0" err="1">
                <a:effectLst/>
              </a:rPr>
              <a:t>overnight</a:t>
            </a:r>
            <a:r>
              <a:rPr lang="pl-PL" b="0" baseline="0" dirty="0">
                <a:effectLst/>
              </a:rPr>
              <a:t> </a:t>
            </a:r>
            <a:r>
              <a:rPr lang="pl-PL" b="0" baseline="0" dirty="0" err="1">
                <a:effectLst/>
              </a:rPr>
              <a:t>change</a:t>
            </a:r>
            <a:r>
              <a:rPr lang="pl-PL" b="0" baseline="0" dirty="0">
                <a:effectLst/>
              </a:rPr>
              <a:t> </a:t>
            </a:r>
            <a:r>
              <a:rPr lang="pl-PL" b="0" baseline="0" dirty="0" err="1">
                <a:effectLst/>
              </a:rPr>
              <a:t>will</a:t>
            </a:r>
            <a:r>
              <a:rPr lang="pl-PL" b="0" baseline="0" dirty="0">
                <a:effectLst/>
              </a:rPr>
              <a:t> </a:t>
            </a:r>
            <a:r>
              <a:rPr lang="pl-PL" b="0" baseline="0" dirty="0" err="1">
                <a:effectLst/>
              </a:rPr>
              <a:t>probably</a:t>
            </a:r>
            <a:r>
              <a:rPr lang="pl-PL" b="0" baseline="0" dirty="0">
                <a:effectLst/>
              </a:rPr>
              <a:t> </a:t>
            </a:r>
            <a:r>
              <a:rPr lang="pl-PL" b="0" baseline="0" dirty="0" err="1">
                <a:effectLst/>
              </a:rPr>
              <a:t>cause</a:t>
            </a:r>
            <a:r>
              <a:rPr lang="pl-PL" b="0" baseline="0" dirty="0">
                <a:effectLst/>
              </a:rPr>
              <a:t> </a:t>
            </a:r>
            <a:r>
              <a:rPr lang="pl-PL" b="0" baseline="0" dirty="0" err="1">
                <a:effectLst/>
              </a:rPr>
              <a:t>reluctance</a:t>
            </a:r>
            <a:r>
              <a:rPr lang="pl-PL" b="0" baseline="0" dirty="0">
                <a:effectLst/>
              </a:rPr>
              <a:t> on the </a:t>
            </a:r>
            <a:r>
              <a:rPr lang="pl-PL" b="0" baseline="0" dirty="0" err="1">
                <a:effectLst/>
              </a:rPr>
              <a:t>teachers</a:t>
            </a:r>
            <a:r>
              <a:rPr lang="pl-PL" b="0" baseline="0" dirty="0">
                <a:effectLst/>
              </a:rPr>
              <a:t>’ part and </a:t>
            </a:r>
            <a:r>
              <a:rPr lang="pl-PL" b="0" baseline="0" dirty="0" err="1">
                <a:effectLst/>
              </a:rPr>
              <a:t>uneasiness</a:t>
            </a:r>
            <a:r>
              <a:rPr lang="pl-PL" b="0" baseline="0" dirty="0">
                <a:effectLst/>
              </a:rPr>
              <a:t> and </a:t>
            </a:r>
            <a:r>
              <a:rPr lang="pl-PL" b="0" baseline="0" dirty="0" err="1">
                <a:effectLst/>
              </a:rPr>
              <a:t>confusion</a:t>
            </a:r>
            <a:r>
              <a:rPr lang="pl-PL" b="0" baseline="0" dirty="0">
                <a:effectLst/>
              </a:rPr>
              <a:t> </a:t>
            </a:r>
            <a:r>
              <a:rPr lang="pl-PL" b="0" baseline="0" dirty="0" err="1">
                <a:effectLst/>
              </a:rPr>
              <a:t>among</a:t>
            </a:r>
            <a:r>
              <a:rPr lang="pl-PL" b="0" baseline="0" dirty="0">
                <a:effectLst/>
              </a:rPr>
              <a:t> </a:t>
            </a:r>
            <a:r>
              <a:rPr lang="pl-PL" b="0" baseline="0" dirty="0" err="1">
                <a:effectLst/>
              </a:rPr>
              <a:t>students</a:t>
            </a:r>
            <a:r>
              <a:rPr lang="pl-PL" b="0" baseline="0" dirty="0">
                <a:effectLst/>
              </a:rPr>
              <a:t>.</a:t>
            </a:r>
          </a:p>
          <a:p>
            <a:pPr marL="171450" marR="0" lvl="0" indent="-171450" algn="l" defTabSz="1088433" rtl="0" eaLnBrk="1" fontAlgn="auto" latinLnBrk="0" hangingPunct="1">
              <a:lnSpc>
                <a:spcPct val="100000"/>
              </a:lnSpc>
              <a:spcBef>
                <a:spcPts val="0"/>
              </a:spcBef>
              <a:spcAft>
                <a:spcPts val="0"/>
              </a:spcAft>
              <a:buClrTx/>
              <a:buSzTx/>
              <a:buFontTx/>
              <a:buChar char="-"/>
              <a:tabLst/>
              <a:defRPr/>
            </a:pPr>
            <a:r>
              <a:rPr lang="pl-PL" b="0" baseline="0" dirty="0">
                <a:effectLst/>
              </a:rPr>
              <a:t>It </a:t>
            </a:r>
            <a:r>
              <a:rPr lang="pl-PL" b="0" baseline="0" dirty="0" err="1">
                <a:effectLst/>
              </a:rPr>
              <a:t>is</a:t>
            </a:r>
            <a:r>
              <a:rPr lang="pl-PL" b="0" baseline="0" dirty="0">
                <a:effectLst/>
              </a:rPr>
              <a:t> </a:t>
            </a:r>
            <a:r>
              <a:rPr lang="pl-PL" b="0" baseline="0" dirty="0" err="1">
                <a:effectLst/>
              </a:rPr>
              <a:t>imperative</a:t>
            </a:r>
            <a:r>
              <a:rPr lang="pl-PL" b="0" baseline="0" dirty="0">
                <a:effectLst/>
              </a:rPr>
              <a:t> to </a:t>
            </a:r>
            <a:r>
              <a:rPr lang="pl-PL" b="0" baseline="0" dirty="0" err="1">
                <a:effectLst/>
              </a:rPr>
              <a:t>gain</a:t>
            </a:r>
            <a:r>
              <a:rPr lang="pl-PL" b="0" baseline="0" dirty="0">
                <a:effectLst/>
              </a:rPr>
              <a:t> </a:t>
            </a:r>
            <a:r>
              <a:rPr lang="pl-PL" b="0" baseline="0" dirty="0" err="1">
                <a:effectLst/>
              </a:rPr>
              <a:t>ackonwledgemnt</a:t>
            </a:r>
            <a:r>
              <a:rPr lang="pl-PL" b="0" baseline="0" dirty="0">
                <a:effectLst/>
              </a:rPr>
              <a:t> from the </a:t>
            </a:r>
            <a:r>
              <a:rPr lang="pl-PL" b="0" baseline="0" dirty="0" err="1">
                <a:effectLst/>
              </a:rPr>
              <a:t>teachers</a:t>
            </a:r>
            <a:r>
              <a:rPr lang="pl-PL" b="0" baseline="0" dirty="0">
                <a:effectLst/>
              </a:rPr>
              <a:t>. </a:t>
            </a:r>
            <a:r>
              <a:rPr lang="pl-PL" b="0" baseline="0" dirty="0" err="1">
                <a:effectLst/>
              </a:rPr>
              <a:t>Moreover</a:t>
            </a:r>
            <a:r>
              <a:rPr lang="pl-PL" b="0" baseline="0" dirty="0">
                <a:effectLst/>
              </a:rPr>
              <a:t>, the </a:t>
            </a:r>
            <a:r>
              <a:rPr lang="pl-PL" b="0" baseline="0" dirty="0" err="1">
                <a:effectLst/>
              </a:rPr>
              <a:t>teaching</a:t>
            </a:r>
            <a:r>
              <a:rPr lang="pl-PL" b="0" baseline="0" dirty="0">
                <a:effectLst/>
              </a:rPr>
              <a:t> </a:t>
            </a:r>
            <a:r>
              <a:rPr lang="pl-PL" b="0" baseline="0" dirty="0" err="1">
                <a:effectLst/>
              </a:rPr>
              <a:t>methods</a:t>
            </a:r>
            <a:r>
              <a:rPr lang="pl-PL" b="0" baseline="0" dirty="0">
                <a:effectLst/>
              </a:rPr>
              <a:t> </a:t>
            </a:r>
            <a:r>
              <a:rPr lang="pl-PL" b="0" baseline="0" dirty="0" err="1">
                <a:effectLst/>
              </a:rPr>
              <a:t>should</a:t>
            </a:r>
            <a:r>
              <a:rPr lang="pl-PL" b="0" baseline="0" dirty="0">
                <a:effectLst/>
              </a:rPr>
              <a:t> be </a:t>
            </a:r>
            <a:r>
              <a:rPr lang="pl-PL" b="0" baseline="0" dirty="0" err="1">
                <a:effectLst/>
              </a:rPr>
              <a:t>universal</a:t>
            </a:r>
            <a:r>
              <a:rPr lang="pl-PL" b="0" baseline="0" dirty="0">
                <a:effectLst/>
              </a:rPr>
              <a:t> in a </a:t>
            </a:r>
            <a:r>
              <a:rPr lang="pl-PL" b="0" baseline="0" dirty="0" err="1">
                <a:effectLst/>
              </a:rPr>
              <a:t>given</a:t>
            </a:r>
            <a:r>
              <a:rPr lang="pl-PL" b="0" baseline="0" dirty="0">
                <a:effectLst/>
              </a:rPr>
              <a:t> </a:t>
            </a:r>
            <a:r>
              <a:rPr lang="pl-PL" b="0" baseline="0" dirty="0" err="1">
                <a:effectLst/>
              </a:rPr>
              <a:t>school</a:t>
            </a:r>
            <a:r>
              <a:rPr lang="pl-PL" b="0" baseline="0" dirty="0">
                <a:effectLst/>
              </a:rPr>
              <a:t>,</a:t>
            </a:r>
          </a:p>
          <a:p>
            <a:pPr marL="171450" marR="0" lvl="0" indent="-171450" algn="l" defTabSz="1088433" rtl="0" eaLnBrk="1" fontAlgn="auto" latinLnBrk="0" hangingPunct="1">
              <a:lnSpc>
                <a:spcPct val="100000"/>
              </a:lnSpc>
              <a:spcBef>
                <a:spcPts val="0"/>
              </a:spcBef>
              <a:spcAft>
                <a:spcPts val="0"/>
              </a:spcAft>
              <a:buClrTx/>
              <a:buSzTx/>
              <a:buFontTx/>
              <a:buChar char="-"/>
              <a:tabLst/>
              <a:defRPr/>
            </a:pPr>
            <a:r>
              <a:rPr lang="en-US" dirty="0"/>
              <a:t>teachers are advised not to throw away all the traditional methods in </a:t>
            </a:r>
            <a:r>
              <a:rPr lang="en-US" dirty="0" err="1"/>
              <a:t>favour</a:t>
            </a:r>
            <a:r>
              <a:rPr lang="en-US" dirty="0"/>
              <a:t> of the new technology based teaching strategies. The most practical way to look at this is for teachers to innovate, </a:t>
            </a:r>
            <a:r>
              <a:rPr lang="en-US" dirty="0" err="1"/>
              <a:t>technify</a:t>
            </a:r>
            <a:r>
              <a:rPr lang="en-US" dirty="0"/>
              <a:t>, change within reason. As one saying goes, “If it </a:t>
            </a:r>
            <a:r>
              <a:rPr lang="en-US" dirty="0" err="1"/>
              <a:t>ain’t</a:t>
            </a:r>
            <a:r>
              <a:rPr lang="en-US" dirty="0"/>
              <a:t> broke, don’t fix it.</a:t>
            </a:r>
            <a:endParaRPr lang="pl-PL" b="0" baseline="0" dirty="0">
              <a:effectLst/>
            </a:endParaRPr>
          </a:p>
        </p:txBody>
      </p:sp>
      <p:sp>
        <p:nvSpPr>
          <p:cNvPr id="4" name="Symbol zastępczy numeru slajdu 3"/>
          <p:cNvSpPr>
            <a:spLocks noGrp="1"/>
          </p:cNvSpPr>
          <p:nvPr>
            <p:ph type="sldNum" sz="quarter" idx="10"/>
          </p:nvPr>
        </p:nvSpPr>
        <p:spPr/>
        <p:txBody>
          <a:bodyPr/>
          <a:lstStyle/>
          <a:p>
            <a:fld id="{FE0FD474-C3D5-4490-80F3-AED648F2538D}" type="slidenum">
              <a:rPr lang="en-US" smtClean="0"/>
              <a:pPr/>
              <a:t>16</a:t>
            </a:fld>
            <a:endParaRPr lang="en-US"/>
          </a:p>
        </p:txBody>
      </p:sp>
    </p:spTree>
    <p:extLst>
      <p:ext uri="{BB962C8B-B14F-4D97-AF65-F5344CB8AC3E}">
        <p14:creationId xmlns:p14="http://schemas.microsoft.com/office/powerpoint/2010/main" val="2260784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1088433" rtl="0" eaLnBrk="1" fontAlgn="auto" latinLnBrk="0" hangingPunct="1">
              <a:lnSpc>
                <a:spcPct val="100000"/>
              </a:lnSpc>
              <a:spcBef>
                <a:spcPts val="0"/>
              </a:spcBef>
              <a:spcAft>
                <a:spcPts val="0"/>
              </a:spcAft>
              <a:buClrTx/>
              <a:buSzTx/>
              <a:buFontTx/>
              <a:buChar char="-"/>
              <a:tabLst/>
              <a:defRPr/>
            </a:pPr>
            <a:r>
              <a:rPr lang="pl-PL" b="0" baseline="0" dirty="0">
                <a:effectLst/>
              </a:rPr>
              <a:t>The </a:t>
            </a:r>
            <a:r>
              <a:rPr lang="pl-PL" b="0" baseline="0" dirty="0" err="1">
                <a:effectLst/>
              </a:rPr>
              <a:t>outbreak</a:t>
            </a:r>
            <a:r>
              <a:rPr lang="pl-PL" b="0" baseline="0" dirty="0">
                <a:effectLst/>
              </a:rPr>
              <a:t> of covid-19 </a:t>
            </a:r>
            <a:r>
              <a:rPr lang="pl-PL" b="0" baseline="0" dirty="0" err="1">
                <a:effectLst/>
              </a:rPr>
              <a:t>pandemic</a:t>
            </a:r>
            <a:r>
              <a:rPr lang="pl-PL" b="0" baseline="0" dirty="0">
                <a:effectLst/>
              </a:rPr>
              <a:t> </a:t>
            </a:r>
            <a:r>
              <a:rPr lang="pl-PL" b="0" baseline="0" dirty="0" err="1">
                <a:effectLst/>
              </a:rPr>
              <a:t>proved</a:t>
            </a:r>
            <a:r>
              <a:rPr lang="pl-PL" b="0" baseline="0" dirty="0">
                <a:effectLst/>
              </a:rPr>
              <a:t> to be a sort of </a:t>
            </a:r>
            <a:r>
              <a:rPr lang="pl-PL" b="0" baseline="0" dirty="0" err="1">
                <a:effectLst/>
              </a:rPr>
              <a:t>catalyst</a:t>
            </a:r>
            <a:r>
              <a:rPr lang="pl-PL" b="0" baseline="0" dirty="0">
                <a:effectLst/>
              </a:rPr>
              <a:t> in </a:t>
            </a:r>
            <a:r>
              <a:rPr lang="pl-PL" b="0" baseline="0" dirty="0" err="1">
                <a:effectLst/>
              </a:rPr>
              <a:t>introducing</a:t>
            </a:r>
            <a:r>
              <a:rPr lang="pl-PL" b="0" baseline="0" dirty="0">
                <a:effectLst/>
              </a:rPr>
              <a:t> </a:t>
            </a:r>
            <a:r>
              <a:rPr lang="pl-PL" b="0" baseline="0" dirty="0" err="1">
                <a:effectLst/>
              </a:rPr>
              <a:t>elearning</a:t>
            </a:r>
            <a:r>
              <a:rPr lang="pl-PL" b="0" baseline="0" dirty="0">
                <a:effectLst/>
              </a:rPr>
              <a:t>. </a:t>
            </a:r>
            <a:r>
              <a:rPr lang="pl-PL" b="0" baseline="0" dirty="0" err="1">
                <a:effectLst/>
              </a:rPr>
              <a:t>Teaching</a:t>
            </a:r>
            <a:r>
              <a:rPr lang="pl-PL" b="0" baseline="0" dirty="0">
                <a:effectLst/>
              </a:rPr>
              <a:t> </a:t>
            </a:r>
            <a:r>
              <a:rPr lang="pl-PL" b="0" baseline="0" dirty="0" err="1">
                <a:effectLst/>
              </a:rPr>
              <a:t>centres</a:t>
            </a:r>
            <a:r>
              <a:rPr lang="pl-PL" b="0" baseline="0" dirty="0">
                <a:effectLst/>
              </a:rPr>
              <a:t> </a:t>
            </a:r>
            <a:r>
              <a:rPr lang="pl-PL" b="0" baseline="0" dirty="0" err="1">
                <a:effectLst/>
              </a:rPr>
              <a:t>responded</a:t>
            </a:r>
            <a:r>
              <a:rPr lang="pl-PL" b="0" baseline="0" dirty="0">
                <a:effectLst/>
              </a:rPr>
              <a:t> to the challenge </a:t>
            </a:r>
            <a:r>
              <a:rPr lang="pl-PL" b="0" baseline="0" dirty="0" err="1">
                <a:effectLst/>
              </a:rPr>
              <a:t>usually</a:t>
            </a:r>
            <a:r>
              <a:rPr lang="pl-PL" b="0" baseline="0" dirty="0">
                <a:effectLst/>
              </a:rPr>
              <a:t> with the </a:t>
            </a:r>
            <a:r>
              <a:rPr lang="pl-PL" b="0" baseline="0" dirty="0" err="1">
                <a:effectLst/>
              </a:rPr>
              <a:t>introduction</a:t>
            </a:r>
            <a:r>
              <a:rPr lang="pl-PL" b="0" baseline="0" dirty="0">
                <a:effectLst/>
              </a:rPr>
              <a:t> of </a:t>
            </a:r>
            <a:r>
              <a:rPr lang="pl-PL" b="0" baseline="0" dirty="0" err="1">
                <a:effectLst/>
              </a:rPr>
              <a:t>elearning</a:t>
            </a:r>
            <a:r>
              <a:rPr lang="pl-PL" b="0" baseline="0" dirty="0">
                <a:effectLst/>
              </a:rPr>
              <a:t> software. </a:t>
            </a:r>
            <a:r>
              <a:rPr lang="pl-PL" b="0" baseline="0" dirty="0" err="1">
                <a:effectLst/>
              </a:rPr>
              <a:t>Its</a:t>
            </a:r>
            <a:r>
              <a:rPr lang="pl-PL" b="0" baseline="0" dirty="0">
                <a:effectLst/>
              </a:rPr>
              <a:t> </a:t>
            </a:r>
            <a:r>
              <a:rPr lang="pl-PL" b="0" baseline="0" dirty="0" err="1">
                <a:effectLst/>
              </a:rPr>
              <a:t>usage</a:t>
            </a:r>
            <a:r>
              <a:rPr lang="pl-PL" b="0" baseline="0" dirty="0">
                <a:effectLst/>
              </a:rPr>
              <a:t> </a:t>
            </a:r>
            <a:r>
              <a:rPr lang="pl-PL" b="0" baseline="0" dirty="0" err="1">
                <a:effectLst/>
              </a:rPr>
              <a:t>should</a:t>
            </a:r>
            <a:r>
              <a:rPr lang="pl-PL" b="0" baseline="0" dirty="0">
                <a:effectLst/>
              </a:rPr>
              <a:t> be </a:t>
            </a:r>
            <a:r>
              <a:rPr lang="pl-PL" b="0" baseline="0" dirty="0" err="1">
                <a:effectLst/>
              </a:rPr>
              <a:t>continued</a:t>
            </a:r>
            <a:r>
              <a:rPr lang="pl-PL" b="0" baseline="0" dirty="0">
                <a:effectLst/>
              </a:rPr>
              <a:t> as </a:t>
            </a:r>
            <a:r>
              <a:rPr lang="pl-PL" b="0" baseline="0" dirty="0" err="1">
                <a:effectLst/>
              </a:rPr>
              <a:t>it</a:t>
            </a:r>
            <a:r>
              <a:rPr lang="pl-PL" b="0" baseline="0" dirty="0">
                <a:effectLst/>
              </a:rPr>
              <a:t> </a:t>
            </a:r>
            <a:r>
              <a:rPr lang="pl-PL" b="0" baseline="0" dirty="0" err="1">
                <a:effectLst/>
              </a:rPr>
              <a:t>enables</a:t>
            </a:r>
            <a:r>
              <a:rPr lang="pl-PL" b="0" baseline="0" dirty="0">
                <a:effectLst/>
              </a:rPr>
              <a:t> </a:t>
            </a:r>
            <a:r>
              <a:rPr lang="pl-PL" b="0" baseline="0" dirty="0" err="1">
                <a:effectLst/>
              </a:rPr>
              <a:t>teachers</a:t>
            </a:r>
            <a:r>
              <a:rPr lang="pl-PL" b="0" baseline="0" dirty="0">
                <a:effectLst/>
              </a:rPr>
              <a:t> to </a:t>
            </a:r>
            <a:r>
              <a:rPr lang="pl-PL" b="0" baseline="0" dirty="0" err="1">
                <a:effectLst/>
              </a:rPr>
              <a:t>make</a:t>
            </a:r>
            <a:r>
              <a:rPr lang="pl-PL" b="0" baseline="0" dirty="0">
                <a:effectLst/>
              </a:rPr>
              <a:t> </a:t>
            </a:r>
            <a:r>
              <a:rPr lang="pl-PL" b="0" baseline="0" dirty="0" err="1">
                <a:effectLst/>
              </a:rPr>
              <a:t>their</a:t>
            </a:r>
            <a:r>
              <a:rPr lang="pl-PL" b="0" baseline="0" dirty="0">
                <a:effectLst/>
              </a:rPr>
              <a:t> </a:t>
            </a:r>
            <a:r>
              <a:rPr lang="pl-PL" b="0" baseline="0" dirty="0" err="1">
                <a:effectLst/>
              </a:rPr>
              <a:t>lessons</a:t>
            </a:r>
            <a:r>
              <a:rPr lang="pl-PL" b="0" baseline="0" dirty="0">
                <a:effectLst/>
              </a:rPr>
              <a:t> </a:t>
            </a:r>
            <a:r>
              <a:rPr lang="pl-PL" b="0" baseline="0" dirty="0" err="1">
                <a:effectLst/>
              </a:rPr>
              <a:t>more</a:t>
            </a:r>
            <a:r>
              <a:rPr lang="pl-PL" b="0" baseline="0" dirty="0">
                <a:effectLst/>
              </a:rPr>
              <a:t> </a:t>
            </a:r>
            <a:r>
              <a:rPr lang="pl-PL" b="0" baseline="0" dirty="0" err="1">
                <a:effectLst/>
              </a:rPr>
              <a:t>attractive</a:t>
            </a:r>
            <a:r>
              <a:rPr lang="pl-PL" b="0" baseline="0" dirty="0">
                <a:effectLst/>
              </a:rPr>
              <a:t> in </a:t>
            </a:r>
            <a:r>
              <a:rPr lang="pl-PL" b="0" baseline="0" dirty="0" err="1">
                <a:effectLst/>
              </a:rPr>
              <a:t>terms</a:t>
            </a:r>
            <a:r>
              <a:rPr lang="pl-PL" b="0" baseline="0" dirty="0">
                <a:effectLst/>
              </a:rPr>
              <a:t> of multimedia </a:t>
            </a:r>
            <a:r>
              <a:rPr lang="pl-PL" b="0" baseline="0" dirty="0" err="1">
                <a:effectLst/>
              </a:rPr>
              <a:t>availability</a:t>
            </a:r>
            <a:r>
              <a:rPr lang="pl-PL" b="0" baseline="0" dirty="0">
                <a:effectLst/>
              </a:rPr>
              <a:t>. Not </a:t>
            </a:r>
            <a:r>
              <a:rPr lang="pl-PL" b="0" baseline="0" dirty="0" err="1">
                <a:effectLst/>
              </a:rPr>
              <a:t>complicated</a:t>
            </a:r>
            <a:r>
              <a:rPr lang="pl-PL" b="0" baseline="0" dirty="0">
                <a:effectLst/>
              </a:rPr>
              <a:t> – </a:t>
            </a:r>
            <a:r>
              <a:rPr lang="pl-PL" b="0" baseline="0" dirty="0" err="1">
                <a:effectLst/>
              </a:rPr>
              <a:t>rehearse</a:t>
            </a:r>
            <a:r>
              <a:rPr lang="pl-PL" b="0" baseline="0" dirty="0">
                <a:effectLst/>
              </a:rPr>
              <a:t>. </a:t>
            </a:r>
            <a:r>
              <a:rPr lang="pl-PL" b="0" baseline="0" dirty="0" err="1">
                <a:effectLst/>
              </a:rPr>
              <a:t>Don’t</a:t>
            </a:r>
            <a:r>
              <a:rPr lang="pl-PL" b="0" baseline="0" dirty="0">
                <a:effectLst/>
              </a:rPr>
              <a:t> be </a:t>
            </a:r>
            <a:r>
              <a:rPr lang="pl-PL" b="0" baseline="0" dirty="0" err="1">
                <a:effectLst/>
              </a:rPr>
              <a:t>afraid</a:t>
            </a:r>
            <a:r>
              <a:rPr lang="pl-PL" b="0" baseline="0" dirty="0">
                <a:effectLst/>
              </a:rPr>
              <a:t> </a:t>
            </a:r>
            <a:r>
              <a:rPr lang="pl-PL" b="0" baseline="0" dirty="0" err="1">
                <a:effectLst/>
              </a:rPr>
              <a:t>because</a:t>
            </a:r>
            <a:r>
              <a:rPr lang="pl-PL" b="0" baseline="0" dirty="0">
                <a:effectLst/>
              </a:rPr>
              <a:t> the </a:t>
            </a:r>
            <a:r>
              <a:rPr lang="pl-PL" b="0" baseline="0" dirty="0" err="1">
                <a:effectLst/>
              </a:rPr>
              <a:t>students</a:t>
            </a:r>
            <a:r>
              <a:rPr lang="pl-PL" b="0" baseline="0" dirty="0">
                <a:effectLst/>
              </a:rPr>
              <a:t> </a:t>
            </a:r>
            <a:r>
              <a:rPr lang="pl-PL" b="0" baseline="0" dirty="0" err="1">
                <a:effectLst/>
              </a:rPr>
              <a:t>are</a:t>
            </a:r>
            <a:r>
              <a:rPr lang="pl-PL" b="0" baseline="0" dirty="0">
                <a:effectLst/>
              </a:rPr>
              <a:t> not </a:t>
            </a:r>
            <a:r>
              <a:rPr lang="pl-PL" b="0" baseline="0" dirty="0" err="1">
                <a:effectLst/>
              </a:rPr>
              <a:t>usually</a:t>
            </a:r>
            <a:r>
              <a:rPr lang="pl-PL" b="0" baseline="0" dirty="0">
                <a:effectLst/>
              </a:rPr>
              <a:t> </a:t>
            </a:r>
            <a:r>
              <a:rPr lang="pl-PL" b="0" baseline="0" dirty="0" err="1">
                <a:effectLst/>
              </a:rPr>
              <a:t>tech</a:t>
            </a:r>
            <a:r>
              <a:rPr lang="pl-PL" b="0" baseline="0" dirty="0">
                <a:effectLst/>
              </a:rPr>
              <a:t> </a:t>
            </a:r>
            <a:r>
              <a:rPr lang="pl-PL" b="0" baseline="0" dirty="0" err="1">
                <a:effectLst/>
              </a:rPr>
              <a:t>savvies</a:t>
            </a:r>
            <a:r>
              <a:rPr lang="pl-PL" b="0" baseline="0" dirty="0">
                <a:effectLst/>
              </a:rPr>
              <a:t> but </a:t>
            </a:r>
            <a:r>
              <a:rPr lang="pl-PL" b="0" baseline="0" dirty="0" err="1">
                <a:effectLst/>
              </a:rPr>
              <a:t>tech-comfies</a:t>
            </a:r>
            <a:r>
              <a:rPr lang="pl-PL" b="0" baseline="0" dirty="0">
                <a:effectLst/>
              </a:rPr>
              <a:t>.</a:t>
            </a:r>
          </a:p>
          <a:p>
            <a:pPr marL="171450" marR="0" lvl="0" indent="-171450" algn="l" defTabSz="1088433" rtl="0" eaLnBrk="1" fontAlgn="auto" latinLnBrk="0" hangingPunct="1">
              <a:lnSpc>
                <a:spcPct val="100000"/>
              </a:lnSpc>
              <a:spcBef>
                <a:spcPts val="0"/>
              </a:spcBef>
              <a:spcAft>
                <a:spcPts val="0"/>
              </a:spcAft>
              <a:buClrTx/>
              <a:buSzTx/>
              <a:buFontTx/>
              <a:buChar char="-"/>
              <a:tabLst/>
              <a:defRPr/>
            </a:pPr>
            <a:r>
              <a:rPr lang="pl-PL" b="0" baseline="0" dirty="0" err="1">
                <a:effectLst/>
              </a:rPr>
              <a:t>This</a:t>
            </a:r>
            <a:r>
              <a:rPr lang="pl-PL" b="0" baseline="0" dirty="0">
                <a:effectLst/>
              </a:rPr>
              <a:t> </a:t>
            </a:r>
            <a:r>
              <a:rPr lang="pl-PL" b="0" baseline="0" dirty="0" err="1">
                <a:effectLst/>
              </a:rPr>
              <a:t>should</a:t>
            </a:r>
            <a:r>
              <a:rPr lang="pl-PL" b="0" baseline="0" dirty="0">
                <a:effectLst/>
              </a:rPr>
              <a:t> be </a:t>
            </a:r>
            <a:r>
              <a:rPr lang="pl-PL" b="0" baseline="0" dirty="0" err="1">
                <a:effectLst/>
              </a:rPr>
              <a:t>an</a:t>
            </a:r>
            <a:r>
              <a:rPr lang="pl-PL" b="0" baseline="0" dirty="0">
                <a:effectLst/>
              </a:rPr>
              <a:t> ADDITION, not the </a:t>
            </a:r>
            <a:r>
              <a:rPr lang="pl-PL" b="0" baseline="0" dirty="0" err="1">
                <a:effectLst/>
              </a:rPr>
              <a:t>basis</a:t>
            </a:r>
            <a:r>
              <a:rPr lang="pl-PL" b="0" baseline="0" dirty="0">
                <a:effectLst/>
              </a:rPr>
              <a:t>.</a:t>
            </a:r>
          </a:p>
          <a:p>
            <a:pPr marL="171450" marR="0" lvl="0" indent="-171450" algn="l" defTabSz="1088433" rtl="0" eaLnBrk="1" fontAlgn="auto" latinLnBrk="0" hangingPunct="1">
              <a:lnSpc>
                <a:spcPct val="100000"/>
              </a:lnSpc>
              <a:spcBef>
                <a:spcPts val="0"/>
              </a:spcBef>
              <a:spcAft>
                <a:spcPts val="0"/>
              </a:spcAft>
              <a:buClrTx/>
              <a:buSzTx/>
              <a:buFontTx/>
              <a:buChar char="-"/>
              <a:tabLst/>
              <a:defRPr/>
            </a:pPr>
            <a:r>
              <a:rPr lang="pl-PL" b="0" baseline="0" dirty="0" err="1">
                <a:effectLst/>
              </a:rPr>
              <a:t>This</a:t>
            </a:r>
            <a:r>
              <a:rPr lang="pl-PL" b="0" baseline="0" dirty="0">
                <a:effectLst/>
              </a:rPr>
              <a:t> </a:t>
            </a:r>
            <a:r>
              <a:rPr lang="pl-PL" b="0" baseline="0" dirty="0" err="1">
                <a:effectLst/>
              </a:rPr>
              <a:t>may</a:t>
            </a:r>
            <a:r>
              <a:rPr lang="pl-PL" b="0" baseline="0" dirty="0">
                <a:effectLst/>
              </a:rPr>
              <a:t> be </a:t>
            </a:r>
            <a:r>
              <a:rPr lang="pl-PL" b="0" baseline="0" dirty="0" err="1">
                <a:effectLst/>
              </a:rPr>
              <a:t>difficult</a:t>
            </a:r>
            <a:r>
              <a:rPr lang="pl-PL" b="0" baseline="0" dirty="0">
                <a:effectLst/>
              </a:rPr>
              <a:t> as </a:t>
            </a:r>
            <a:r>
              <a:rPr lang="pl-PL" b="0" baseline="0" dirty="0" err="1">
                <a:effectLst/>
              </a:rPr>
              <a:t>more</a:t>
            </a:r>
            <a:r>
              <a:rPr lang="pl-PL" b="0" baseline="0" dirty="0">
                <a:effectLst/>
              </a:rPr>
              <a:t> </a:t>
            </a:r>
            <a:r>
              <a:rPr lang="pl-PL" b="0" baseline="0" dirty="0" err="1">
                <a:effectLst/>
              </a:rPr>
              <a:t>experienced</a:t>
            </a:r>
            <a:r>
              <a:rPr lang="pl-PL" b="0" baseline="0" dirty="0">
                <a:effectLst/>
              </a:rPr>
              <a:t> </a:t>
            </a:r>
            <a:r>
              <a:rPr lang="pl-PL" b="0" baseline="0" dirty="0" err="1">
                <a:effectLst/>
              </a:rPr>
              <a:t>teachers</a:t>
            </a:r>
            <a:r>
              <a:rPr lang="pl-PL" b="0" baseline="0" dirty="0">
                <a:effectLst/>
              </a:rPr>
              <a:t> </a:t>
            </a:r>
            <a:r>
              <a:rPr lang="pl-PL" b="0" baseline="0" dirty="0" err="1">
                <a:effectLst/>
              </a:rPr>
              <a:t>tend</a:t>
            </a:r>
            <a:r>
              <a:rPr lang="pl-PL" b="0" baseline="0" dirty="0">
                <a:effectLst/>
              </a:rPr>
              <a:t> to </a:t>
            </a:r>
            <a:r>
              <a:rPr lang="pl-PL" b="0" baseline="0" dirty="0" err="1">
                <a:effectLst/>
              </a:rPr>
              <a:t>put</a:t>
            </a:r>
            <a:r>
              <a:rPr lang="pl-PL" b="0" baseline="0" dirty="0">
                <a:effectLst/>
              </a:rPr>
              <a:t> </a:t>
            </a:r>
            <a:r>
              <a:rPr lang="pl-PL" b="0" baseline="0" dirty="0" err="1">
                <a:effectLst/>
              </a:rPr>
              <a:t>too</a:t>
            </a:r>
            <a:r>
              <a:rPr lang="pl-PL" b="0" baseline="0" dirty="0">
                <a:effectLst/>
              </a:rPr>
              <a:t> much </a:t>
            </a:r>
            <a:r>
              <a:rPr lang="pl-PL" b="0" baseline="0" dirty="0" err="1">
                <a:effectLst/>
              </a:rPr>
              <a:t>emphasis</a:t>
            </a:r>
            <a:r>
              <a:rPr lang="pl-PL" b="0" baseline="0" dirty="0">
                <a:effectLst/>
              </a:rPr>
              <a:t> on </a:t>
            </a:r>
            <a:r>
              <a:rPr lang="pl-PL" b="0" baseline="0" dirty="0" err="1">
                <a:effectLst/>
              </a:rPr>
              <a:t>teaching</a:t>
            </a:r>
            <a:r>
              <a:rPr lang="pl-PL" b="0" baseline="0" dirty="0">
                <a:effectLst/>
              </a:rPr>
              <a:t> English per </a:t>
            </a:r>
            <a:r>
              <a:rPr lang="pl-PL" b="0" baseline="0" dirty="0" err="1">
                <a:effectLst/>
              </a:rPr>
              <a:t>se</a:t>
            </a:r>
            <a:r>
              <a:rPr lang="pl-PL" b="0" baseline="0" dirty="0">
                <a:effectLst/>
              </a:rPr>
              <a:t> and </a:t>
            </a:r>
            <a:r>
              <a:rPr lang="pl-PL" b="0" baseline="0" dirty="0" err="1">
                <a:effectLst/>
              </a:rPr>
              <a:t>are</a:t>
            </a:r>
            <a:r>
              <a:rPr lang="pl-PL" b="0" baseline="0" dirty="0">
                <a:effectLst/>
              </a:rPr>
              <a:t> not </a:t>
            </a:r>
            <a:r>
              <a:rPr lang="pl-PL" b="0" baseline="0" dirty="0" err="1">
                <a:effectLst/>
              </a:rPr>
              <a:t>familiar</a:t>
            </a:r>
            <a:r>
              <a:rPr lang="pl-PL" b="0" baseline="0" dirty="0">
                <a:effectLst/>
              </a:rPr>
              <a:t> with </a:t>
            </a:r>
            <a:r>
              <a:rPr lang="pl-PL" b="0" baseline="0" dirty="0" err="1">
                <a:effectLst/>
              </a:rPr>
              <a:t>current</a:t>
            </a:r>
            <a:r>
              <a:rPr lang="pl-PL" b="0" baseline="0" dirty="0">
                <a:effectLst/>
              </a:rPr>
              <a:t> </a:t>
            </a:r>
            <a:r>
              <a:rPr lang="pl-PL" b="0" baseline="0" dirty="0" err="1">
                <a:effectLst/>
              </a:rPr>
              <a:t>trends</a:t>
            </a:r>
            <a:endParaRPr lang="pl-PL" b="0" baseline="0" dirty="0">
              <a:effectLst/>
            </a:endParaRPr>
          </a:p>
          <a:p>
            <a:pPr marL="171450" marR="0" lvl="0" indent="-171450" algn="l" defTabSz="1088433" rtl="0" eaLnBrk="1" fontAlgn="auto" latinLnBrk="0" hangingPunct="1">
              <a:lnSpc>
                <a:spcPct val="100000"/>
              </a:lnSpc>
              <a:spcBef>
                <a:spcPts val="0"/>
              </a:spcBef>
              <a:spcAft>
                <a:spcPts val="0"/>
              </a:spcAft>
              <a:buClrTx/>
              <a:buSzTx/>
              <a:buFontTx/>
              <a:buChar char="-"/>
              <a:tabLst/>
              <a:defRPr/>
            </a:pPr>
            <a:r>
              <a:rPr lang="pl-PL" b="0" baseline="0" dirty="0" err="1">
                <a:effectLst/>
              </a:rPr>
              <a:t>Generation</a:t>
            </a:r>
            <a:r>
              <a:rPr lang="pl-PL" b="0" baseline="0" dirty="0">
                <a:effectLst/>
              </a:rPr>
              <a:t> of </a:t>
            </a:r>
            <a:r>
              <a:rPr lang="pl-PL" b="0" baseline="0" dirty="0" err="1">
                <a:effectLst/>
              </a:rPr>
              <a:t>multitaskers</a:t>
            </a:r>
            <a:r>
              <a:rPr lang="pl-PL" b="0" baseline="0" dirty="0">
                <a:effectLst/>
              </a:rPr>
              <a:t>, </a:t>
            </a:r>
            <a:r>
              <a:rPr lang="pl-PL" b="0" baseline="0" dirty="0" err="1">
                <a:effectLst/>
              </a:rPr>
              <a:t>Find</a:t>
            </a:r>
            <a:r>
              <a:rPr lang="pl-PL" b="0" baseline="0" dirty="0">
                <a:effectLst/>
              </a:rPr>
              <a:t> person </a:t>
            </a:r>
            <a:r>
              <a:rPr lang="pl-PL" b="0" baseline="0" dirty="0" err="1">
                <a:effectLst/>
              </a:rPr>
              <a:t>who</a:t>
            </a:r>
            <a:r>
              <a:rPr lang="pl-PL" b="0" baseline="0" dirty="0">
                <a:effectLst/>
              </a:rPr>
              <a:t>…</a:t>
            </a:r>
          </a:p>
          <a:p>
            <a:pPr marL="171450" marR="0" lvl="0" indent="-171450" algn="l" defTabSz="1088433" rtl="0" eaLnBrk="1" fontAlgn="auto" latinLnBrk="0" hangingPunct="1">
              <a:lnSpc>
                <a:spcPct val="100000"/>
              </a:lnSpc>
              <a:spcBef>
                <a:spcPts val="0"/>
              </a:spcBef>
              <a:spcAft>
                <a:spcPts val="0"/>
              </a:spcAft>
              <a:buClrTx/>
              <a:buSzTx/>
              <a:buFontTx/>
              <a:buChar char="-"/>
              <a:tabLst/>
              <a:defRPr/>
            </a:pPr>
            <a:r>
              <a:rPr lang="pl-PL" b="0" baseline="0" dirty="0" err="1">
                <a:effectLst/>
              </a:rPr>
              <a:t>Allow</a:t>
            </a:r>
            <a:r>
              <a:rPr lang="pl-PL" b="0" baseline="0" dirty="0">
                <a:effectLst/>
              </a:rPr>
              <a:t> </a:t>
            </a:r>
            <a:r>
              <a:rPr lang="pl-PL" b="0" baseline="0" dirty="0" err="1">
                <a:effectLst/>
              </a:rPr>
              <a:t>students</a:t>
            </a:r>
            <a:r>
              <a:rPr lang="pl-PL" b="0" baseline="0" dirty="0">
                <a:effectLst/>
              </a:rPr>
              <a:t> to </a:t>
            </a:r>
            <a:r>
              <a:rPr lang="pl-PL" b="0" baseline="0" dirty="0" err="1">
                <a:effectLst/>
              </a:rPr>
              <a:t>record</a:t>
            </a:r>
            <a:r>
              <a:rPr lang="pl-PL" b="0" baseline="0" dirty="0">
                <a:effectLst/>
              </a:rPr>
              <a:t> </a:t>
            </a:r>
            <a:r>
              <a:rPr lang="pl-PL" b="0" baseline="0" dirty="0" err="1">
                <a:effectLst/>
              </a:rPr>
              <a:t>your</a:t>
            </a:r>
            <a:r>
              <a:rPr lang="pl-PL" b="0" baseline="0" dirty="0">
                <a:effectLst/>
              </a:rPr>
              <a:t> </a:t>
            </a:r>
            <a:r>
              <a:rPr lang="pl-PL" b="0" baseline="0" dirty="0" err="1">
                <a:effectLst/>
              </a:rPr>
              <a:t>classes</a:t>
            </a:r>
            <a:r>
              <a:rPr lang="pl-PL" b="0" baseline="0" dirty="0">
                <a:effectLst/>
              </a:rPr>
              <a:t>, </a:t>
            </a:r>
            <a:r>
              <a:rPr lang="pl-PL" b="0" baseline="0" dirty="0" err="1">
                <a:effectLst/>
              </a:rPr>
              <a:t>make</a:t>
            </a:r>
            <a:r>
              <a:rPr lang="pl-PL" b="0" baseline="0" dirty="0">
                <a:effectLst/>
              </a:rPr>
              <a:t> </a:t>
            </a:r>
            <a:r>
              <a:rPr lang="pl-PL" b="0" baseline="0" dirty="0" err="1">
                <a:effectLst/>
              </a:rPr>
              <a:t>everything</a:t>
            </a:r>
            <a:r>
              <a:rPr lang="pl-PL" b="0" baseline="0" dirty="0">
                <a:effectLst/>
              </a:rPr>
              <a:t> transparent and </a:t>
            </a:r>
            <a:r>
              <a:rPr lang="pl-PL" b="0" baseline="0" dirty="0" err="1">
                <a:effectLst/>
              </a:rPr>
              <a:t>available</a:t>
            </a:r>
            <a:endParaRPr lang="pl-PL" b="0" baseline="0" dirty="0">
              <a:effectLst/>
            </a:endParaRPr>
          </a:p>
          <a:p>
            <a:pPr marL="171450" marR="0" lvl="0" indent="-171450" algn="l" defTabSz="1088433" rtl="0" eaLnBrk="1" fontAlgn="auto" latinLnBrk="0" hangingPunct="1">
              <a:lnSpc>
                <a:spcPct val="100000"/>
              </a:lnSpc>
              <a:spcBef>
                <a:spcPts val="0"/>
              </a:spcBef>
              <a:spcAft>
                <a:spcPts val="0"/>
              </a:spcAft>
              <a:buClrTx/>
              <a:buSzTx/>
              <a:buFontTx/>
              <a:buChar char="-"/>
              <a:tabLst/>
              <a:defRPr/>
            </a:pPr>
            <a:endParaRPr lang="pl-PL" b="0" baseline="0" dirty="0">
              <a:effectLst/>
            </a:endParaRPr>
          </a:p>
          <a:p>
            <a:pPr marL="171450" marR="0" lvl="0" indent="-171450" algn="l" defTabSz="1088433" rtl="0" eaLnBrk="1" fontAlgn="auto" latinLnBrk="0" hangingPunct="1">
              <a:lnSpc>
                <a:spcPct val="100000"/>
              </a:lnSpc>
              <a:spcBef>
                <a:spcPts val="0"/>
              </a:spcBef>
              <a:spcAft>
                <a:spcPts val="0"/>
              </a:spcAft>
              <a:buClrTx/>
              <a:buSzTx/>
              <a:buFontTx/>
              <a:buChar char="-"/>
              <a:tabLst/>
              <a:defRPr/>
            </a:pPr>
            <a:endParaRPr lang="pl-PL" b="0" baseline="0" dirty="0">
              <a:effectLst/>
            </a:endParaRPr>
          </a:p>
        </p:txBody>
      </p:sp>
      <p:sp>
        <p:nvSpPr>
          <p:cNvPr id="4" name="Symbol zastępczy numeru slajdu 3"/>
          <p:cNvSpPr>
            <a:spLocks noGrp="1"/>
          </p:cNvSpPr>
          <p:nvPr>
            <p:ph type="sldNum" sz="quarter" idx="10"/>
          </p:nvPr>
        </p:nvSpPr>
        <p:spPr/>
        <p:txBody>
          <a:bodyPr/>
          <a:lstStyle/>
          <a:p>
            <a:fld id="{FE0FD474-C3D5-4490-80F3-AED648F2538D}" type="slidenum">
              <a:rPr lang="en-US" smtClean="0"/>
              <a:pPr/>
              <a:t>17</a:t>
            </a:fld>
            <a:endParaRPr lang="en-US"/>
          </a:p>
        </p:txBody>
      </p:sp>
    </p:spTree>
    <p:extLst>
      <p:ext uri="{BB962C8B-B14F-4D97-AF65-F5344CB8AC3E}">
        <p14:creationId xmlns:p14="http://schemas.microsoft.com/office/powerpoint/2010/main" val="956293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1088433" rtl="0" eaLnBrk="1" fontAlgn="auto" latinLnBrk="0" hangingPunct="1">
              <a:lnSpc>
                <a:spcPct val="100000"/>
              </a:lnSpc>
              <a:spcBef>
                <a:spcPts val="0"/>
              </a:spcBef>
              <a:spcAft>
                <a:spcPts val="0"/>
              </a:spcAft>
              <a:buClrTx/>
              <a:buSzTx/>
              <a:buFontTx/>
              <a:buChar char="-"/>
              <a:tabLst/>
              <a:defRPr/>
            </a:pPr>
            <a:r>
              <a:rPr lang="pl-PL" b="0" baseline="0" dirty="0">
                <a:effectLst/>
              </a:rPr>
              <a:t>Best </a:t>
            </a:r>
            <a:r>
              <a:rPr lang="pl-PL" b="0" baseline="0" dirty="0" err="1">
                <a:effectLst/>
              </a:rPr>
              <a:t>introduced</a:t>
            </a:r>
            <a:r>
              <a:rPr lang="pl-PL" b="0" baseline="0" dirty="0">
                <a:effectLst/>
              </a:rPr>
              <a:t> from the </a:t>
            </a:r>
            <a:r>
              <a:rPr lang="pl-PL" b="0" baseline="0" dirty="0" err="1">
                <a:effectLst/>
              </a:rPr>
              <a:t>very</a:t>
            </a:r>
            <a:r>
              <a:rPr lang="pl-PL" b="0" baseline="0" dirty="0">
                <a:effectLst/>
              </a:rPr>
              <a:t> </a:t>
            </a:r>
            <a:r>
              <a:rPr lang="pl-PL" b="0" baseline="0" dirty="0" err="1">
                <a:effectLst/>
              </a:rPr>
              <a:t>beginning</a:t>
            </a:r>
            <a:endParaRPr lang="pl-PL" b="0" baseline="0" dirty="0">
              <a:effectLst/>
            </a:endParaRPr>
          </a:p>
          <a:p>
            <a:pPr marL="171450" marR="0" lvl="0" indent="-171450" algn="l" defTabSz="1088433" rtl="0" eaLnBrk="1" fontAlgn="auto" latinLnBrk="0" hangingPunct="1">
              <a:lnSpc>
                <a:spcPct val="100000"/>
              </a:lnSpc>
              <a:spcBef>
                <a:spcPts val="0"/>
              </a:spcBef>
              <a:spcAft>
                <a:spcPts val="0"/>
              </a:spcAft>
              <a:buClrTx/>
              <a:buSzTx/>
              <a:buFontTx/>
              <a:buChar char="-"/>
              <a:tabLst/>
              <a:defRPr/>
            </a:pPr>
            <a:r>
              <a:rPr lang="pl-PL" b="0" baseline="0" dirty="0">
                <a:effectLst/>
              </a:rPr>
              <a:t>Resort to </a:t>
            </a:r>
            <a:r>
              <a:rPr lang="pl-PL" b="0" baseline="0" dirty="0" err="1">
                <a:effectLst/>
              </a:rPr>
              <a:t>translation</a:t>
            </a:r>
            <a:r>
              <a:rPr lang="pl-PL" b="0" baseline="0" dirty="0">
                <a:effectLst/>
              </a:rPr>
              <a:t> </a:t>
            </a:r>
            <a:r>
              <a:rPr lang="pl-PL" b="0" baseline="0" dirty="0" err="1">
                <a:effectLst/>
              </a:rPr>
              <a:t>when</a:t>
            </a:r>
            <a:r>
              <a:rPr lang="pl-PL" b="0" baseline="0" dirty="0">
                <a:effectLst/>
              </a:rPr>
              <a:t> </a:t>
            </a:r>
            <a:r>
              <a:rPr lang="pl-PL" b="0" baseline="0" dirty="0" err="1">
                <a:effectLst/>
              </a:rPr>
              <a:t>it’s</a:t>
            </a:r>
            <a:r>
              <a:rPr lang="pl-PL" b="0" baseline="0" dirty="0">
                <a:effectLst/>
              </a:rPr>
              <a:t> </a:t>
            </a:r>
            <a:r>
              <a:rPr lang="pl-PL" b="0" baseline="0" dirty="0" err="1">
                <a:effectLst/>
              </a:rPr>
              <a:t>absolutely</a:t>
            </a:r>
            <a:r>
              <a:rPr lang="pl-PL" b="0" baseline="0" dirty="0">
                <a:effectLst/>
              </a:rPr>
              <a:t> </a:t>
            </a:r>
            <a:r>
              <a:rPr lang="pl-PL" b="0" baseline="0" dirty="0" err="1">
                <a:effectLst/>
              </a:rPr>
              <a:t>necessary</a:t>
            </a:r>
            <a:r>
              <a:rPr lang="pl-PL" b="0" baseline="0" dirty="0">
                <a:effectLst/>
              </a:rPr>
              <a:t> </a:t>
            </a:r>
            <a:r>
              <a:rPr lang="pl-PL" b="0" baseline="0" dirty="0" err="1">
                <a:effectLst/>
              </a:rPr>
              <a:t>or</a:t>
            </a:r>
            <a:r>
              <a:rPr lang="pl-PL" b="0" baseline="0" dirty="0">
                <a:effectLst/>
              </a:rPr>
              <a:t> to </a:t>
            </a:r>
            <a:r>
              <a:rPr lang="pl-PL" b="0" baseline="0" dirty="0" err="1">
                <a:effectLst/>
              </a:rPr>
              <a:t>greatly</a:t>
            </a:r>
            <a:r>
              <a:rPr lang="pl-PL" b="0" baseline="0" dirty="0">
                <a:effectLst/>
              </a:rPr>
              <a:t> </a:t>
            </a:r>
            <a:r>
              <a:rPr lang="pl-PL" b="0" baseline="0" dirty="0" err="1">
                <a:effectLst/>
              </a:rPr>
              <a:t>facilitate</a:t>
            </a:r>
            <a:r>
              <a:rPr lang="pl-PL" b="0" baseline="0" dirty="0">
                <a:effectLst/>
              </a:rPr>
              <a:t> </a:t>
            </a:r>
            <a:r>
              <a:rPr lang="pl-PL" b="0" baseline="0" dirty="0" err="1">
                <a:effectLst/>
              </a:rPr>
              <a:t>communication</a:t>
            </a:r>
            <a:endParaRPr lang="pl-PL" b="0" baseline="0" dirty="0">
              <a:effectLst/>
            </a:endParaRPr>
          </a:p>
          <a:p>
            <a:endParaRPr lang="pl-PL" dirty="0"/>
          </a:p>
        </p:txBody>
      </p:sp>
      <p:sp>
        <p:nvSpPr>
          <p:cNvPr id="4" name="Symbol zastępczy numeru slajdu 3"/>
          <p:cNvSpPr>
            <a:spLocks noGrp="1"/>
          </p:cNvSpPr>
          <p:nvPr>
            <p:ph type="sldNum" sz="quarter" idx="10"/>
          </p:nvPr>
        </p:nvSpPr>
        <p:spPr/>
        <p:txBody>
          <a:bodyPr/>
          <a:lstStyle/>
          <a:p>
            <a:fld id="{FE0FD474-C3D5-4490-80F3-AED648F2538D}" type="slidenum">
              <a:rPr lang="en-US" smtClean="0"/>
              <a:pPr/>
              <a:t>18</a:t>
            </a:fld>
            <a:endParaRPr lang="en-US"/>
          </a:p>
        </p:txBody>
      </p:sp>
    </p:spTree>
    <p:extLst>
      <p:ext uri="{BB962C8B-B14F-4D97-AF65-F5344CB8AC3E}">
        <p14:creationId xmlns:p14="http://schemas.microsoft.com/office/powerpoint/2010/main" val="1761865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1088433" rtl="0" eaLnBrk="1" fontAlgn="auto" latinLnBrk="0" hangingPunct="1">
              <a:lnSpc>
                <a:spcPct val="100000"/>
              </a:lnSpc>
              <a:spcBef>
                <a:spcPts val="0"/>
              </a:spcBef>
              <a:spcAft>
                <a:spcPts val="0"/>
              </a:spcAft>
              <a:buClrTx/>
              <a:buSzTx/>
              <a:buFontTx/>
              <a:buChar char="-"/>
              <a:tabLst/>
              <a:defRPr/>
            </a:pPr>
            <a:r>
              <a:rPr lang="pl-PL" b="0" baseline="0" dirty="0" err="1">
                <a:effectLst/>
              </a:rPr>
              <a:t>This</a:t>
            </a:r>
            <a:r>
              <a:rPr lang="pl-PL" b="0" baseline="0" dirty="0">
                <a:effectLst/>
              </a:rPr>
              <a:t> </a:t>
            </a:r>
            <a:r>
              <a:rPr lang="pl-PL" b="0" baseline="0" dirty="0" err="1">
                <a:effectLst/>
              </a:rPr>
              <a:t>may</a:t>
            </a:r>
            <a:r>
              <a:rPr lang="pl-PL" b="0" baseline="0" dirty="0">
                <a:effectLst/>
              </a:rPr>
              <a:t> be </a:t>
            </a:r>
            <a:r>
              <a:rPr lang="pl-PL" b="0" baseline="0" dirty="0" err="1">
                <a:effectLst/>
              </a:rPr>
              <a:t>difficult</a:t>
            </a:r>
            <a:r>
              <a:rPr lang="pl-PL" b="0" baseline="0" dirty="0">
                <a:effectLst/>
              </a:rPr>
              <a:t> as </a:t>
            </a:r>
            <a:r>
              <a:rPr lang="pl-PL" b="0" baseline="0" dirty="0" err="1">
                <a:effectLst/>
              </a:rPr>
              <a:t>more</a:t>
            </a:r>
            <a:r>
              <a:rPr lang="pl-PL" b="0" baseline="0" dirty="0">
                <a:effectLst/>
              </a:rPr>
              <a:t> </a:t>
            </a:r>
            <a:r>
              <a:rPr lang="pl-PL" b="0" baseline="0" dirty="0" err="1">
                <a:effectLst/>
              </a:rPr>
              <a:t>experienced</a:t>
            </a:r>
            <a:r>
              <a:rPr lang="pl-PL" b="0" baseline="0" dirty="0">
                <a:effectLst/>
              </a:rPr>
              <a:t> </a:t>
            </a:r>
            <a:r>
              <a:rPr lang="pl-PL" b="0" baseline="0" dirty="0" err="1">
                <a:effectLst/>
              </a:rPr>
              <a:t>teachers</a:t>
            </a:r>
            <a:r>
              <a:rPr lang="pl-PL" b="0" baseline="0" dirty="0">
                <a:effectLst/>
              </a:rPr>
              <a:t> </a:t>
            </a:r>
            <a:r>
              <a:rPr lang="pl-PL" b="0" baseline="0" dirty="0" err="1">
                <a:effectLst/>
              </a:rPr>
              <a:t>tend</a:t>
            </a:r>
            <a:r>
              <a:rPr lang="pl-PL" b="0" baseline="0" dirty="0">
                <a:effectLst/>
              </a:rPr>
              <a:t> to </a:t>
            </a:r>
            <a:r>
              <a:rPr lang="pl-PL" b="0" baseline="0" dirty="0" err="1">
                <a:effectLst/>
              </a:rPr>
              <a:t>put</a:t>
            </a:r>
            <a:r>
              <a:rPr lang="pl-PL" b="0" baseline="0" dirty="0">
                <a:effectLst/>
              </a:rPr>
              <a:t> </a:t>
            </a:r>
            <a:r>
              <a:rPr lang="pl-PL" b="0" baseline="0" dirty="0" err="1">
                <a:effectLst/>
              </a:rPr>
              <a:t>too</a:t>
            </a:r>
            <a:r>
              <a:rPr lang="pl-PL" b="0" baseline="0" dirty="0">
                <a:effectLst/>
              </a:rPr>
              <a:t> much </a:t>
            </a:r>
            <a:r>
              <a:rPr lang="pl-PL" b="0" baseline="0" dirty="0" err="1">
                <a:effectLst/>
              </a:rPr>
              <a:t>emphasis</a:t>
            </a:r>
            <a:r>
              <a:rPr lang="pl-PL" b="0" baseline="0" dirty="0">
                <a:effectLst/>
              </a:rPr>
              <a:t> on </a:t>
            </a:r>
            <a:r>
              <a:rPr lang="pl-PL" b="0" baseline="0" dirty="0" err="1">
                <a:effectLst/>
              </a:rPr>
              <a:t>teaching</a:t>
            </a:r>
            <a:r>
              <a:rPr lang="pl-PL" b="0" baseline="0" dirty="0">
                <a:effectLst/>
              </a:rPr>
              <a:t> English per </a:t>
            </a:r>
            <a:r>
              <a:rPr lang="pl-PL" b="0" baseline="0" dirty="0" err="1">
                <a:effectLst/>
              </a:rPr>
              <a:t>se</a:t>
            </a:r>
            <a:r>
              <a:rPr lang="pl-PL" b="0" baseline="0" dirty="0">
                <a:effectLst/>
              </a:rPr>
              <a:t> and </a:t>
            </a:r>
            <a:r>
              <a:rPr lang="pl-PL" b="0" baseline="0" dirty="0" err="1">
                <a:effectLst/>
              </a:rPr>
              <a:t>are</a:t>
            </a:r>
            <a:r>
              <a:rPr lang="pl-PL" b="0" baseline="0" dirty="0">
                <a:effectLst/>
              </a:rPr>
              <a:t> not </a:t>
            </a:r>
            <a:r>
              <a:rPr lang="pl-PL" b="0" baseline="0" dirty="0" err="1">
                <a:effectLst/>
              </a:rPr>
              <a:t>familiar</a:t>
            </a:r>
            <a:r>
              <a:rPr lang="pl-PL" b="0" baseline="0" dirty="0">
                <a:effectLst/>
              </a:rPr>
              <a:t> with </a:t>
            </a:r>
            <a:r>
              <a:rPr lang="pl-PL" b="0" baseline="0" dirty="0" err="1">
                <a:effectLst/>
              </a:rPr>
              <a:t>current</a:t>
            </a:r>
            <a:r>
              <a:rPr lang="pl-PL" b="0" baseline="0" dirty="0">
                <a:effectLst/>
              </a:rPr>
              <a:t> </a:t>
            </a:r>
            <a:r>
              <a:rPr lang="pl-PL" b="0" baseline="0" dirty="0" err="1">
                <a:effectLst/>
              </a:rPr>
              <a:t>trends</a:t>
            </a:r>
            <a:endParaRPr lang="pl-PL" b="0" baseline="0" dirty="0">
              <a:effectLst/>
            </a:endParaRPr>
          </a:p>
          <a:p>
            <a:pPr marL="171450" marR="0" lvl="0" indent="-171450" algn="l" defTabSz="1088433" rtl="0" eaLnBrk="1" fontAlgn="auto" latinLnBrk="0" hangingPunct="1">
              <a:lnSpc>
                <a:spcPct val="100000"/>
              </a:lnSpc>
              <a:spcBef>
                <a:spcPts val="0"/>
              </a:spcBef>
              <a:spcAft>
                <a:spcPts val="0"/>
              </a:spcAft>
              <a:buClrTx/>
              <a:buSzTx/>
              <a:buFontTx/>
              <a:buChar char="-"/>
              <a:tabLst/>
              <a:defRPr/>
            </a:pPr>
            <a:r>
              <a:rPr lang="pl-PL" b="0" baseline="0" dirty="0" err="1">
                <a:effectLst/>
              </a:rPr>
              <a:t>Generation</a:t>
            </a:r>
            <a:r>
              <a:rPr lang="pl-PL" b="0" baseline="0" dirty="0">
                <a:effectLst/>
              </a:rPr>
              <a:t> of </a:t>
            </a:r>
            <a:r>
              <a:rPr lang="pl-PL" b="0" baseline="0" dirty="0" err="1">
                <a:effectLst/>
              </a:rPr>
              <a:t>multitaskers</a:t>
            </a:r>
            <a:r>
              <a:rPr lang="pl-PL" b="0" baseline="0" dirty="0">
                <a:effectLst/>
              </a:rPr>
              <a:t>, </a:t>
            </a:r>
            <a:r>
              <a:rPr lang="pl-PL" b="0" baseline="0" dirty="0" err="1">
                <a:effectLst/>
              </a:rPr>
              <a:t>Find</a:t>
            </a:r>
            <a:r>
              <a:rPr lang="pl-PL" b="0" baseline="0" dirty="0">
                <a:effectLst/>
              </a:rPr>
              <a:t> person </a:t>
            </a:r>
            <a:r>
              <a:rPr lang="pl-PL" b="0" baseline="0" dirty="0" err="1">
                <a:effectLst/>
              </a:rPr>
              <a:t>who</a:t>
            </a:r>
            <a:r>
              <a:rPr lang="pl-PL" b="0" baseline="0" dirty="0">
                <a:effectLst/>
              </a:rPr>
              <a:t>…</a:t>
            </a:r>
          </a:p>
          <a:p>
            <a:pPr marL="171450" marR="0" lvl="0" indent="-171450" algn="l" defTabSz="1088433" rtl="0" eaLnBrk="1" fontAlgn="auto" latinLnBrk="0" hangingPunct="1">
              <a:lnSpc>
                <a:spcPct val="100000"/>
              </a:lnSpc>
              <a:spcBef>
                <a:spcPts val="0"/>
              </a:spcBef>
              <a:spcAft>
                <a:spcPts val="0"/>
              </a:spcAft>
              <a:buClrTx/>
              <a:buSzTx/>
              <a:buFontTx/>
              <a:buChar char="-"/>
              <a:tabLst/>
              <a:defRPr/>
            </a:pPr>
            <a:r>
              <a:rPr lang="pl-PL" b="0" baseline="0" dirty="0">
                <a:effectLst/>
              </a:rPr>
              <a:t>The </a:t>
            </a:r>
            <a:r>
              <a:rPr lang="pl-PL" b="0" baseline="0" dirty="0" err="1">
                <a:effectLst/>
              </a:rPr>
              <a:t>broader</a:t>
            </a:r>
            <a:r>
              <a:rPr lang="pl-PL" b="0" baseline="0" dirty="0">
                <a:effectLst/>
              </a:rPr>
              <a:t> the </a:t>
            </a:r>
            <a:r>
              <a:rPr lang="pl-PL" b="0" baseline="0" dirty="0" err="1">
                <a:effectLst/>
              </a:rPr>
              <a:t>experience</a:t>
            </a:r>
            <a:r>
              <a:rPr lang="pl-PL" b="0" baseline="0" dirty="0">
                <a:effectLst/>
              </a:rPr>
              <a:t> of learning the </a:t>
            </a:r>
            <a:r>
              <a:rPr lang="pl-PL" b="0" baseline="0" dirty="0" err="1">
                <a:effectLst/>
              </a:rPr>
              <a:t>better</a:t>
            </a:r>
            <a:r>
              <a:rPr lang="pl-PL" b="0" baseline="0" dirty="0">
                <a:effectLst/>
              </a:rPr>
              <a:t> the </a:t>
            </a:r>
            <a:r>
              <a:rPr lang="pl-PL" b="0" baseline="0" dirty="0" err="1">
                <a:effectLst/>
              </a:rPr>
              <a:t>student’s</a:t>
            </a:r>
            <a:r>
              <a:rPr lang="pl-PL" b="0" baseline="0" dirty="0">
                <a:effectLst/>
              </a:rPr>
              <a:t> </a:t>
            </a:r>
            <a:r>
              <a:rPr lang="pl-PL" b="0" baseline="0" dirty="0" err="1">
                <a:effectLst/>
              </a:rPr>
              <a:t>experience</a:t>
            </a:r>
            <a:r>
              <a:rPr lang="pl-PL" b="0" baseline="0" dirty="0">
                <a:effectLst/>
              </a:rPr>
              <a:t>, as </a:t>
            </a:r>
            <a:r>
              <a:rPr lang="pl-PL" b="0" baseline="0" dirty="0" err="1">
                <a:effectLst/>
              </a:rPr>
              <a:t>long</a:t>
            </a:r>
            <a:r>
              <a:rPr lang="pl-PL" b="0" baseline="0" dirty="0">
                <a:effectLst/>
              </a:rPr>
              <a:t> as </a:t>
            </a:r>
            <a:r>
              <a:rPr lang="pl-PL" b="0" baseline="0" dirty="0" err="1">
                <a:effectLst/>
              </a:rPr>
              <a:t>it</a:t>
            </a:r>
            <a:r>
              <a:rPr lang="pl-PL" b="0" baseline="0" dirty="0">
                <a:effectLst/>
              </a:rPr>
              <a:t> </a:t>
            </a:r>
            <a:r>
              <a:rPr lang="pl-PL" b="0" baseline="0" dirty="0" err="1">
                <a:effectLst/>
              </a:rPr>
              <a:t>is</a:t>
            </a:r>
            <a:r>
              <a:rPr lang="pl-PL" b="0" baseline="0" dirty="0">
                <a:effectLst/>
              </a:rPr>
              <a:t> </a:t>
            </a:r>
            <a:r>
              <a:rPr lang="pl-PL" b="0" baseline="0" dirty="0" err="1">
                <a:effectLst/>
              </a:rPr>
              <a:t>compatible</a:t>
            </a:r>
            <a:r>
              <a:rPr lang="pl-PL" b="0" baseline="0" dirty="0">
                <a:effectLst/>
              </a:rPr>
              <a:t> with the </a:t>
            </a:r>
            <a:r>
              <a:rPr lang="pl-PL" b="0" baseline="0" dirty="0" err="1">
                <a:effectLst/>
              </a:rPr>
              <a:t>good</a:t>
            </a:r>
            <a:r>
              <a:rPr lang="pl-PL" b="0" baseline="0" dirty="0">
                <a:effectLst/>
              </a:rPr>
              <a:t> </a:t>
            </a:r>
            <a:r>
              <a:rPr lang="pl-PL" b="0" baseline="0" dirty="0" err="1">
                <a:effectLst/>
              </a:rPr>
              <a:t>principles</a:t>
            </a:r>
            <a:r>
              <a:rPr lang="pl-PL" b="0" baseline="0" dirty="0">
                <a:effectLst/>
              </a:rPr>
              <a:t> of </a:t>
            </a:r>
            <a:r>
              <a:rPr lang="pl-PL" b="0" baseline="0" dirty="0" err="1">
                <a:effectLst/>
              </a:rPr>
              <a:t>teaching</a:t>
            </a:r>
            <a:r>
              <a:rPr lang="pl-PL" b="0" baseline="0" dirty="0">
                <a:effectLst/>
              </a:rPr>
              <a:t>.</a:t>
            </a:r>
          </a:p>
          <a:p>
            <a:pPr marL="171450" marR="0" lvl="0" indent="-171450" algn="l" defTabSz="1088433" rtl="0" eaLnBrk="1" fontAlgn="auto" latinLnBrk="0" hangingPunct="1">
              <a:lnSpc>
                <a:spcPct val="100000"/>
              </a:lnSpc>
              <a:spcBef>
                <a:spcPts val="0"/>
              </a:spcBef>
              <a:spcAft>
                <a:spcPts val="0"/>
              </a:spcAft>
              <a:buClrTx/>
              <a:buSzTx/>
              <a:buFontTx/>
              <a:buChar char="-"/>
              <a:tabLst/>
              <a:defRPr/>
            </a:pPr>
            <a:r>
              <a:rPr lang="pl-PL" b="0" baseline="0" dirty="0">
                <a:effectLst/>
              </a:rPr>
              <a:t>Visual and </a:t>
            </a:r>
            <a:r>
              <a:rPr lang="pl-PL" b="0" baseline="0" dirty="0" err="1">
                <a:effectLst/>
              </a:rPr>
              <a:t>graphic</a:t>
            </a:r>
            <a:r>
              <a:rPr lang="pl-PL" b="0" baseline="0" dirty="0">
                <a:effectLst/>
              </a:rPr>
              <a:t> </a:t>
            </a:r>
            <a:r>
              <a:rPr lang="pl-PL" b="0" baseline="0" dirty="0" err="1">
                <a:effectLst/>
              </a:rPr>
              <a:t>methods</a:t>
            </a:r>
            <a:r>
              <a:rPr lang="pl-PL" b="0" baseline="0" dirty="0">
                <a:effectLst/>
              </a:rPr>
              <a:t> </a:t>
            </a:r>
            <a:r>
              <a:rPr lang="pl-PL" b="0" baseline="0" dirty="0" err="1">
                <a:effectLst/>
              </a:rPr>
              <a:t>help</a:t>
            </a:r>
            <a:r>
              <a:rPr lang="pl-PL" b="0" baseline="0" dirty="0">
                <a:effectLst/>
              </a:rPr>
              <a:t> in </a:t>
            </a:r>
            <a:r>
              <a:rPr lang="pl-PL" b="0" baseline="0" dirty="0" err="1">
                <a:effectLst/>
              </a:rPr>
              <a:t>integrating</a:t>
            </a:r>
            <a:r>
              <a:rPr lang="pl-PL" b="0" baseline="0" dirty="0">
                <a:effectLst/>
              </a:rPr>
              <a:t> and </a:t>
            </a:r>
            <a:r>
              <a:rPr lang="pl-PL" b="0" baseline="0" dirty="0" err="1">
                <a:effectLst/>
              </a:rPr>
              <a:t>consolidating</a:t>
            </a:r>
            <a:r>
              <a:rPr lang="pl-PL" b="0" baseline="0" dirty="0">
                <a:effectLst/>
              </a:rPr>
              <a:t> </a:t>
            </a:r>
            <a:r>
              <a:rPr lang="pl-PL" b="0" baseline="0" dirty="0" err="1">
                <a:effectLst/>
              </a:rPr>
              <a:t>knowledge</a:t>
            </a:r>
            <a:r>
              <a:rPr lang="pl-PL" b="0" baseline="0" dirty="0">
                <a:effectLst/>
              </a:rPr>
              <a:t> </a:t>
            </a:r>
          </a:p>
        </p:txBody>
      </p:sp>
      <p:sp>
        <p:nvSpPr>
          <p:cNvPr id="4" name="Symbol zastępczy numeru slajdu 3"/>
          <p:cNvSpPr>
            <a:spLocks noGrp="1"/>
          </p:cNvSpPr>
          <p:nvPr>
            <p:ph type="sldNum" sz="quarter" idx="10"/>
          </p:nvPr>
        </p:nvSpPr>
        <p:spPr/>
        <p:txBody>
          <a:bodyPr/>
          <a:lstStyle/>
          <a:p>
            <a:fld id="{FE0FD474-C3D5-4490-80F3-AED648F2538D}" type="slidenum">
              <a:rPr lang="en-US" smtClean="0"/>
              <a:pPr/>
              <a:t>19</a:t>
            </a:fld>
            <a:endParaRPr lang="en-US"/>
          </a:p>
        </p:txBody>
      </p:sp>
    </p:spTree>
    <p:extLst>
      <p:ext uri="{BB962C8B-B14F-4D97-AF65-F5344CB8AC3E}">
        <p14:creationId xmlns:p14="http://schemas.microsoft.com/office/powerpoint/2010/main" val="956293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088433" rtl="0" eaLnBrk="1" fontAlgn="auto" latinLnBrk="0" hangingPunct="1">
              <a:lnSpc>
                <a:spcPct val="100000"/>
              </a:lnSpc>
              <a:spcBef>
                <a:spcPts val="0"/>
              </a:spcBef>
              <a:spcAft>
                <a:spcPts val="0"/>
              </a:spcAft>
              <a:buClrTx/>
              <a:buSzTx/>
              <a:buFontTx/>
              <a:buNone/>
              <a:tabLst/>
              <a:defRPr/>
            </a:pPr>
            <a:endParaRPr lang="pl-PL" baseline="0" dirty="0"/>
          </a:p>
          <a:p>
            <a:endParaRPr lang="pl-PL" dirty="0"/>
          </a:p>
        </p:txBody>
      </p:sp>
      <p:sp>
        <p:nvSpPr>
          <p:cNvPr id="4" name="Symbol zastępczy numeru slajdu 3"/>
          <p:cNvSpPr>
            <a:spLocks noGrp="1"/>
          </p:cNvSpPr>
          <p:nvPr>
            <p:ph type="sldNum" sz="quarter" idx="10"/>
          </p:nvPr>
        </p:nvSpPr>
        <p:spPr/>
        <p:txBody>
          <a:bodyPr/>
          <a:lstStyle/>
          <a:p>
            <a:fld id="{FE0FD474-C3D5-4490-80F3-AED648F2538D}" type="slidenum">
              <a:rPr lang="en-US" smtClean="0"/>
              <a:pPr/>
              <a:t>2</a:t>
            </a:fld>
            <a:endParaRPr lang="en-US"/>
          </a:p>
        </p:txBody>
      </p:sp>
    </p:spTree>
    <p:extLst>
      <p:ext uri="{BB962C8B-B14F-4D97-AF65-F5344CB8AC3E}">
        <p14:creationId xmlns:p14="http://schemas.microsoft.com/office/powerpoint/2010/main" val="1761865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1088433" rtl="0" eaLnBrk="1" fontAlgn="auto" latinLnBrk="0" hangingPunct="1">
              <a:lnSpc>
                <a:spcPct val="100000"/>
              </a:lnSpc>
              <a:spcBef>
                <a:spcPts val="0"/>
              </a:spcBef>
              <a:spcAft>
                <a:spcPts val="0"/>
              </a:spcAft>
              <a:buClrTx/>
              <a:buSzTx/>
              <a:buFontTx/>
              <a:buChar char="-"/>
              <a:tabLst/>
              <a:defRPr/>
            </a:pPr>
            <a:r>
              <a:rPr lang="pl-PL" b="0" baseline="0" dirty="0" err="1">
                <a:effectLst/>
              </a:rPr>
              <a:t>This</a:t>
            </a:r>
            <a:r>
              <a:rPr lang="pl-PL" b="0" baseline="0" dirty="0">
                <a:effectLst/>
              </a:rPr>
              <a:t> </a:t>
            </a:r>
            <a:r>
              <a:rPr lang="pl-PL" b="0" baseline="0" dirty="0" err="1">
                <a:effectLst/>
              </a:rPr>
              <a:t>may</a:t>
            </a:r>
            <a:r>
              <a:rPr lang="pl-PL" b="0" baseline="0" dirty="0">
                <a:effectLst/>
              </a:rPr>
              <a:t> be </a:t>
            </a:r>
            <a:r>
              <a:rPr lang="pl-PL" b="0" baseline="0" dirty="0" err="1">
                <a:effectLst/>
              </a:rPr>
              <a:t>difficult</a:t>
            </a:r>
            <a:r>
              <a:rPr lang="pl-PL" b="0" baseline="0" dirty="0">
                <a:effectLst/>
              </a:rPr>
              <a:t> as </a:t>
            </a:r>
            <a:r>
              <a:rPr lang="pl-PL" b="0" baseline="0" dirty="0" err="1">
                <a:effectLst/>
              </a:rPr>
              <a:t>more</a:t>
            </a:r>
            <a:r>
              <a:rPr lang="pl-PL" b="0" baseline="0" dirty="0">
                <a:effectLst/>
              </a:rPr>
              <a:t> </a:t>
            </a:r>
            <a:r>
              <a:rPr lang="pl-PL" b="0" baseline="0" dirty="0" err="1">
                <a:effectLst/>
              </a:rPr>
              <a:t>experienced</a:t>
            </a:r>
            <a:r>
              <a:rPr lang="pl-PL" b="0" baseline="0" dirty="0">
                <a:effectLst/>
              </a:rPr>
              <a:t> </a:t>
            </a:r>
            <a:r>
              <a:rPr lang="pl-PL" b="0" baseline="0" dirty="0" err="1">
                <a:effectLst/>
              </a:rPr>
              <a:t>students</a:t>
            </a:r>
            <a:r>
              <a:rPr lang="pl-PL" b="0" baseline="0" dirty="0">
                <a:effectLst/>
              </a:rPr>
              <a:t> </a:t>
            </a:r>
            <a:r>
              <a:rPr lang="pl-PL" b="0" baseline="0" dirty="0" err="1">
                <a:effectLst/>
              </a:rPr>
              <a:t>tend</a:t>
            </a:r>
            <a:r>
              <a:rPr lang="pl-PL" b="0" baseline="0" dirty="0">
                <a:effectLst/>
              </a:rPr>
              <a:t> to </a:t>
            </a:r>
            <a:r>
              <a:rPr lang="pl-PL" b="0" baseline="0" dirty="0" err="1">
                <a:effectLst/>
              </a:rPr>
              <a:t>put</a:t>
            </a:r>
            <a:r>
              <a:rPr lang="pl-PL" b="0" baseline="0" dirty="0">
                <a:effectLst/>
              </a:rPr>
              <a:t> </a:t>
            </a:r>
            <a:r>
              <a:rPr lang="pl-PL" b="0" baseline="0" dirty="0" err="1">
                <a:effectLst/>
              </a:rPr>
              <a:t>too</a:t>
            </a:r>
            <a:r>
              <a:rPr lang="pl-PL" b="0" baseline="0" dirty="0">
                <a:effectLst/>
              </a:rPr>
              <a:t> much </a:t>
            </a:r>
            <a:r>
              <a:rPr lang="pl-PL" b="0" baseline="0" dirty="0" err="1">
                <a:effectLst/>
              </a:rPr>
              <a:t>emphasis</a:t>
            </a:r>
            <a:r>
              <a:rPr lang="pl-PL" b="0" baseline="0" dirty="0">
                <a:effectLst/>
              </a:rPr>
              <a:t> on </a:t>
            </a:r>
            <a:r>
              <a:rPr lang="pl-PL" b="0" baseline="0" dirty="0" err="1">
                <a:effectLst/>
              </a:rPr>
              <a:t>teaching</a:t>
            </a:r>
            <a:r>
              <a:rPr lang="pl-PL" b="0" baseline="0" dirty="0">
                <a:effectLst/>
              </a:rPr>
              <a:t> English per </a:t>
            </a:r>
            <a:r>
              <a:rPr lang="pl-PL" b="0" baseline="0" dirty="0" err="1">
                <a:effectLst/>
              </a:rPr>
              <a:t>se</a:t>
            </a:r>
            <a:r>
              <a:rPr lang="pl-PL" b="0" baseline="0" dirty="0">
                <a:effectLst/>
              </a:rPr>
              <a:t> and </a:t>
            </a:r>
            <a:r>
              <a:rPr lang="pl-PL" b="0" baseline="0" dirty="0" err="1">
                <a:effectLst/>
              </a:rPr>
              <a:t>are</a:t>
            </a:r>
            <a:r>
              <a:rPr lang="pl-PL" b="0" baseline="0" dirty="0">
                <a:effectLst/>
              </a:rPr>
              <a:t> not </a:t>
            </a:r>
            <a:r>
              <a:rPr lang="pl-PL" b="0" baseline="0" dirty="0" err="1">
                <a:effectLst/>
              </a:rPr>
              <a:t>familiar</a:t>
            </a:r>
            <a:r>
              <a:rPr lang="pl-PL" b="0" baseline="0" dirty="0">
                <a:effectLst/>
              </a:rPr>
              <a:t> with </a:t>
            </a:r>
            <a:r>
              <a:rPr lang="pl-PL" b="0" baseline="0" dirty="0" err="1">
                <a:effectLst/>
              </a:rPr>
              <a:t>current</a:t>
            </a:r>
            <a:r>
              <a:rPr lang="pl-PL" b="0" baseline="0" dirty="0">
                <a:effectLst/>
              </a:rPr>
              <a:t> </a:t>
            </a:r>
            <a:r>
              <a:rPr lang="pl-PL" b="0" baseline="0" dirty="0" err="1">
                <a:effectLst/>
              </a:rPr>
              <a:t>trends</a:t>
            </a:r>
            <a:endParaRPr lang="pl-PL" b="0" baseline="0" dirty="0">
              <a:effectLst/>
            </a:endParaRPr>
          </a:p>
          <a:p>
            <a:pPr marL="171450" marR="0" lvl="0" indent="-171450" algn="l" defTabSz="1088433" rtl="0" eaLnBrk="1" fontAlgn="auto" latinLnBrk="0" hangingPunct="1">
              <a:lnSpc>
                <a:spcPct val="100000"/>
              </a:lnSpc>
              <a:spcBef>
                <a:spcPts val="0"/>
              </a:spcBef>
              <a:spcAft>
                <a:spcPts val="0"/>
              </a:spcAft>
              <a:buClrTx/>
              <a:buSzTx/>
              <a:buFontTx/>
              <a:buChar char="-"/>
              <a:tabLst/>
              <a:defRPr/>
            </a:pPr>
            <a:r>
              <a:rPr lang="pl-PL" b="0" baseline="0" dirty="0" err="1">
                <a:effectLst/>
              </a:rPr>
              <a:t>Generation</a:t>
            </a:r>
            <a:r>
              <a:rPr lang="pl-PL" b="0" baseline="0" dirty="0">
                <a:effectLst/>
              </a:rPr>
              <a:t> of </a:t>
            </a:r>
            <a:r>
              <a:rPr lang="pl-PL" b="0" baseline="0" dirty="0" err="1">
                <a:effectLst/>
              </a:rPr>
              <a:t>multitaskers</a:t>
            </a:r>
            <a:r>
              <a:rPr lang="pl-PL" b="0" baseline="0" dirty="0">
                <a:effectLst/>
              </a:rPr>
              <a:t>, </a:t>
            </a:r>
            <a:r>
              <a:rPr lang="pl-PL" b="0" baseline="0" dirty="0" err="1">
                <a:effectLst/>
              </a:rPr>
              <a:t>Find</a:t>
            </a:r>
            <a:r>
              <a:rPr lang="pl-PL" b="0" baseline="0" dirty="0">
                <a:effectLst/>
              </a:rPr>
              <a:t> person </a:t>
            </a:r>
            <a:r>
              <a:rPr lang="pl-PL" b="0" baseline="0" dirty="0" err="1">
                <a:effectLst/>
              </a:rPr>
              <a:t>who</a:t>
            </a:r>
            <a:r>
              <a:rPr lang="pl-PL" b="0" baseline="0" dirty="0">
                <a:effectLst/>
              </a:rPr>
              <a:t>…</a:t>
            </a:r>
          </a:p>
          <a:p>
            <a:pPr marL="171450" marR="0" lvl="0" indent="-171450" algn="l" defTabSz="1088433" rtl="0" eaLnBrk="1" fontAlgn="auto" latinLnBrk="0" hangingPunct="1">
              <a:lnSpc>
                <a:spcPct val="100000"/>
              </a:lnSpc>
              <a:spcBef>
                <a:spcPts val="0"/>
              </a:spcBef>
              <a:spcAft>
                <a:spcPts val="0"/>
              </a:spcAft>
              <a:buClrTx/>
              <a:buSzTx/>
              <a:buFontTx/>
              <a:buChar char="-"/>
              <a:tabLst/>
              <a:defRPr/>
            </a:pPr>
            <a:r>
              <a:rPr lang="pl-PL" b="0" baseline="0" dirty="0">
                <a:effectLst/>
              </a:rPr>
              <a:t>The </a:t>
            </a:r>
            <a:r>
              <a:rPr lang="pl-PL" b="0" baseline="0" dirty="0" err="1">
                <a:effectLst/>
              </a:rPr>
              <a:t>broader</a:t>
            </a:r>
            <a:r>
              <a:rPr lang="pl-PL" b="0" baseline="0" dirty="0">
                <a:effectLst/>
              </a:rPr>
              <a:t> the </a:t>
            </a:r>
            <a:r>
              <a:rPr lang="pl-PL" b="0" baseline="0" dirty="0" err="1">
                <a:effectLst/>
              </a:rPr>
              <a:t>experience</a:t>
            </a:r>
            <a:r>
              <a:rPr lang="pl-PL" b="0" baseline="0" dirty="0">
                <a:effectLst/>
              </a:rPr>
              <a:t> of learning the </a:t>
            </a:r>
            <a:r>
              <a:rPr lang="pl-PL" b="0" baseline="0" dirty="0" err="1">
                <a:effectLst/>
              </a:rPr>
              <a:t>better</a:t>
            </a:r>
            <a:r>
              <a:rPr lang="pl-PL" b="0" baseline="0" dirty="0">
                <a:effectLst/>
              </a:rPr>
              <a:t> the </a:t>
            </a:r>
            <a:r>
              <a:rPr lang="pl-PL" b="0" baseline="0" dirty="0" err="1">
                <a:effectLst/>
              </a:rPr>
              <a:t>student’s</a:t>
            </a:r>
            <a:r>
              <a:rPr lang="pl-PL" b="0" baseline="0" dirty="0">
                <a:effectLst/>
              </a:rPr>
              <a:t> </a:t>
            </a:r>
            <a:r>
              <a:rPr lang="pl-PL" b="0" baseline="0" dirty="0" err="1">
                <a:effectLst/>
              </a:rPr>
              <a:t>experience</a:t>
            </a:r>
            <a:r>
              <a:rPr lang="pl-PL" b="0" baseline="0" dirty="0">
                <a:effectLst/>
              </a:rPr>
              <a:t>, as </a:t>
            </a:r>
            <a:r>
              <a:rPr lang="pl-PL" b="0" baseline="0" dirty="0" err="1">
                <a:effectLst/>
              </a:rPr>
              <a:t>long</a:t>
            </a:r>
            <a:r>
              <a:rPr lang="pl-PL" b="0" baseline="0" dirty="0">
                <a:effectLst/>
              </a:rPr>
              <a:t> as </a:t>
            </a:r>
            <a:r>
              <a:rPr lang="pl-PL" b="0" baseline="0" dirty="0" err="1">
                <a:effectLst/>
              </a:rPr>
              <a:t>it</a:t>
            </a:r>
            <a:r>
              <a:rPr lang="pl-PL" b="0" baseline="0" dirty="0">
                <a:effectLst/>
              </a:rPr>
              <a:t> </a:t>
            </a:r>
            <a:r>
              <a:rPr lang="pl-PL" b="0" baseline="0" dirty="0" err="1">
                <a:effectLst/>
              </a:rPr>
              <a:t>is</a:t>
            </a:r>
            <a:r>
              <a:rPr lang="pl-PL" b="0" baseline="0" dirty="0">
                <a:effectLst/>
              </a:rPr>
              <a:t> </a:t>
            </a:r>
            <a:r>
              <a:rPr lang="pl-PL" b="0" baseline="0" dirty="0" err="1">
                <a:effectLst/>
              </a:rPr>
              <a:t>compatible</a:t>
            </a:r>
            <a:r>
              <a:rPr lang="pl-PL" b="0" baseline="0" dirty="0">
                <a:effectLst/>
              </a:rPr>
              <a:t> with the </a:t>
            </a:r>
            <a:r>
              <a:rPr lang="pl-PL" b="0" baseline="0" dirty="0" err="1">
                <a:effectLst/>
              </a:rPr>
              <a:t>good</a:t>
            </a:r>
            <a:r>
              <a:rPr lang="pl-PL" b="0" baseline="0" dirty="0">
                <a:effectLst/>
              </a:rPr>
              <a:t> </a:t>
            </a:r>
            <a:r>
              <a:rPr lang="pl-PL" b="0" baseline="0" dirty="0" err="1">
                <a:effectLst/>
              </a:rPr>
              <a:t>principles</a:t>
            </a:r>
            <a:r>
              <a:rPr lang="pl-PL" b="0" baseline="0" dirty="0">
                <a:effectLst/>
              </a:rPr>
              <a:t> </a:t>
            </a:r>
            <a:r>
              <a:rPr lang="pl-PL" b="0" baseline="0">
                <a:effectLst/>
              </a:rPr>
              <a:t>of learning.</a:t>
            </a:r>
            <a:endParaRPr lang="pl-PL" b="0" baseline="0" dirty="0">
              <a:effectLst/>
            </a:endParaRPr>
          </a:p>
          <a:p>
            <a:pPr marL="171450" marR="0" lvl="0" indent="-171450" algn="l" defTabSz="1088433" rtl="0" eaLnBrk="1" fontAlgn="auto" latinLnBrk="0" hangingPunct="1">
              <a:lnSpc>
                <a:spcPct val="100000"/>
              </a:lnSpc>
              <a:spcBef>
                <a:spcPts val="0"/>
              </a:spcBef>
              <a:spcAft>
                <a:spcPts val="0"/>
              </a:spcAft>
              <a:buClrTx/>
              <a:buSzTx/>
              <a:buFontTx/>
              <a:buChar char="-"/>
              <a:tabLst/>
              <a:defRPr/>
            </a:pPr>
            <a:endParaRPr lang="pl-PL" b="0" baseline="0" dirty="0">
              <a:effectLst/>
            </a:endParaRPr>
          </a:p>
        </p:txBody>
      </p:sp>
      <p:sp>
        <p:nvSpPr>
          <p:cNvPr id="4" name="Symbol zastępczy numeru slajdu 3"/>
          <p:cNvSpPr>
            <a:spLocks noGrp="1"/>
          </p:cNvSpPr>
          <p:nvPr>
            <p:ph type="sldNum" sz="quarter" idx="10"/>
          </p:nvPr>
        </p:nvSpPr>
        <p:spPr/>
        <p:txBody>
          <a:bodyPr/>
          <a:lstStyle/>
          <a:p>
            <a:fld id="{FE0FD474-C3D5-4490-80F3-AED648F2538D}" type="slidenum">
              <a:rPr lang="en-US" smtClean="0"/>
              <a:pPr/>
              <a:t>20</a:t>
            </a:fld>
            <a:endParaRPr lang="en-US"/>
          </a:p>
        </p:txBody>
      </p:sp>
    </p:spTree>
    <p:extLst>
      <p:ext uri="{BB962C8B-B14F-4D97-AF65-F5344CB8AC3E}">
        <p14:creationId xmlns:p14="http://schemas.microsoft.com/office/powerpoint/2010/main" val="956293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1088433" rtl="0" eaLnBrk="1" fontAlgn="auto" latinLnBrk="0" hangingPunct="1">
              <a:lnSpc>
                <a:spcPct val="100000"/>
              </a:lnSpc>
              <a:spcBef>
                <a:spcPts val="0"/>
              </a:spcBef>
              <a:spcAft>
                <a:spcPts val="0"/>
              </a:spcAft>
              <a:buClrTx/>
              <a:buSzTx/>
              <a:buFontTx/>
              <a:buChar char="-"/>
              <a:tabLst/>
              <a:defRPr/>
            </a:pPr>
            <a:r>
              <a:rPr lang="pl-PL" b="0" baseline="0" dirty="0" err="1">
                <a:effectLst/>
              </a:rPr>
              <a:t>Especially</a:t>
            </a:r>
            <a:r>
              <a:rPr lang="pl-PL" b="0" baseline="0" dirty="0">
                <a:effectLst/>
              </a:rPr>
              <a:t> for STANAG </a:t>
            </a:r>
            <a:r>
              <a:rPr lang="pl-PL" b="0" baseline="0" dirty="0" err="1">
                <a:effectLst/>
              </a:rPr>
              <a:t>listening</a:t>
            </a:r>
            <a:r>
              <a:rPr lang="pl-PL" b="0" baseline="0" dirty="0">
                <a:effectLst/>
              </a:rPr>
              <a:t> </a:t>
            </a:r>
            <a:r>
              <a:rPr lang="pl-PL" b="0" baseline="0" dirty="0" err="1">
                <a:effectLst/>
              </a:rPr>
              <a:t>preparations</a:t>
            </a:r>
            <a:endParaRPr lang="pl-PL" b="0" baseline="0" dirty="0">
              <a:effectLst/>
            </a:endParaRPr>
          </a:p>
          <a:p>
            <a:pPr marL="171450" marR="0" lvl="0" indent="-171450" algn="l" defTabSz="1088433" rtl="0" eaLnBrk="1" fontAlgn="auto" latinLnBrk="0" hangingPunct="1">
              <a:lnSpc>
                <a:spcPct val="100000"/>
              </a:lnSpc>
              <a:spcBef>
                <a:spcPts val="0"/>
              </a:spcBef>
              <a:spcAft>
                <a:spcPts val="0"/>
              </a:spcAft>
              <a:buClrTx/>
              <a:buSzTx/>
              <a:buFontTx/>
              <a:buChar char="-"/>
              <a:tabLst/>
              <a:defRPr/>
            </a:pPr>
            <a:r>
              <a:rPr lang="pl-PL" b="0" baseline="0" dirty="0" err="1">
                <a:effectLst/>
              </a:rPr>
              <a:t>Worth</a:t>
            </a:r>
            <a:r>
              <a:rPr lang="pl-PL" b="0" baseline="0" dirty="0">
                <a:effectLst/>
              </a:rPr>
              <a:t> </a:t>
            </a:r>
            <a:r>
              <a:rPr lang="pl-PL" b="0" baseline="0" dirty="0" err="1">
                <a:effectLst/>
              </a:rPr>
              <a:t>puting</a:t>
            </a:r>
            <a:r>
              <a:rPr lang="pl-PL" b="0" baseline="0" dirty="0">
                <a:effectLst/>
              </a:rPr>
              <a:t> RSS </a:t>
            </a:r>
            <a:r>
              <a:rPr lang="pl-PL" b="0" baseline="0" dirty="0" err="1">
                <a:effectLst/>
              </a:rPr>
              <a:t>notifications</a:t>
            </a:r>
            <a:r>
              <a:rPr lang="pl-PL" b="0" baseline="0" dirty="0">
                <a:effectLst/>
              </a:rPr>
              <a:t> – </a:t>
            </a:r>
            <a:r>
              <a:rPr lang="pl-PL" b="0" baseline="0" dirty="0" err="1">
                <a:effectLst/>
              </a:rPr>
              <a:t>if</a:t>
            </a:r>
            <a:r>
              <a:rPr lang="pl-PL" b="0" baseline="0" dirty="0">
                <a:effectLst/>
              </a:rPr>
              <a:t> not </a:t>
            </a:r>
            <a:r>
              <a:rPr lang="pl-PL" b="0" baseline="0" dirty="0" err="1">
                <a:effectLst/>
              </a:rPr>
              <a:t>familiar</a:t>
            </a:r>
            <a:r>
              <a:rPr lang="pl-PL" b="0" baseline="0" dirty="0">
                <a:effectLst/>
              </a:rPr>
              <a:t> = </a:t>
            </a:r>
            <a:r>
              <a:rPr lang="pl-PL" b="0" baseline="0" dirty="0" err="1">
                <a:effectLst/>
              </a:rPr>
              <a:t>introduce</a:t>
            </a:r>
            <a:endParaRPr lang="pl-PL" b="0" baseline="0" dirty="0">
              <a:effectLst/>
            </a:endParaRPr>
          </a:p>
        </p:txBody>
      </p:sp>
      <p:sp>
        <p:nvSpPr>
          <p:cNvPr id="4" name="Symbol zastępczy numeru slajdu 3"/>
          <p:cNvSpPr>
            <a:spLocks noGrp="1"/>
          </p:cNvSpPr>
          <p:nvPr>
            <p:ph type="sldNum" sz="quarter" idx="10"/>
          </p:nvPr>
        </p:nvSpPr>
        <p:spPr/>
        <p:txBody>
          <a:bodyPr/>
          <a:lstStyle/>
          <a:p>
            <a:fld id="{FE0FD474-C3D5-4490-80F3-AED648F2538D}" type="slidenum">
              <a:rPr lang="en-US" smtClean="0"/>
              <a:pPr/>
              <a:t>21</a:t>
            </a:fld>
            <a:endParaRPr lang="en-US"/>
          </a:p>
        </p:txBody>
      </p:sp>
    </p:spTree>
    <p:extLst>
      <p:ext uri="{BB962C8B-B14F-4D97-AF65-F5344CB8AC3E}">
        <p14:creationId xmlns:p14="http://schemas.microsoft.com/office/powerpoint/2010/main" val="956293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1088433" rtl="0" eaLnBrk="1" fontAlgn="auto" latinLnBrk="0" hangingPunct="1">
              <a:lnSpc>
                <a:spcPct val="100000"/>
              </a:lnSpc>
              <a:spcBef>
                <a:spcPts val="0"/>
              </a:spcBef>
              <a:spcAft>
                <a:spcPts val="0"/>
              </a:spcAft>
              <a:buClrTx/>
              <a:buSzTx/>
              <a:buFontTx/>
              <a:buChar char="-"/>
              <a:tabLst/>
              <a:defRPr/>
            </a:pPr>
            <a:r>
              <a:rPr lang="pl-PL" sz="1200" dirty="0" err="1"/>
              <a:t>e.g</a:t>
            </a:r>
            <a:r>
              <a:rPr lang="pl-PL" sz="1200" dirty="0"/>
              <a:t>. </a:t>
            </a:r>
            <a:r>
              <a:rPr lang="pl-PL" sz="1200" dirty="0" err="1"/>
              <a:t>self-search</a:t>
            </a:r>
            <a:r>
              <a:rPr lang="pl-PL" sz="1200" dirty="0"/>
              <a:t> and </a:t>
            </a:r>
            <a:r>
              <a:rPr lang="pl-PL" sz="1200" dirty="0" err="1"/>
              <a:t>analysis</a:t>
            </a:r>
            <a:r>
              <a:rPr lang="pl-PL" sz="1200" dirty="0"/>
              <a:t> of </a:t>
            </a:r>
            <a:r>
              <a:rPr lang="pl-PL" sz="1200" dirty="0" err="1"/>
              <a:t>information</a:t>
            </a:r>
            <a:r>
              <a:rPr lang="pl-PL" sz="1200" dirty="0"/>
              <a:t> in a </a:t>
            </a:r>
            <a:r>
              <a:rPr lang="pl-PL" sz="1200" dirty="0" err="1"/>
              <a:t>group</a:t>
            </a:r>
            <a:r>
              <a:rPr lang="pl-PL" sz="1200" dirty="0"/>
              <a:t> </a:t>
            </a:r>
            <a:r>
              <a:rPr lang="pl-PL" sz="1200" dirty="0" err="1"/>
              <a:t>assignment</a:t>
            </a:r>
            <a:r>
              <a:rPr lang="pl-PL" sz="1200" dirty="0"/>
              <a:t>);</a:t>
            </a:r>
            <a:endParaRPr lang="pl-PL" b="0" baseline="0" dirty="0">
              <a:effectLst/>
            </a:endParaRPr>
          </a:p>
          <a:p>
            <a:pPr marL="171450" marR="0" lvl="0" indent="-171450" algn="l" defTabSz="1088433" rtl="0" eaLnBrk="1" fontAlgn="auto" latinLnBrk="0" hangingPunct="1">
              <a:lnSpc>
                <a:spcPct val="100000"/>
              </a:lnSpc>
              <a:spcBef>
                <a:spcPts val="0"/>
              </a:spcBef>
              <a:spcAft>
                <a:spcPts val="0"/>
              </a:spcAft>
              <a:buClrTx/>
              <a:buSzTx/>
              <a:buFontTx/>
              <a:buChar char="-"/>
              <a:tabLst/>
              <a:defRPr/>
            </a:pPr>
            <a:r>
              <a:rPr lang="pl-PL" b="0" baseline="0" dirty="0" err="1">
                <a:effectLst/>
              </a:rPr>
              <a:t>Generation</a:t>
            </a:r>
            <a:r>
              <a:rPr lang="pl-PL" b="0" baseline="0" dirty="0">
                <a:effectLst/>
              </a:rPr>
              <a:t> of </a:t>
            </a:r>
            <a:r>
              <a:rPr lang="pl-PL" b="0" baseline="0" dirty="0" err="1">
                <a:effectLst/>
              </a:rPr>
              <a:t>multitaskers</a:t>
            </a:r>
            <a:r>
              <a:rPr lang="pl-PL" b="0" baseline="0" dirty="0">
                <a:effectLst/>
              </a:rPr>
              <a:t>, </a:t>
            </a:r>
            <a:r>
              <a:rPr lang="pl-PL" b="0" baseline="0" dirty="0" err="1">
                <a:effectLst/>
              </a:rPr>
              <a:t>Find</a:t>
            </a:r>
            <a:r>
              <a:rPr lang="pl-PL" b="0" baseline="0" dirty="0">
                <a:effectLst/>
              </a:rPr>
              <a:t> person </a:t>
            </a:r>
            <a:r>
              <a:rPr lang="pl-PL" b="0" baseline="0" dirty="0" err="1">
                <a:effectLst/>
              </a:rPr>
              <a:t>who</a:t>
            </a:r>
            <a:r>
              <a:rPr lang="pl-PL" b="0" baseline="0" dirty="0">
                <a:effectLst/>
              </a:rPr>
              <a:t> </a:t>
            </a:r>
            <a:r>
              <a:rPr lang="pl-PL" b="0" baseline="0" dirty="0" err="1">
                <a:effectLst/>
              </a:rPr>
              <a:t>can</a:t>
            </a:r>
            <a:r>
              <a:rPr lang="pl-PL" b="0" baseline="0" dirty="0">
                <a:effectLst/>
              </a:rPr>
              <a:t>…</a:t>
            </a:r>
          </a:p>
          <a:p>
            <a:pPr marL="171450" marR="0" lvl="0" indent="-171450" algn="l" defTabSz="1088433" rtl="0" eaLnBrk="1" fontAlgn="auto" latinLnBrk="0" hangingPunct="1">
              <a:lnSpc>
                <a:spcPct val="100000"/>
              </a:lnSpc>
              <a:spcBef>
                <a:spcPts val="0"/>
              </a:spcBef>
              <a:spcAft>
                <a:spcPts val="0"/>
              </a:spcAft>
              <a:buClrTx/>
              <a:buSzTx/>
              <a:buFontTx/>
              <a:buChar char="-"/>
              <a:tabLst/>
              <a:defRPr/>
            </a:pPr>
            <a:r>
              <a:rPr lang="pl-PL" b="0" baseline="0" dirty="0" err="1">
                <a:effectLst/>
              </a:rPr>
              <a:t>Allow</a:t>
            </a:r>
            <a:r>
              <a:rPr lang="pl-PL" b="0" baseline="0" dirty="0">
                <a:effectLst/>
              </a:rPr>
              <a:t> </a:t>
            </a:r>
            <a:r>
              <a:rPr lang="pl-PL" b="0" baseline="0" dirty="0" err="1">
                <a:effectLst/>
              </a:rPr>
              <a:t>students</a:t>
            </a:r>
            <a:r>
              <a:rPr lang="pl-PL" b="0" baseline="0" dirty="0">
                <a:effectLst/>
              </a:rPr>
              <a:t> to </a:t>
            </a:r>
            <a:r>
              <a:rPr lang="pl-PL" b="0" baseline="0" dirty="0" err="1">
                <a:effectLst/>
              </a:rPr>
              <a:t>record</a:t>
            </a:r>
            <a:r>
              <a:rPr lang="pl-PL" b="0" baseline="0" dirty="0">
                <a:effectLst/>
              </a:rPr>
              <a:t> </a:t>
            </a:r>
            <a:r>
              <a:rPr lang="pl-PL" b="0" baseline="0" dirty="0" err="1">
                <a:effectLst/>
              </a:rPr>
              <a:t>your</a:t>
            </a:r>
            <a:r>
              <a:rPr lang="pl-PL" b="0" baseline="0" dirty="0">
                <a:effectLst/>
              </a:rPr>
              <a:t> </a:t>
            </a:r>
            <a:r>
              <a:rPr lang="pl-PL" b="0" baseline="0" dirty="0" err="1">
                <a:effectLst/>
              </a:rPr>
              <a:t>classes</a:t>
            </a:r>
            <a:r>
              <a:rPr lang="pl-PL" b="0" baseline="0" dirty="0">
                <a:effectLst/>
              </a:rPr>
              <a:t>, </a:t>
            </a:r>
            <a:r>
              <a:rPr lang="pl-PL" b="0" baseline="0" dirty="0" err="1">
                <a:effectLst/>
              </a:rPr>
              <a:t>make</a:t>
            </a:r>
            <a:r>
              <a:rPr lang="pl-PL" b="0" baseline="0" dirty="0">
                <a:effectLst/>
              </a:rPr>
              <a:t> </a:t>
            </a:r>
            <a:r>
              <a:rPr lang="pl-PL" b="0" baseline="0" dirty="0" err="1">
                <a:effectLst/>
              </a:rPr>
              <a:t>everything</a:t>
            </a:r>
            <a:r>
              <a:rPr lang="pl-PL" b="0" baseline="0" dirty="0">
                <a:effectLst/>
              </a:rPr>
              <a:t> transparent and </a:t>
            </a:r>
            <a:r>
              <a:rPr lang="pl-PL" b="0" baseline="0" dirty="0" err="1">
                <a:effectLst/>
              </a:rPr>
              <a:t>available</a:t>
            </a:r>
            <a:endParaRPr lang="pl-PL" b="0" baseline="0" dirty="0">
              <a:effectLst/>
            </a:endParaRPr>
          </a:p>
          <a:p>
            <a:pPr marL="171450" marR="0" lvl="0" indent="-171450" algn="l" defTabSz="1088433" rtl="0" eaLnBrk="1" fontAlgn="auto" latinLnBrk="0" hangingPunct="1">
              <a:lnSpc>
                <a:spcPct val="100000"/>
              </a:lnSpc>
              <a:spcBef>
                <a:spcPts val="0"/>
              </a:spcBef>
              <a:spcAft>
                <a:spcPts val="0"/>
              </a:spcAft>
              <a:buClrTx/>
              <a:buSzTx/>
              <a:buFontTx/>
              <a:buChar char="-"/>
              <a:tabLst/>
              <a:defRPr/>
            </a:pPr>
            <a:r>
              <a:rPr lang="pl-PL" b="0" baseline="0" dirty="0">
                <a:effectLst/>
              </a:rPr>
              <a:t>Instant </a:t>
            </a:r>
            <a:r>
              <a:rPr lang="pl-PL" b="0" baseline="0" dirty="0" err="1">
                <a:effectLst/>
              </a:rPr>
              <a:t>gratification</a:t>
            </a:r>
            <a:r>
              <a:rPr lang="pl-PL" b="0" baseline="0" dirty="0">
                <a:effectLst/>
              </a:rPr>
              <a:t> – </a:t>
            </a:r>
            <a:r>
              <a:rPr lang="pl-PL" b="0" baseline="0" dirty="0" err="1">
                <a:effectLst/>
              </a:rPr>
              <a:t>just</a:t>
            </a:r>
            <a:r>
              <a:rPr lang="pl-PL" b="0" baseline="0" dirty="0">
                <a:effectLst/>
              </a:rPr>
              <a:t> a </a:t>
            </a:r>
            <a:r>
              <a:rPr lang="pl-PL" b="0" baseline="0" dirty="0" err="1">
                <a:effectLst/>
              </a:rPr>
              <a:t>couple</a:t>
            </a:r>
            <a:r>
              <a:rPr lang="pl-PL" b="0" baseline="0" dirty="0">
                <a:effectLst/>
              </a:rPr>
              <a:t> of red lines </a:t>
            </a:r>
            <a:r>
              <a:rPr lang="pl-PL" b="0" baseline="0" dirty="0" err="1">
                <a:effectLst/>
              </a:rPr>
              <a:t>at</a:t>
            </a:r>
            <a:r>
              <a:rPr lang="pl-PL" b="0" baseline="0" dirty="0">
                <a:effectLst/>
              </a:rPr>
              <a:t> the </a:t>
            </a:r>
            <a:r>
              <a:rPr lang="pl-PL" b="0" baseline="0" dirty="0" err="1">
                <a:effectLst/>
              </a:rPr>
              <a:t>Edge</a:t>
            </a:r>
            <a:r>
              <a:rPr lang="pl-PL" b="0" baseline="0" dirty="0">
                <a:effectLst/>
              </a:rPr>
              <a:t> of </a:t>
            </a:r>
            <a:r>
              <a:rPr lang="pl-PL" b="0" baseline="0" dirty="0" err="1">
                <a:effectLst/>
              </a:rPr>
              <a:t>an</a:t>
            </a:r>
            <a:r>
              <a:rPr lang="pl-PL" b="0" baseline="0" dirty="0">
                <a:effectLst/>
              </a:rPr>
              <a:t> </a:t>
            </a:r>
            <a:r>
              <a:rPr lang="pl-PL" b="0" baseline="0" dirty="0" err="1">
                <a:effectLst/>
              </a:rPr>
              <a:t>assignment</a:t>
            </a:r>
            <a:r>
              <a:rPr lang="pl-PL" b="0" baseline="0" dirty="0">
                <a:effectLst/>
              </a:rPr>
              <a:t> </a:t>
            </a:r>
            <a:r>
              <a:rPr lang="pl-PL" b="0" baseline="0" dirty="0" err="1">
                <a:effectLst/>
              </a:rPr>
              <a:t>won’t</a:t>
            </a:r>
            <a:r>
              <a:rPr lang="pl-PL" b="0" baseline="0" dirty="0">
                <a:effectLst/>
              </a:rPr>
              <a:t> do </a:t>
            </a:r>
            <a:r>
              <a:rPr lang="pl-PL" b="0" baseline="0" dirty="0" err="1">
                <a:effectLst/>
              </a:rPr>
              <a:t>anymore</a:t>
            </a:r>
            <a:r>
              <a:rPr lang="pl-PL" b="0" baseline="0" dirty="0">
                <a:effectLst/>
              </a:rPr>
              <a:t>. </a:t>
            </a:r>
            <a:r>
              <a:rPr lang="pl-PL" b="0" baseline="0" dirty="0" err="1">
                <a:effectLst/>
              </a:rPr>
              <a:t>Use</a:t>
            </a:r>
            <a:r>
              <a:rPr lang="pl-PL" b="0" baseline="0" dirty="0">
                <a:effectLst/>
              </a:rPr>
              <a:t> </a:t>
            </a:r>
            <a:r>
              <a:rPr lang="pl-PL" b="0" baseline="0" dirty="0" err="1">
                <a:effectLst/>
              </a:rPr>
              <a:t>recordings</a:t>
            </a:r>
            <a:r>
              <a:rPr lang="pl-PL" b="0" baseline="0" dirty="0">
                <a:effectLst/>
              </a:rPr>
              <a:t> </a:t>
            </a:r>
            <a:r>
              <a:rPr lang="pl-PL" b="0" baseline="0" dirty="0" err="1">
                <a:effectLst/>
              </a:rPr>
              <a:t>or</a:t>
            </a:r>
            <a:r>
              <a:rPr lang="pl-PL" b="0" baseline="0" dirty="0">
                <a:effectLst/>
              </a:rPr>
              <a:t> face to face (online) </a:t>
            </a:r>
            <a:r>
              <a:rPr lang="pl-PL" b="0" baseline="0" dirty="0" err="1">
                <a:effectLst/>
              </a:rPr>
              <a:t>explanations</a:t>
            </a:r>
            <a:r>
              <a:rPr lang="pl-PL" b="0" baseline="0" dirty="0">
                <a:effectLst/>
              </a:rPr>
              <a:t>.</a:t>
            </a:r>
          </a:p>
          <a:p>
            <a:pPr marL="171450" marR="0" lvl="0" indent="-171450" algn="l" defTabSz="1088433" rtl="0" eaLnBrk="1" fontAlgn="auto" latinLnBrk="0" hangingPunct="1">
              <a:lnSpc>
                <a:spcPct val="100000"/>
              </a:lnSpc>
              <a:spcBef>
                <a:spcPts val="0"/>
              </a:spcBef>
              <a:spcAft>
                <a:spcPts val="0"/>
              </a:spcAft>
              <a:buClrTx/>
              <a:buSzTx/>
              <a:buFontTx/>
              <a:buChar char="-"/>
              <a:tabLst/>
              <a:defRPr/>
            </a:pPr>
            <a:endParaRPr lang="pl-PL" b="0" baseline="0" dirty="0">
              <a:effectLst/>
            </a:endParaRPr>
          </a:p>
          <a:p>
            <a:endParaRPr lang="pl-PL" dirty="0"/>
          </a:p>
        </p:txBody>
      </p:sp>
      <p:sp>
        <p:nvSpPr>
          <p:cNvPr id="4" name="Symbol zastępczy numeru slajdu 3"/>
          <p:cNvSpPr>
            <a:spLocks noGrp="1"/>
          </p:cNvSpPr>
          <p:nvPr>
            <p:ph type="sldNum" sz="quarter" idx="10"/>
          </p:nvPr>
        </p:nvSpPr>
        <p:spPr/>
        <p:txBody>
          <a:bodyPr/>
          <a:lstStyle/>
          <a:p>
            <a:fld id="{FE0FD474-C3D5-4490-80F3-AED648F2538D}" type="slidenum">
              <a:rPr lang="en-US" smtClean="0"/>
              <a:pPr/>
              <a:t>22</a:t>
            </a:fld>
            <a:endParaRPr lang="en-US"/>
          </a:p>
        </p:txBody>
      </p:sp>
    </p:spTree>
    <p:extLst>
      <p:ext uri="{BB962C8B-B14F-4D97-AF65-F5344CB8AC3E}">
        <p14:creationId xmlns:p14="http://schemas.microsoft.com/office/powerpoint/2010/main" val="1761865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1088433" rtl="0" eaLnBrk="1" fontAlgn="auto" latinLnBrk="0" hangingPunct="1">
              <a:lnSpc>
                <a:spcPct val="100000"/>
              </a:lnSpc>
              <a:spcBef>
                <a:spcPts val="0"/>
              </a:spcBef>
              <a:spcAft>
                <a:spcPts val="0"/>
              </a:spcAft>
              <a:buClrTx/>
              <a:buSzTx/>
              <a:buFontTx/>
              <a:buChar char="-"/>
              <a:tabLst/>
              <a:defRPr/>
            </a:pPr>
            <a:r>
              <a:rPr lang="pl-PL" b="0" baseline="0" dirty="0">
                <a:effectLst/>
              </a:rPr>
              <a:t>Be </a:t>
            </a:r>
            <a:r>
              <a:rPr lang="pl-PL" b="0" baseline="0" dirty="0" err="1">
                <a:effectLst/>
              </a:rPr>
              <a:t>it</a:t>
            </a:r>
            <a:r>
              <a:rPr lang="pl-PL" b="0" baseline="0" dirty="0">
                <a:effectLst/>
              </a:rPr>
              <a:t> for the </a:t>
            </a:r>
            <a:r>
              <a:rPr lang="pl-PL" b="0" baseline="0" dirty="0" err="1">
                <a:effectLst/>
              </a:rPr>
              <a:t>convenience</a:t>
            </a:r>
            <a:r>
              <a:rPr lang="pl-PL" b="0" baseline="0" dirty="0">
                <a:effectLst/>
              </a:rPr>
              <a:t> of </a:t>
            </a:r>
            <a:r>
              <a:rPr lang="pl-PL" b="0" baseline="0" dirty="0" err="1">
                <a:effectLst/>
              </a:rPr>
              <a:t>teaching</a:t>
            </a:r>
            <a:r>
              <a:rPr lang="pl-PL" b="0" baseline="0" dirty="0">
                <a:effectLst/>
              </a:rPr>
              <a:t> the same </a:t>
            </a:r>
            <a:r>
              <a:rPr lang="pl-PL" b="0" baseline="0" dirty="0" err="1">
                <a:effectLst/>
              </a:rPr>
              <a:t>material</a:t>
            </a:r>
            <a:r>
              <a:rPr lang="pl-PL" b="0" baseline="0" dirty="0">
                <a:effectLst/>
              </a:rPr>
              <a:t> in </a:t>
            </a:r>
            <a:r>
              <a:rPr lang="pl-PL" b="0" baseline="0" dirty="0" err="1">
                <a:effectLst/>
              </a:rPr>
              <a:t>many</a:t>
            </a:r>
            <a:r>
              <a:rPr lang="pl-PL" b="0" baseline="0" dirty="0">
                <a:effectLst/>
              </a:rPr>
              <a:t> </a:t>
            </a:r>
            <a:r>
              <a:rPr lang="pl-PL" b="0" baseline="0" dirty="0" err="1">
                <a:effectLst/>
              </a:rPr>
              <a:t>groups</a:t>
            </a:r>
            <a:r>
              <a:rPr lang="pl-PL" b="0" baseline="0" dirty="0">
                <a:effectLst/>
              </a:rPr>
              <a:t> – no </a:t>
            </a:r>
            <a:r>
              <a:rPr lang="pl-PL" b="0" baseline="0" dirty="0" err="1">
                <a:effectLst/>
              </a:rPr>
              <a:t>interaction</a:t>
            </a:r>
            <a:r>
              <a:rPr lang="pl-PL" b="0" baseline="0" dirty="0">
                <a:effectLst/>
              </a:rPr>
              <a:t>, </a:t>
            </a:r>
            <a:r>
              <a:rPr lang="pl-PL" b="0" baseline="0" dirty="0" err="1">
                <a:effectLst/>
              </a:rPr>
              <a:t>this</a:t>
            </a:r>
            <a:r>
              <a:rPr lang="pl-PL" b="0" baseline="0" dirty="0">
                <a:effectLst/>
              </a:rPr>
              <a:t> </a:t>
            </a:r>
            <a:r>
              <a:rPr lang="pl-PL" b="0" baseline="0" dirty="0" err="1">
                <a:effectLst/>
              </a:rPr>
              <a:t>presentation</a:t>
            </a:r>
            <a:r>
              <a:rPr lang="pl-PL" b="0" baseline="0" dirty="0">
                <a:effectLst/>
              </a:rPr>
              <a:t> </a:t>
            </a:r>
            <a:r>
              <a:rPr lang="pl-PL" b="0" baseline="0" dirty="0" err="1">
                <a:effectLst/>
              </a:rPr>
              <a:t>could</a:t>
            </a:r>
            <a:r>
              <a:rPr lang="pl-PL" b="0" baseline="0" dirty="0">
                <a:effectLst/>
              </a:rPr>
              <a:t> </a:t>
            </a:r>
            <a:r>
              <a:rPr lang="pl-PL" b="0" baseline="0" dirty="0" err="1">
                <a:effectLst/>
              </a:rPr>
              <a:t>have</a:t>
            </a:r>
            <a:r>
              <a:rPr lang="pl-PL" b="0" baseline="0" dirty="0">
                <a:effectLst/>
              </a:rPr>
              <a:t> </a:t>
            </a:r>
            <a:r>
              <a:rPr lang="pl-PL" b="0" baseline="0" dirty="0" err="1">
                <a:effectLst/>
              </a:rPr>
              <a:t>been</a:t>
            </a:r>
            <a:r>
              <a:rPr lang="pl-PL" b="0" baseline="0" dirty="0">
                <a:effectLst/>
              </a:rPr>
              <a:t> </a:t>
            </a:r>
            <a:r>
              <a:rPr lang="pl-PL" b="0" baseline="0" dirty="0" err="1">
                <a:effectLst/>
              </a:rPr>
              <a:t>recorded</a:t>
            </a:r>
            <a:r>
              <a:rPr lang="pl-PL" b="0" baseline="0" dirty="0">
                <a:effectLst/>
              </a:rPr>
              <a:t> </a:t>
            </a:r>
            <a:r>
              <a:rPr lang="pl-PL" b="0" baseline="0" dirty="0" err="1">
                <a:effectLst/>
              </a:rPr>
              <a:t>beforehands</a:t>
            </a:r>
            <a:r>
              <a:rPr lang="pl-PL" b="0" baseline="0" dirty="0">
                <a:effectLst/>
              </a:rPr>
              <a:t> and </a:t>
            </a:r>
            <a:r>
              <a:rPr lang="pl-PL" b="0" baseline="0" dirty="0" err="1">
                <a:effectLst/>
              </a:rPr>
              <a:t>played</a:t>
            </a:r>
            <a:r>
              <a:rPr lang="pl-PL" b="0" baseline="0" dirty="0">
                <a:effectLst/>
              </a:rPr>
              <a:t> – </a:t>
            </a:r>
            <a:r>
              <a:rPr lang="pl-PL" b="0" baseline="0" dirty="0" err="1">
                <a:effectLst/>
              </a:rPr>
              <a:t>would</a:t>
            </a:r>
            <a:r>
              <a:rPr lang="pl-PL" b="0" baseline="0" dirty="0">
                <a:effectLst/>
              </a:rPr>
              <a:t> </a:t>
            </a:r>
            <a:r>
              <a:rPr lang="pl-PL" b="0" baseline="0" dirty="0" err="1">
                <a:effectLst/>
              </a:rPr>
              <a:t>it</a:t>
            </a:r>
            <a:r>
              <a:rPr lang="pl-PL" b="0" baseline="0" dirty="0">
                <a:effectLst/>
              </a:rPr>
              <a:t> </a:t>
            </a:r>
            <a:r>
              <a:rPr lang="pl-PL" b="0" baseline="0" dirty="0" err="1">
                <a:effectLst/>
              </a:rPr>
              <a:t>have</a:t>
            </a:r>
            <a:r>
              <a:rPr lang="pl-PL" b="0" baseline="0" dirty="0">
                <a:effectLst/>
              </a:rPr>
              <a:t> the same </a:t>
            </a:r>
            <a:r>
              <a:rPr lang="pl-PL" b="0" baseline="0" dirty="0" err="1">
                <a:effectLst/>
              </a:rPr>
              <a:t>effect</a:t>
            </a:r>
            <a:r>
              <a:rPr lang="pl-PL" b="0" baseline="0" dirty="0">
                <a:effectLst/>
              </a:rPr>
              <a:t> </a:t>
            </a:r>
            <a:r>
              <a:rPr lang="pl-PL" b="0" baseline="0" dirty="0" err="1">
                <a:effectLst/>
              </a:rPr>
              <a:t>though</a:t>
            </a:r>
            <a:r>
              <a:rPr lang="pl-PL" b="0" baseline="0" dirty="0">
                <a:effectLst/>
              </a:rPr>
              <a:t>?</a:t>
            </a:r>
          </a:p>
          <a:p>
            <a:pPr marL="171450" marR="0" lvl="0" indent="-171450" algn="l" defTabSz="1088433" rtl="0" eaLnBrk="1" fontAlgn="auto" latinLnBrk="0" hangingPunct="1">
              <a:lnSpc>
                <a:spcPct val="100000"/>
              </a:lnSpc>
              <a:spcBef>
                <a:spcPts val="0"/>
              </a:spcBef>
              <a:spcAft>
                <a:spcPts val="0"/>
              </a:spcAft>
              <a:buClrTx/>
              <a:buSzTx/>
              <a:buFontTx/>
              <a:buChar char="-"/>
              <a:tabLst/>
              <a:defRPr/>
            </a:pPr>
            <a:endParaRPr lang="pl-PL" b="0" baseline="0" dirty="0">
              <a:effectLst/>
            </a:endParaRPr>
          </a:p>
          <a:p>
            <a:endParaRPr lang="pl-PL" dirty="0"/>
          </a:p>
        </p:txBody>
      </p:sp>
      <p:sp>
        <p:nvSpPr>
          <p:cNvPr id="4" name="Symbol zastępczy numeru slajdu 3"/>
          <p:cNvSpPr>
            <a:spLocks noGrp="1"/>
          </p:cNvSpPr>
          <p:nvPr>
            <p:ph type="sldNum" sz="quarter" idx="10"/>
          </p:nvPr>
        </p:nvSpPr>
        <p:spPr/>
        <p:txBody>
          <a:bodyPr/>
          <a:lstStyle/>
          <a:p>
            <a:fld id="{FE0FD474-C3D5-4490-80F3-AED648F2538D}" type="slidenum">
              <a:rPr lang="en-US" smtClean="0"/>
              <a:pPr/>
              <a:t>23</a:t>
            </a:fld>
            <a:endParaRPr lang="en-US"/>
          </a:p>
        </p:txBody>
      </p:sp>
    </p:spTree>
    <p:extLst>
      <p:ext uri="{BB962C8B-B14F-4D97-AF65-F5344CB8AC3E}">
        <p14:creationId xmlns:p14="http://schemas.microsoft.com/office/powerpoint/2010/main" val="1761865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088433" rtl="0" eaLnBrk="1" fontAlgn="auto" latinLnBrk="0" hangingPunct="1">
              <a:lnSpc>
                <a:spcPct val="100000"/>
              </a:lnSpc>
              <a:spcBef>
                <a:spcPts val="0"/>
              </a:spcBef>
              <a:spcAft>
                <a:spcPts val="0"/>
              </a:spcAft>
              <a:buClrTx/>
              <a:buSzTx/>
              <a:buFontTx/>
              <a:buNone/>
              <a:tabLst/>
              <a:defRPr/>
            </a:pPr>
            <a:endParaRPr lang="pl-PL" baseline="0" dirty="0"/>
          </a:p>
          <a:p>
            <a:endParaRPr lang="pl-PL" dirty="0"/>
          </a:p>
        </p:txBody>
      </p:sp>
      <p:sp>
        <p:nvSpPr>
          <p:cNvPr id="4" name="Symbol zastępczy numeru slajdu 3"/>
          <p:cNvSpPr>
            <a:spLocks noGrp="1"/>
          </p:cNvSpPr>
          <p:nvPr>
            <p:ph type="sldNum" sz="quarter" idx="10"/>
          </p:nvPr>
        </p:nvSpPr>
        <p:spPr/>
        <p:txBody>
          <a:bodyPr/>
          <a:lstStyle/>
          <a:p>
            <a:fld id="{FE0FD474-C3D5-4490-80F3-AED648F2538D}" type="slidenum">
              <a:rPr lang="en-US" smtClean="0"/>
              <a:pPr/>
              <a:t>24</a:t>
            </a:fld>
            <a:endParaRPr lang="en-US"/>
          </a:p>
        </p:txBody>
      </p:sp>
    </p:spTree>
    <p:extLst>
      <p:ext uri="{BB962C8B-B14F-4D97-AF65-F5344CB8AC3E}">
        <p14:creationId xmlns:p14="http://schemas.microsoft.com/office/powerpoint/2010/main" val="1761865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088433" rtl="0" eaLnBrk="1" fontAlgn="auto" latinLnBrk="0" hangingPunct="1">
              <a:lnSpc>
                <a:spcPct val="100000"/>
              </a:lnSpc>
              <a:spcBef>
                <a:spcPts val="0"/>
              </a:spcBef>
              <a:spcAft>
                <a:spcPts val="0"/>
              </a:spcAft>
              <a:buClrTx/>
              <a:buSzTx/>
              <a:buFontTx/>
              <a:buNone/>
              <a:tabLst/>
              <a:defRPr/>
            </a:pPr>
            <a:endParaRPr lang="pl-PL" baseline="0" dirty="0"/>
          </a:p>
          <a:p>
            <a:endParaRPr lang="pl-PL" dirty="0"/>
          </a:p>
        </p:txBody>
      </p:sp>
      <p:sp>
        <p:nvSpPr>
          <p:cNvPr id="4" name="Symbol zastępczy numeru slajdu 3"/>
          <p:cNvSpPr>
            <a:spLocks noGrp="1"/>
          </p:cNvSpPr>
          <p:nvPr>
            <p:ph type="sldNum" sz="quarter" idx="10"/>
          </p:nvPr>
        </p:nvSpPr>
        <p:spPr/>
        <p:txBody>
          <a:bodyPr/>
          <a:lstStyle/>
          <a:p>
            <a:fld id="{FE0FD474-C3D5-4490-80F3-AED648F2538D}" type="slidenum">
              <a:rPr lang="en-US" smtClean="0"/>
              <a:pPr/>
              <a:t>25</a:t>
            </a:fld>
            <a:endParaRPr lang="en-US"/>
          </a:p>
        </p:txBody>
      </p:sp>
    </p:spTree>
    <p:extLst>
      <p:ext uri="{BB962C8B-B14F-4D97-AF65-F5344CB8AC3E}">
        <p14:creationId xmlns:p14="http://schemas.microsoft.com/office/powerpoint/2010/main" val="17618657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FE0FD474-C3D5-4490-80F3-AED648F2538D}" type="slidenum">
              <a:rPr lang="en-US" smtClean="0"/>
              <a:pPr/>
              <a:t>26</a:t>
            </a:fld>
            <a:endParaRPr lang="en-US"/>
          </a:p>
        </p:txBody>
      </p:sp>
    </p:spTree>
    <p:extLst>
      <p:ext uri="{BB962C8B-B14F-4D97-AF65-F5344CB8AC3E}">
        <p14:creationId xmlns:p14="http://schemas.microsoft.com/office/powerpoint/2010/main" val="3891946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088433" rtl="0" eaLnBrk="1" fontAlgn="auto" latinLnBrk="0" hangingPunct="1">
              <a:lnSpc>
                <a:spcPct val="100000"/>
              </a:lnSpc>
              <a:spcBef>
                <a:spcPts val="0"/>
              </a:spcBef>
              <a:spcAft>
                <a:spcPts val="0"/>
              </a:spcAft>
              <a:buClrTx/>
              <a:buSzTx/>
              <a:buFontTx/>
              <a:buNone/>
              <a:tabLst/>
              <a:defRPr/>
            </a:pPr>
            <a:endParaRPr lang="pl-PL" baseline="0" dirty="0"/>
          </a:p>
          <a:p>
            <a:endParaRPr lang="pl-PL" dirty="0"/>
          </a:p>
        </p:txBody>
      </p:sp>
      <p:sp>
        <p:nvSpPr>
          <p:cNvPr id="4" name="Symbol zastępczy numeru slajdu 3"/>
          <p:cNvSpPr>
            <a:spLocks noGrp="1"/>
          </p:cNvSpPr>
          <p:nvPr>
            <p:ph type="sldNum" sz="quarter" idx="10"/>
          </p:nvPr>
        </p:nvSpPr>
        <p:spPr/>
        <p:txBody>
          <a:bodyPr/>
          <a:lstStyle/>
          <a:p>
            <a:fld id="{FE0FD474-C3D5-4490-80F3-AED648F2538D}" type="slidenum">
              <a:rPr lang="en-US" smtClean="0"/>
              <a:pPr/>
              <a:t>3</a:t>
            </a:fld>
            <a:endParaRPr lang="en-US" dirty="0"/>
          </a:p>
        </p:txBody>
      </p:sp>
    </p:spTree>
    <p:extLst>
      <p:ext uri="{BB962C8B-B14F-4D97-AF65-F5344CB8AC3E}">
        <p14:creationId xmlns:p14="http://schemas.microsoft.com/office/powerpoint/2010/main" val="1761865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088433" rtl="0" eaLnBrk="1" fontAlgn="auto" latinLnBrk="0" hangingPunct="1">
              <a:lnSpc>
                <a:spcPct val="100000"/>
              </a:lnSpc>
              <a:spcBef>
                <a:spcPts val="0"/>
              </a:spcBef>
              <a:spcAft>
                <a:spcPts val="0"/>
              </a:spcAft>
              <a:buClrTx/>
              <a:buSzTx/>
              <a:buFontTx/>
              <a:buNone/>
              <a:tabLst/>
              <a:defRPr/>
            </a:pPr>
            <a:r>
              <a:rPr lang="en-US" baseline="0" dirty="0"/>
              <a:t>The Merriam-Webster and Oxford dictionaries both have official entries for Generation Z.</a:t>
            </a:r>
            <a:endParaRPr lang="pl-PL" baseline="0" dirty="0"/>
          </a:p>
          <a:p>
            <a:endParaRPr lang="pl-PL" dirty="0"/>
          </a:p>
        </p:txBody>
      </p:sp>
      <p:sp>
        <p:nvSpPr>
          <p:cNvPr id="4" name="Symbol zastępczy numeru slajdu 3"/>
          <p:cNvSpPr>
            <a:spLocks noGrp="1"/>
          </p:cNvSpPr>
          <p:nvPr>
            <p:ph type="sldNum" sz="quarter" idx="10"/>
          </p:nvPr>
        </p:nvSpPr>
        <p:spPr/>
        <p:txBody>
          <a:bodyPr/>
          <a:lstStyle/>
          <a:p>
            <a:fld id="{FE0FD474-C3D5-4490-80F3-AED648F2538D}" type="slidenum">
              <a:rPr lang="en-US" smtClean="0"/>
              <a:pPr/>
              <a:t>4</a:t>
            </a:fld>
            <a:endParaRPr lang="en-US"/>
          </a:p>
        </p:txBody>
      </p:sp>
    </p:spTree>
    <p:extLst>
      <p:ext uri="{BB962C8B-B14F-4D97-AF65-F5344CB8AC3E}">
        <p14:creationId xmlns:p14="http://schemas.microsoft.com/office/powerpoint/2010/main" val="1761865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1088433" rtl="0" eaLnBrk="1" fontAlgn="auto" latinLnBrk="0" hangingPunct="1">
              <a:lnSpc>
                <a:spcPct val="100000"/>
              </a:lnSpc>
              <a:spcBef>
                <a:spcPts val="0"/>
              </a:spcBef>
              <a:spcAft>
                <a:spcPts val="0"/>
              </a:spcAft>
              <a:buClrTx/>
              <a:buSzTx/>
              <a:buFontTx/>
              <a:buChar char="-"/>
              <a:tabLst/>
              <a:defRPr/>
            </a:pPr>
            <a:r>
              <a:rPr lang="pl-PL" baseline="0" dirty="0"/>
              <a:t>The </a:t>
            </a:r>
            <a:r>
              <a:rPr lang="pl-PL" baseline="0" dirty="0" err="1"/>
              <a:t>generations</a:t>
            </a:r>
            <a:r>
              <a:rPr lang="pl-PL" baseline="0" dirty="0"/>
              <a:t> </a:t>
            </a:r>
            <a:r>
              <a:rPr lang="pl-PL" baseline="0" dirty="0" err="1"/>
              <a:t>overlap</a:t>
            </a:r>
            <a:r>
              <a:rPr lang="pl-PL" baseline="0" dirty="0"/>
              <a:t> </a:t>
            </a:r>
            <a:r>
              <a:rPr lang="pl-PL" baseline="0" dirty="0" err="1"/>
              <a:t>each</a:t>
            </a:r>
            <a:r>
              <a:rPr lang="pl-PL" baseline="0" dirty="0"/>
              <a:t> </a:t>
            </a:r>
            <a:r>
              <a:rPr lang="pl-PL" baseline="0" dirty="0" err="1"/>
              <a:t>other</a:t>
            </a:r>
            <a:r>
              <a:rPr lang="pl-PL" baseline="0" dirty="0"/>
              <a:t> </a:t>
            </a:r>
            <a:r>
              <a:rPr lang="pl-PL" baseline="0" dirty="0" err="1"/>
              <a:t>because</a:t>
            </a:r>
            <a:r>
              <a:rPr lang="pl-PL" baseline="0" dirty="0"/>
              <a:t> the </a:t>
            </a:r>
            <a:r>
              <a:rPr lang="pl-PL" baseline="0" dirty="0" err="1"/>
              <a:t>terms</a:t>
            </a:r>
            <a:r>
              <a:rPr lang="pl-PL" baseline="0" dirty="0"/>
              <a:t> </a:t>
            </a:r>
            <a:r>
              <a:rPr lang="pl-PL" baseline="0" dirty="0" err="1"/>
              <a:t>are</a:t>
            </a:r>
            <a:r>
              <a:rPr lang="pl-PL" baseline="0" dirty="0"/>
              <a:t> </a:t>
            </a:r>
            <a:r>
              <a:rPr lang="pl-PL" baseline="0" dirty="0" err="1"/>
              <a:t>used</a:t>
            </a:r>
            <a:r>
              <a:rPr lang="pl-PL" baseline="0" dirty="0"/>
              <a:t> to </a:t>
            </a:r>
            <a:r>
              <a:rPr lang="pl-PL" baseline="0" dirty="0" err="1"/>
              <a:t>describe</a:t>
            </a:r>
            <a:r>
              <a:rPr lang="pl-PL" baseline="0" dirty="0"/>
              <a:t> a </a:t>
            </a:r>
            <a:r>
              <a:rPr lang="pl-PL" baseline="0" dirty="0" err="1"/>
              <a:t>worldwide</a:t>
            </a:r>
            <a:r>
              <a:rPr lang="pl-PL" baseline="0" dirty="0"/>
              <a:t> trend. </a:t>
            </a:r>
            <a:r>
              <a:rPr lang="pl-PL" baseline="0" dirty="0" err="1"/>
              <a:t>Technological</a:t>
            </a:r>
            <a:r>
              <a:rPr lang="pl-PL" baseline="0" dirty="0"/>
              <a:t> development </a:t>
            </a:r>
            <a:r>
              <a:rPr lang="pl-PL" baseline="0" dirty="0" err="1"/>
              <a:t>has</a:t>
            </a:r>
            <a:r>
              <a:rPr lang="pl-PL" baseline="0" dirty="0"/>
              <a:t> </a:t>
            </a:r>
            <a:r>
              <a:rPr lang="pl-PL" baseline="0" dirty="0" err="1"/>
              <a:t>its</a:t>
            </a:r>
            <a:r>
              <a:rPr lang="pl-PL" baseline="0" dirty="0"/>
              <a:t> </a:t>
            </a:r>
            <a:r>
              <a:rPr lang="pl-PL" baseline="0" dirty="0" err="1"/>
              <a:t>own</a:t>
            </a:r>
            <a:r>
              <a:rPr lang="pl-PL" baseline="0" dirty="0"/>
              <a:t> pace in </a:t>
            </a:r>
            <a:r>
              <a:rPr lang="pl-PL" baseline="0" dirty="0" err="1"/>
              <a:t>different</a:t>
            </a:r>
            <a:r>
              <a:rPr lang="pl-PL" baseline="0" dirty="0"/>
              <a:t> </a:t>
            </a:r>
            <a:r>
              <a:rPr lang="pl-PL" baseline="0" dirty="0" err="1"/>
              <a:t>countries</a:t>
            </a:r>
            <a:r>
              <a:rPr lang="pl-PL" baseline="0" dirty="0"/>
              <a:t>.</a:t>
            </a:r>
          </a:p>
          <a:p>
            <a:pPr marL="171450" marR="0" lvl="0" indent="-171450" algn="l" defTabSz="1088433" rtl="0" eaLnBrk="1" fontAlgn="auto" latinLnBrk="0" hangingPunct="1">
              <a:lnSpc>
                <a:spcPct val="100000"/>
              </a:lnSpc>
              <a:spcBef>
                <a:spcPts val="0"/>
              </a:spcBef>
              <a:spcAft>
                <a:spcPts val="0"/>
              </a:spcAft>
              <a:buClrTx/>
              <a:buSzTx/>
              <a:buFontTx/>
              <a:buChar char="-"/>
              <a:tabLst/>
              <a:defRPr/>
            </a:pPr>
            <a:r>
              <a:rPr lang="pl-PL" baseline="0" dirty="0" err="1"/>
              <a:t>What</a:t>
            </a:r>
            <a:r>
              <a:rPr lang="pl-PL" baseline="0" dirty="0"/>
              <a:t> </a:t>
            </a:r>
            <a:r>
              <a:rPr lang="pl-PL" baseline="0" dirty="0" err="1"/>
              <a:t>is</a:t>
            </a:r>
            <a:r>
              <a:rPr lang="pl-PL" baseline="0" dirty="0"/>
              <a:t> the </a:t>
            </a:r>
            <a:r>
              <a:rPr lang="pl-PL" baseline="0" dirty="0" err="1"/>
              <a:t>invention</a:t>
            </a:r>
            <a:r>
              <a:rPr lang="pl-PL" baseline="0" dirty="0"/>
              <a:t> </a:t>
            </a:r>
            <a:r>
              <a:rPr lang="pl-PL" baseline="0" dirty="0" err="1"/>
              <a:t>that</a:t>
            </a:r>
            <a:r>
              <a:rPr lang="pl-PL" baseline="0" dirty="0"/>
              <a:t> </a:t>
            </a:r>
            <a:r>
              <a:rPr lang="pl-PL" baseline="0" dirty="0" err="1"/>
              <a:t>is</a:t>
            </a:r>
            <a:r>
              <a:rPr lang="pl-PL" baseline="0" dirty="0"/>
              <a:t> </a:t>
            </a:r>
            <a:r>
              <a:rPr lang="pl-PL" baseline="0" dirty="0" err="1"/>
              <a:t>crucial</a:t>
            </a:r>
            <a:r>
              <a:rPr lang="pl-PL" baseline="0" dirty="0"/>
              <a:t> for </a:t>
            </a:r>
            <a:r>
              <a:rPr lang="pl-PL" baseline="0" dirty="0" err="1"/>
              <a:t>Generation</a:t>
            </a:r>
            <a:r>
              <a:rPr lang="pl-PL" baseline="0" dirty="0"/>
              <a:t> Z </a:t>
            </a:r>
            <a:r>
              <a:rPr lang="pl-PL" baseline="0" dirty="0" err="1"/>
              <a:t>individuality</a:t>
            </a:r>
            <a:r>
              <a:rPr lang="pl-PL" baseline="0" dirty="0"/>
              <a:t>? Web 2.0</a:t>
            </a:r>
          </a:p>
          <a:p>
            <a:pPr marL="171450" marR="0" lvl="0" indent="-171450" algn="l" defTabSz="1088433" rtl="0" eaLnBrk="1" fontAlgn="auto" latinLnBrk="0" hangingPunct="1">
              <a:lnSpc>
                <a:spcPct val="100000"/>
              </a:lnSpc>
              <a:spcBef>
                <a:spcPts val="0"/>
              </a:spcBef>
              <a:spcAft>
                <a:spcPts val="0"/>
              </a:spcAft>
              <a:buClrTx/>
              <a:buSzTx/>
              <a:buFontTx/>
              <a:buChar char="-"/>
              <a:tabLst/>
              <a:defRPr/>
            </a:pPr>
            <a:r>
              <a:rPr lang="en-US" baseline="0" dirty="0"/>
              <a:t>Web 2.0 (also known as participative (or participatory) web and social web) refers to websites that emphasize user-generated content, ease of use, participatory culture and interoperability (i.e., compatibility with other products, systems, and devices) for end users. A Web 2.0 website allows users to interact and collaborate with each other through social media dialogue as creators of user-generated content in a virtual community. This contrasts the first generation of Web 1.0-era websites where people were limited to viewing content in a passive manner. Examples of Web 2.0 features include social networking sites or social media sites (e.g., Facebook), blogs, wikis, folksonomies ("tagging" keywords on websites and links), video sharing sites (e.g., YouTube), image sharing sites (e.g., Flickr), hosted services, Web applications ("apps"), collaborative consumption platforms, and </a:t>
            </a:r>
            <a:r>
              <a:rPr lang="en-US" baseline="0" dirty="0" err="1"/>
              <a:t>mashup</a:t>
            </a:r>
            <a:r>
              <a:rPr lang="en-US" baseline="0" dirty="0"/>
              <a:t> applications. </a:t>
            </a:r>
            <a:endParaRPr lang="pl-PL" baseline="0" dirty="0"/>
          </a:p>
          <a:p>
            <a:pPr marL="171450" marR="0" lvl="0" indent="-171450" algn="l" defTabSz="1088433" rtl="0" eaLnBrk="1" fontAlgn="auto" latinLnBrk="0" hangingPunct="1">
              <a:lnSpc>
                <a:spcPct val="100000"/>
              </a:lnSpc>
              <a:spcBef>
                <a:spcPts val="0"/>
              </a:spcBef>
              <a:spcAft>
                <a:spcPts val="0"/>
              </a:spcAft>
              <a:buClrTx/>
              <a:buSzTx/>
              <a:buFontTx/>
              <a:buChar char="-"/>
              <a:tabLst/>
              <a:defRPr/>
            </a:pPr>
            <a:r>
              <a:rPr lang="en-US" baseline="0" dirty="0"/>
              <a:t>The Oxford Dictionaries describes Generation Z as "the generation reaching adulthood in the second decade of the 21st century.„</a:t>
            </a:r>
            <a:r>
              <a:rPr lang="pl-PL" baseline="0" dirty="0"/>
              <a:t> </a:t>
            </a:r>
            <a:r>
              <a:rPr lang="en-US" baseline="0" dirty="0"/>
              <a:t>The Oxford Learner's Dictionaries describes Gen Z as "the group of people who were born between the late 1990s and the early 2010s".</a:t>
            </a:r>
            <a:r>
              <a:rPr lang="pl-PL" baseline="0" dirty="0"/>
              <a:t> </a:t>
            </a:r>
            <a:r>
              <a:rPr lang="en-US" baseline="0" dirty="0"/>
              <a:t>The Merriam-Webster Online Dictionary defines Generation Z as "the generation of people born in the late 1990s and early 2000s."</a:t>
            </a:r>
            <a:endParaRPr lang="pl-PL" baseline="0" dirty="0"/>
          </a:p>
        </p:txBody>
      </p:sp>
      <p:sp>
        <p:nvSpPr>
          <p:cNvPr id="4" name="Symbol zastępczy numeru slajdu 3"/>
          <p:cNvSpPr>
            <a:spLocks noGrp="1"/>
          </p:cNvSpPr>
          <p:nvPr>
            <p:ph type="sldNum" sz="quarter" idx="10"/>
          </p:nvPr>
        </p:nvSpPr>
        <p:spPr/>
        <p:txBody>
          <a:bodyPr/>
          <a:lstStyle/>
          <a:p>
            <a:fld id="{FE0FD474-C3D5-4490-80F3-AED648F2538D}" type="slidenum">
              <a:rPr lang="en-US" smtClean="0"/>
              <a:pPr/>
              <a:t>5</a:t>
            </a:fld>
            <a:endParaRPr lang="en-US"/>
          </a:p>
        </p:txBody>
      </p:sp>
    </p:spTree>
    <p:extLst>
      <p:ext uri="{BB962C8B-B14F-4D97-AF65-F5344CB8AC3E}">
        <p14:creationId xmlns:p14="http://schemas.microsoft.com/office/powerpoint/2010/main" val="1761865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088433" rtl="0" eaLnBrk="1" fontAlgn="auto" latinLnBrk="0" hangingPunct="1">
              <a:lnSpc>
                <a:spcPct val="100000"/>
              </a:lnSpc>
              <a:spcBef>
                <a:spcPts val="0"/>
              </a:spcBef>
              <a:spcAft>
                <a:spcPts val="0"/>
              </a:spcAft>
              <a:buClrTx/>
              <a:buSzTx/>
              <a:buFontTx/>
              <a:buNone/>
              <a:tabLst/>
              <a:defRPr/>
            </a:pPr>
            <a:r>
              <a:rPr lang="pl-PL" baseline="0" dirty="0" err="1"/>
              <a:t>Even</a:t>
            </a:r>
            <a:r>
              <a:rPr lang="pl-PL" baseline="0" dirty="0"/>
              <a:t> </a:t>
            </a:r>
            <a:r>
              <a:rPr lang="pl-PL" baseline="0" dirty="0" err="1"/>
              <a:t>though</a:t>
            </a:r>
            <a:r>
              <a:rPr lang="pl-PL" baseline="0" dirty="0"/>
              <a:t> the </a:t>
            </a:r>
            <a:r>
              <a:rPr lang="pl-PL" baseline="0" dirty="0" err="1"/>
              <a:t>google</a:t>
            </a:r>
            <a:r>
              <a:rPr lang="pl-PL" baseline="0" dirty="0"/>
              <a:t> </a:t>
            </a:r>
            <a:r>
              <a:rPr lang="pl-PL" baseline="0" dirty="0" err="1"/>
              <a:t>trends</a:t>
            </a:r>
            <a:r>
              <a:rPr lang="pl-PL" baseline="0" dirty="0"/>
              <a:t> show </a:t>
            </a:r>
            <a:r>
              <a:rPr lang="pl-PL" baseline="0" dirty="0" err="1"/>
              <a:t>that</a:t>
            </a:r>
            <a:r>
              <a:rPr lang="pl-PL" baseline="0" dirty="0"/>
              <a:t> the term „</a:t>
            </a:r>
            <a:r>
              <a:rPr lang="pl-PL" baseline="0" dirty="0" err="1"/>
              <a:t>generation</a:t>
            </a:r>
            <a:r>
              <a:rPr lang="pl-PL" baseline="0" dirty="0"/>
              <a:t> Z” </a:t>
            </a:r>
            <a:r>
              <a:rPr lang="pl-PL" baseline="0" dirty="0" err="1"/>
              <a:t>is</a:t>
            </a:r>
            <a:r>
              <a:rPr lang="pl-PL" baseline="0" dirty="0"/>
              <a:t> the most popular </a:t>
            </a:r>
            <a:r>
              <a:rPr lang="pl-PL" baseline="0" dirty="0" err="1"/>
              <a:t>query</a:t>
            </a:r>
            <a:r>
              <a:rPr lang="pl-PL" baseline="0" dirty="0"/>
              <a:t>…</a:t>
            </a:r>
          </a:p>
          <a:p>
            <a:pPr marL="0" marR="0" lvl="0" indent="0" algn="l" defTabSz="1088433" rtl="0" eaLnBrk="1" fontAlgn="auto" latinLnBrk="0" hangingPunct="1">
              <a:lnSpc>
                <a:spcPct val="100000"/>
              </a:lnSpc>
              <a:spcBef>
                <a:spcPts val="0"/>
              </a:spcBef>
              <a:spcAft>
                <a:spcPts val="0"/>
              </a:spcAft>
              <a:buClrTx/>
              <a:buSzTx/>
              <a:buFontTx/>
              <a:buNone/>
              <a:tabLst/>
              <a:defRPr/>
            </a:pPr>
            <a:r>
              <a:rPr lang="pl-PL" baseline="0" dirty="0" err="1"/>
              <a:t>iGeneration</a:t>
            </a:r>
            <a:r>
              <a:rPr lang="pl-PL" baseline="0" dirty="0"/>
              <a:t> – </a:t>
            </a:r>
            <a:r>
              <a:rPr lang="pl-PL" baseline="0" dirty="0" err="1"/>
              <a:t>especially</a:t>
            </a:r>
            <a:r>
              <a:rPr lang="pl-PL" baseline="0" dirty="0"/>
              <a:t> western </a:t>
            </a:r>
            <a:r>
              <a:rPr lang="pl-PL" baseline="0" dirty="0" err="1"/>
              <a:t>countries</a:t>
            </a:r>
            <a:endParaRPr lang="pl-PL" baseline="0" dirty="0"/>
          </a:p>
          <a:p>
            <a:pPr marL="0" marR="0" lvl="0" indent="0" algn="l" defTabSz="1088433" rtl="0" eaLnBrk="1" fontAlgn="auto" latinLnBrk="0" hangingPunct="1">
              <a:lnSpc>
                <a:spcPct val="100000"/>
              </a:lnSpc>
              <a:spcBef>
                <a:spcPts val="0"/>
              </a:spcBef>
              <a:spcAft>
                <a:spcPts val="0"/>
              </a:spcAft>
              <a:buClrTx/>
              <a:buSzTx/>
              <a:buFontTx/>
              <a:buNone/>
              <a:tabLst/>
              <a:defRPr/>
            </a:pPr>
            <a:r>
              <a:rPr lang="en-US" baseline="0" dirty="0"/>
              <a:t>Psychology professor and author Jean </a:t>
            </a:r>
            <a:r>
              <a:rPr lang="en-US" baseline="0" dirty="0" err="1"/>
              <a:t>Twenge</a:t>
            </a:r>
            <a:r>
              <a:rPr lang="en-US" baseline="0" dirty="0"/>
              <a:t> used the term </a:t>
            </a:r>
            <a:r>
              <a:rPr lang="en-US" baseline="0" dirty="0" err="1"/>
              <a:t>iGeneration</a:t>
            </a:r>
            <a:r>
              <a:rPr lang="en-US" baseline="0" dirty="0"/>
              <a:t> (or </a:t>
            </a:r>
            <a:r>
              <a:rPr lang="en-US" baseline="0" dirty="0" err="1"/>
              <a:t>iGen</a:t>
            </a:r>
            <a:r>
              <a:rPr lang="en-US" baseline="0" dirty="0"/>
              <a:t> for short), originally intending to use it as the title of her 2006 book about Millennials, Generation Me, before being overruled by her publisher. At that time, there were iPods and iMac computers but no iPhones or </a:t>
            </a:r>
            <a:r>
              <a:rPr lang="en-US" baseline="0" dirty="0" err="1"/>
              <a:t>iPads</a:t>
            </a:r>
            <a:r>
              <a:rPr lang="en-US" baseline="0" dirty="0"/>
              <a:t>. </a:t>
            </a:r>
            <a:r>
              <a:rPr lang="en-US" baseline="0" dirty="0" err="1"/>
              <a:t>Twenge</a:t>
            </a:r>
            <a:r>
              <a:rPr lang="en-US" baseline="0" dirty="0"/>
              <a:t> later used the term for her 2017 book </a:t>
            </a:r>
            <a:r>
              <a:rPr lang="en-US" baseline="0" dirty="0" err="1"/>
              <a:t>iGen</a:t>
            </a:r>
            <a:r>
              <a:rPr lang="en-US" baseline="0" dirty="0"/>
              <a:t>. The name has also been asserted to have been created by demographer Cheryl Russell in 2009.</a:t>
            </a:r>
            <a:endParaRPr lang="pl-PL" baseline="0" dirty="0"/>
          </a:p>
        </p:txBody>
      </p:sp>
      <p:sp>
        <p:nvSpPr>
          <p:cNvPr id="4" name="Symbol zastępczy numeru slajdu 3"/>
          <p:cNvSpPr>
            <a:spLocks noGrp="1"/>
          </p:cNvSpPr>
          <p:nvPr>
            <p:ph type="sldNum" sz="quarter" idx="10"/>
          </p:nvPr>
        </p:nvSpPr>
        <p:spPr/>
        <p:txBody>
          <a:bodyPr/>
          <a:lstStyle/>
          <a:p>
            <a:fld id="{FE0FD474-C3D5-4490-80F3-AED648F2538D}" type="slidenum">
              <a:rPr lang="en-US" smtClean="0"/>
              <a:pPr/>
              <a:t>6</a:t>
            </a:fld>
            <a:endParaRPr lang="en-US"/>
          </a:p>
        </p:txBody>
      </p:sp>
    </p:spTree>
    <p:extLst>
      <p:ext uri="{BB962C8B-B14F-4D97-AF65-F5344CB8AC3E}">
        <p14:creationId xmlns:p14="http://schemas.microsoft.com/office/powerpoint/2010/main" val="1761865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088433" rtl="0" eaLnBrk="1" fontAlgn="auto" latinLnBrk="0" hangingPunct="1">
              <a:lnSpc>
                <a:spcPct val="100000"/>
              </a:lnSpc>
              <a:spcBef>
                <a:spcPts val="0"/>
              </a:spcBef>
              <a:spcAft>
                <a:spcPts val="0"/>
              </a:spcAft>
              <a:buClrTx/>
              <a:buSzTx/>
              <a:buFontTx/>
              <a:buNone/>
              <a:tabLst/>
              <a:defRPr/>
            </a:pPr>
            <a:r>
              <a:rPr lang="pl-PL" baseline="0" dirty="0"/>
              <a:t>Digital </a:t>
            </a:r>
            <a:r>
              <a:rPr lang="pl-PL" baseline="0" dirty="0" err="1"/>
              <a:t>Natives</a:t>
            </a:r>
            <a:r>
              <a:rPr lang="pl-PL" baseline="0" dirty="0"/>
              <a:t> – </a:t>
            </a:r>
            <a:r>
              <a:rPr lang="pl-PL" baseline="0" dirty="0" err="1"/>
              <a:t>born</a:t>
            </a:r>
            <a:r>
              <a:rPr lang="pl-PL" baseline="0" dirty="0"/>
              <a:t> </a:t>
            </a:r>
            <a:r>
              <a:rPr lang="pl-PL" baseline="0" dirty="0" err="1"/>
              <a:t>during</a:t>
            </a:r>
            <a:r>
              <a:rPr lang="pl-PL" baseline="0" dirty="0"/>
              <a:t> </a:t>
            </a:r>
            <a:r>
              <a:rPr lang="pl-PL" baseline="0" dirty="0" err="1"/>
              <a:t>or</a:t>
            </a:r>
            <a:r>
              <a:rPr lang="pl-PL" baseline="0" dirty="0"/>
              <a:t> </a:t>
            </a:r>
            <a:r>
              <a:rPr lang="pl-PL" baseline="0" dirty="0" err="1"/>
              <a:t>after</a:t>
            </a:r>
            <a:r>
              <a:rPr lang="pl-PL" baseline="0" dirty="0"/>
              <a:t> the Digital Age, </a:t>
            </a:r>
            <a:r>
              <a:rPr lang="pl-PL" baseline="0" dirty="0" err="1"/>
              <a:t>always</a:t>
            </a:r>
            <a:r>
              <a:rPr lang="pl-PL" baseline="0" dirty="0"/>
              <a:t> ON, </a:t>
            </a:r>
            <a:r>
              <a:rPr lang="pl-PL" baseline="0" dirty="0" err="1"/>
              <a:t>attached</a:t>
            </a:r>
            <a:r>
              <a:rPr lang="pl-PL" baseline="0" dirty="0"/>
              <a:t> to a </a:t>
            </a:r>
            <a:r>
              <a:rPr lang="pl-PL" baseline="0" dirty="0" err="1"/>
              <a:t>phone</a:t>
            </a:r>
            <a:r>
              <a:rPr lang="pl-PL" baseline="0" dirty="0"/>
              <a:t> </a:t>
            </a:r>
            <a:r>
              <a:rPr lang="pl-PL" baseline="0" dirty="0" err="1"/>
              <a:t>or</a:t>
            </a:r>
            <a:r>
              <a:rPr lang="pl-PL" baseline="0" dirty="0"/>
              <a:t> </a:t>
            </a:r>
            <a:r>
              <a:rPr lang="pl-PL" baseline="0" dirty="0" err="1"/>
              <a:t>other</a:t>
            </a:r>
            <a:r>
              <a:rPr lang="pl-PL" baseline="0" dirty="0"/>
              <a:t> </a:t>
            </a:r>
            <a:r>
              <a:rPr lang="pl-PL" baseline="0" dirty="0" err="1"/>
              <a:t>device</a:t>
            </a:r>
            <a:r>
              <a:rPr lang="pl-PL" baseline="0" dirty="0"/>
              <a:t>, </a:t>
            </a:r>
            <a:r>
              <a:rPr lang="pl-PL" baseline="0" dirty="0" err="1"/>
              <a:t>intuitive</a:t>
            </a:r>
            <a:r>
              <a:rPr lang="pl-PL" baseline="0" dirty="0"/>
              <a:t> </a:t>
            </a:r>
            <a:r>
              <a:rPr lang="pl-PL" baseline="0" dirty="0" err="1"/>
              <a:t>learners</a:t>
            </a:r>
            <a:r>
              <a:rPr lang="pl-PL" baseline="0" dirty="0"/>
              <a:t>, </a:t>
            </a:r>
            <a:r>
              <a:rPr lang="pl-PL" baseline="0" dirty="0" err="1"/>
              <a:t>multitask</a:t>
            </a:r>
            <a:r>
              <a:rPr lang="pl-PL" baseline="0" dirty="0"/>
              <a:t> and </a:t>
            </a:r>
            <a:r>
              <a:rPr lang="pl-PL" baseline="0" dirty="0" err="1"/>
              <a:t>rapidly</a:t>
            </a:r>
            <a:r>
              <a:rPr lang="pl-PL" baseline="0" dirty="0"/>
              <a:t> </a:t>
            </a:r>
            <a:r>
              <a:rPr lang="pl-PL" baseline="0" dirty="0" err="1"/>
              <a:t>task-switch</a:t>
            </a:r>
            <a:r>
              <a:rPr lang="pl-PL" baseline="0" dirty="0"/>
              <a:t>, </a:t>
            </a:r>
            <a:r>
              <a:rPr lang="pl-PL" baseline="0" dirty="0" err="1"/>
              <a:t>extremely</a:t>
            </a:r>
            <a:r>
              <a:rPr lang="pl-PL" baseline="0" dirty="0"/>
              <a:t> </a:t>
            </a:r>
            <a:r>
              <a:rPr lang="pl-PL" baseline="0" dirty="0" err="1"/>
              <a:t>social</a:t>
            </a:r>
            <a:r>
              <a:rPr lang="pl-PL" baseline="0" dirty="0"/>
              <a:t> (not 1 </a:t>
            </a:r>
            <a:r>
              <a:rPr lang="pl-PL" baseline="0" dirty="0" err="1"/>
              <a:t>or</a:t>
            </a:r>
            <a:r>
              <a:rPr lang="pl-PL" baseline="0" dirty="0"/>
              <a:t> 2 </a:t>
            </a:r>
            <a:r>
              <a:rPr lang="pl-PL" baseline="0" dirty="0" err="1"/>
              <a:t>people</a:t>
            </a:r>
            <a:r>
              <a:rPr lang="pl-PL" baseline="0" dirty="0"/>
              <a:t> </a:t>
            </a:r>
            <a:r>
              <a:rPr lang="pl-PL" baseline="0" dirty="0" err="1"/>
              <a:t>they</a:t>
            </a:r>
            <a:r>
              <a:rPr lang="pl-PL" baseline="0" dirty="0"/>
              <a:t> </a:t>
            </a:r>
            <a:r>
              <a:rPr lang="pl-PL" baseline="0" dirty="0" err="1"/>
              <a:t>are</a:t>
            </a:r>
            <a:r>
              <a:rPr lang="pl-PL" baseline="0" dirty="0"/>
              <a:t> </a:t>
            </a:r>
            <a:r>
              <a:rPr lang="pl-PL" baseline="0" dirty="0" err="1"/>
              <a:t>close</a:t>
            </a:r>
            <a:r>
              <a:rPr lang="pl-PL" baseline="0" dirty="0"/>
              <a:t> </a:t>
            </a:r>
            <a:r>
              <a:rPr lang="pl-PL" baseline="0" dirty="0" err="1"/>
              <a:t>friends</a:t>
            </a:r>
            <a:r>
              <a:rPr lang="pl-PL" baseline="0" dirty="0"/>
              <a:t> with), multimedia </a:t>
            </a:r>
            <a:r>
              <a:rPr lang="pl-PL" baseline="0" dirty="0" err="1"/>
              <a:t>oriented</a:t>
            </a:r>
            <a:r>
              <a:rPr lang="pl-PL" baseline="0" dirty="0"/>
              <a:t> – </a:t>
            </a:r>
            <a:r>
              <a:rPr lang="pl-PL" baseline="0" dirty="0" err="1"/>
              <a:t>Neo</a:t>
            </a:r>
            <a:r>
              <a:rPr lang="pl-PL" baseline="0" dirty="0"/>
              <a:t> </a:t>
            </a:r>
            <a:r>
              <a:rPr lang="pl-PL" baseline="0" dirty="0" err="1"/>
              <a:t>because</a:t>
            </a:r>
            <a:r>
              <a:rPr lang="pl-PL" baseline="0" dirty="0"/>
              <a:t> </a:t>
            </a:r>
            <a:r>
              <a:rPr lang="pl-PL" baseline="0" dirty="0" err="1"/>
              <a:t>some</a:t>
            </a:r>
            <a:r>
              <a:rPr lang="pl-PL" baseline="0" dirty="0"/>
              <a:t> </a:t>
            </a:r>
            <a:r>
              <a:rPr lang="pl-PL" baseline="0" dirty="0" err="1"/>
              <a:t>think</a:t>
            </a:r>
            <a:r>
              <a:rPr lang="pl-PL" baseline="0" dirty="0"/>
              <a:t> </a:t>
            </a:r>
            <a:r>
              <a:rPr lang="pl-PL" baseline="0" dirty="0" err="1"/>
              <a:t>Millenials</a:t>
            </a:r>
            <a:r>
              <a:rPr lang="pl-PL" baseline="0" dirty="0"/>
              <a:t> to be </a:t>
            </a:r>
            <a:r>
              <a:rPr lang="pl-PL" baseline="0" dirty="0" err="1"/>
              <a:t>true</a:t>
            </a:r>
            <a:r>
              <a:rPr lang="pl-PL" baseline="0" dirty="0"/>
              <a:t> </a:t>
            </a:r>
            <a:r>
              <a:rPr lang="pl-PL" baseline="0" dirty="0" err="1"/>
              <a:t>natives</a:t>
            </a:r>
            <a:endParaRPr lang="pl-PL" baseline="0" dirty="0"/>
          </a:p>
          <a:p>
            <a:pPr marL="0" marR="0" lvl="0" indent="0" algn="l" defTabSz="1088433" rtl="0" eaLnBrk="1" fontAlgn="auto" latinLnBrk="0" hangingPunct="1">
              <a:lnSpc>
                <a:spcPct val="100000"/>
              </a:lnSpc>
              <a:spcBef>
                <a:spcPts val="0"/>
              </a:spcBef>
              <a:spcAft>
                <a:spcPts val="0"/>
              </a:spcAft>
              <a:buClrTx/>
              <a:buSzTx/>
              <a:buFontTx/>
              <a:buNone/>
              <a:tabLst/>
              <a:defRPr/>
            </a:pPr>
            <a:endParaRPr lang="pl-PL" baseline="0" dirty="0"/>
          </a:p>
          <a:p>
            <a:pPr marL="0" marR="0" lvl="0" indent="0" algn="l" defTabSz="1088433" rtl="0" eaLnBrk="1" fontAlgn="auto" latinLnBrk="0" hangingPunct="1">
              <a:lnSpc>
                <a:spcPct val="100000"/>
              </a:lnSpc>
              <a:spcBef>
                <a:spcPts val="0"/>
              </a:spcBef>
              <a:spcAft>
                <a:spcPts val="0"/>
              </a:spcAft>
              <a:buClrTx/>
              <a:buSzTx/>
              <a:buFontTx/>
              <a:buNone/>
              <a:tabLst/>
              <a:defRPr/>
            </a:pPr>
            <a:r>
              <a:rPr lang="pl-PL" baseline="0" dirty="0" err="1"/>
              <a:t>Centennials</a:t>
            </a:r>
            <a:r>
              <a:rPr lang="pl-PL" baseline="0" dirty="0"/>
              <a:t> – in </a:t>
            </a:r>
            <a:r>
              <a:rPr lang="pl-PL" baseline="0" dirty="0" err="1"/>
              <a:t>reference</a:t>
            </a:r>
            <a:r>
              <a:rPr lang="pl-PL" baseline="0" dirty="0"/>
              <a:t> to </a:t>
            </a:r>
            <a:r>
              <a:rPr lang="pl-PL" baseline="0" dirty="0" err="1"/>
              <a:t>them</a:t>
            </a:r>
            <a:r>
              <a:rPr lang="pl-PL" baseline="0" dirty="0"/>
              <a:t> </a:t>
            </a:r>
            <a:r>
              <a:rPr lang="pl-PL" baseline="0" dirty="0" err="1"/>
              <a:t>being</a:t>
            </a:r>
            <a:r>
              <a:rPr lang="pl-PL" baseline="0" dirty="0"/>
              <a:t> </a:t>
            </a:r>
            <a:r>
              <a:rPr lang="pl-PL" baseline="0" dirty="0" err="1"/>
              <a:t>born</a:t>
            </a:r>
            <a:r>
              <a:rPr lang="pl-PL" baseline="0" dirty="0"/>
              <a:t> in the </a:t>
            </a:r>
            <a:r>
              <a:rPr lang="pl-PL" baseline="0" dirty="0" err="1"/>
              <a:t>first</a:t>
            </a:r>
            <a:r>
              <a:rPr lang="pl-PL" baseline="0" dirty="0"/>
              <a:t> </a:t>
            </a:r>
            <a:r>
              <a:rPr lang="pl-PL" baseline="0" dirty="0" err="1"/>
              <a:t>century</a:t>
            </a:r>
            <a:r>
              <a:rPr lang="pl-PL" baseline="0" dirty="0"/>
              <a:t> of the </a:t>
            </a:r>
            <a:r>
              <a:rPr lang="pl-PL" baseline="0" dirty="0" err="1"/>
              <a:t>second</a:t>
            </a:r>
            <a:r>
              <a:rPr lang="pl-PL" baseline="0" dirty="0"/>
              <a:t> millennium</a:t>
            </a:r>
          </a:p>
          <a:p>
            <a:pPr marL="0" marR="0" lvl="0" indent="0" algn="l" defTabSz="1088433" rtl="0" eaLnBrk="1" fontAlgn="auto" latinLnBrk="0" hangingPunct="1">
              <a:lnSpc>
                <a:spcPct val="100000"/>
              </a:lnSpc>
              <a:spcBef>
                <a:spcPts val="0"/>
              </a:spcBef>
              <a:spcAft>
                <a:spcPts val="0"/>
              </a:spcAft>
              <a:buClrTx/>
              <a:buSzTx/>
              <a:buFontTx/>
              <a:buNone/>
              <a:tabLst/>
              <a:defRPr/>
            </a:pPr>
            <a:endParaRPr lang="pl-PL" baseline="0" dirty="0"/>
          </a:p>
          <a:p>
            <a:pPr marL="0" marR="0" lvl="0" indent="0" algn="l" defTabSz="1088433" rtl="0" eaLnBrk="1" fontAlgn="auto" latinLnBrk="0" hangingPunct="1">
              <a:lnSpc>
                <a:spcPct val="100000"/>
              </a:lnSpc>
              <a:spcBef>
                <a:spcPts val="0"/>
              </a:spcBef>
              <a:spcAft>
                <a:spcPts val="0"/>
              </a:spcAft>
              <a:buClrTx/>
              <a:buSzTx/>
              <a:buFontTx/>
              <a:buNone/>
              <a:tabLst/>
              <a:defRPr/>
            </a:pPr>
            <a:r>
              <a:rPr lang="pl-PL" baseline="0" dirty="0"/>
              <a:t>Zoomer – </a:t>
            </a:r>
            <a:r>
              <a:rPr lang="pl-PL" baseline="0" dirty="0" err="1"/>
              <a:t>combines</a:t>
            </a:r>
            <a:r>
              <a:rPr lang="pl-PL" baseline="0" dirty="0"/>
              <a:t> the term </a:t>
            </a:r>
            <a:r>
              <a:rPr lang="pl-PL" i="1" baseline="0" dirty="0" err="1"/>
              <a:t>boomer</a:t>
            </a:r>
            <a:r>
              <a:rPr lang="pl-PL" i="1" baseline="0" dirty="0"/>
              <a:t>  </a:t>
            </a:r>
            <a:r>
              <a:rPr lang="pl-PL" i="0" baseline="0" dirty="0"/>
              <a:t>(</a:t>
            </a:r>
            <a:r>
              <a:rPr lang="pl-PL" i="0" baseline="0" dirty="0" err="1"/>
              <a:t>stemming</a:t>
            </a:r>
            <a:r>
              <a:rPr lang="pl-PL" i="0" baseline="0" dirty="0"/>
              <a:t> from baby </a:t>
            </a:r>
            <a:r>
              <a:rPr lang="pl-PL" i="0" baseline="0" dirty="0" err="1"/>
              <a:t>boomers</a:t>
            </a:r>
            <a:r>
              <a:rPr lang="pl-PL" i="0" baseline="0" dirty="0"/>
              <a:t>)</a:t>
            </a:r>
            <a:endParaRPr lang="pl-PL" baseline="0" dirty="0"/>
          </a:p>
        </p:txBody>
      </p:sp>
      <p:sp>
        <p:nvSpPr>
          <p:cNvPr id="4" name="Symbol zastępczy numeru slajdu 3"/>
          <p:cNvSpPr>
            <a:spLocks noGrp="1"/>
          </p:cNvSpPr>
          <p:nvPr>
            <p:ph type="sldNum" sz="quarter" idx="10"/>
          </p:nvPr>
        </p:nvSpPr>
        <p:spPr/>
        <p:txBody>
          <a:bodyPr/>
          <a:lstStyle/>
          <a:p>
            <a:fld id="{FE0FD474-C3D5-4490-80F3-AED648F2538D}" type="slidenum">
              <a:rPr lang="en-US" smtClean="0"/>
              <a:pPr/>
              <a:t>7</a:t>
            </a:fld>
            <a:endParaRPr lang="en-US"/>
          </a:p>
        </p:txBody>
      </p:sp>
    </p:spTree>
    <p:extLst>
      <p:ext uri="{BB962C8B-B14F-4D97-AF65-F5344CB8AC3E}">
        <p14:creationId xmlns:p14="http://schemas.microsoft.com/office/powerpoint/2010/main" val="1761865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1088433" rtl="0" eaLnBrk="1" fontAlgn="auto" latinLnBrk="0" hangingPunct="1">
              <a:lnSpc>
                <a:spcPct val="100000"/>
              </a:lnSpc>
              <a:spcBef>
                <a:spcPts val="0"/>
              </a:spcBef>
              <a:spcAft>
                <a:spcPts val="0"/>
              </a:spcAft>
              <a:buClrTx/>
              <a:buSzTx/>
              <a:buFontTx/>
              <a:buChar char="-"/>
              <a:tabLst/>
              <a:defRPr/>
            </a:pPr>
            <a:r>
              <a:rPr lang="en-US" b="0" dirty="0">
                <a:effectLst/>
              </a:rPr>
              <a:t>Unlike their Millennial counterparts who often need to love what they do, Gen Z understands that work is performed for financial reasons. They’ll readily accept employment that provides a steady income and necessary benefits even if it isn’t their dream job.</a:t>
            </a:r>
            <a:endParaRPr lang="pl-PL" b="0" dirty="0">
              <a:effectLst/>
            </a:endParaRPr>
          </a:p>
          <a:p>
            <a:pPr marL="171450" marR="0" lvl="0" indent="-171450" algn="l" defTabSz="1088433" rtl="0" eaLnBrk="1" fontAlgn="auto" latinLnBrk="0" hangingPunct="1">
              <a:lnSpc>
                <a:spcPct val="100000"/>
              </a:lnSpc>
              <a:spcBef>
                <a:spcPts val="0"/>
              </a:spcBef>
              <a:spcAft>
                <a:spcPts val="0"/>
              </a:spcAft>
              <a:buClrTx/>
              <a:buSzTx/>
              <a:buFontTx/>
              <a:buChar char="-"/>
              <a:tabLst/>
              <a:defRPr/>
            </a:pPr>
            <a:r>
              <a:rPr lang="en-US" b="0" baseline="0" dirty="0">
                <a:effectLst/>
              </a:rPr>
              <a:t>Generation Z is used to competition and enjoys the challenge of putting themselves to the test against someone else. </a:t>
            </a:r>
            <a:r>
              <a:rPr lang="pl-PL" b="0" baseline="0" dirty="0" err="1">
                <a:effectLst/>
              </a:rPr>
              <a:t>They</a:t>
            </a:r>
            <a:r>
              <a:rPr lang="pl-PL" b="0" baseline="0" dirty="0">
                <a:effectLst/>
              </a:rPr>
              <a:t> </a:t>
            </a:r>
            <a:r>
              <a:rPr lang="pl-PL" b="0" baseline="0" dirty="0" err="1">
                <a:effectLst/>
              </a:rPr>
              <a:t>know</a:t>
            </a:r>
            <a:r>
              <a:rPr lang="pl-PL" b="0" baseline="0" dirty="0">
                <a:effectLst/>
              </a:rPr>
              <a:t>, </a:t>
            </a:r>
            <a:r>
              <a:rPr lang="pl-PL" b="0" baseline="0" dirty="0" err="1">
                <a:effectLst/>
              </a:rPr>
              <a:t>thanks</a:t>
            </a:r>
            <a:r>
              <a:rPr lang="pl-PL" b="0" baseline="0" dirty="0">
                <a:effectLst/>
              </a:rPr>
              <a:t> to </a:t>
            </a:r>
            <a:r>
              <a:rPr lang="pl-PL" b="0" baseline="0" dirty="0" err="1">
                <a:effectLst/>
              </a:rPr>
              <a:t>social</a:t>
            </a:r>
            <a:r>
              <a:rPr lang="pl-PL" b="0" baseline="0" dirty="0">
                <a:effectLst/>
              </a:rPr>
              <a:t> media, </a:t>
            </a:r>
            <a:r>
              <a:rPr lang="pl-PL" b="0" baseline="0" dirty="0" err="1">
                <a:effectLst/>
              </a:rPr>
              <a:t>how</a:t>
            </a:r>
            <a:r>
              <a:rPr lang="pl-PL" b="0" baseline="0" dirty="0">
                <a:effectLst/>
              </a:rPr>
              <a:t> </a:t>
            </a:r>
            <a:r>
              <a:rPr lang="pl-PL" b="0" baseline="0" dirty="0" err="1">
                <a:effectLst/>
              </a:rPr>
              <a:t>succesul</a:t>
            </a:r>
            <a:r>
              <a:rPr lang="pl-PL" b="0" baseline="0" dirty="0">
                <a:effectLst/>
              </a:rPr>
              <a:t> </a:t>
            </a:r>
            <a:r>
              <a:rPr lang="pl-PL" b="0" baseline="0" dirty="0" err="1">
                <a:effectLst/>
              </a:rPr>
              <a:t>their</a:t>
            </a:r>
            <a:r>
              <a:rPr lang="pl-PL" b="0" baseline="0" dirty="0">
                <a:effectLst/>
              </a:rPr>
              <a:t> </a:t>
            </a:r>
            <a:r>
              <a:rPr lang="pl-PL" b="0" baseline="0" dirty="0" err="1">
                <a:effectLst/>
              </a:rPr>
              <a:t>peers</a:t>
            </a:r>
            <a:r>
              <a:rPr lang="pl-PL" b="0" baseline="0" dirty="0">
                <a:effectLst/>
              </a:rPr>
              <a:t> </a:t>
            </a:r>
            <a:r>
              <a:rPr lang="pl-PL" b="0" baseline="0" dirty="0" err="1">
                <a:effectLst/>
              </a:rPr>
              <a:t>are</a:t>
            </a:r>
            <a:r>
              <a:rPr lang="pl-PL" b="0" baseline="0" dirty="0">
                <a:effectLst/>
              </a:rPr>
              <a:t>. </a:t>
            </a:r>
            <a:r>
              <a:rPr lang="en-US" b="0" baseline="0" dirty="0">
                <a:effectLst/>
              </a:rPr>
              <a:t>If you can encourage a healthy sense of competition in </a:t>
            </a:r>
            <a:r>
              <a:rPr lang="pl-PL" b="0" baseline="0" dirty="0" err="1">
                <a:effectLst/>
              </a:rPr>
              <a:t>your</a:t>
            </a:r>
            <a:r>
              <a:rPr lang="pl-PL" b="0" baseline="0" dirty="0">
                <a:effectLst/>
              </a:rPr>
              <a:t> </a:t>
            </a:r>
            <a:r>
              <a:rPr lang="pl-PL" b="0" baseline="0" dirty="0" err="1">
                <a:effectLst/>
              </a:rPr>
              <a:t>classroom</a:t>
            </a:r>
            <a:r>
              <a:rPr lang="en-US" b="0" baseline="0" dirty="0">
                <a:effectLst/>
              </a:rPr>
              <a:t>, particularly during the training stage, you can keep young employees motivated and help them</a:t>
            </a:r>
            <a:r>
              <a:rPr lang="pl-PL" b="0" baseline="0" dirty="0">
                <a:effectLst/>
              </a:rPr>
              <a:t> </a:t>
            </a:r>
            <a:r>
              <a:rPr lang="en-US" b="0" baseline="0" dirty="0">
                <a:effectLst/>
              </a:rPr>
              <a:t>do their best work.</a:t>
            </a:r>
            <a:endParaRPr lang="pl-PL" b="0" baseline="0" dirty="0">
              <a:effectLst/>
            </a:endParaRPr>
          </a:p>
          <a:p>
            <a:pPr marL="171450" marR="0" lvl="0" indent="-171450" algn="l" defTabSz="1088433" rtl="0" eaLnBrk="1" fontAlgn="auto" latinLnBrk="0" hangingPunct="1">
              <a:lnSpc>
                <a:spcPct val="100000"/>
              </a:lnSpc>
              <a:spcBef>
                <a:spcPts val="0"/>
              </a:spcBef>
              <a:spcAft>
                <a:spcPts val="0"/>
              </a:spcAft>
              <a:buClrTx/>
              <a:buSzTx/>
              <a:buFontTx/>
              <a:buChar char="-"/>
              <a:tabLst/>
              <a:defRPr/>
            </a:pPr>
            <a:r>
              <a:rPr lang="pl-PL" b="0" baseline="0" dirty="0">
                <a:effectLst/>
              </a:rPr>
              <a:t>Popular </a:t>
            </a:r>
            <a:r>
              <a:rPr lang="pl-PL" b="0" baseline="0" dirty="0" err="1">
                <a:effectLst/>
              </a:rPr>
              <a:t>franchises</a:t>
            </a:r>
            <a:r>
              <a:rPr lang="pl-PL" b="0" baseline="0" dirty="0">
                <a:effectLst/>
              </a:rPr>
              <a:t> </a:t>
            </a:r>
            <a:r>
              <a:rPr lang="pl-PL" b="0" baseline="0" dirty="0" err="1">
                <a:effectLst/>
              </a:rPr>
              <a:t>like</a:t>
            </a:r>
            <a:r>
              <a:rPr lang="pl-PL" b="0" baseline="0" dirty="0">
                <a:effectLst/>
              </a:rPr>
              <a:t> Harry Potter, Star </a:t>
            </a:r>
            <a:r>
              <a:rPr lang="pl-PL" b="0" baseline="0" dirty="0" err="1">
                <a:effectLst/>
              </a:rPr>
              <a:t>Trek</a:t>
            </a:r>
            <a:r>
              <a:rPr lang="pl-PL" b="0" baseline="0" dirty="0">
                <a:effectLst/>
              </a:rPr>
              <a:t>, </a:t>
            </a:r>
            <a:r>
              <a:rPr lang="pl-PL" b="0" baseline="0" dirty="0" err="1">
                <a:effectLst/>
              </a:rPr>
              <a:t>Marvel</a:t>
            </a:r>
            <a:r>
              <a:rPr lang="pl-PL" b="0" baseline="0" dirty="0">
                <a:effectLst/>
              </a:rPr>
              <a:t>, DC </a:t>
            </a:r>
            <a:r>
              <a:rPr lang="pl-PL" b="0" baseline="0" dirty="0" err="1">
                <a:effectLst/>
              </a:rPr>
              <a:t>Comics</a:t>
            </a:r>
            <a:r>
              <a:rPr lang="pl-PL" b="0" baseline="0" dirty="0">
                <a:effectLst/>
              </a:rPr>
              <a:t> etc.</a:t>
            </a:r>
          </a:p>
          <a:p>
            <a:pPr marL="171450" marR="0" lvl="0" indent="-171450" algn="l" defTabSz="1088433" rtl="0" eaLnBrk="1" fontAlgn="auto" latinLnBrk="0" hangingPunct="1">
              <a:lnSpc>
                <a:spcPct val="100000"/>
              </a:lnSpc>
              <a:spcBef>
                <a:spcPts val="0"/>
              </a:spcBef>
              <a:spcAft>
                <a:spcPts val="0"/>
              </a:spcAft>
              <a:buClrTx/>
              <a:buSzTx/>
              <a:buFontTx/>
              <a:buChar char="-"/>
              <a:tabLst/>
              <a:defRPr/>
            </a:pPr>
            <a:r>
              <a:rPr lang="en-US" b="0" baseline="0" dirty="0">
                <a:effectLst/>
              </a:rPr>
              <a:t>As con­sumers, Gen Z’s behav­ior reflects their val­ues — and the influ­ence of an increas­ing­ly dig­i­tal world. Gen Z kids can rely on their tech savvy and exten­sive social net­works to make informed pur­chas­ing deci­sions. Their prag­ma­tism leads them to explore and eval­u­ate a range of options before set­tling on a prod­uct. In addi­tion, they are more like­ly to be swayed by the rec­om­men­da­tions of real-life users than by celebri­ty endorsements.</a:t>
            </a:r>
          </a:p>
          <a:p>
            <a:pPr marL="171450" marR="0" lvl="0" indent="-171450" algn="l" defTabSz="1088433" rtl="0" eaLnBrk="1" fontAlgn="auto" latinLnBrk="0" hangingPunct="1">
              <a:lnSpc>
                <a:spcPct val="100000"/>
              </a:lnSpc>
              <a:spcBef>
                <a:spcPts val="0"/>
              </a:spcBef>
              <a:spcAft>
                <a:spcPts val="0"/>
              </a:spcAft>
              <a:buClrTx/>
              <a:buSzTx/>
              <a:buFontTx/>
              <a:buChar char="-"/>
              <a:tabLst/>
              <a:defRPr/>
            </a:pPr>
            <a:endParaRPr lang="en-US" b="0" baseline="0" dirty="0">
              <a:effectLst/>
            </a:endParaRPr>
          </a:p>
          <a:p>
            <a:pPr marL="171450" marR="0" lvl="0" indent="-171450" algn="l" defTabSz="1088433" rtl="0" eaLnBrk="1" fontAlgn="auto" latinLnBrk="0" hangingPunct="1">
              <a:lnSpc>
                <a:spcPct val="100000"/>
              </a:lnSpc>
              <a:spcBef>
                <a:spcPts val="0"/>
              </a:spcBef>
              <a:spcAft>
                <a:spcPts val="0"/>
              </a:spcAft>
              <a:buClrTx/>
              <a:buSzTx/>
              <a:buFontTx/>
              <a:buChar char="-"/>
              <a:tabLst/>
              <a:defRPr/>
            </a:pPr>
            <a:r>
              <a:rPr lang="en-US" b="0" baseline="0" dirty="0">
                <a:effectLst/>
              </a:rPr>
              <a:t>In much the same way that Gen Z‑</a:t>
            </a:r>
            <a:r>
              <a:rPr lang="en-US" b="0" baseline="0" dirty="0" err="1">
                <a:effectLst/>
              </a:rPr>
              <a:t>ers</a:t>
            </a:r>
            <a:r>
              <a:rPr lang="en-US" b="0" baseline="0" dirty="0">
                <a:effectLst/>
              </a:rPr>
              <a:t> use social media as a means to curate their own per­son­al brand, they also look at their pur­chas­ing deci­sions as an expres­sion of their val­ues and iden­ti­ty. As an exam­ple, they are drawn to sus­tain­able prod­ucts and brands — and are often will­ing to pay more for them. They val­ue per­son­al­ized prod­ucts, and they are drawn to brands who share their point of view on polit­i­cal issues</a:t>
            </a:r>
            <a:endParaRPr lang="pl-PL" b="0" baseline="0" dirty="0">
              <a:effectLst/>
            </a:endParaRPr>
          </a:p>
          <a:p>
            <a:pPr marL="171450" marR="0" lvl="0" indent="-171450" algn="l" defTabSz="1088433" rtl="0" eaLnBrk="1" fontAlgn="auto" latinLnBrk="0" hangingPunct="1">
              <a:lnSpc>
                <a:spcPct val="100000"/>
              </a:lnSpc>
              <a:spcBef>
                <a:spcPts val="0"/>
              </a:spcBef>
              <a:spcAft>
                <a:spcPts val="0"/>
              </a:spcAft>
              <a:buClrTx/>
              <a:buSzTx/>
              <a:buFontTx/>
              <a:buChar char="-"/>
              <a:tabLst/>
              <a:defRPr/>
            </a:pPr>
            <a:r>
              <a:rPr lang="en-US" dirty="0">
                <a:effectLst/>
                <a:latin typeface="Arial" panose="020B0604020202020204" pitchFamily="34" charset="0"/>
              </a:rPr>
              <a:t>A short attention span, perhaps brought on by the tendency to multitask, also</a:t>
            </a:r>
            <a:br>
              <a:rPr lang="en-US" dirty="0"/>
            </a:br>
            <a:r>
              <a:rPr lang="en-US" dirty="0">
                <a:effectLst/>
                <a:latin typeface="Arial" panose="020B0604020202020204" pitchFamily="34" charset="0"/>
              </a:rPr>
              <a:t>requires information to be delivered in rapid, short bursts if it is to be understood. Generation</a:t>
            </a:r>
            <a:br>
              <a:rPr lang="en-US" dirty="0"/>
            </a:br>
            <a:r>
              <a:rPr lang="en-US" dirty="0">
                <a:effectLst/>
                <a:latin typeface="Arial" panose="020B0604020202020204" pitchFamily="34" charset="0"/>
              </a:rPr>
              <a:t>Z thrives on instant gratification. With this has made us harder to teach, so teachers turn to</a:t>
            </a:r>
            <a:br>
              <a:rPr lang="en-US" dirty="0"/>
            </a:br>
            <a:r>
              <a:rPr lang="en-US" dirty="0">
                <a:effectLst/>
                <a:latin typeface="Arial" panose="020B0604020202020204" pitchFamily="34" charset="0"/>
              </a:rPr>
              <a:t>more technologically advanced forms of teaching. We‘re all adapting to this new form of life</a:t>
            </a:r>
            <a:br>
              <a:rPr lang="en-US" dirty="0"/>
            </a:br>
            <a:r>
              <a:rPr lang="en-US" dirty="0">
                <a:effectLst/>
                <a:latin typeface="Arial" panose="020B0604020202020204" pitchFamily="34" charset="0"/>
              </a:rPr>
              <a:t>alongside technology, because society isn‘t going to go backwards. We‘ve come so far and</a:t>
            </a:r>
            <a:br>
              <a:rPr lang="en-US" dirty="0"/>
            </a:br>
            <a:r>
              <a:rPr lang="en-US" dirty="0">
                <a:effectLst/>
                <a:latin typeface="Arial" panose="020B0604020202020204" pitchFamily="34" charset="0"/>
              </a:rPr>
              <a:t>now people need to cope with these advantages, while still keeping our work ethic in check.</a:t>
            </a:r>
            <a:br>
              <a:rPr lang="en-US" dirty="0"/>
            </a:br>
            <a:r>
              <a:rPr lang="en-US" dirty="0">
                <a:effectLst/>
                <a:latin typeface="Arial" panose="020B0604020202020204" pitchFamily="34" charset="0"/>
              </a:rPr>
              <a:t>With developing technology we have lost the patience and work ethic that older generations</a:t>
            </a:r>
            <a:br>
              <a:rPr lang="en-US" dirty="0"/>
            </a:br>
            <a:r>
              <a:rPr lang="en-US" dirty="0">
                <a:effectLst/>
                <a:latin typeface="Arial" panose="020B0604020202020204" pitchFamily="34" charset="0"/>
              </a:rPr>
              <a:t>had. Now the next step is finding a way for both of these to coexist.</a:t>
            </a:r>
            <a:endParaRPr lang="pl-PL" b="0" baseline="0" dirty="0">
              <a:effectLst/>
            </a:endParaRPr>
          </a:p>
          <a:p>
            <a:pPr marL="171450" marR="0" lvl="0" indent="-171450" algn="l" defTabSz="1088433" rtl="0" eaLnBrk="1" fontAlgn="auto" latinLnBrk="0" hangingPunct="1">
              <a:lnSpc>
                <a:spcPct val="100000"/>
              </a:lnSpc>
              <a:spcBef>
                <a:spcPts val="0"/>
              </a:spcBef>
              <a:spcAft>
                <a:spcPts val="0"/>
              </a:spcAft>
              <a:buClrTx/>
              <a:buSzTx/>
              <a:buFontTx/>
              <a:buChar char="-"/>
              <a:tabLst/>
              <a:defRPr/>
            </a:pPr>
            <a:endParaRPr lang="pl-PL" b="0" baseline="0" dirty="0">
              <a:effectLst/>
            </a:endParaRPr>
          </a:p>
        </p:txBody>
      </p:sp>
      <p:sp>
        <p:nvSpPr>
          <p:cNvPr id="4" name="Symbol zastępczy numeru slajdu 3"/>
          <p:cNvSpPr>
            <a:spLocks noGrp="1"/>
          </p:cNvSpPr>
          <p:nvPr>
            <p:ph type="sldNum" sz="quarter" idx="10"/>
          </p:nvPr>
        </p:nvSpPr>
        <p:spPr/>
        <p:txBody>
          <a:bodyPr/>
          <a:lstStyle/>
          <a:p>
            <a:fld id="{FE0FD474-C3D5-4490-80F3-AED648F2538D}" type="slidenum">
              <a:rPr lang="en-US" smtClean="0"/>
              <a:pPr/>
              <a:t>8</a:t>
            </a:fld>
            <a:endParaRPr lang="en-US"/>
          </a:p>
        </p:txBody>
      </p:sp>
    </p:spTree>
    <p:extLst>
      <p:ext uri="{BB962C8B-B14F-4D97-AF65-F5344CB8AC3E}">
        <p14:creationId xmlns:p14="http://schemas.microsoft.com/office/powerpoint/2010/main" val="1761865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1088433" rtl="0" eaLnBrk="1" fontAlgn="auto" latinLnBrk="0" hangingPunct="1">
              <a:lnSpc>
                <a:spcPct val="100000"/>
              </a:lnSpc>
              <a:spcBef>
                <a:spcPts val="0"/>
              </a:spcBef>
              <a:spcAft>
                <a:spcPts val="0"/>
              </a:spcAft>
              <a:buClrTx/>
              <a:buSzTx/>
              <a:buFontTx/>
              <a:buChar char="-"/>
              <a:tabLst/>
              <a:defRPr/>
            </a:pPr>
            <a:endParaRPr lang="pl-PL" b="0" baseline="0" dirty="0">
              <a:effectLst/>
            </a:endParaRPr>
          </a:p>
        </p:txBody>
      </p:sp>
      <p:sp>
        <p:nvSpPr>
          <p:cNvPr id="4" name="Symbol zastępczy numeru slajdu 3"/>
          <p:cNvSpPr>
            <a:spLocks noGrp="1"/>
          </p:cNvSpPr>
          <p:nvPr>
            <p:ph type="sldNum" sz="quarter" idx="10"/>
          </p:nvPr>
        </p:nvSpPr>
        <p:spPr/>
        <p:txBody>
          <a:bodyPr/>
          <a:lstStyle/>
          <a:p>
            <a:fld id="{FE0FD474-C3D5-4490-80F3-AED648F2538D}" type="slidenum">
              <a:rPr lang="en-US" smtClean="0"/>
              <a:pPr/>
              <a:t>9</a:t>
            </a:fld>
            <a:endParaRPr lang="en-US"/>
          </a:p>
        </p:txBody>
      </p:sp>
    </p:spTree>
    <p:extLst>
      <p:ext uri="{BB962C8B-B14F-4D97-AF65-F5344CB8AC3E}">
        <p14:creationId xmlns:p14="http://schemas.microsoft.com/office/powerpoint/2010/main" val="1761865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5E1FE960-765C-4B8C-B71C-B1234979F52D}" type="datetimeFigureOut">
              <a:rPr lang="pl-PL" smtClean="0"/>
              <a:t>23.05.2022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980134E-0597-4182-8219-41E5F51B9884}" type="slidenum">
              <a:rPr lang="pl-PL" smtClean="0"/>
              <a:t>‹#›</a:t>
            </a:fld>
            <a:endParaRPr lang="pl-PL"/>
          </a:p>
        </p:txBody>
      </p:sp>
    </p:spTree>
    <p:extLst>
      <p:ext uri="{BB962C8B-B14F-4D97-AF65-F5344CB8AC3E}">
        <p14:creationId xmlns:p14="http://schemas.microsoft.com/office/powerpoint/2010/main" val="38772352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5E1FE960-765C-4B8C-B71C-B1234979F52D}" type="datetimeFigureOut">
              <a:rPr lang="pl-PL" smtClean="0"/>
              <a:t>23.05.2022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980134E-0597-4182-8219-41E5F51B9884}" type="slidenum">
              <a:rPr lang="pl-PL" smtClean="0"/>
              <a:t>‹#›</a:t>
            </a:fld>
            <a:endParaRPr lang="pl-PL"/>
          </a:p>
        </p:txBody>
      </p:sp>
    </p:spTree>
    <p:extLst>
      <p:ext uri="{BB962C8B-B14F-4D97-AF65-F5344CB8AC3E}">
        <p14:creationId xmlns:p14="http://schemas.microsoft.com/office/powerpoint/2010/main" val="42687884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5E1FE960-765C-4B8C-B71C-B1234979F52D}" type="datetimeFigureOut">
              <a:rPr lang="pl-PL" smtClean="0"/>
              <a:t>23.05.2022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980134E-0597-4182-8219-41E5F51B9884}" type="slidenum">
              <a:rPr lang="pl-PL" smtClean="0"/>
              <a:t>‹#›</a:t>
            </a:fld>
            <a:endParaRPr lang="pl-PL"/>
          </a:p>
        </p:txBody>
      </p:sp>
    </p:spTree>
    <p:extLst>
      <p:ext uri="{BB962C8B-B14F-4D97-AF65-F5344CB8AC3E}">
        <p14:creationId xmlns:p14="http://schemas.microsoft.com/office/powerpoint/2010/main" val="156601882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5E1FE960-765C-4B8C-B71C-B1234979F52D}" type="datetimeFigureOut">
              <a:rPr lang="pl-PL" smtClean="0"/>
              <a:t>23.05.2022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980134E-0597-4182-8219-41E5F51B9884}" type="slidenum">
              <a:rPr lang="pl-PL" smtClean="0"/>
              <a:t>‹#›</a:t>
            </a:fld>
            <a:endParaRPr lang="pl-PL"/>
          </a:p>
        </p:txBody>
      </p:sp>
    </p:spTree>
    <p:extLst>
      <p:ext uri="{BB962C8B-B14F-4D97-AF65-F5344CB8AC3E}">
        <p14:creationId xmlns:p14="http://schemas.microsoft.com/office/powerpoint/2010/main" val="326856111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5E1FE960-765C-4B8C-B71C-B1234979F52D}" type="datetimeFigureOut">
              <a:rPr lang="pl-PL" smtClean="0"/>
              <a:t>23.05.2022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980134E-0597-4182-8219-41E5F51B9884}" type="slidenum">
              <a:rPr lang="pl-PL" smtClean="0"/>
              <a:t>‹#›</a:t>
            </a:fld>
            <a:endParaRPr lang="pl-PL"/>
          </a:p>
        </p:txBody>
      </p:sp>
    </p:spTree>
    <p:extLst>
      <p:ext uri="{BB962C8B-B14F-4D97-AF65-F5344CB8AC3E}">
        <p14:creationId xmlns:p14="http://schemas.microsoft.com/office/powerpoint/2010/main" val="10239605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5E1FE960-765C-4B8C-B71C-B1234979F52D}" type="datetimeFigureOut">
              <a:rPr lang="pl-PL" smtClean="0"/>
              <a:t>23.05.2022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980134E-0597-4182-8219-41E5F51B9884}" type="slidenum">
              <a:rPr lang="pl-PL" smtClean="0"/>
              <a:t>‹#›</a:t>
            </a:fld>
            <a:endParaRPr lang="pl-PL"/>
          </a:p>
        </p:txBody>
      </p:sp>
    </p:spTree>
    <p:extLst>
      <p:ext uri="{BB962C8B-B14F-4D97-AF65-F5344CB8AC3E}">
        <p14:creationId xmlns:p14="http://schemas.microsoft.com/office/powerpoint/2010/main" val="2619779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5E1FE960-765C-4B8C-B71C-B1234979F52D}" type="datetimeFigureOut">
              <a:rPr lang="pl-PL" smtClean="0"/>
              <a:t>23.05.2022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3980134E-0597-4182-8219-41E5F51B9884}" type="slidenum">
              <a:rPr lang="pl-PL" smtClean="0"/>
              <a:t>‹#›</a:t>
            </a:fld>
            <a:endParaRPr lang="pl-PL"/>
          </a:p>
        </p:txBody>
      </p:sp>
    </p:spTree>
    <p:extLst>
      <p:ext uri="{BB962C8B-B14F-4D97-AF65-F5344CB8AC3E}">
        <p14:creationId xmlns:p14="http://schemas.microsoft.com/office/powerpoint/2010/main" val="53810478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5E1FE960-765C-4B8C-B71C-B1234979F52D}" type="datetimeFigureOut">
              <a:rPr lang="pl-PL" smtClean="0"/>
              <a:t>23.05.2022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3980134E-0597-4182-8219-41E5F51B9884}" type="slidenum">
              <a:rPr lang="pl-PL" smtClean="0"/>
              <a:t>‹#›</a:t>
            </a:fld>
            <a:endParaRPr lang="pl-PL"/>
          </a:p>
        </p:txBody>
      </p:sp>
    </p:spTree>
    <p:extLst>
      <p:ext uri="{BB962C8B-B14F-4D97-AF65-F5344CB8AC3E}">
        <p14:creationId xmlns:p14="http://schemas.microsoft.com/office/powerpoint/2010/main" val="347956600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5E1FE960-765C-4B8C-B71C-B1234979F52D}" type="datetimeFigureOut">
              <a:rPr lang="pl-PL" smtClean="0"/>
              <a:t>23.05.2022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3980134E-0597-4182-8219-41E5F51B9884}" type="slidenum">
              <a:rPr lang="pl-PL" smtClean="0"/>
              <a:t>‹#›</a:t>
            </a:fld>
            <a:endParaRPr lang="pl-PL"/>
          </a:p>
        </p:txBody>
      </p:sp>
    </p:spTree>
    <p:extLst>
      <p:ext uri="{BB962C8B-B14F-4D97-AF65-F5344CB8AC3E}">
        <p14:creationId xmlns:p14="http://schemas.microsoft.com/office/powerpoint/2010/main" val="1586508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5E1FE960-765C-4B8C-B71C-B1234979F52D}" type="datetimeFigureOut">
              <a:rPr lang="pl-PL" smtClean="0"/>
              <a:t>23.05.2022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980134E-0597-4182-8219-41E5F51B9884}" type="slidenum">
              <a:rPr lang="pl-PL" smtClean="0"/>
              <a:t>‹#›</a:t>
            </a:fld>
            <a:endParaRPr lang="pl-PL"/>
          </a:p>
        </p:txBody>
      </p:sp>
    </p:spTree>
    <p:extLst>
      <p:ext uri="{BB962C8B-B14F-4D97-AF65-F5344CB8AC3E}">
        <p14:creationId xmlns:p14="http://schemas.microsoft.com/office/powerpoint/2010/main" val="201841832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5E1FE960-765C-4B8C-B71C-B1234979F52D}" type="datetimeFigureOut">
              <a:rPr lang="pl-PL" smtClean="0"/>
              <a:t>23.05.2022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980134E-0597-4182-8219-41E5F51B9884}" type="slidenum">
              <a:rPr lang="pl-PL" smtClean="0"/>
              <a:t>‹#›</a:t>
            </a:fld>
            <a:endParaRPr lang="pl-PL"/>
          </a:p>
        </p:txBody>
      </p:sp>
    </p:spTree>
    <p:extLst>
      <p:ext uri="{BB962C8B-B14F-4D97-AF65-F5344CB8AC3E}">
        <p14:creationId xmlns:p14="http://schemas.microsoft.com/office/powerpoint/2010/main" val="24459550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1FE960-765C-4B8C-B71C-B1234979F52D}" type="datetimeFigureOut">
              <a:rPr lang="pl-PL" smtClean="0"/>
              <a:t>23.05.2022</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0134E-0597-4182-8219-41E5F51B9884}" type="slidenum">
              <a:rPr lang="pl-PL" smtClean="0"/>
              <a:t>‹#›</a:t>
            </a:fld>
            <a:endParaRPr lang="pl-PL"/>
          </a:p>
        </p:txBody>
      </p:sp>
    </p:spTree>
    <p:extLst>
      <p:ext uri="{BB962C8B-B14F-4D97-AF65-F5344CB8AC3E}">
        <p14:creationId xmlns:p14="http://schemas.microsoft.com/office/powerpoint/2010/main" val="4058022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17" y="25152"/>
            <a:ext cx="1519323" cy="833367"/>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88608"/>
            <a:ext cx="12187592" cy="469392"/>
          </a:xfrm>
          <a:prstGeom prst="rect">
            <a:avLst/>
          </a:prstGeom>
        </p:spPr>
      </p:pic>
      <p:sp>
        <p:nvSpPr>
          <p:cNvPr id="10" name="pole tekstowe 9"/>
          <p:cNvSpPr txBox="1"/>
          <p:nvPr/>
        </p:nvSpPr>
        <p:spPr>
          <a:xfrm>
            <a:off x="2751375" y="2057603"/>
            <a:ext cx="6684842" cy="193899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pl-PL"/>
            </a:defPPr>
            <a:lvl1pPr algn="ctr">
              <a:defRPr sz="4000" b="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defRPr>
            </a:lvl1pPr>
          </a:lstStyle>
          <a:p>
            <a:r>
              <a:rPr lang="en-US" dirty="0">
                <a:effectLst/>
              </a:rPr>
              <a:t>Teaching</a:t>
            </a:r>
            <a:r>
              <a:rPr lang="pl-PL" dirty="0">
                <a:effectLst/>
              </a:rPr>
              <a:t> </a:t>
            </a:r>
            <a:r>
              <a:rPr lang="en-US" dirty="0">
                <a:effectLst/>
              </a:rPr>
              <a:t>”</a:t>
            </a:r>
            <a:r>
              <a:rPr lang="pl-PL" dirty="0">
                <a:effectLst/>
              </a:rPr>
              <a:t>G</a:t>
            </a:r>
            <a:r>
              <a:rPr lang="en-US" dirty="0" err="1">
                <a:effectLst/>
              </a:rPr>
              <a:t>eneration</a:t>
            </a:r>
            <a:r>
              <a:rPr lang="en-US" dirty="0">
                <a:effectLst/>
              </a:rPr>
              <a:t> Z” </a:t>
            </a:r>
            <a:endParaRPr lang="pl-PL" dirty="0">
              <a:effectLst/>
            </a:endParaRPr>
          </a:p>
          <a:p>
            <a:r>
              <a:rPr lang="en-US" dirty="0">
                <a:effectLst/>
              </a:rPr>
              <a:t>English on intermediate level </a:t>
            </a:r>
            <a:endParaRPr lang="pl-PL" dirty="0">
              <a:effectLst/>
            </a:endParaRPr>
          </a:p>
          <a:p>
            <a:r>
              <a:rPr lang="pl-PL" dirty="0">
                <a:effectLst/>
              </a:rPr>
              <a:t>-</a:t>
            </a:r>
            <a:r>
              <a:rPr lang="en-US" dirty="0">
                <a:effectLst/>
              </a:rPr>
              <a:t> challenges and propensities.</a:t>
            </a:r>
            <a:endParaRPr lang="pl-PL" dirty="0">
              <a:effectLst/>
            </a:endParaRPr>
          </a:p>
        </p:txBody>
      </p:sp>
      <p:sp>
        <p:nvSpPr>
          <p:cNvPr id="12" name="pole tekstowe 11"/>
          <p:cNvSpPr txBox="1"/>
          <p:nvPr/>
        </p:nvSpPr>
        <p:spPr>
          <a:xfrm>
            <a:off x="3888606" y="6438638"/>
            <a:ext cx="3097045"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pl-PL"/>
            </a:defPPr>
            <a:lvl1pPr algn="ctr">
              <a:defRPr b="1">
                <a:ln w="11430"/>
                <a:solidFill>
                  <a:schemeClr val="bg1">
                    <a:lumMod val="75000"/>
                  </a:schemeClr>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defRPr>
            </a:lvl1pPr>
          </a:lstStyle>
          <a:p>
            <a:r>
              <a:rPr lang="pl-PL" b="0" dirty="0">
                <a:solidFill>
                  <a:schemeClr val="tx1"/>
                </a:solidFill>
                <a:effectLst/>
              </a:rPr>
              <a:t>Loreto, May 2022</a:t>
            </a:r>
          </a:p>
        </p:txBody>
      </p:sp>
      <p:sp>
        <p:nvSpPr>
          <p:cNvPr id="8" name="Prostokąt 7"/>
          <p:cNvSpPr/>
          <p:nvPr/>
        </p:nvSpPr>
        <p:spPr>
          <a:xfrm>
            <a:off x="6985651" y="4636534"/>
            <a:ext cx="4906737" cy="147732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b="1" dirty="0">
                <a:ln w="11430"/>
                <a:latin typeface="Times New Roman" panose="02020603050405020304" pitchFamily="18" charset="0"/>
                <a:cs typeface="Times New Roman" panose="02020603050405020304" pitchFamily="18" charset="0"/>
              </a:rPr>
              <a:t>C</a:t>
            </a:r>
            <a:r>
              <a:rPr lang="it-IT" b="1" dirty="0">
                <a:ln w="11430"/>
                <a:latin typeface="Times New Roman" panose="02020603050405020304" pitchFamily="18" charset="0"/>
                <a:cs typeface="Times New Roman" panose="02020603050405020304" pitchFamily="18" charset="0"/>
              </a:rPr>
              <a:t>A</a:t>
            </a:r>
            <a:r>
              <a:rPr lang="pl-PL" b="1" dirty="0">
                <a:ln w="11430"/>
                <a:latin typeface="Times New Roman" panose="02020603050405020304" pitchFamily="18" charset="0"/>
                <a:cs typeface="Times New Roman" panose="02020603050405020304" pitchFamily="18" charset="0"/>
              </a:rPr>
              <a:t>PT</a:t>
            </a:r>
            <a:r>
              <a:rPr lang="it-IT" b="1" dirty="0">
                <a:ln w="11430"/>
                <a:latin typeface="Times New Roman" panose="02020603050405020304" pitchFamily="18" charset="0"/>
                <a:cs typeface="Times New Roman" panose="02020603050405020304" pitchFamily="18" charset="0"/>
              </a:rPr>
              <a:t>.</a:t>
            </a:r>
            <a:r>
              <a:rPr lang="pl-PL" b="1">
                <a:ln w="11430"/>
                <a:latin typeface="Times New Roman" panose="02020603050405020304" pitchFamily="18" charset="0"/>
                <a:cs typeface="Times New Roman" panose="02020603050405020304" pitchFamily="18" charset="0"/>
              </a:rPr>
              <a:t> </a:t>
            </a:r>
            <a:r>
              <a:rPr lang="pl-PL" b="1" dirty="0">
                <a:ln w="11430"/>
                <a:latin typeface="Times New Roman" panose="02020603050405020304" pitchFamily="18" charset="0"/>
                <a:cs typeface="Times New Roman" panose="02020603050405020304" pitchFamily="18" charset="0"/>
              </a:rPr>
              <a:t>Krzysztof WOLAK</a:t>
            </a:r>
          </a:p>
          <a:p>
            <a:pPr algn="ctr"/>
            <a:r>
              <a:rPr lang="pl-PL" b="1" dirty="0" err="1">
                <a:ln w="11430"/>
                <a:latin typeface="Times New Roman" panose="02020603050405020304" pitchFamily="18" charset="0"/>
                <a:cs typeface="Times New Roman" panose="02020603050405020304" pitchFamily="18" charset="0"/>
              </a:rPr>
              <a:t>Lecturer</a:t>
            </a:r>
            <a:endParaRPr lang="pl-PL" b="1" dirty="0">
              <a:ln w="11430"/>
              <a:latin typeface="Times New Roman" panose="02020603050405020304" pitchFamily="18" charset="0"/>
              <a:cs typeface="Times New Roman" panose="02020603050405020304" pitchFamily="18" charset="0"/>
            </a:endParaRPr>
          </a:p>
          <a:p>
            <a:pPr algn="ctr"/>
            <a:r>
              <a:rPr lang="pl-PL" b="1" dirty="0" err="1">
                <a:ln w="11430"/>
                <a:latin typeface="Times New Roman" panose="02020603050405020304" pitchFamily="18" charset="0"/>
                <a:cs typeface="Times New Roman" panose="02020603050405020304" pitchFamily="18" charset="0"/>
              </a:rPr>
              <a:t>Foreign</a:t>
            </a:r>
            <a:r>
              <a:rPr lang="pl-PL" b="1" dirty="0">
                <a:ln w="11430"/>
                <a:latin typeface="Times New Roman" panose="02020603050405020304" pitchFamily="18" charset="0"/>
                <a:cs typeface="Times New Roman" panose="02020603050405020304" pitchFamily="18" charset="0"/>
              </a:rPr>
              <a:t> </a:t>
            </a:r>
            <a:r>
              <a:rPr lang="pl-PL" b="1" dirty="0" err="1">
                <a:ln w="11430"/>
                <a:latin typeface="Times New Roman" panose="02020603050405020304" pitchFamily="18" charset="0"/>
                <a:cs typeface="Times New Roman" panose="02020603050405020304" pitchFamily="18" charset="0"/>
              </a:rPr>
              <a:t>Languages</a:t>
            </a:r>
            <a:r>
              <a:rPr lang="pl-PL" b="1" dirty="0">
                <a:ln w="11430"/>
                <a:latin typeface="Times New Roman" panose="02020603050405020304" pitchFamily="18" charset="0"/>
                <a:cs typeface="Times New Roman" panose="02020603050405020304" pitchFamily="18" charset="0"/>
              </a:rPr>
              <a:t> </a:t>
            </a:r>
            <a:r>
              <a:rPr lang="pl-PL" b="1" dirty="0" err="1">
                <a:ln w="11430"/>
                <a:latin typeface="Times New Roman" panose="02020603050405020304" pitchFamily="18" charset="0"/>
                <a:cs typeface="Times New Roman" panose="02020603050405020304" pitchFamily="18" charset="0"/>
              </a:rPr>
              <a:t>Department</a:t>
            </a:r>
            <a:endParaRPr lang="pl-PL" b="1" dirty="0">
              <a:ln w="11430"/>
              <a:latin typeface="Times New Roman" panose="02020603050405020304" pitchFamily="18" charset="0"/>
              <a:cs typeface="Times New Roman" panose="02020603050405020304" pitchFamily="18" charset="0"/>
            </a:endParaRPr>
          </a:p>
          <a:p>
            <a:pPr algn="ctr"/>
            <a:r>
              <a:rPr lang="pl-PL" b="1" dirty="0">
                <a:ln w="11430"/>
                <a:latin typeface="Times New Roman" panose="02020603050405020304" pitchFamily="18" charset="0"/>
                <a:cs typeface="Times New Roman" panose="02020603050405020304" pitchFamily="18" charset="0"/>
              </a:rPr>
              <a:t>General Tadeusz Kościuszko </a:t>
            </a:r>
          </a:p>
          <a:p>
            <a:pPr algn="ctr"/>
            <a:r>
              <a:rPr lang="pl-PL" b="1" dirty="0" err="1">
                <a:ln w="11430"/>
                <a:latin typeface="Times New Roman" panose="02020603050405020304" pitchFamily="18" charset="0"/>
                <a:cs typeface="Times New Roman" panose="02020603050405020304" pitchFamily="18" charset="0"/>
              </a:rPr>
              <a:t>Military</a:t>
            </a:r>
            <a:r>
              <a:rPr lang="pl-PL" b="1" dirty="0">
                <a:ln w="11430"/>
                <a:latin typeface="Times New Roman" panose="02020603050405020304" pitchFamily="18" charset="0"/>
                <a:cs typeface="Times New Roman" panose="02020603050405020304" pitchFamily="18" charset="0"/>
              </a:rPr>
              <a:t> </a:t>
            </a:r>
            <a:r>
              <a:rPr lang="pl-PL" b="1" dirty="0" err="1">
                <a:ln w="11430"/>
                <a:latin typeface="Times New Roman" panose="02020603050405020304" pitchFamily="18" charset="0"/>
                <a:cs typeface="Times New Roman" panose="02020603050405020304" pitchFamily="18" charset="0"/>
              </a:rPr>
              <a:t>University</a:t>
            </a:r>
            <a:r>
              <a:rPr lang="pl-PL" b="1" dirty="0">
                <a:ln w="11430"/>
                <a:latin typeface="Times New Roman" panose="02020603050405020304" pitchFamily="18" charset="0"/>
                <a:cs typeface="Times New Roman" panose="02020603050405020304" pitchFamily="18" charset="0"/>
              </a:rPr>
              <a:t> of Land </a:t>
            </a:r>
            <a:r>
              <a:rPr lang="pl-PL" b="1" dirty="0" err="1">
                <a:ln w="11430"/>
                <a:latin typeface="Times New Roman" panose="02020603050405020304" pitchFamily="18" charset="0"/>
                <a:cs typeface="Times New Roman" panose="02020603050405020304" pitchFamily="18" charset="0"/>
              </a:rPr>
              <a:t>Forces</a:t>
            </a:r>
            <a:endParaRPr lang="pl-PL" b="1" dirty="0">
              <a:ln w="1143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932369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17" y="25152"/>
            <a:ext cx="1519323" cy="833367"/>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4" y="6401182"/>
            <a:ext cx="12187592" cy="469392"/>
          </a:xfrm>
          <a:prstGeom prst="rect">
            <a:avLst/>
          </a:prstGeom>
        </p:spPr>
      </p:pic>
      <p:sp>
        <p:nvSpPr>
          <p:cNvPr id="18" name="pole tekstowe 17"/>
          <p:cNvSpPr txBox="1"/>
          <p:nvPr/>
        </p:nvSpPr>
        <p:spPr>
          <a:xfrm>
            <a:off x="1466850" y="2547044"/>
            <a:ext cx="9258300" cy="923330"/>
          </a:xfrm>
          <a:prstGeom prst="rect">
            <a:avLst/>
          </a:prstGeom>
          <a:noFill/>
        </p:spPr>
        <p:txBody>
          <a:bodyPr wrap="square" rtlCol="0">
            <a:spAutoFit/>
          </a:bodyPr>
          <a:lstStyle/>
          <a:p>
            <a:pPr algn="ctr"/>
            <a:r>
              <a:rPr lang="pl-PL" sz="5400" b="1" dirty="0"/>
              <a:t>GENERATION Z – DIFFERENT</a:t>
            </a:r>
          </a:p>
        </p:txBody>
      </p:sp>
    </p:spTree>
    <p:extLst>
      <p:ext uri="{BB962C8B-B14F-4D97-AF65-F5344CB8AC3E}">
        <p14:creationId xmlns:p14="http://schemas.microsoft.com/office/powerpoint/2010/main" val="49748863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17" y="25152"/>
            <a:ext cx="1519323" cy="833367"/>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4" y="6401182"/>
            <a:ext cx="12187592" cy="469392"/>
          </a:xfrm>
          <a:prstGeom prst="rect">
            <a:avLst/>
          </a:prstGeom>
        </p:spPr>
      </p:pic>
      <p:sp>
        <p:nvSpPr>
          <p:cNvPr id="18" name="pole tekstowe 17"/>
          <p:cNvSpPr txBox="1"/>
          <p:nvPr/>
        </p:nvSpPr>
        <p:spPr>
          <a:xfrm>
            <a:off x="1847850" y="293488"/>
            <a:ext cx="9258300" cy="584775"/>
          </a:xfrm>
          <a:prstGeom prst="rect">
            <a:avLst/>
          </a:prstGeom>
          <a:noFill/>
        </p:spPr>
        <p:txBody>
          <a:bodyPr wrap="square" rtlCol="0">
            <a:spAutoFit/>
          </a:bodyPr>
          <a:lstStyle/>
          <a:p>
            <a:pPr algn="ctr"/>
            <a:r>
              <a:rPr lang="pl-PL" sz="3200" b="1" dirty="0"/>
              <a:t>INTERMEDIATE LEVEL - DISAMBIGUATION</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8195" y="812106"/>
            <a:ext cx="4352966" cy="558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03763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17" y="25152"/>
            <a:ext cx="1519323" cy="833367"/>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4" y="6401182"/>
            <a:ext cx="12187592" cy="469392"/>
          </a:xfrm>
          <a:prstGeom prst="rect">
            <a:avLst/>
          </a:prstGeom>
        </p:spPr>
      </p:pic>
      <p:sp>
        <p:nvSpPr>
          <p:cNvPr id="18" name="pole tekstowe 17"/>
          <p:cNvSpPr txBox="1"/>
          <p:nvPr/>
        </p:nvSpPr>
        <p:spPr>
          <a:xfrm>
            <a:off x="1847850" y="293488"/>
            <a:ext cx="9258300" cy="584775"/>
          </a:xfrm>
          <a:prstGeom prst="rect">
            <a:avLst/>
          </a:prstGeom>
          <a:noFill/>
        </p:spPr>
        <p:txBody>
          <a:bodyPr wrap="square" rtlCol="0">
            <a:spAutoFit/>
          </a:bodyPr>
          <a:lstStyle/>
          <a:p>
            <a:pPr algn="ctr"/>
            <a:r>
              <a:rPr lang="pl-PL" sz="3200" b="1" dirty="0"/>
              <a:t>INTERMEDIATE LEVEL - DISAMBIGUATION</a:t>
            </a:r>
          </a:p>
        </p:txBody>
      </p:sp>
      <p:graphicFrame>
        <p:nvGraphicFramePr>
          <p:cNvPr id="2" name="Tabela 1"/>
          <p:cNvGraphicFramePr>
            <a:graphicFrameLocks noGrp="1"/>
          </p:cNvGraphicFramePr>
          <p:nvPr>
            <p:extLst>
              <p:ext uri="{D42A27DB-BD31-4B8C-83A1-F6EECF244321}">
                <p14:modId xmlns:p14="http://schemas.microsoft.com/office/powerpoint/2010/main" val="440300228"/>
              </p:ext>
            </p:extLst>
          </p:nvPr>
        </p:nvGraphicFramePr>
        <p:xfrm>
          <a:off x="1047750" y="1517195"/>
          <a:ext cx="10496549" cy="3513062"/>
        </p:xfrm>
        <a:graphic>
          <a:graphicData uri="http://schemas.openxmlformats.org/drawingml/2006/table">
            <a:tbl>
              <a:tblPr firstRow="1" bandRow="1">
                <a:tableStyleId>{10A1B5D5-9B99-4C35-A422-299274C87663}</a:tableStyleId>
              </a:tblPr>
              <a:tblGrid>
                <a:gridCol w="1499507">
                  <a:extLst>
                    <a:ext uri="{9D8B030D-6E8A-4147-A177-3AD203B41FA5}">
                      <a16:colId xmlns:a16="http://schemas.microsoft.com/office/drawing/2014/main" val="20000"/>
                    </a:ext>
                  </a:extLst>
                </a:gridCol>
                <a:gridCol w="1499507">
                  <a:extLst>
                    <a:ext uri="{9D8B030D-6E8A-4147-A177-3AD203B41FA5}">
                      <a16:colId xmlns:a16="http://schemas.microsoft.com/office/drawing/2014/main" val="20001"/>
                    </a:ext>
                  </a:extLst>
                </a:gridCol>
                <a:gridCol w="1499507">
                  <a:extLst>
                    <a:ext uri="{9D8B030D-6E8A-4147-A177-3AD203B41FA5}">
                      <a16:colId xmlns:a16="http://schemas.microsoft.com/office/drawing/2014/main" val="20002"/>
                    </a:ext>
                  </a:extLst>
                </a:gridCol>
                <a:gridCol w="1499507">
                  <a:extLst>
                    <a:ext uri="{9D8B030D-6E8A-4147-A177-3AD203B41FA5}">
                      <a16:colId xmlns:a16="http://schemas.microsoft.com/office/drawing/2014/main" val="20003"/>
                    </a:ext>
                  </a:extLst>
                </a:gridCol>
                <a:gridCol w="1499507">
                  <a:extLst>
                    <a:ext uri="{9D8B030D-6E8A-4147-A177-3AD203B41FA5}">
                      <a16:colId xmlns:a16="http://schemas.microsoft.com/office/drawing/2014/main" val="20004"/>
                    </a:ext>
                  </a:extLst>
                </a:gridCol>
                <a:gridCol w="1499507">
                  <a:extLst>
                    <a:ext uri="{9D8B030D-6E8A-4147-A177-3AD203B41FA5}">
                      <a16:colId xmlns:a16="http://schemas.microsoft.com/office/drawing/2014/main" val="20005"/>
                    </a:ext>
                  </a:extLst>
                </a:gridCol>
                <a:gridCol w="1499507">
                  <a:extLst>
                    <a:ext uri="{9D8B030D-6E8A-4147-A177-3AD203B41FA5}">
                      <a16:colId xmlns:a16="http://schemas.microsoft.com/office/drawing/2014/main" val="20006"/>
                    </a:ext>
                  </a:extLst>
                </a:gridCol>
              </a:tblGrid>
              <a:tr h="861302">
                <a:tc>
                  <a:txBody>
                    <a:bodyPr/>
                    <a:lstStyle/>
                    <a:p>
                      <a:pPr algn="ctr"/>
                      <a:r>
                        <a:rPr lang="en-US" sz="1800" b="1" kern="1200" dirty="0">
                          <a:solidFill>
                            <a:schemeClr val="lt1"/>
                          </a:solidFill>
                          <a:effectLst/>
                          <a:latin typeface="+mn-lt"/>
                          <a:ea typeface="+mn-ea"/>
                          <a:cs typeface="+mn-cs"/>
                        </a:rPr>
                        <a:t>STANAG 6001</a:t>
                      </a:r>
                      <a:br>
                        <a:rPr lang="en-US" b="1" dirty="0"/>
                      </a:br>
                      <a:r>
                        <a:rPr lang="en-US" sz="1800" b="1" kern="1200" dirty="0">
                          <a:solidFill>
                            <a:schemeClr val="lt1"/>
                          </a:solidFill>
                          <a:effectLst/>
                          <a:latin typeface="+mn-lt"/>
                          <a:ea typeface="+mn-ea"/>
                          <a:cs typeface="+mn-cs"/>
                        </a:rPr>
                        <a:t>Standardized</a:t>
                      </a:r>
                      <a:br>
                        <a:rPr lang="en-US" b="1" dirty="0"/>
                      </a:br>
                      <a:r>
                        <a:rPr lang="en-US" sz="1800" b="1" kern="1200" dirty="0">
                          <a:solidFill>
                            <a:schemeClr val="lt1"/>
                          </a:solidFill>
                          <a:effectLst/>
                          <a:latin typeface="+mn-lt"/>
                          <a:ea typeface="+mn-ea"/>
                          <a:cs typeface="+mn-cs"/>
                        </a:rPr>
                        <a:t>agreement 6001</a:t>
                      </a:r>
                      <a:endParaRPr lang="pl-PL" sz="1800" b="1" kern="1200" dirty="0">
                        <a:solidFill>
                          <a:schemeClr val="lt1"/>
                        </a:solidFill>
                        <a:effectLst/>
                        <a:latin typeface="+mn-lt"/>
                        <a:ea typeface="+mn-ea"/>
                        <a:cs typeface="+mn-cs"/>
                      </a:endParaRPr>
                    </a:p>
                    <a:p>
                      <a:pPr algn="ctr"/>
                      <a:r>
                        <a:rPr lang="pl-PL" sz="1800" b="1" kern="1200" dirty="0">
                          <a:solidFill>
                            <a:schemeClr val="lt1"/>
                          </a:solidFill>
                          <a:effectLst/>
                          <a:latin typeface="+mn-lt"/>
                          <a:ea typeface="+mn-ea"/>
                          <a:cs typeface="+mn-cs"/>
                        </a:rPr>
                        <a:t>NATO</a:t>
                      </a:r>
                      <a:r>
                        <a:rPr lang="pl-PL" sz="1800" b="1" kern="1200" baseline="0" dirty="0">
                          <a:solidFill>
                            <a:schemeClr val="lt1"/>
                          </a:solidFill>
                          <a:effectLst/>
                          <a:latin typeface="+mn-lt"/>
                          <a:ea typeface="+mn-ea"/>
                          <a:cs typeface="+mn-cs"/>
                        </a:rPr>
                        <a:t> - BILC</a:t>
                      </a:r>
                      <a:endParaRPr lang="pl-PL"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pl-PL" sz="1800" b="1" kern="1200" dirty="0">
                          <a:solidFill>
                            <a:schemeClr val="lt1"/>
                          </a:solidFill>
                          <a:effectLst/>
                          <a:latin typeface="+mn-lt"/>
                          <a:ea typeface="+mn-ea"/>
                          <a:cs typeface="+mn-cs"/>
                        </a:rPr>
                        <a:t>CEF</a:t>
                      </a:r>
                      <a:br>
                        <a:rPr lang="pl-PL" b="1" dirty="0"/>
                      </a:br>
                      <a:r>
                        <a:rPr lang="pl-PL" sz="1800" b="1" kern="1200" dirty="0" err="1">
                          <a:solidFill>
                            <a:schemeClr val="lt1"/>
                          </a:solidFill>
                          <a:effectLst/>
                          <a:latin typeface="+mn-lt"/>
                          <a:ea typeface="+mn-ea"/>
                          <a:cs typeface="+mn-cs"/>
                        </a:rPr>
                        <a:t>Common</a:t>
                      </a:r>
                      <a:r>
                        <a:rPr lang="pl-PL" sz="1800" b="1" kern="1200" dirty="0">
                          <a:solidFill>
                            <a:schemeClr val="lt1"/>
                          </a:solidFill>
                          <a:effectLst/>
                          <a:latin typeface="+mn-lt"/>
                          <a:ea typeface="+mn-ea"/>
                          <a:cs typeface="+mn-cs"/>
                        </a:rPr>
                        <a:t> </a:t>
                      </a:r>
                      <a:r>
                        <a:rPr lang="pl-PL" sz="1800" b="1" kern="1200" dirty="0" err="1">
                          <a:solidFill>
                            <a:schemeClr val="lt1"/>
                          </a:solidFill>
                          <a:effectLst/>
                          <a:latin typeface="+mn-lt"/>
                          <a:ea typeface="+mn-ea"/>
                          <a:cs typeface="+mn-cs"/>
                        </a:rPr>
                        <a:t>European</a:t>
                      </a:r>
                      <a:br>
                        <a:rPr lang="pl-PL" b="1" dirty="0"/>
                      </a:br>
                      <a:r>
                        <a:rPr lang="pl-PL" sz="1800" b="1" kern="1200" dirty="0">
                          <a:solidFill>
                            <a:schemeClr val="lt1"/>
                          </a:solidFill>
                          <a:effectLst/>
                          <a:latin typeface="+mn-lt"/>
                          <a:ea typeface="+mn-ea"/>
                          <a:cs typeface="+mn-cs"/>
                        </a:rPr>
                        <a:t>Framework</a:t>
                      </a:r>
                      <a:endParaRPr lang="pl-PL"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pl-PL" sz="1800" b="1" kern="1200" dirty="0">
                          <a:solidFill>
                            <a:schemeClr val="lt1"/>
                          </a:solidFill>
                          <a:effectLst/>
                          <a:latin typeface="+mn-lt"/>
                          <a:ea typeface="+mn-ea"/>
                          <a:cs typeface="+mn-cs"/>
                        </a:rPr>
                        <a:t>COE </a:t>
                      </a:r>
                      <a:r>
                        <a:rPr lang="pl-PL" sz="1800" b="1" kern="1200" dirty="0" err="1">
                          <a:solidFill>
                            <a:schemeClr val="lt1"/>
                          </a:solidFill>
                          <a:effectLst/>
                          <a:latin typeface="+mn-lt"/>
                          <a:ea typeface="+mn-ea"/>
                          <a:cs typeface="+mn-cs"/>
                        </a:rPr>
                        <a:t>Council</a:t>
                      </a:r>
                      <a:r>
                        <a:rPr lang="pl-PL" sz="1800" b="1" kern="1200" dirty="0">
                          <a:solidFill>
                            <a:schemeClr val="lt1"/>
                          </a:solidFill>
                          <a:effectLst/>
                          <a:latin typeface="+mn-lt"/>
                          <a:ea typeface="+mn-ea"/>
                          <a:cs typeface="+mn-cs"/>
                        </a:rPr>
                        <a:t> of Europe</a:t>
                      </a:r>
                      <a:endParaRPr lang="pl-PL"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n-US" sz="1800" b="1" kern="1200" dirty="0">
                          <a:solidFill>
                            <a:schemeClr val="lt1"/>
                          </a:solidFill>
                          <a:effectLst/>
                          <a:latin typeface="+mn-lt"/>
                          <a:ea typeface="+mn-ea"/>
                          <a:cs typeface="+mn-cs"/>
                        </a:rPr>
                        <a:t>ALTE: Association of</a:t>
                      </a:r>
                      <a:br>
                        <a:rPr lang="en-US" b="1" dirty="0"/>
                      </a:br>
                      <a:r>
                        <a:rPr lang="en-US" sz="1800" b="1" kern="1200" dirty="0">
                          <a:solidFill>
                            <a:schemeClr val="lt1"/>
                          </a:solidFill>
                          <a:effectLst/>
                          <a:latin typeface="+mn-lt"/>
                          <a:ea typeface="+mn-ea"/>
                          <a:cs typeface="+mn-cs"/>
                        </a:rPr>
                        <a:t>Language Testers in </a:t>
                      </a:r>
                      <a:r>
                        <a:rPr lang="en-US" sz="1800" b="1" kern="1200" dirty="0" err="1">
                          <a:solidFill>
                            <a:schemeClr val="lt1"/>
                          </a:solidFill>
                          <a:effectLst/>
                          <a:latin typeface="+mn-lt"/>
                          <a:ea typeface="+mn-ea"/>
                          <a:cs typeface="+mn-cs"/>
                        </a:rPr>
                        <a:t>Europ</a:t>
                      </a:r>
                      <a:r>
                        <a:rPr lang="pl-PL" sz="1800" b="1" kern="1200" dirty="0">
                          <a:solidFill>
                            <a:schemeClr val="lt1"/>
                          </a:solidFill>
                          <a:effectLst/>
                          <a:latin typeface="+mn-lt"/>
                          <a:ea typeface="+mn-ea"/>
                          <a:cs typeface="+mn-cs"/>
                        </a:rPr>
                        <a:t>e</a:t>
                      </a:r>
                      <a:endParaRPr lang="pl-PL"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pl-PL" b="1" dirty="0"/>
                        <a:t>ALTE</a:t>
                      </a:r>
                      <a:r>
                        <a:rPr lang="pl-PL" b="1" baseline="0" dirty="0"/>
                        <a:t> SCALE</a:t>
                      </a:r>
                      <a:endParaRPr lang="pl-PL"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pl-PL" sz="1800" b="1" kern="1200" dirty="0">
                          <a:solidFill>
                            <a:schemeClr val="lt1"/>
                          </a:solidFill>
                          <a:effectLst/>
                          <a:latin typeface="+mn-lt"/>
                          <a:ea typeface="+mn-ea"/>
                          <a:cs typeface="+mn-cs"/>
                        </a:rPr>
                        <a:t>Cambridge</a:t>
                      </a:r>
                      <a:br>
                        <a:rPr lang="pl-PL" b="1" dirty="0"/>
                      </a:br>
                      <a:r>
                        <a:rPr lang="pl-PL" sz="1800" b="1" kern="1200" dirty="0">
                          <a:solidFill>
                            <a:schemeClr val="lt1"/>
                          </a:solidFill>
                          <a:effectLst/>
                          <a:latin typeface="+mn-lt"/>
                          <a:ea typeface="+mn-ea"/>
                          <a:cs typeface="+mn-cs"/>
                        </a:rPr>
                        <a:t>ESOL (</a:t>
                      </a:r>
                      <a:r>
                        <a:rPr lang="pl-PL" sz="1800" b="1" kern="1200" dirty="0" err="1">
                          <a:solidFill>
                            <a:schemeClr val="lt1"/>
                          </a:solidFill>
                          <a:effectLst/>
                          <a:latin typeface="+mn-lt"/>
                          <a:ea typeface="+mn-ea"/>
                          <a:cs typeface="+mn-cs"/>
                        </a:rPr>
                        <a:t>formerly</a:t>
                      </a:r>
                      <a:r>
                        <a:rPr lang="pl-PL" sz="1800" b="1" kern="1200" dirty="0">
                          <a:solidFill>
                            <a:schemeClr val="lt1"/>
                          </a:solidFill>
                          <a:effectLst/>
                          <a:latin typeface="+mn-lt"/>
                          <a:ea typeface="+mn-ea"/>
                          <a:cs typeface="+mn-cs"/>
                        </a:rPr>
                        <a:t> UCLES)</a:t>
                      </a:r>
                      <a:endParaRPr lang="pl-PL"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pl-PL" b="1" dirty="0"/>
                        <a:t>IELTS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0"/>
                  </a:ext>
                </a:extLst>
              </a:tr>
              <a:tr h="861302">
                <a:tc>
                  <a:txBody>
                    <a:bodyPr/>
                    <a:lstStyle/>
                    <a:p>
                      <a:pPr algn="ctr"/>
                      <a:r>
                        <a:rPr lang="pl-PL" b="1"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pl-PL" b="1" dirty="0"/>
                        <a:t>B2+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pl-PL" b="1" dirty="0" err="1"/>
                        <a:t>Vantage</a:t>
                      </a:r>
                      <a:endParaRPr lang="pl-PL"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pl-PL" b="1" dirty="0"/>
                        <a:t>Upper</a:t>
                      </a:r>
                      <a:r>
                        <a:rPr lang="pl-PL" b="1" baseline="0" dirty="0"/>
                        <a:t> </a:t>
                      </a:r>
                      <a:r>
                        <a:rPr lang="pl-PL" b="1" baseline="0" dirty="0" err="1"/>
                        <a:t>intermediate</a:t>
                      </a:r>
                      <a:endParaRPr lang="pl-PL"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pl-PL" b="1" dirty="0"/>
                        <a:t>3 –</a:t>
                      </a:r>
                      <a:r>
                        <a:rPr lang="pl-PL" b="1" baseline="0" dirty="0"/>
                        <a:t> Independent </a:t>
                      </a:r>
                      <a:r>
                        <a:rPr lang="pl-PL" b="1" baseline="0" dirty="0" err="1"/>
                        <a:t>user</a:t>
                      </a:r>
                      <a:endParaRPr lang="pl-PL"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pl-PL" b="1" dirty="0"/>
                        <a:t>FCE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pl-PL" b="1" dirty="0"/>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1"/>
                  </a:ext>
                </a:extLst>
              </a:tr>
              <a:tr h="861302">
                <a:tc>
                  <a:txBody>
                    <a:bodyPr/>
                    <a:lstStyle/>
                    <a:p>
                      <a:pPr algn="ctr"/>
                      <a:r>
                        <a:rPr lang="pl-PL" b="1"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pl-PL" b="1" dirty="0"/>
                        <a:t>B1/B1+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pl-PL" b="1" dirty="0" err="1"/>
                        <a:t>Threshold</a:t>
                      </a:r>
                      <a:endParaRPr lang="pl-PL"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pl-PL" b="1" dirty="0"/>
                        <a:t>Lower</a:t>
                      </a:r>
                      <a:r>
                        <a:rPr lang="pl-PL" b="1" baseline="0" dirty="0"/>
                        <a:t> </a:t>
                      </a:r>
                      <a:r>
                        <a:rPr lang="pl-PL" b="1" baseline="0" dirty="0" err="1"/>
                        <a:t>intermediate</a:t>
                      </a:r>
                      <a:endParaRPr lang="pl-PL"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pl-PL" b="1" dirty="0"/>
                        <a:t>2- </a:t>
                      </a:r>
                      <a:r>
                        <a:rPr lang="pl-PL" b="1" dirty="0" err="1"/>
                        <a:t>Threshold</a:t>
                      </a:r>
                      <a:r>
                        <a:rPr lang="pl-PL" b="1" baseline="0" dirty="0"/>
                        <a:t> </a:t>
                      </a:r>
                      <a:r>
                        <a:rPr lang="pl-PL" b="1" baseline="0" dirty="0" err="1"/>
                        <a:t>user</a:t>
                      </a:r>
                      <a:endParaRPr lang="pl-PL"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pl-PL" b="1" dirty="0"/>
                        <a:t>PET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pl-PL" b="1" dirty="0"/>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893328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17" y="25152"/>
            <a:ext cx="1519323" cy="833367"/>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4" y="6401182"/>
            <a:ext cx="12187592" cy="469392"/>
          </a:xfrm>
          <a:prstGeom prst="rect">
            <a:avLst/>
          </a:prstGeom>
        </p:spPr>
      </p:pic>
      <p:sp>
        <p:nvSpPr>
          <p:cNvPr id="18" name="pole tekstowe 17"/>
          <p:cNvSpPr txBox="1"/>
          <p:nvPr/>
        </p:nvSpPr>
        <p:spPr>
          <a:xfrm>
            <a:off x="1847850" y="293488"/>
            <a:ext cx="9258300" cy="584775"/>
          </a:xfrm>
          <a:prstGeom prst="rect">
            <a:avLst/>
          </a:prstGeom>
          <a:noFill/>
        </p:spPr>
        <p:txBody>
          <a:bodyPr wrap="square" rtlCol="0">
            <a:spAutoFit/>
          </a:bodyPr>
          <a:lstStyle/>
          <a:p>
            <a:pPr algn="ctr"/>
            <a:r>
              <a:rPr lang="pl-PL" sz="3200" b="1" dirty="0"/>
              <a:t>GENERATION Z AND ENGLISH LANGUAGE</a:t>
            </a:r>
          </a:p>
        </p:txBody>
      </p:sp>
      <p:sp>
        <p:nvSpPr>
          <p:cNvPr id="2" name="pole tekstowe 1"/>
          <p:cNvSpPr txBox="1"/>
          <p:nvPr/>
        </p:nvSpPr>
        <p:spPr>
          <a:xfrm>
            <a:off x="806078" y="1231900"/>
            <a:ext cx="9861922" cy="584775"/>
          </a:xfrm>
          <a:prstGeom prst="rect">
            <a:avLst/>
          </a:prstGeom>
          <a:noFill/>
        </p:spPr>
        <p:txBody>
          <a:bodyPr wrap="square" rtlCol="0">
            <a:spAutoFit/>
          </a:bodyPr>
          <a:lstStyle/>
          <a:p>
            <a:pPr marL="342900" indent="-342900">
              <a:buFont typeface="Arial" pitchFamily="34" charset="0"/>
              <a:buChar char="•"/>
            </a:pPr>
            <a:r>
              <a:rPr lang="pl-PL" sz="3200" dirty="0" err="1"/>
              <a:t>Low</a:t>
            </a:r>
            <a:r>
              <a:rPr lang="pl-PL" sz="3200" dirty="0"/>
              <a:t> </a:t>
            </a:r>
            <a:r>
              <a:rPr lang="pl-PL" sz="3200" dirty="0" err="1"/>
              <a:t>percentage</a:t>
            </a:r>
            <a:r>
              <a:rPr lang="pl-PL" sz="3200" dirty="0"/>
              <a:t> of </a:t>
            </a:r>
            <a:r>
              <a:rPr lang="pl-PL" sz="3200" dirty="0" err="1"/>
              <a:t>true</a:t>
            </a:r>
            <a:r>
              <a:rPr lang="pl-PL" sz="3200" dirty="0"/>
              <a:t> </a:t>
            </a:r>
            <a:r>
              <a:rPr lang="pl-PL" sz="3200" dirty="0" err="1"/>
              <a:t>beginners</a:t>
            </a:r>
            <a:r>
              <a:rPr lang="pl-PL" sz="3200" dirty="0"/>
              <a:t>;</a:t>
            </a:r>
          </a:p>
        </p:txBody>
      </p:sp>
      <p:sp>
        <p:nvSpPr>
          <p:cNvPr id="6" name="pole tekstowe 5">
            <a:extLst>
              <a:ext uri="{FF2B5EF4-FFF2-40B4-BE49-F238E27FC236}">
                <a16:creationId xmlns:a16="http://schemas.microsoft.com/office/drawing/2014/main" id="{8CC5FD9F-2E67-4744-80AB-925528509B45}"/>
              </a:ext>
            </a:extLst>
          </p:cNvPr>
          <p:cNvSpPr txBox="1"/>
          <p:nvPr/>
        </p:nvSpPr>
        <p:spPr>
          <a:xfrm>
            <a:off x="806078" y="1816675"/>
            <a:ext cx="9861922" cy="584775"/>
          </a:xfrm>
          <a:prstGeom prst="rect">
            <a:avLst/>
          </a:prstGeom>
          <a:noFill/>
        </p:spPr>
        <p:txBody>
          <a:bodyPr wrap="square" rtlCol="0">
            <a:spAutoFit/>
          </a:bodyPr>
          <a:lstStyle/>
          <a:p>
            <a:pPr marL="342900" indent="-342900">
              <a:buFont typeface="Arial" pitchFamily="34" charset="0"/>
              <a:buChar char="•"/>
            </a:pPr>
            <a:r>
              <a:rPr lang="pl-PL" sz="3200" dirty="0" err="1"/>
              <a:t>Prefer</a:t>
            </a:r>
            <a:r>
              <a:rPr lang="pl-PL" sz="3200" dirty="0"/>
              <a:t> multimedia </a:t>
            </a:r>
            <a:r>
              <a:rPr lang="pl-PL" sz="3200" dirty="0" err="1"/>
              <a:t>material</a:t>
            </a:r>
            <a:r>
              <a:rPr lang="pl-PL" sz="3200" dirty="0"/>
              <a:t> to </a:t>
            </a:r>
            <a:r>
              <a:rPr lang="pl-PL" sz="3200" dirty="0" err="1"/>
              <a:t>books</a:t>
            </a:r>
            <a:r>
              <a:rPr lang="pl-PL" sz="3200" dirty="0"/>
              <a:t> and </a:t>
            </a:r>
            <a:r>
              <a:rPr lang="pl-PL" sz="3200" dirty="0" err="1"/>
              <a:t>static</a:t>
            </a:r>
            <a:r>
              <a:rPr lang="pl-PL" sz="3200" dirty="0"/>
              <a:t> </a:t>
            </a:r>
            <a:r>
              <a:rPr lang="pl-PL" sz="3200" dirty="0" err="1"/>
              <a:t>sources</a:t>
            </a:r>
            <a:r>
              <a:rPr lang="pl-PL" sz="3200" dirty="0"/>
              <a:t>;</a:t>
            </a:r>
          </a:p>
        </p:txBody>
      </p:sp>
      <p:sp>
        <p:nvSpPr>
          <p:cNvPr id="8" name="pole tekstowe 7">
            <a:extLst>
              <a:ext uri="{FF2B5EF4-FFF2-40B4-BE49-F238E27FC236}">
                <a16:creationId xmlns:a16="http://schemas.microsoft.com/office/drawing/2014/main" id="{8D399556-33AE-4AE9-BEDD-25483A4E3ACF}"/>
              </a:ext>
            </a:extLst>
          </p:cNvPr>
          <p:cNvSpPr txBox="1"/>
          <p:nvPr/>
        </p:nvSpPr>
        <p:spPr>
          <a:xfrm>
            <a:off x="806078" y="2471935"/>
            <a:ext cx="9861922" cy="1569660"/>
          </a:xfrm>
          <a:prstGeom prst="rect">
            <a:avLst/>
          </a:prstGeom>
          <a:noFill/>
        </p:spPr>
        <p:txBody>
          <a:bodyPr wrap="square" rtlCol="0">
            <a:spAutoFit/>
          </a:bodyPr>
          <a:lstStyle/>
          <a:p>
            <a:pPr marL="342900" indent="-342900">
              <a:buFont typeface="Arial" pitchFamily="34" charset="0"/>
              <a:buChar char="•"/>
            </a:pPr>
            <a:r>
              <a:rPr lang="pl-PL" sz="3200" dirty="0" err="1"/>
              <a:t>Collaborative</a:t>
            </a:r>
            <a:r>
              <a:rPr lang="pl-PL" sz="3200" dirty="0"/>
              <a:t> </a:t>
            </a:r>
            <a:r>
              <a:rPr lang="pl-PL" sz="3200" dirty="0" err="1"/>
              <a:t>projects</a:t>
            </a:r>
            <a:r>
              <a:rPr lang="pl-PL" sz="3200" dirty="0"/>
              <a:t> </a:t>
            </a:r>
            <a:r>
              <a:rPr lang="pl-PL" sz="3200" dirty="0" err="1"/>
              <a:t>instead</a:t>
            </a:r>
            <a:r>
              <a:rPr lang="pl-PL" sz="3200" dirty="0"/>
              <a:t> of </a:t>
            </a:r>
            <a:r>
              <a:rPr lang="pl-PL" sz="3200" dirty="0" err="1"/>
              <a:t>individual</a:t>
            </a:r>
            <a:r>
              <a:rPr lang="pl-PL" sz="3200" dirty="0"/>
              <a:t>, </a:t>
            </a:r>
            <a:r>
              <a:rPr lang="pl-PL" sz="3200" dirty="0" err="1"/>
              <a:t>monotask</a:t>
            </a:r>
            <a:r>
              <a:rPr lang="pl-PL" sz="3200" dirty="0"/>
              <a:t> </a:t>
            </a:r>
            <a:r>
              <a:rPr lang="pl-PL" sz="3200" dirty="0" err="1"/>
              <a:t>assignemnts</a:t>
            </a:r>
            <a:r>
              <a:rPr lang="pl-PL" sz="3200" dirty="0"/>
              <a:t> (</a:t>
            </a:r>
            <a:r>
              <a:rPr lang="pl-PL" sz="3200" dirty="0" err="1"/>
              <a:t>Vygotsky’s</a:t>
            </a:r>
            <a:r>
              <a:rPr lang="pl-PL" sz="3200" dirty="0"/>
              <a:t> </a:t>
            </a:r>
            <a:r>
              <a:rPr lang="pl-PL" sz="3200" dirty="0" err="1"/>
              <a:t>theory</a:t>
            </a:r>
            <a:r>
              <a:rPr lang="pl-PL" sz="3200" dirty="0"/>
              <a:t> of </a:t>
            </a:r>
            <a:r>
              <a:rPr lang="pl-PL" sz="3200" dirty="0" err="1"/>
              <a:t>proximal</a:t>
            </a:r>
            <a:r>
              <a:rPr lang="pl-PL" sz="3200" dirty="0"/>
              <a:t> development);</a:t>
            </a:r>
          </a:p>
        </p:txBody>
      </p:sp>
      <p:sp>
        <p:nvSpPr>
          <p:cNvPr id="9" name="pole tekstowe 8">
            <a:extLst>
              <a:ext uri="{FF2B5EF4-FFF2-40B4-BE49-F238E27FC236}">
                <a16:creationId xmlns:a16="http://schemas.microsoft.com/office/drawing/2014/main" id="{D51DEC46-0283-4136-9634-BA98276ABFA3}"/>
              </a:ext>
            </a:extLst>
          </p:cNvPr>
          <p:cNvSpPr txBox="1"/>
          <p:nvPr/>
        </p:nvSpPr>
        <p:spPr>
          <a:xfrm>
            <a:off x="806078" y="4015045"/>
            <a:ext cx="9861922" cy="584775"/>
          </a:xfrm>
          <a:prstGeom prst="rect">
            <a:avLst/>
          </a:prstGeom>
          <a:noFill/>
        </p:spPr>
        <p:txBody>
          <a:bodyPr wrap="square" rtlCol="0">
            <a:spAutoFit/>
          </a:bodyPr>
          <a:lstStyle/>
          <a:p>
            <a:pPr marL="342900" indent="-342900">
              <a:buFont typeface="Arial" pitchFamily="34" charset="0"/>
              <a:buChar char="•"/>
            </a:pPr>
            <a:r>
              <a:rPr lang="pl-PL" sz="3200" dirty="0" err="1"/>
              <a:t>Short</a:t>
            </a:r>
            <a:r>
              <a:rPr lang="pl-PL" sz="3200" dirty="0"/>
              <a:t> </a:t>
            </a:r>
            <a:r>
              <a:rPr lang="pl-PL" sz="3200" dirty="0" err="1"/>
              <a:t>attention</a:t>
            </a:r>
            <a:r>
              <a:rPr lang="pl-PL" sz="3200" dirty="0"/>
              <a:t> </a:t>
            </a:r>
            <a:r>
              <a:rPr lang="pl-PL" sz="3200" dirty="0" err="1"/>
              <a:t>spans</a:t>
            </a:r>
            <a:r>
              <a:rPr lang="pl-PL" sz="3200" dirty="0"/>
              <a:t>;</a:t>
            </a:r>
          </a:p>
        </p:txBody>
      </p:sp>
      <p:sp>
        <p:nvSpPr>
          <p:cNvPr id="10" name="pole tekstowe 9">
            <a:extLst>
              <a:ext uri="{FF2B5EF4-FFF2-40B4-BE49-F238E27FC236}">
                <a16:creationId xmlns:a16="http://schemas.microsoft.com/office/drawing/2014/main" id="{CA6C653E-7E22-405D-A1A3-D9C4FB93DF06}"/>
              </a:ext>
            </a:extLst>
          </p:cNvPr>
          <p:cNvSpPr txBox="1"/>
          <p:nvPr/>
        </p:nvSpPr>
        <p:spPr>
          <a:xfrm>
            <a:off x="806078" y="4595370"/>
            <a:ext cx="9861922" cy="584775"/>
          </a:xfrm>
          <a:prstGeom prst="rect">
            <a:avLst/>
          </a:prstGeom>
          <a:noFill/>
        </p:spPr>
        <p:txBody>
          <a:bodyPr wrap="square" rtlCol="0">
            <a:spAutoFit/>
          </a:bodyPr>
          <a:lstStyle/>
          <a:p>
            <a:pPr marL="342900" indent="-342900">
              <a:buFont typeface="Arial" pitchFamily="34" charset="0"/>
              <a:buChar char="•"/>
            </a:pPr>
            <a:r>
              <a:rPr lang="pl-PL" sz="3200" dirty="0"/>
              <a:t>Multitasking.</a:t>
            </a:r>
          </a:p>
        </p:txBody>
      </p:sp>
    </p:spTree>
    <p:extLst>
      <p:ext uri="{BB962C8B-B14F-4D97-AF65-F5344CB8AC3E}">
        <p14:creationId xmlns:p14="http://schemas.microsoft.com/office/powerpoint/2010/main" val="267907241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17" y="25152"/>
            <a:ext cx="1519323" cy="833367"/>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4" y="6401182"/>
            <a:ext cx="12187592" cy="469392"/>
          </a:xfrm>
          <a:prstGeom prst="rect">
            <a:avLst/>
          </a:prstGeom>
        </p:spPr>
      </p:pic>
      <p:sp>
        <p:nvSpPr>
          <p:cNvPr id="18" name="pole tekstowe 17"/>
          <p:cNvSpPr txBox="1"/>
          <p:nvPr/>
        </p:nvSpPr>
        <p:spPr>
          <a:xfrm>
            <a:off x="1847850" y="293488"/>
            <a:ext cx="9258300" cy="584775"/>
          </a:xfrm>
          <a:prstGeom prst="rect">
            <a:avLst/>
          </a:prstGeom>
          <a:noFill/>
        </p:spPr>
        <p:txBody>
          <a:bodyPr wrap="square" rtlCol="0">
            <a:spAutoFit/>
          </a:bodyPr>
          <a:lstStyle/>
          <a:p>
            <a:pPr algn="ctr"/>
            <a:r>
              <a:rPr lang="pl-PL" sz="3200" b="1" dirty="0"/>
              <a:t>GENERATION Z AND TEACHING ENGLISH</a:t>
            </a:r>
          </a:p>
        </p:txBody>
      </p:sp>
      <p:sp>
        <p:nvSpPr>
          <p:cNvPr id="2" name="pole tekstowe 1"/>
          <p:cNvSpPr txBox="1"/>
          <p:nvPr/>
        </p:nvSpPr>
        <p:spPr>
          <a:xfrm>
            <a:off x="664464" y="2459504"/>
            <a:ext cx="10863072" cy="1938992"/>
          </a:xfrm>
          <a:prstGeom prst="rect">
            <a:avLst/>
          </a:prstGeom>
          <a:noFill/>
        </p:spPr>
        <p:txBody>
          <a:bodyPr wrap="square" rtlCol="0">
            <a:spAutoFit/>
          </a:bodyPr>
          <a:lstStyle/>
          <a:p>
            <a:pPr algn="ctr"/>
            <a:r>
              <a:rPr lang="pl-PL" sz="4000" dirty="0"/>
              <a:t>The </a:t>
            </a:r>
            <a:r>
              <a:rPr lang="pl-PL" sz="4000" dirty="0" err="1"/>
              <a:t>main</a:t>
            </a:r>
            <a:r>
              <a:rPr lang="pl-PL" sz="4000" dirty="0"/>
              <a:t> </a:t>
            </a:r>
            <a:r>
              <a:rPr lang="pl-PL" sz="4000" dirty="0" err="1"/>
              <a:t>obstacle</a:t>
            </a:r>
            <a:r>
              <a:rPr lang="pl-PL" sz="4000" dirty="0"/>
              <a:t> in </a:t>
            </a:r>
            <a:r>
              <a:rPr lang="pl-PL" sz="4000" dirty="0" err="1"/>
              <a:t>implementing</a:t>
            </a:r>
            <a:r>
              <a:rPr lang="pl-PL" sz="4000" dirty="0"/>
              <a:t> </a:t>
            </a:r>
            <a:r>
              <a:rPr lang="pl-PL" sz="4000" dirty="0" err="1"/>
              <a:t>new</a:t>
            </a:r>
            <a:r>
              <a:rPr lang="pl-PL" sz="4000" dirty="0"/>
              <a:t> </a:t>
            </a:r>
            <a:r>
              <a:rPr lang="pl-PL" sz="4000" dirty="0" err="1"/>
              <a:t>teaching</a:t>
            </a:r>
            <a:r>
              <a:rPr lang="pl-PL" sz="4000" dirty="0"/>
              <a:t> </a:t>
            </a:r>
            <a:r>
              <a:rPr lang="pl-PL" sz="4000" dirty="0" err="1"/>
              <a:t>methods</a:t>
            </a:r>
            <a:r>
              <a:rPr lang="pl-PL" sz="4000" dirty="0"/>
              <a:t> </a:t>
            </a:r>
            <a:r>
              <a:rPr lang="pl-PL" sz="4000" dirty="0" err="1"/>
              <a:t>are</a:t>
            </a:r>
            <a:r>
              <a:rPr lang="pl-PL" sz="4000" dirty="0"/>
              <a:t> </a:t>
            </a:r>
            <a:r>
              <a:rPr lang="pl-PL" sz="4000" u="sng" dirty="0"/>
              <a:t>not </a:t>
            </a:r>
            <a:r>
              <a:rPr lang="pl-PL" sz="4000" u="sng" dirty="0" err="1"/>
              <a:t>students</a:t>
            </a:r>
            <a:r>
              <a:rPr lang="pl-PL" sz="4000" u="sng" dirty="0"/>
              <a:t>, </a:t>
            </a:r>
            <a:r>
              <a:rPr lang="pl-PL" sz="4000" dirty="0" err="1"/>
              <a:t>their</a:t>
            </a:r>
            <a:r>
              <a:rPr lang="pl-PL" sz="4000" dirty="0"/>
              <a:t> </a:t>
            </a:r>
            <a:r>
              <a:rPr lang="pl-PL" sz="4000" dirty="0" err="1"/>
              <a:t>habits</a:t>
            </a:r>
            <a:r>
              <a:rPr lang="pl-PL" sz="4000" dirty="0"/>
              <a:t>, </a:t>
            </a:r>
            <a:r>
              <a:rPr lang="pl-PL" sz="4000" dirty="0" err="1"/>
              <a:t>date</a:t>
            </a:r>
            <a:r>
              <a:rPr lang="pl-PL" sz="4000" dirty="0"/>
              <a:t> of </a:t>
            </a:r>
            <a:r>
              <a:rPr lang="pl-PL" sz="4000" dirty="0" err="1"/>
              <a:t>birth</a:t>
            </a:r>
            <a:r>
              <a:rPr lang="pl-PL" sz="4000" dirty="0"/>
              <a:t>, </a:t>
            </a:r>
            <a:r>
              <a:rPr lang="pl-PL" sz="4000" dirty="0" err="1"/>
              <a:t>generation</a:t>
            </a:r>
            <a:r>
              <a:rPr lang="pl-PL" sz="4000" dirty="0"/>
              <a:t> </a:t>
            </a:r>
            <a:r>
              <a:rPr lang="pl-PL" sz="4000" dirty="0" err="1"/>
              <a:t>or</a:t>
            </a:r>
            <a:r>
              <a:rPr lang="pl-PL" sz="4000" dirty="0"/>
              <a:t> </a:t>
            </a:r>
            <a:r>
              <a:rPr lang="pl-PL" sz="4000" dirty="0" err="1"/>
              <a:t>preferences</a:t>
            </a:r>
            <a:r>
              <a:rPr lang="pl-PL" sz="4000" dirty="0"/>
              <a:t>.</a:t>
            </a:r>
          </a:p>
        </p:txBody>
      </p:sp>
    </p:spTree>
    <p:extLst>
      <p:ext uri="{BB962C8B-B14F-4D97-AF65-F5344CB8AC3E}">
        <p14:creationId xmlns:p14="http://schemas.microsoft.com/office/powerpoint/2010/main" val="116251600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17" y="25152"/>
            <a:ext cx="1519323" cy="833367"/>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4" y="6401182"/>
            <a:ext cx="12187592" cy="469392"/>
          </a:xfrm>
          <a:prstGeom prst="rect">
            <a:avLst/>
          </a:prstGeom>
        </p:spPr>
      </p:pic>
      <p:sp>
        <p:nvSpPr>
          <p:cNvPr id="18" name="pole tekstowe 17"/>
          <p:cNvSpPr txBox="1"/>
          <p:nvPr/>
        </p:nvSpPr>
        <p:spPr>
          <a:xfrm>
            <a:off x="1847850" y="293488"/>
            <a:ext cx="9258300" cy="584775"/>
          </a:xfrm>
          <a:prstGeom prst="rect">
            <a:avLst/>
          </a:prstGeom>
          <a:noFill/>
        </p:spPr>
        <p:txBody>
          <a:bodyPr wrap="square" rtlCol="0">
            <a:spAutoFit/>
          </a:bodyPr>
          <a:lstStyle/>
          <a:p>
            <a:pPr algn="ctr"/>
            <a:r>
              <a:rPr lang="pl-PL" sz="3200" b="1" dirty="0"/>
              <a:t>GENERATION Z AND TEACHING ENGLISH</a:t>
            </a:r>
          </a:p>
        </p:txBody>
      </p:sp>
      <p:sp>
        <p:nvSpPr>
          <p:cNvPr id="2" name="pole tekstowe 1"/>
          <p:cNvSpPr txBox="1"/>
          <p:nvPr/>
        </p:nvSpPr>
        <p:spPr>
          <a:xfrm>
            <a:off x="664464" y="2459504"/>
            <a:ext cx="10863072" cy="1323439"/>
          </a:xfrm>
          <a:prstGeom prst="rect">
            <a:avLst/>
          </a:prstGeom>
          <a:noFill/>
        </p:spPr>
        <p:txBody>
          <a:bodyPr wrap="square" rtlCol="0">
            <a:spAutoFit/>
          </a:bodyPr>
          <a:lstStyle/>
          <a:p>
            <a:pPr algn="ctr"/>
            <a:r>
              <a:rPr lang="pl-PL" sz="4000" dirty="0"/>
              <a:t>It </a:t>
            </a:r>
            <a:r>
              <a:rPr lang="pl-PL" sz="4000" dirty="0" err="1"/>
              <a:t>is</a:t>
            </a:r>
            <a:r>
              <a:rPr lang="pl-PL" sz="4000" dirty="0"/>
              <a:t> </a:t>
            </a:r>
            <a:r>
              <a:rPr lang="pl-PL" sz="4000" dirty="0" err="1"/>
              <a:t>within</a:t>
            </a:r>
            <a:r>
              <a:rPr lang="pl-PL" sz="4000" dirty="0"/>
              <a:t> </a:t>
            </a:r>
            <a:r>
              <a:rPr lang="pl-PL" sz="4000" dirty="0" err="1"/>
              <a:t>teachers</a:t>
            </a:r>
            <a:r>
              <a:rPr lang="pl-PL" sz="4000" dirty="0"/>
              <a:t>’ </a:t>
            </a:r>
            <a:r>
              <a:rPr lang="pl-PL" sz="4000" dirty="0" err="1"/>
              <a:t>remit</a:t>
            </a:r>
            <a:r>
              <a:rPr lang="pl-PL" sz="4000" dirty="0"/>
              <a:t> to </a:t>
            </a:r>
            <a:r>
              <a:rPr lang="pl-PL" sz="4000" dirty="0" err="1"/>
              <a:t>adapt</a:t>
            </a:r>
            <a:r>
              <a:rPr lang="pl-PL" sz="4000" dirty="0"/>
              <a:t>, </a:t>
            </a:r>
            <a:r>
              <a:rPr lang="pl-PL" sz="4000" dirty="0" err="1"/>
              <a:t>improve</a:t>
            </a:r>
            <a:r>
              <a:rPr lang="pl-PL" sz="4000" dirty="0"/>
              <a:t> </a:t>
            </a:r>
            <a:r>
              <a:rPr lang="pl-PL" sz="4000" dirty="0" err="1"/>
              <a:t>or</a:t>
            </a:r>
            <a:r>
              <a:rPr lang="pl-PL" sz="4000" dirty="0"/>
              <a:t> </a:t>
            </a:r>
            <a:r>
              <a:rPr lang="pl-PL" sz="4000" dirty="0" err="1"/>
              <a:t>change</a:t>
            </a:r>
            <a:r>
              <a:rPr lang="pl-PL" sz="4000" dirty="0"/>
              <a:t> </a:t>
            </a:r>
            <a:r>
              <a:rPr lang="pl-PL" sz="4000" dirty="0" err="1"/>
              <a:t>their</a:t>
            </a:r>
            <a:r>
              <a:rPr lang="pl-PL" sz="4000" dirty="0"/>
              <a:t> </a:t>
            </a:r>
            <a:r>
              <a:rPr lang="pl-PL" sz="4000" dirty="0" err="1"/>
              <a:t>teaching</a:t>
            </a:r>
            <a:r>
              <a:rPr lang="pl-PL" sz="4000" dirty="0"/>
              <a:t> </a:t>
            </a:r>
            <a:r>
              <a:rPr lang="pl-PL" sz="4000" dirty="0" err="1"/>
              <a:t>strategies</a:t>
            </a:r>
            <a:r>
              <a:rPr lang="pl-PL" sz="4000" dirty="0"/>
              <a:t> </a:t>
            </a:r>
            <a:r>
              <a:rPr lang="pl-PL" sz="4000" dirty="0" err="1"/>
              <a:t>accordingly</a:t>
            </a:r>
            <a:r>
              <a:rPr lang="pl-PL" sz="4000" dirty="0"/>
              <a:t>.</a:t>
            </a:r>
          </a:p>
        </p:txBody>
      </p:sp>
    </p:spTree>
    <p:extLst>
      <p:ext uri="{BB962C8B-B14F-4D97-AF65-F5344CB8AC3E}">
        <p14:creationId xmlns:p14="http://schemas.microsoft.com/office/powerpoint/2010/main" val="6214542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17" y="25152"/>
            <a:ext cx="1519323" cy="833367"/>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4" y="6401182"/>
            <a:ext cx="12187592" cy="469392"/>
          </a:xfrm>
          <a:prstGeom prst="rect">
            <a:avLst/>
          </a:prstGeom>
        </p:spPr>
      </p:pic>
      <p:sp>
        <p:nvSpPr>
          <p:cNvPr id="18" name="pole tekstowe 17"/>
          <p:cNvSpPr txBox="1"/>
          <p:nvPr/>
        </p:nvSpPr>
        <p:spPr>
          <a:xfrm>
            <a:off x="1847850" y="293488"/>
            <a:ext cx="9258300" cy="1077218"/>
          </a:xfrm>
          <a:prstGeom prst="rect">
            <a:avLst/>
          </a:prstGeom>
          <a:noFill/>
        </p:spPr>
        <p:txBody>
          <a:bodyPr wrap="square" rtlCol="0">
            <a:spAutoFit/>
          </a:bodyPr>
          <a:lstStyle/>
          <a:p>
            <a:pPr algn="ctr"/>
            <a:r>
              <a:rPr lang="pl-PL" sz="3200" b="1" dirty="0"/>
              <a:t>GENERATION Z AND TEACHING ENGLISH</a:t>
            </a:r>
          </a:p>
          <a:p>
            <a:pPr algn="ctr"/>
            <a:r>
              <a:rPr lang="pl-PL" sz="3200" b="1" dirty="0"/>
              <a:t>PROPOSED METHODS</a:t>
            </a:r>
          </a:p>
        </p:txBody>
      </p:sp>
      <p:sp>
        <p:nvSpPr>
          <p:cNvPr id="2" name="pole tekstowe 1"/>
          <p:cNvSpPr txBox="1"/>
          <p:nvPr/>
        </p:nvSpPr>
        <p:spPr>
          <a:xfrm>
            <a:off x="664464" y="1910864"/>
            <a:ext cx="10863072" cy="3170099"/>
          </a:xfrm>
          <a:prstGeom prst="rect">
            <a:avLst/>
          </a:prstGeom>
          <a:noFill/>
        </p:spPr>
        <p:txBody>
          <a:bodyPr wrap="square" rtlCol="0">
            <a:spAutoFit/>
          </a:bodyPr>
          <a:lstStyle/>
          <a:p>
            <a:pPr algn="just"/>
            <a:r>
              <a:rPr lang="pl-PL" sz="4000" dirty="0" err="1"/>
              <a:t>If</a:t>
            </a:r>
            <a:r>
              <a:rPr lang="pl-PL" sz="4000" dirty="0"/>
              <a:t> the </a:t>
            </a:r>
            <a:r>
              <a:rPr lang="pl-PL" sz="4000" dirty="0" err="1"/>
              <a:t>teaching</a:t>
            </a:r>
            <a:r>
              <a:rPr lang="pl-PL" sz="4000" dirty="0"/>
              <a:t> </a:t>
            </a:r>
            <a:r>
              <a:rPr lang="pl-PL" sz="4000" dirty="0" err="1"/>
              <a:t>methods</a:t>
            </a:r>
            <a:r>
              <a:rPr lang="pl-PL" sz="4000" dirty="0"/>
              <a:t> </a:t>
            </a:r>
            <a:r>
              <a:rPr lang="pl-PL" sz="4000" dirty="0" err="1"/>
              <a:t>used</a:t>
            </a:r>
            <a:r>
              <a:rPr lang="pl-PL" sz="4000" dirty="0"/>
              <a:t> in a </a:t>
            </a:r>
            <a:r>
              <a:rPr lang="pl-PL" sz="4000" dirty="0" err="1"/>
              <a:t>particular</a:t>
            </a:r>
            <a:r>
              <a:rPr lang="pl-PL" sz="4000" dirty="0"/>
              <a:t> place </a:t>
            </a:r>
            <a:r>
              <a:rPr lang="pl-PL" sz="4000" dirty="0" err="1"/>
              <a:t>have</a:t>
            </a:r>
            <a:r>
              <a:rPr lang="pl-PL" sz="4000" dirty="0"/>
              <a:t> not </a:t>
            </a:r>
            <a:r>
              <a:rPr lang="pl-PL" sz="4000" dirty="0" err="1"/>
              <a:t>been</a:t>
            </a:r>
            <a:r>
              <a:rPr lang="pl-PL" sz="4000" dirty="0"/>
              <a:t> </a:t>
            </a:r>
            <a:r>
              <a:rPr lang="pl-PL" sz="4000" dirty="0" err="1"/>
              <a:t>updated</a:t>
            </a:r>
            <a:r>
              <a:rPr lang="pl-PL" sz="4000" dirty="0"/>
              <a:t> for a </a:t>
            </a:r>
            <a:r>
              <a:rPr lang="pl-PL" sz="4000" dirty="0" err="1"/>
              <a:t>considerable</a:t>
            </a:r>
            <a:r>
              <a:rPr lang="pl-PL" sz="4000" dirty="0"/>
              <a:t> period of </a:t>
            </a:r>
            <a:r>
              <a:rPr lang="pl-PL" sz="4000" dirty="0" err="1"/>
              <a:t>time</a:t>
            </a:r>
            <a:r>
              <a:rPr lang="pl-PL" sz="4000" dirty="0"/>
              <a:t>, </a:t>
            </a:r>
            <a:r>
              <a:rPr lang="pl-PL" sz="4000" dirty="0" err="1"/>
              <a:t>changes</a:t>
            </a:r>
            <a:r>
              <a:rPr lang="pl-PL" sz="4000" dirty="0"/>
              <a:t> </a:t>
            </a:r>
            <a:r>
              <a:rPr lang="pl-PL" sz="4000" dirty="0" err="1"/>
              <a:t>should</a:t>
            </a:r>
            <a:r>
              <a:rPr lang="pl-PL" sz="4000" dirty="0"/>
              <a:t> be </a:t>
            </a:r>
            <a:r>
              <a:rPr lang="pl-PL" sz="4000" dirty="0" err="1"/>
              <a:t>introduced</a:t>
            </a:r>
            <a:r>
              <a:rPr lang="pl-PL" sz="4000" dirty="0"/>
              <a:t> </a:t>
            </a:r>
            <a:r>
              <a:rPr lang="pl-PL" sz="4000" dirty="0" err="1"/>
              <a:t>gradually</a:t>
            </a:r>
            <a:r>
              <a:rPr lang="pl-PL" sz="4000" dirty="0"/>
              <a:t>, with small </a:t>
            </a:r>
            <a:r>
              <a:rPr lang="pl-PL" sz="4000" dirty="0" err="1"/>
              <a:t>steps</a:t>
            </a:r>
            <a:r>
              <a:rPr lang="pl-PL" sz="4000" dirty="0"/>
              <a:t>, </a:t>
            </a:r>
            <a:r>
              <a:rPr lang="pl-PL" sz="4000" dirty="0" err="1"/>
              <a:t>constant</a:t>
            </a:r>
            <a:r>
              <a:rPr lang="pl-PL" sz="4000" dirty="0"/>
              <a:t> </a:t>
            </a:r>
            <a:r>
              <a:rPr lang="pl-PL" sz="4000" dirty="0" err="1"/>
              <a:t>surveillance</a:t>
            </a:r>
            <a:r>
              <a:rPr lang="pl-PL" sz="4000" dirty="0"/>
              <a:t> and </a:t>
            </a:r>
            <a:r>
              <a:rPr lang="pl-PL" sz="4000" dirty="0" err="1"/>
              <a:t>adaptation</a:t>
            </a:r>
            <a:r>
              <a:rPr lang="pl-PL" sz="4000" dirty="0"/>
              <a:t> </a:t>
            </a:r>
            <a:r>
              <a:rPr lang="pl-PL" sz="4000" dirty="0" err="1"/>
              <a:t>along</a:t>
            </a:r>
            <a:r>
              <a:rPr lang="pl-PL" sz="4000" dirty="0"/>
              <a:t> with </a:t>
            </a:r>
            <a:r>
              <a:rPr lang="pl-PL" sz="4000" dirty="0" err="1"/>
              <a:t>periodic</a:t>
            </a:r>
            <a:r>
              <a:rPr lang="pl-PL" sz="4000" dirty="0"/>
              <a:t> </a:t>
            </a:r>
            <a:r>
              <a:rPr lang="pl-PL" sz="4000" dirty="0" err="1"/>
              <a:t>evaluation</a:t>
            </a:r>
            <a:r>
              <a:rPr lang="pl-PL" sz="4000" dirty="0"/>
              <a:t>.</a:t>
            </a:r>
          </a:p>
        </p:txBody>
      </p:sp>
    </p:spTree>
    <p:extLst>
      <p:ext uri="{BB962C8B-B14F-4D97-AF65-F5344CB8AC3E}">
        <p14:creationId xmlns:p14="http://schemas.microsoft.com/office/powerpoint/2010/main" val="80367610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17" y="25152"/>
            <a:ext cx="1519323" cy="833367"/>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4" y="6401182"/>
            <a:ext cx="12187592" cy="469392"/>
          </a:xfrm>
          <a:prstGeom prst="rect">
            <a:avLst/>
          </a:prstGeom>
        </p:spPr>
      </p:pic>
      <p:sp>
        <p:nvSpPr>
          <p:cNvPr id="18" name="pole tekstowe 17"/>
          <p:cNvSpPr txBox="1"/>
          <p:nvPr/>
        </p:nvSpPr>
        <p:spPr>
          <a:xfrm>
            <a:off x="1847850" y="293488"/>
            <a:ext cx="9258300" cy="1077218"/>
          </a:xfrm>
          <a:prstGeom prst="rect">
            <a:avLst/>
          </a:prstGeom>
          <a:noFill/>
        </p:spPr>
        <p:txBody>
          <a:bodyPr wrap="square" rtlCol="0">
            <a:spAutoFit/>
          </a:bodyPr>
          <a:lstStyle/>
          <a:p>
            <a:pPr algn="ctr"/>
            <a:r>
              <a:rPr lang="pl-PL" sz="3200" b="1" dirty="0"/>
              <a:t>GENERATION Z AND ENGLISH LANGUAGE</a:t>
            </a:r>
          </a:p>
          <a:p>
            <a:pPr algn="ctr"/>
            <a:r>
              <a:rPr lang="pl-PL" sz="3200" b="1" dirty="0"/>
              <a:t>PROPOSED METHODS</a:t>
            </a:r>
          </a:p>
        </p:txBody>
      </p:sp>
      <p:sp>
        <p:nvSpPr>
          <p:cNvPr id="2" name="pole tekstowe 1"/>
          <p:cNvSpPr txBox="1"/>
          <p:nvPr/>
        </p:nvSpPr>
        <p:spPr>
          <a:xfrm>
            <a:off x="988958" y="2152642"/>
            <a:ext cx="4588882" cy="584775"/>
          </a:xfrm>
          <a:prstGeom prst="rect">
            <a:avLst/>
          </a:prstGeom>
          <a:noFill/>
        </p:spPr>
        <p:txBody>
          <a:bodyPr wrap="square" rtlCol="0">
            <a:spAutoFit/>
          </a:bodyPr>
          <a:lstStyle/>
          <a:p>
            <a:pPr marL="342900" indent="-342900">
              <a:buFont typeface="Arial" pitchFamily="34" charset="0"/>
              <a:buChar char="•"/>
            </a:pPr>
            <a:r>
              <a:rPr lang="pl-PL" sz="3200" b="1" dirty="0"/>
              <a:t>Simple online </a:t>
            </a:r>
            <a:r>
              <a:rPr lang="pl-PL" sz="3200" b="1" dirty="0" err="1"/>
              <a:t>methods</a:t>
            </a:r>
            <a:endParaRPr lang="pl-PL" sz="3200" b="1" dirty="0"/>
          </a:p>
        </p:txBody>
      </p:sp>
      <p:sp>
        <p:nvSpPr>
          <p:cNvPr id="3" name="AutoShape 2" descr="Znalezione obrazy dla zapytania ms teams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1028" name="Picture 4" descr="Microsoft Teams - Insight Platforms"/>
          <p:cNvPicPr>
            <a:picLocks noChangeAspect="1" noChangeArrowheads="1"/>
          </p:cNvPicPr>
          <p:nvPr/>
        </p:nvPicPr>
        <p:blipFill rotWithShape="1">
          <a:blip r:embed="rId5">
            <a:extLst>
              <a:ext uri="{28A0092B-C50C-407E-A947-70E740481C1C}">
                <a14:useLocalDpi xmlns:a14="http://schemas.microsoft.com/office/drawing/2010/main" val="0"/>
              </a:ext>
            </a:extLst>
          </a:blip>
          <a:srcRect t="31687" b="30033"/>
          <a:stretch/>
        </p:blipFill>
        <p:spPr bwMode="auto">
          <a:xfrm>
            <a:off x="6613063" y="1530009"/>
            <a:ext cx="3869744" cy="148132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9699" y="3078423"/>
            <a:ext cx="4073108" cy="1379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Hacking Microsoft Forms. Since the growth of Online learning… | by Nishith  P | InfoSec Write-up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375" y="3856929"/>
            <a:ext cx="3989632" cy="2307338"/>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04265" y="4579787"/>
            <a:ext cx="4362658" cy="1486425"/>
          </a:xfrm>
          <a:prstGeom prst="rect">
            <a:avLst/>
          </a:prstGeom>
        </p:spPr>
      </p:pic>
    </p:spTree>
    <p:extLst>
      <p:ext uri="{BB962C8B-B14F-4D97-AF65-F5344CB8AC3E}">
        <p14:creationId xmlns:p14="http://schemas.microsoft.com/office/powerpoint/2010/main" val="350617502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1"/>
                                        </p:tgtEl>
                                        <p:attrNameLst>
                                          <p:attrName>style.visibility</p:attrName>
                                        </p:attrNameLst>
                                      </p:cBhvr>
                                      <p:to>
                                        <p:strVal val="visible"/>
                                      </p:to>
                                    </p:set>
                                    <p:anim calcmode="lin" valueType="num">
                                      <p:cBhvr additive="base">
                                        <p:cTn id="13" dur="500" fill="hold"/>
                                        <p:tgtEl>
                                          <p:spTgt spid="1031"/>
                                        </p:tgtEl>
                                        <p:attrNameLst>
                                          <p:attrName>ppt_x</p:attrName>
                                        </p:attrNameLst>
                                      </p:cBhvr>
                                      <p:tavLst>
                                        <p:tav tm="0">
                                          <p:val>
                                            <p:strVal val="#ppt_x"/>
                                          </p:val>
                                        </p:tav>
                                        <p:tav tm="100000">
                                          <p:val>
                                            <p:strVal val="#ppt_x"/>
                                          </p:val>
                                        </p:tav>
                                      </p:tavLst>
                                    </p:anim>
                                    <p:anim calcmode="lin" valueType="num">
                                      <p:cBhvr additive="base">
                                        <p:cTn id="14"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anim calcmode="lin" valueType="num">
                                      <p:cBhvr additive="base">
                                        <p:cTn id="19" dur="500" fill="hold"/>
                                        <p:tgtEl>
                                          <p:spTgt spid="1029"/>
                                        </p:tgtEl>
                                        <p:attrNameLst>
                                          <p:attrName>ppt_x</p:attrName>
                                        </p:attrNameLst>
                                      </p:cBhvr>
                                      <p:tavLst>
                                        <p:tav tm="0">
                                          <p:val>
                                            <p:strVal val="#ppt_x"/>
                                          </p:val>
                                        </p:tav>
                                        <p:tav tm="100000">
                                          <p:val>
                                            <p:strVal val="#ppt_x"/>
                                          </p:val>
                                        </p:tav>
                                      </p:tavLst>
                                    </p:anim>
                                    <p:anim calcmode="lin" valueType="num">
                                      <p:cBhvr additive="base">
                                        <p:cTn id="20"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17" y="25152"/>
            <a:ext cx="1519323" cy="833367"/>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4" y="6401182"/>
            <a:ext cx="12187592" cy="469392"/>
          </a:xfrm>
          <a:prstGeom prst="rect">
            <a:avLst/>
          </a:prstGeom>
        </p:spPr>
      </p:pic>
      <p:sp>
        <p:nvSpPr>
          <p:cNvPr id="6" name="pole tekstowe 5"/>
          <p:cNvSpPr txBox="1"/>
          <p:nvPr/>
        </p:nvSpPr>
        <p:spPr>
          <a:xfrm>
            <a:off x="1847850" y="72122"/>
            <a:ext cx="9258300" cy="1077218"/>
          </a:xfrm>
          <a:prstGeom prst="rect">
            <a:avLst/>
          </a:prstGeom>
          <a:noFill/>
        </p:spPr>
        <p:txBody>
          <a:bodyPr wrap="square" rtlCol="0">
            <a:spAutoFit/>
          </a:bodyPr>
          <a:lstStyle/>
          <a:p>
            <a:pPr algn="ctr"/>
            <a:r>
              <a:rPr lang="pl-PL" sz="3200" b="1" dirty="0"/>
              <a:t>GENERATION Z AND ENGLISH LANGUAGE</a:t>
            </a:r>
          </a:p>
          <a:p>
            <a:pPr algn="ctr"/>
            <a:r>
              <a:rPr lang="pl-PL" sz="3200" b="1" dirty="0"/>
              <a:t>PROPOSED METHODS</a:t>
            </a:r>
          </a:p>
        </p:txBody>
      </p:sp>
      <p:sp>
        <p:nvSpPr>
          <p:cNvPr id="8" name="pole tekstowe 7">
            <a:extLst>
              <a:ext uri="{FF2B5EF4-FFF2-40B4-BE49-F238E27FC236}">
                <a16:creationId xmlns:a16="http://schemas.microsoft.com/office/drawing/2014/main" id="{B645D348-8701-4867-9626-68C71382184B}"/>
              </a:ext>
            </a:extLst>
          </p:cNvPr>
          <p:cNvSpPr txBox="1"/>
          <p:nvPr/>
        </p:nvSpPr>
        <p:spPr>
          <a:xfrm>
            <a:off x="554860" y="960523"/>
            <a:ext cx="11518265" cy="523220"/>
          </a:xfrm>
          <a:prstGeom prst="rect">
            <a:avLst/>
          </a:prstGeom>
          <a:noFill/>
        </p:spPr>
        <p:txBody>
          <a:bodyPr wrap="square" rtlCol="0">
            <a:spAutoFit/>
          </a:bodyPr>
          <a:lstStyle/>
          <a:p>
            <a:pPr algn="ctr"/>
            <a:r>
              <a:rPr lang="pl-PL" sz="2800" b="1" dirty="0" err="1"/>
              <a:t>Teach</a:t>
            </a:r>
            <a:r>
              <a:rPr lang="pl-PL" sz="2800" b="1" dirty="0"/>
              <a:t> </a:t>
            </a:r>
            <a:r>
              <a:rPr lang="pl-PL" sz="2800" b="1" dirty="0" err="1"/>
              <a:t>vocabulary</a:t>
            </a:r>
            <a:r>
              <a:rPr lang="pl-PL" sz="2800" b="1" dirty="0"/>
              <a:t> with </a:t>
            </a:r>
            <a:r>
              <a:rPr lang="pl-PL" sz="2800" b="1" dirty="0" err="1"/>
              <a:t>context</a:t>
            </a:r>
            <a:r>
              <a:rPr lang="pl-PL" sz="2800" b="1" dirty="0"/>
              <a:t>.</a:t>
            </a:r>
          </a:p>
        </p:txBody>
      </p:sp>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8325" y="1581532"/>
            <a:ext cx="4114800"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469" y="914400"/>
            <a:ext cx="2267794" cy="542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5716" y="2235709"/>
            <a:ext cx="5074089" cy="351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88389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ppt_x"/>
                                          </p:val>
                                        </p:tav>
                                        <p:tav tm="100000">
                                          <p:val>
                                            <p:strVal val="#ppt_x"/>
                                          </p:val>
                                        </p:tav>
                                      </p:tavLst>
                                    </p:anim>
                                    <p:anim calcmode="lin" valueType="num">
                                      <p:cBhvr additive="base">
                                        <p:cTn id="8"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7"/>
                                        </p:tgtEl>
                                        <p:attrNameLst>
                                          <p:attrName>style.visibility</p:attrName>
                                        </p:attrNameLst>
                                      </p:cBhvr>
                                      <p:to>
                                        <p:strVal val="visible"/>
                                      </p:to>
                                    </p:set>
                                    <p:anim calcmode="lin" valueType="num">
                                      <p:cBhvr additive="base">
                                        <p:cTn id="13" dur="500" fill="hold"/>
                                        <p:tgtEl>
                                          <p:spTgt spid="6147"/>
                                        </p:tgtEl>
                                        <p:attrNameLst>
                                          <p:attrName>ppt_x</p:attrName>
                                        </p:attrNameLst>
                                      </p:cBhvr>
                                      <p:tavLst>
                                        <p:tav tm="0">
                                          <p:val>
                                            <p:strVal val="#ppt_x"/>
                                          </p:val>
                                        </p:tav>
                                        <p:tav tm="100000">
                                          <p:val>
                                            <p:strVal val="#ppt_x"/>
                                          </p:val>
                                        </p:tav>
                                      </p:tavLst>
                                    </p:anim>
                                    <p:anim calcmode="lin" valueType="num">
                                      <p:cBhvr additive="base">
                                        <p:cTn id="14"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9"/>
                                        </p:tgtEl>
                                        <p:attrNameLst>
                                          <p:attrName>style.visibility</p:attrName>
                                        </p:attrNameLst>
                                      </p:cBhvr>
                                      <p:to>
                                        <p:strVal val="visible"/>
                                      </p:to>
                                    </p:set>
                                    <p:anim calcmode="lin" valueType="num">
                                      <p:cBhvr additive="base">
                                        <p:cTn id="19" dur="500" fill="hold"/>
                                        <p:tgtEl>
                                          <p:spTgt spid="6149"/>
                                        </p:tgtEl>
                                        <p:attrNameLst>
                                          <p:attrName>ppt_x</p:attrName>
                                        </p:attrNameLst>
                                      </p:cBhvr>
                                      <p:tavLst>
                                        <p:tav tm="0">
                                          <p:val>
                                            <p:strVal val="#ppt_x"/>
                                          </p:val>
                                        </p:tav>
                                        <p:tav tm="100000">
                                          <p:val>
                                            <p:strVal val="#ppt_x"/>
                                          </p:val>
                                        </p:tav>
                                      </p:tavLst>
                                    </p:anim>
                                    <p:anim calcmode="lin" valueType="num">
                                      <p:cBhvr additive="base">
                                        <p:cTn id="20"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17" y="25152"/>
            <a:ext cx="1519323" cy="833367"/>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4" y="6401182"/>
            <a:ext cx="12187592" cy="469392"/>
          </a:xfrm>
          <a:prstGeom prst="rect">
            <a:avLst/>
          </a:prstGeom>
        </p:spPr>
      </p:pic>
      <p:sp>
        <p:nvSpPr>
          <p:cNvPr id="18" name="pole tekstowe 17"/>
          <p:cNvSpPr txBox="1"/>
          <p:nvPr/>
        </p:nvSpPr>
        <p:spPr>
          <a:xfrm>
            <a:off x="1847850" y="26032"/>
            <a:ext cx="9258300" cy="1077218"/>
          </a:xfrm>
          <a:prstGeom prst="rect">
            <a:avLst/>
          </a:prstGeom>
          <a:noFill/>
        </p:spPr>
        <p:txBody>
          <a:bodyPr wrap="square" rtlCol="0">
            <a:spAutoFit/>
          </a:bodyPr>
          <a:lstStyle/>
          <a:p>
            <a:pPr algn="ctr"/>
            <a:r>
              <a:rPr lang="pl-PL" sz="3200" b="1" dirty="0"/>
              <a:t>GENERATION Z AND ENGLISH LANGUAGE</a:t>
            </a:r>
          </a:p>
          <a:p>
            <a:pPr algn="ctr"/>
            <a:r>
              <a:rPr lang="pl-PL" sz="3200" b="1" dirty="0"/>
              <a:t>PROPOSED METHODS</a:t>
            </a:r>
          </a:p>
        </p:txBody>
      </p:sp>
      <p:sp>
        <p:nvSpPr>
          <p:cNvPr id="9" name="pole tekstowe 8">
            <a:extLst>
              <a:ext uri="{FF2B5EF4-FFF2-40B4-BE49-F238E27FC236}">
                <a16:creationId xmlns:a16="http://schemas.microsoft.com/office/drawing/2014/main" id="{B645D348-8701-4867-9626-68C71382184B}"/>
              </a:ext>
            </a:extLst>
          </p:cNvPr>
          <p:cNvSpPr txBox="1"/>
          <p:nvPr/>
        </p:nvSpPr>
        <p:spPr>
          <a:xfrm>
            <a:off x="460375" y="887730"/>
            <a:ext cx="11518265" cy="523220"/>
          </a:xfrm>
          <a:prstGeom prst="rect">
            <a:avLst/>
          </a:prstGeom>
          <a:noFill/>
        </p:spPr>
        <p:txBody>
          <a:bodyPr wrap="square" rtlCol="0">
            <a:spAutoFit/>
          </a:bodyPr>
          <a:lstStyle/>
          <a:p>
            <a:pPr algn="ctr"/>
            <a:r>
              <a:rPr lang="pl-PL" sz="2800" b="1" dirty="0" err="1"/>
              <a:t>Bring</a:t>
            </a:r>
            <a:r>
              <a:rPr lang="pl-PL" sz="2800" b="1" dirty="0"/>
              <a:t> </a:t>
            </a:r>
            <a:r>
              <a:rPr lang="pl-PL" sz="2800" b="1" dirty="0" err="1"/>
              <a:t>movies</a:t>
            </a:r>
            <a:r>
              <a:rPr lang="pl-PL" sz="2800" b="1" dirty="0"/>
              <a:t>, </a:t>
            </a:r>
            <a:r>
              <a:rPr lang="pl-PL" sz="2800" b="1" dirty="0" err="1"/>
              <a:t>music</a:t>
            </a:r>
            <a:r>
              <a:rPr lang="pl-PL" sz="2800" b="1" dirty="0"/>
              <a:t>, pop-</a:t>
            </a:r>
            <a:r>
              <a:rPr lang="pl-PL" sz="2800" b="1" dirty="0" err="1"/>
              <a:t>culture</a:t>
            </a:r>
            <a:r>
              <a:rPr lang="pl-PL" sz="2800" b="1" dirty="0"/>
              <a:t> – </a:t>
            </a:r>
            <a:r>
              <a:rPr lang="pl-PL" sz="2800" b="1" dirty="0" err="1"/>
              <a:t>combine</a:t>
            </a:r>
            <a:r>
              <a:rPr lang="pl-PL" sz="2800" b="1" dirty="0"/>
              <a:t> </a:t>
            </a:r>
            <a:r>
              <a:rPr lang="pl-PL" sz="2800" b="1" dirty="0" err="1"/>
              <a:t>them</a:t>
            </a:r>
            <a:r>
              <a:rPr lang="pl-PL" sz="2800" b="1" dirty="0"/>
              <a:t> with </a:t>
            </a:r>
            <a:r>
              <a:rPr lang="pl-PL" sz="2800" b="1" dirty="0" err="1"/>
              <a:t>specific</a:t>
            </a:r>
            <a:r>
              <a:rPr lang="pl-PL" sz="2800" b="1" dirty="0"/>
              <a:t> </a:t>
            </a:r>
            <a:r>
              <a:rPr lang="pl-PL" sz="2800" b="1" dirty="0" err="1"/>
              <a:t>aims</a:t>
            </a:r>
            <a:r>
              <a:rPr lang="pl-PL" sz="2800" b="1" dirty="0"/>
              <a:t>.</a:t>
            </a:r>
          </a:p>
        </p:txBody>
      </p:sp>
      <p:sp>
        <p:nvSpPr>
          <p:cNvPr id="3" name="AutoShape 2" descr="Znalezione obrazy dla zapytania ms teams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0" name="pole tekstowe 9">
            <a:extLst>
              <a:ext uri="{FF2B5EF4-FFF2-40B4-BE49-F238E27FC236}">
                <a16:creationId xmlns:a16="http://schemas.microsoft.com/office/drawing/2014/main" id="{B645D348-8701-4867-9626-68C71382184B}"/>
              </a:ext>
            </a:extLst>
          </p:cNvPr>
          <p:cNvSpPr txBox="1"/>
          <p:nvPr/>
        </p:nvSpPr>
        <p:spPr>
          <a:xfrm>
            <a:off x="520829" y="5534645"/>
            <a:ext cx="11150341" cy="954107"/>
          </a:xfrm>
          <a:prstGeom prst="rect">
            <a:avLst/>
          </a:prstGeom>
          <a:noFill/>
        </p:spPr>
        <p:txBody>
          <a:bodyPr wrap="square" rtlCol="0">
            <a:spAutoFit/>
          </a:bodyPr>
          <a:lstStyle/>
          <a:p>
            <a:pPr algn="ctr"/>
            <a:r>
              <a:rPr lang="pl-PL" sz="3200" dirty="0"/>
              <a:t>„How </a:t>
            </a:r>
            <a:r>
              <a:rPr lang="pl-PL" sz="3200" dirty="0" err="1"/>
              <a:t>Expensive</a:t>
            </a:r>
            <a:r>
              <a:rPr lang="pl-PL" sz="3200" dirty="0"/>
              <a:t> </a:t>
            </a:r>
            <a:r>
              <a:rPr lang="pl-PL" sz="3200" dirty="0" err="1"/>
              <a:t>Were</a:t>
            </a:r>
            <a:r>
              <a:rPr lang="pl-PL" sz="3200" dirty="0"/>
              <a:t> </a:t>
            </a:r>
            <a:r>
              <a:rPr lang="pl-PL" sz="3200" dirty="0" err="1"/>
              <a:t>Candles</a:t>
            </a:r>
            <a:r>
              <a:rPr lang="pl-PL" sz="3200" dirty="0"/>
              <a:t> in the Middle </a:t>
            </a:r>
            <a:r>
              <a:rPr lang="pl-PL" sz="3200" dirty="0" err="1"/>
              <a:t>Ages</a:t>
            </a:r>
            <a:r>
              <a:rPr lang="pl-PL" sz="3200" dirty="0"/>
              <a:t>”</a:t>
            </a:r>
          </a:p>
          <a:p>
            <a:pPr algn="ctr"/>
            <a:r>
              <a:rPr lang="pl-PL" sz="2400" dirty="0"/>
              <a:t>Source: https://www.youtube.com/watch?v=mW8DZPTT13M</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1255" y="1410950"/>
            <a:ext cx="7349490" cy="4123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rostokąt 3"/>
          <p:cNvSpPr/>
          <p:nvPr/>
        </p:nvSpPr>
        <p:spPr>
          <a:xfrm>
            <a:off x="7717536" y="5287757"/>
            <a:ext cx="431884" cy="228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6727849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17" y="25152"/>
            <a:ext cx="1519323" cy="833367"/>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4" y="6401182"/>
            <a:ext cx="12187592" cy="469392"/>
          </a:xfrm>
          <a:prstGeom prst="rect">
            <a:avLst/>
          </a:prstGeom>
        </p:spPr>
      </p:pic>
      <p:sp>
        <p:nvSpPr>
          <p:cNvPr id="2" name="pole tekstowe 1"/>
          <p:cNvSpPr txBox="1"/>
          <p:nvPr/>
        </p:nvSpPr>
        <p:spPr>
          <a:xfrm>
            <a:off x="1384765" y="273744"/>
            <a:ext cx="9258300" cy="584775"/>
          </a:xfrm>
          <a:prstGeom prst="rect">
            <a:avLst/>
          </a:prstGeom>
          <a:noFill/>
        </p:spPr>
        <p:txBody>
          <a:bodyPr wrap="square" rtlCol="0">
            <a:spAutoFit/>
          </a:bodyPr>
          <a:lstStyle/>
          <a:p>
            <a:pPr algn="ctr"/>
            <a:r>
              <a:rPr lang="pl-PL" sz="3200" b="1" dirty="0"/>
              <a:t>PRESENTATION OVERVIEW</a:t>
            </a:r>
          </a:p>
        </p:txBody>
      </p:sp>
      <p:sp>
        <p:nvSpPr>
          <p:cNvPr id="4" name="pole tekstowe 3"/>
          <p:cNvSpPr txBox="1"/>
          <p:nvPr/>
        </p:nvSpPr>
        <p:spPr>
          <a:xfrm>
            <a:off x="866335" y="2290812"/>
            <a:ext cx="10459330" cy="1754326"/>
          </a:xfrm>
          <a:prstGeom prst="rect">
            <a:avLst/>
          </a:prstGeom>
          <a:noFill/>
        </p:spPr>
        <p:txBody>
          <a:bodyPr wrap="square" rtlCol="0">
            <a:spAutoFit/>
          </a:bodyPr>
          <a:lstStyle/>
          <a:p>
            <a:pPr marL="342900" indent="-342900">
              <a:buFont typeface="+mj-lt"/>
              <a:buAutoNum type="arabicPeriod"/>
            </a:pPr>
            <a:r>
              <a:rPr lang="en-US" sz="3600" dirty="0"/>
              <a:t> Generation Z – definition and traits</a:t>
            </a:r>
          </a:p>
          <a:p>
            <a:pPr marL="342900" indent="-342900">
              <a:buFont typeface="+mj-lt"/>
              <a:buAutoNum type="arabicPeriod"/>
            </a:pPr>
            <a:r>
              <a:rPr lang="en-US" sz="3600" dirty="0"/>
              <a:t> English on intermediate level</a:t>
            </a:r>
          </a:p>
          <a:p>
            <a:pPr marL="342900" indent="-342900">
              <a:buFont typeface="+mj-lt"/>
              <a:buAutoNum type="arabicPeriod"/>
            </a:pPr>
            <a:r>
              <a:rPr lang="en-US" sz="3600" dirty="0"/>
              <a:t> Teaching Generation Z</a:t>
            </a:r>
          </a:p>
        </p:txBody>
      </p:sp>
    </p:spTree>
    <p:extLst>
      <p:ext uri="{BB962C8B-B14F-4D97-AF65-F5344CB8AC3E}">
        <p14:creationId xmlns:p14="http://schemas.microsoft.com/office/powerpoint/2010/main" val="179975572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17" y="25152"/>
            <a:ext cx="1519323" cy="833367"/>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4" y="6401182"/>
            <a:ext cx="12187592" cy="469392"/>
          </a:xfrm>
          <a:prstGeom prst="rect">
            <a:avLst/>
          </a:prstGeom>
        </p:spPr>
      </p:pic>
      <p:sp>
        <p:nvSpPr>
          <p:cNvPr id="18" name="pole tekstowe 17"/>
          <p:cNvSpPr txBox="1"/>
          <p:nvPr/>
        </p:nvSpPr>
        <p:spPr>
          <a:xfrm>
            <a:off x="1847850" y="-96774"/>
            <a:ext cx="9258300" cy="1077218"/>
          </a:xfrm>
          <a:prstGeom prst="rect">
            <a:avLst/>
          </a:prstGeom>
          <a:noFill/>
        </p:spPr>
        <p:txBody>
          <a:bodyPr wrap="square" rtlCol="0">
            <a:spAutoFit/>
          </a:bodyPr>
          <a:lstStyle/>
          <a:p>
            <a:pPr algn="ctr"/>
            <a:r>
              <a:rPr lang="pl-PL" sz="3200" b="1" dirty="0"/>
              <a:t>GENERATION Z AND ENGLISH LANGUAGE</a:t>
            </a:r>
          </a:p>
          <a:p>
            <a:pPr algn="ctr"/>
            <a:r>
              <a:rPr lang="pl-PL" sz="3200" b="1" dirty="0"/>
              <a:t>PROPOSED METHODS</a:t>
            </a:r>
          </a:p>
        </p:txBody>
      </p:sp>
      <p:sp>
        <p:nvSpPr>
          <p:cNvPr id="9" name="pole tekstowe 8">
            <a:extLst>
              <a:ext uri="{FF2B5EF4-FFF2-40B4-BE49-F238E27FC236}">
                <a16:creationId xmlns:a16="http://schemas.microsoft.com/office/drawing/2014/main" id="{B645D348-8701-4867-9626-68C71382184B}"/>
              </a:ext>
            </a:extLst>
          </p:cNvPr>
          <p:cNvSpPr txBox="1"/>
          <p:nvPr/>
        </p:nvSpPr>
        <p:spPr>
          <a:xfrm>
            <a:off x="460375" y="718834"/>
            <a:ext cx="11518265" cy="523220"/>
          </a:xfrm>
          <a:prstGeom prst="rect">
            <a:avLst/>
          </a:prstGeom>
          <a:noFill/>
        </p:spPr>
        <p:txBody>
          <a:bodyPr wrap="square" rtlCol="0">
            <a:spAutoFit/>
          </a:bodyPr>
          <a:lstStyle/>
          <a:p>
            <a:pPr algn="ctr"/>
            <a:r>
              <a:rPr lang="pl-PL" sz="2800" b="1" dirty="0" err="1"/>
              <a:t>Bring</a:t>
            </a:r>
            <a:r>
              <a:rPr lang="pl-PL" sz="2800" b="1" dirty="0"/>
              <a:t> </a:t>
            </a:r>
            <a:r>
              <a:rPr lang="pl-PL" sz="2800" b="1" dirty="0" err="1"/>
              <a:t>movies</a:t>
            </a:r>
            <a:r>
              <a:rPr lang="pl-PL" sz="2800" b="1" dirty="0"/>
              <a:t>, </a:t>
            </a:r>
            <a:r>
              <a:rPr lang="pl-PL" sz="2800" b="1" dirty="0" err="1"/>
              <a:t>music</a:t>
            </a:r>
            <a:r>
              <a:rPr lang="pl-PL" sz="2800" b="1" dirty="0"/>
              <a:t>, pop-</a:t>
            </a:r>
            <a:r>
              <a:rPr lang="pl-PL" sz="2800" b="1" dirty="0" err="1"/>
              <a:t>culture</a:t>
            </a:r>
            <a:r>
              <a:rPr lang="pl-PL" sz="2800" b="1" dirty="0"/>
              <a:t> – </a:t>
            </a:r>
            <a:r>
              <a:rPr lang="pl-PL" sz="2800" b="1" dirty="0" err="1"/>
              <a:t>combine</a:t>
            </a:r>
            <a:r>
              <a:rPr lang="pl-PL" sz="2800" b="1" dirty="0"/>
              <a:t> </a:t>
            </a:r>
            <a:r>
              <a:rPr lang="pl-PL" sz="2800" b="1" dirty="0" err="1"/>
              <a:t>them</a:t>
            </a:r>
            <a:r>
              <a:rPr lang="pl-PL" sz="2800" b="1" dirty="0"/>
              <a:t> with </a:t>
            </a:r>
            <a:r>
              <a:rPr lang="pl-PL" sz="2800" b="1" dirty="0" err="1"/>
              <a:t>specific</a:t>
            </a:r>
            <a:r>
              <a:rPr lang="pl-PL" sz="2800" b="1" dirty="0"/>
              <a:t> </a:t>
            </a:r>
            <a:r>
              <a:rPr lang="pl-PL" sz="2800" b="1" dirty="0" err="1"/>
              <a:t>aims</a:t>
            </a:r>
            <a:r>
              <a:rPr lang="pl-PL" sz="2800" b="1" dirty="0"/>
              <a:t>.</a:t>
            </a:r>
          </a:p>
        </p:txBody>
      </p:sp>
      <p:sp>
        <p:nvSpPr>
          <p:cNvPr id="3" name="AutoShape 2" descr="Znalezione obrazy dla zapytania ms teams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5690" y="1231393"/>
            <a:ext cx="5510457" cy="5169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rostokąt 1"/>
          <p:cNvSpPr/>
          <p:nvPr/>
        </p:nvSpPr>
        <p:spPr>
          <a:xfrm>
            <a:off x="307975" y="5263819"/>
            <a:ext cx="2907715" cy="1200329"/>
          </a:xfrm>
          <a:prstGeom prst="rect">
            <a:avLst/>
          </a:prstGeom>
        </p:spPr>
        <p:txBody>
          <a:bodyPr wrap="square">
            <a:spAutoFit/>
          </a:bodyPr>
          <a:lstStyle/>
          <a:p>
            <a:r>
              <a:rPr lang="pl-PL" dirty="0"/>
              <a:t>Source: https://www.bbc.co.uk/learningenglish/english/features/6-minute-english</a:t>
            </a:r>
          </a:p>
        </p:txBody>
      </p:sp>
    </p:spTree>
    <p:extLst>
      <p:ext uri="{BB962C8B-B14F-4D97-AF65-F5344CB8AC3E}">
        <p14:creationId xmlns:p14="http://schemas.microsoft.com/office/powerpoint/2010/main" val="401085158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17" y="25152"/>
            <a:ext cx="1519323" cy="833367"/>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4" y="6401182"/>
            <a:ext cx="12187592" cy="469392"/>
          </a:xfrm>
          <a:prstGeom prst="rect">
            <a:avLst/>
          </a:prstGeom>
        </p:spPr>
      </p:pic>
      <p:sp>
        <p:nvSpPr>
          <p:cNvPr id="18" name="pole tekstowe 17"/>
          <p:cNvSpPr txBox="1"/>
          <p:nvPr/>
        </p:nvSpPr>
        <p:spPr>
          <a:xfrm>
            <a:off x="1847850" y="-96774"/>
            <a:ext cx="9258300" cy="1077218"/>
          </a:xfrm>
          <a:prstGeom prst="rect">
            <a:avLst/>
          </a:prstGeom>
          <a:noFill/>
        </p:spPr>
        <p:txBody>
          <a:bodyPr wrap="square" rtlCol="0">
            <a:spAutoFit/>
          </a:bodyPr>
          <a:lstStyle/>
          <a:p>
            <a:pPr algn="ctr"/>
            <a:r>
              <a:rPr lang="pl-PL" sz="3200" b="1" dirty="0"/>
              <a:t>GENERATION Z AND ENGLISH LANGUAGE</a:t>
            </a:r>
          </a:p>
          <a:p>
            <a:pPr algn="ctr"/>
            <a:r>
              <a:rPr lang="pl-PL" sz="3200" b="1" dirty="0"/>
              <a:t>PROPOSED METHODS</a:t>
            </a:r>
          </a:p>
        </p:txBody>
      </p:sp>
      <p:sp>
        <p:nvSpPr>
          <p:cNvPr id="9" name="pole tekstowe 8">
            <a:extLst>
              <a:ext uri="{FF2B5EF4-FFF2-40B4-BE49-F238E27FC236}">
                <a16:creationId xmlns:a16="http://schemas.microsoft.com/office/drawing/2014/main" id="{B645D348-8701-4867-9626-68C71382184B}"/>
              </a:ext>
            </a:extLst>
          </p:cNvPr>
          <p:cNvSpPr txBox="1"/>
          <p:nvPr/>
        </p:nvSpPr>
        <p:spPr>
          <a:xfrm>
            <a:off x="460375" y="718834"/>
            <a:ext cx="11518265" cy="523220"/>
          </a:xfrm>
          <a:prstGeom prst="rect">
            <a:avLst/>
          </a:prstGeom>
          <a:noFill/>
        </p:spPr>
        <p:txBody>
          <a:bodyPr wrap="square" rtlCol="0">
            <a:spAutoFit/>
          </a:bodyPr>
          <a:lstStyle/>
          <a:p>
            <a:pPr algn="ctr"/>
            <a:r>
              <a:rPr lang="pl-PL" sz="2800" b="1" dirty="0" err="1"/>
              <a:t>Bring</a:t>
            </a:r>
            <a:r>
              <a:rPr lang="pl-PL" sz="2800" b="1" dirty="0"/>
              <a:t> </a:t>
            </a:r>
            <a:r>
              <a:rPr lang="pl-PL" sz="2800" b="1" dirty="0" err="1"/>
              <a:t>movies</a:t>
            </a:r>
            <a:r>
              <a:rPr lang="pl-PL" sz="2800" b="1" dirty="0"/>
              <a:t>, </a:t>
            </a:r>
            <a:r>
              <a:rPr lang="pl-PL" sz="2800" b="1" dirty="0" err="1"/>
              <a:t>music</a:t>
            </a:r>
            <a:r>
              <a:rPr lang="pl-PL" sz="2800" b="1" dirty="0"/>
              <a:t>, pop-</a:t>
            </a:r>
            <a:r>
              <a:rPr lang="pl-PL" sz="2800" b="1" dirty="0" err="1"/>
              <a:t>culture</a:t>
            </a:r>
            <a:r>
              <a:rPr lang="pl-PL" sz="2800" b="1" dirty="0"/>
              <a:t> – </a:t>
            </a:r>
            <a:r>
              <a:rPr lang="pl-PL" sz="2800" b="1" dirty="0" err="1"/>
              <a:t>combine</a:t>
            </a:r>
            <a:r>
              <a:rPr lang="pl-PL" sz="2800" b="1" dirty="0"/>
              <a:t> </a:t>
            </a:r>
            <a:r>
              <a:rPr lang="pl-PL" sz="2800" b="1" dirty="0" err="1"/>
              <a:t>them</a:t>
            </a:r>
            <a:r>
              <a:rPr lang="pl-PL" sz="2800" b="1" dirty="0"/>
              <a:t> with </a:t>
            </a:r>
            <a:r>
              <a:rPr lang="pl-PL" sz="2800" b="1" dirty="0" err="1"/>
              <a:t>specific</a:t>
            </a:r>
            <a:r>
              <a:rPr lang="pl-PL" sz="2800" b="1" dirty="0"/>
              <a:t> </a:t>
            </a:r>
            <a:r>
              <a:rPr lang="pl-PL" sz="2800" b="1" dirty="0" err="1"/>
              <a:t>aims</a:t>
            </a:r>
            <a:r>
              <a:rPr lang="pl-PL" sz="2800" b="1" dirty="0"/>
              <a:t>.</a:t>
            </a:r>
          </a:p>
        </p:txBody>
      </p:sp>
      <p:sp>
        <p:nvSpPr>
          <p:cNvPr id="3" name="AutoShape 2" descr="Znalezione obrazy dla zapytania ms teams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 name="Prostokąt 1"/>
          <p:cNvSpPr/>
          <p:nvPr/>
        </p:nvSpPr>
        <p:spPr>
          <a:xfrm>
            <a:off x="307975" y="5263819"/>
            <a:ext cx="2907715" cy="1200329"/>
          </a:xfrm>
          <a:prstGeom prst="rect">
            <a:avLst/>
          </a:prstGeom>
        </p:spPr>
        <p:txBody>
          <a:bodyPr wrap="square">
            <a:spAutoFit/>
          </a:bodyPr>
          <a:lstStyle/>
          <a:p>
            <a:r>
              <a:rPr lang="pl-PL" dirty="0"/>
              <a:t>Source: https://www.bbc.co.uk/programmes/p02nq0gn/episodes/downloads</a:t>
            </a:r>
          </a:p>
        </p:txBody>
      </p:sp>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936" y="1153122"/>
            <a:ext cx="6352913" cy="5248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89374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17" y="25152"/>
            <a:ext cx="1519323" cy="833367"/>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4" y="6401182"/>
            <a:ext cx="12187592" cy="469392"/>
          </a:xfrm>
          <a:prstGeom prst="rect">
            <a:avLst/>
          </a:prstGeom>
        </p:spPr>
      </p:pic>
      <p:sp>
        <p:nvSpPr>
          <p:cNvPr id="6" name="pole tekstowe 5"/>
          <p:cNvSpPr txBox="1"/>
          <p:nvPr/>
        </p:nvSpPr>
        <p:spPr>
          <a:xfrm>
            <a:off x="1847850" y="26912"/>
            <a:ext cx="9258300" cy="1077218"/>
          </a:xfrm>
          <a:prstGeom prst="rect">
            <a:avLst/>
          </a:prstGeom>
          <a:noFill/>
        </p:spPr>
        <p:txBody>
          <a:bodyPr wrap="square" rtlCol="0">
            <a:spAutoFit/>
          </a:bodyPr>
          <a:lstStyle/>
          <a:p>
            <a:pPr algn="ctr"/>
            <a:r>
              <a:rPr lang="pl-PL" sz="3200" b="1" dirty="0"/>
              <a:t>GENERATION Z AND ENGLISH LANGUAGE</a:t>
            </a:r>
          </a:p>
          <a:p>
            <a:pPr algn="ctr"/>
            <a:r>
              <a:rPr lang="pl-PL" sz="3200" b="1" dirty="0"/>
              <a:t>PROPOSED METHODS</a:t>
            </a:r>
          </a:p>
        </p:txBody>
      </p:sp>
      <p:sp>
        <p:nvSpPr>
          <p:cNvPr id="9" name="pole tekstowe 8">
            <a:extLst>
              <a:ext uri="{FF2B5EF4-FFF2-40B4-BE49-F238E27FC236}">
                <a16:creationId xmlns:a16="http://schemas.microsoft.com/office/drawing/2014/main" id="{4E518B6D-38B7-4B10-A952-5519C9D8809A}"/>
              </a:ext>
            </a:extLst>
          </p:cNvPr>
          <p:cNvSpPr txBox="1"/>
          <p:nvPr/>
        </p:nvSpPr>
        <p:spPr>
          <a:xfrm>
            <a:off x="1056368" y="906775"/>
            <a:ext cx="9861922" cy="584775"/>
          </a:xfrm>
          <a:prstGeom prst="rect">
            <a:avLst/>
          </a:prstGeom>
          <a:noFill/>
        </p:spPr>
        <p:txBody>
          <a:bodyPr wrap="square" rtlCol="0">
            <a:spAutoFit/>
          </a:bodyPr>
          <a:lstStyle/>
          <a:p>
            <a:pPr algn="ctr"/>
            <a:r>
              <a:rPr lang="pl-PL" sz="3200" dirty="0" err="1"/>
              <a:t>Combine</a:t>
            </a:r>
            <a:r>
              <a:rPr lang="pl-PL" sz="3200" dirty="0"/>
              <a:t> </a:t>
            </a:r>
            <a:r>
              <a:rPr lang="pl-PL" sz="3200" dirty="0" err="1"/>
              <a:t>methods</a:t>
            </a:r>
            <a:r>
              <a:rPr lang="pl-PL" sz="3200" dirty="0"/>
              <a:t> with multitasking </a:t>
            </a:r>
          </a:p>
        </p:txBody>
      </p:sp>
      <p:pic>
        <p:nvPicPr>
          <p:cNvPr id="3074" name="Picture 2" descr="Find Someone Who | How to speak chinese, Find someone who, Verb worksheets"/>
          <p:cNvPicPr>
            <a:picLocks noChangeAspect="1" noChangeArrowheads="1"/>
          </p:cNvPicPr>
          <p:nvPr/>
        </p:nvPicPr>
        <p:blipFill rotWithShape="1">
          <a:blip r:embed="rId5">
            <a:extLst>
              <a:ext uri="{28A0092B-C50C-407E-A947-70E740481C1C}">
                <a14:useLocalDpi xmlns:a14="http://schemas.microsoft.com/office/drawing/2010/main" val="0"/>
              </a:ext>
            </a:extLst>
          </a:blip>
          <a:srcRect l="8549" t="28599" r="6584" b="6641"/>
          <a:stretch/>
        </p:blipFill>
        <p:spPr bwMode="auto">
          <a:xfrm>
            <a:off x="3592267" y="1444774"/>
            <a:ext cx="4790124" cy="5003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84830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17" y="25152"/>
            <a:ext cx="1519323" cy="833367"/>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4" y="6401182"/>
            <a:ext cx="12187592" cy="469392"/>
          </a:xfrm>
          <a:prstGeom prst="rect">
            <a:avLst/>
          </a:prstGeom>
        </p:spPr>
      </p:pic>
      <p:sp>
        <p:nvSpPr>
          <p:cNvPr id="6" name="pole tekstowe 5"/>
          <p:cNvSpPr txBox="1"/>
          <p:nvPr/>
        </p:nvSpPr>
        <p:spPr>
          <a:xfrm>
            <a:off x="1847850" y="149447"/>
            <a:ext cx="9258300" cy="584775"/>
          </a:xfrm>
          <a:prstGeom prst="rect">
            <a:avLst/>
          </a:prstGeom>
          <a:noFill/>
        </p:spPr>
        <p:txBody>
          <a:bodyPr wrap="square" rtlCol="0">
            <a:spAutoFit/>
          </a:bodyPr>
          <a:lstStyle/>
          <a:p>
            <a:pPr algn="ctr"/>
            <a:r>
              <a:rPr lang="pl-PL" sz="3200" b="1" dirty="0"/>
              <a:t>IT IS NOT RECOMMENDED TO:</a:t>
            </a:r>
          </a:p>
        </p:txBody>
      </p:sp>
      <p:sp>
        <p:nvSpPr>
          <p:cNvPr id="2" name="pole tekstowe 1"/>
          <p:cNvSpPr txBox="1"/>
          <p:nvPr/>
        </p:nvSpPr>
        <p:spPr>
          <a:xfrm>
            <a:off x="806078" y="1317244"/>
            <a:ext cx="8758546" cy="523220"/>
          </a:xfrm>
          <a:prstGeom prst="rect">
            <a:avLst/>
          </a:prstGeom>
          <a:noFill/>
        </p:spPr>
        <p:txBody>
          <a:bodyPr wrap="square" rtlCol="0">
            <a:spAutoFit/>
          </a:bodyPr>
          <a:lstStyle/>
          <a:p>
            <a:pPr marL="285750" indent="-285750">
              <a:buFont typeface="Arial" pitchFamily="34" charset="0"/>
              <a:buChar char="•"/>
            </a:pPr>
            <a:r>
              <a:rPr lang="pl-PL" sz="2800" dirty="0"/>
              <a:t>  </a:t>
            </a:r>
            <a:r>
              <a:rPr lang="pl-PL" sz="2800" dirty="0" err="1"/>
              <a:t>Pre-record</a:t>
            </a:r>
            <a:r>
              <a:rPr lang="pl-PL" sz="2800" dirty="0"/>
              <a:t> </a:t>
            </a:r>
            <a:r>
              <a:rPr lang="pl-PL" sz="2800" dirty="0" err="1"/>
              <a:t>lectures</a:t>
            </a:r>
            <a:r>
              <a:rPr lang="pl-PL" sz="2800" dirty="0"/>
              <a:t>;</a:t>
            </a:r>
          </a:p>
        </p:txBody>
      </p:sp>
      <p:sp>
        <p:nvSpPr>
          <p:cNvPr id="8" name="pole tekstowe 7"/>
          <p:cNvSpPr txBox="1"/>
          <p:nvPr/>
        </p:nvSpPr>
        <p:spPr>
          <a:xfrm>
            <a:off x="806078" y="1936974"/>
            <a:ext cx="8758546" cy="523220"/>
          </a:xfrm>
          <a:prstGeom prst="rect">
            <a:avLst/>
          </a:prstGeom>
          <a:noFill/>
        </p:spPr>
        <p:txBody>
          <a:bodyPr wrap="square" rtlCol="0">
            <a:spAutoFit/>
          </a:bodyPr>
          <a:lstStyle/>
          <a:p>
            <a:pPr marL="457200" indent="-457200">
              <a:buFont typeface="Arial" pitchFamily="34" charset="0"/>
              <a:buChar char="•"/>
            </a:pPr>
            <a:r>
              <a:rPr lang="pl-PL" sz="2800" dirty="0" err="1"/>
              <a:t>Assign</a:t>
            </a:r>
            <a:r>
              <a:rPr lang="pl-PL" sz="2800" dirty="0"/>
              <a:t> </a:t>
            </a:r>
            <a:r>
              <a:rPr lang="pl-PL" sz="2800" dirty="0" err="1"/>
              <a:t>long</a:t>
            </a:r>
            <a:r>
              <a:rPr lang="pl-PL" sz="2800" dirty="0"/>
              <a:t> term </a:t>
            </a:r>
            <a:r>
              <a:rPr lang="pl-PL" sz="2800" dirty="0" err="1"/>
              <a:t>papers</a:t>
            </a:r>
            <a:r>
              <a:rPr lang="pl-PL" sz="2800" dirty="0"/>
              <a:t>;</a:t>
            </a:r>
          </a:p>
        </p:txBody>
      </p:sp>
      <p:sp>
        <p:nvSpPr>
          <p:cNvPr id="10" name="pole tekstowe 9"/>
          <p:cNvSpPr txBox="1"/>
          <p:nvPr/>
        </p:nvSpPr>
        <p:spPr>
          <a:xfrm>
            <a:off x="806078" y="2674938"/>
            <a:ext cx="8758546" cy="523220"/>
          </a:xfrm>
          <a:prstGeom prst="rect">
            <a:avLst/>
          </a:prstGeom>
          <a:noFill/>
        </p:spPr>
        <p:txBody>
          <a:bodyPr wrap="square" rtlCol="0">
            <a:spAutoFit/>
          </a:bodyPr>
          <a:lstStyle/>
          <a:p>
            <a:pPr marL="457200" indent="-457200">
              <a:buFont typeface="Arial" pitchFamily="34" charset="0"/>
              <a:buChar char="•"/>
            </a:pPr>
            <a:r>
              <a:rPr lang="pl-PL" sz="2800" dirty="0" err="1"/>
              <a:t>Encourage</a:t>
            </a:r>
            <a:r>
              <a:rPr lang="pl-PL" sz="2800" dirty="0"/>
              <a:t> to </a:t>
            </a:r>
            <a:r>
              <a:rPr lang="pl-PL" sz="2800" dirty="0" err="1"/>
              <a:t>buy</a:t>
            </a:r>
            <a:r>
              <a:rPr lang="pl-PL" sz="2800" dirty="0"/>
              <a:t> the </a:t>
            </a:r>
            <a:r>
              <a:rPr lang="pl-PL" sz="2800" dirty="0" err="1"/>
              <a:t>hardcopy</a:t>
            </a:r>
            <a:r>
              <a:rPr lang="pl-PL" sz="2800" dirty="0"/>
              <a:t> version of the </a:t>
            </a:r>
            <a:r>
              <a:rPr lang="pl-PL" sz="2800" dirty="0" err="1"/>
              <a:t>book</a:t>
            </a:r>
            <a:r>
              <a:rPr lang="pl-PL" sz="2800" dirty="0"/>
              <a:t>;</a:t>
            </a:r>
          </a:p>
        </p:txBody>
      </p:sp>
      <p:sp>
        <p:nvSpPr>
          <p:cNvPr id="9" name="pole tekstowe 8"/>
          <p:cNvSpPr txBox="1"/>
          <p:nvPr/>
        </p:nvSpPr>
        <p:spPr>
          <a:xfrm>
            <a:off x="1847850" y="4746032"/>
            <a:ext cx="8758546" cy="646331"/>
          </a:xfrm>
          <a:prstGeom prst="rect">
            <a:avLst/>
          </a:prstGeom>
          <a:noFill/>
        </p:spPr>
        <p:txBody>
          <a:bodyPr wrap="square" rtlCol="0">
            <a:spAutoFit/>
          </a:bodyPr>
          <a:lstStyle/>
          <a:p>
            <a:pPr algn="ctr"/>
            <a:r>
              <a:rPr lang="pl-PL" sz="3600" b="1" dirty="0"/>
              <a:t>OTHER IDEAS?</a:t>
            </a:r>
          </a:p>
        </p:txBody>
      </p:sp>
      <p:sp>
        <p:nvSpPr>
          <p:cNvPr id="11" name="pole tekstowe 10"/>
          <p:cNvSpPr txBox="1"/>
          <p:nvPr/>
        </p:nvSpPr>
        <p:spPr>
          <a:xfrm>
            <a:off x="806078" y="3343226"/>
            <a:ext cx="9315822" cy="523220"/>
          </a:xfrm>
          <a:prstGeom prst="rect">
            <a:avLst/>
          </a:prstGeom>
          <a:noFill/>
        </p:spPr>
        <p:txBody>
          <a:bodyPr wrap="square" rtlCol="0">
            <a:spAutoFit/>
          </a:bodyPr>
          <a:lstStyle/>
          <a:p>
            <a:pPr marL="457200" indent="-457200">
              <a:buFont typeface="Arial" pitchFamily="34" charset="0"/>
              <a:buChar char="•"/>
            </a:pPr>
            <a:r>
              <a:rPr lang="pl-PL" sz="2800" dirty="0" err="1"/>
              <a:t>Discourage</a:t>
            </a:r>
            <a:r>
              <a:rPr lang="pl-PL" sz="2800" dirty="0"/>
              <a:t> the </a:t>
            </a:r>
            <a:r>
              <a:rPr lang="pl-PL" sz="2800" dirty="0" err="1"/>
              <a:t>usage</a:t>
            </a:r>
            <a:r>
              <a:rPr lang="pl-PL" sz="2800" dirty="0"/>
              <a:t> of </a:t>
            </a:r>
            <a:r>
              <a:rPr lang="pl-PL" sz="2800" dirty="0" err="1"/>
              <a:t>smartphones</a:t>
            </a:r>
            <a:r>
              <a:rPr lang="pl-PL" sz="2800" dirty="0"/>
              <a:t> to </a:t>
            </a:r>
            <a:r>
              <a:rPr lang="pl-PL" sz="2800" dirty="0" err="1"/>
              <a:t>complete</a:t>
            </a:r>
            <a:r>
              <a:rPr lang="pl-PL" sz="2800" dirty="0"/>
              <a:t> a </a:t>
            </a:r>
            <a:r>
              <a:rPr lang="pl-PL" sz="2800" dirty="0" err="1"/>
              <a:t>task</a:t>
            </a:r>
            <a:r>
              <a:rPr lang="pl-PL" sz="2800" dirty="0"/>
              <a:t>.</a:t>
            </a:r>
          </a:p>
        </p:txBody>
      </p:sp>
    </p:spTree>
    <p:extLst>
      <p:ext uri="{BB962C8B-B14F-4D97-AF65-F5344CB8AC3E}">
        <p14:creationId xmlns:p14="http://schemas.microsoft.com/office/powerpoint/2010/main" val="38138977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9"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17" y="0"/>
            <a:ext cx="1519323" cy="690427"/>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4" y="6401182"/>
            <a:ext cx="12187592" cy="469392"/>
          </a:xfrm>
          <a:prstGeom prst="rect">
            <a:avLst/>
          </a:prstGeom>
        </p:spPr>
      </p:pic>
      <p:sp>
        <p:nvSpPr>
          <p:cNvPr id="8" name="pole tekstowe 7"/>
          <p:cNvSpPr txBox="1"/>
          <p:nvPr/>
        </p:nvSpPr>
        <p:spPr>
          <a:xfrm>
            <a:off x="1466850" y="105652"/>
            <a:ext cx="9258300" cy="584775"/>
          </a:xfrm>
          <a:prstGeom prst="rect">
            <a:avLst/>
          </a:prstGeom>
          <a:noFill/>
        </p:spPr>
        <p:txBody>
          <a:bodyPr wrap="square" rtlCol="0">
            <a:spAutoFit/>
          </a:bodyPr>
          <a:lstStyle/>
          <a:p>
            <a:pPr algn="ctr"/>
            <a:r>
              <a:rPr lang="pl-PL" sz="3200" b="1" dirty="0" err="1"/>
              <a:t>Literature</a:t>
            </a:r>
            <a:r>
              <a:rPr lang="pl-PL" sz="3200" b="1" dirty="0"/>
              <a:t> and </a:t>
            </a:r>
            <a:r>
              <a:rPr lang="pl-PL" sz="3200" b="1" dirty="0" err="1"/>
              <a:t>reference</a:t>
            </a:r>
            <a:r>
              <a:rPr lang="pl-PL" sz="3200" b="1" dirty="0"/>
              <a:t> </a:t>
            </a:r>
            <a:r>
              <a:rPr lang="pl-PL" sz="3200" b="1" dirty="0" err="1"/>
              <a:t>material</a:t>
            </a:r>
            <a:endParaRPr lang="pl-PL" sz="3200" b="1" dirty="0"/>
          </a:p>
        </p:txBody>
      </p:sp>
      <p:sp>
        <p:nvSpPr>
          <p:cNvPr id="3" name="Rectangle 2"/>
          <p:cNvSpPr>
            <a:spLocks noChangeArrowheads="1"/>
          </p:cNvSpPr>
          <p:nvPr/>
        </p:nvSpPr>
        <p:spPr bwMode="auto">
          <a:xfrm>
            <a:off x="139700" y="690427"/>
            <a:ext cx="12050096"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pl-PL" sz="1800" b="0" i="1" u="none" strike="noStrike" cap="none" normalizeH="0" baseline="0" dirty="0">
                <a:ln>
                  <a:noFill/>
                </a:ln>
                <a:solidFill>
                  <a:schemeClr val="tx1"/>
                </a:solidFill>
                <a:effectLst/>
                <a:latin typeface="Arial" charset="0"/>
                <a:cs typeface="Arial" charset="0"/>
              </a:rPr>
              <a:t>"Words </a:t>
            </a:r>
            <a:r>
              <a:rPr kumimoji="0" lang="pl-PL" sz="1800" b="0" i="1" u="none" strike="noStrike" cap="none" normalizeH="0" baseline="0" dirty="0" err="1">
                <a:ln>
                  <a:noFill/>
                </a:ln>
                <a:solidFill>
                  <a:schemeClr val="tx1"/>
                </a:solidFill>
                <a:effectLst/>
                <a:latin typeface="Arial" charset="0"/>
                <a:cs typeface="Arial" charset="0"/>
              </a:rPr>
              <a:t>We're</a:t>
            </a:r>
            <a:r>
              <a:rPr kumimoji="0" lang="pl-PL" sz="1800" b="0" i="1" u="none" strike="noStrike" cap="none" normalizeH="0" baseline="0" dirty="0">
                <a:ln>
                  <a:noFill/>
                </a:ln>
                <a:solidFill>
                  <a:schemeClr val="tx1"/>
                </a:solidFill>
                <a:effectLst/>
                <a:latin typeface="Arial" charset="0"/>
                <a:cs typeface="Arial" charset="0"/>
              </a:rPr>
              <a:t> </a:t>
            </a:r>
            <a:r>
              <a:rPr kumimoji="0" lang="pl-PL" sz="1800" b="0" i="1" u="none" strike="noStrike" cap="none" normalizeH="0" baseline="0" dirty="0" err="1">
                <a:ln>
                  <a:noFill/>
                </a:ln>
                <a:solidFill>
                  <a:schemeClr val="tx1"/>
                </a:solidFill>
                <a:effectLst/>
                <a:latin typeface="Arial" charset="0"/>
                <a:cs typeface="Arial" charset="0"/>
              </a:rPr>
              <a:t>Watching</a:t>
            </a:r>
            <a:r>
              <a:rPr kumimoji="0" lang="pl-PL" sz="1800" b="0" i="1" u="none" strike="noStrike" cap="none" normalizeH="0" baseline="0" dirty="0">
                <a:ln>
                  <a:noFill/>
                </a:ln>
                <a:solidFill>
                  <a:schemeClr val="tx1"/>
                </a:solidFill>
                <a:effectLst/>
                <a:latin typeface="Arial" charset="0"/>
                <a:cs typeface="Arial" charset="0"/>
              </a:rPr>
              <a:t>: '</a:t>
            </a:r>
            <a:r>
              <a:rPr kumimoji="0" lang="pl-PL" sz="1800" b="0" i="1" u="none" strike="noStrike" cap="none" normalizeH="0" baseline="0" dirty="0" err="1">
                <a:ln>
                  <a:noFill/>
                </a:ln>
                <a:solidFill>
                  <a:schemeClr val="tx1"/>
                </a:solidFill>
                <a:effectLst/>
                <a:latin typeface="Arial" charset="0"/>
                <a:cs typeface="Arial" charset="0"/>
              </a:rPr>
              <a:t>Zoomer</a:t>
            </a:r>
            <a:r>
              <a:rPr kumimoji="0" lang="pl-PL" sz="1800" b="0" i="1" u="none" strike="noStrike" cap="none" normalizeH="0" baseline="0" dirty="0">
                <a:ln>
                  <a:noFill/>
                </a:ln>
                <a:solidFill>
                  <a:schemeClr val="tx1"/>
                </a:solidFill>
                <a:effectLst/>
                <a:latin typeface="Arial" charset="0"/>
                <a:cs typeface="Arial" charset="0"/>
              </a:rPr>
              <a:t>'". </a:t>
            </a:r>
            <a:r>
              <a:rPr kumimoji="0" lang="pl-PL" sz="1800" b="0" i="1" u="none" strike="noStrike" cap="none" normalizeH="0" baseline="0" dirty="0" err="1">
                <a:ln>
                  <a:noFill/>
                </a:ln>
                <a:solidFill>
                  <a:schemeClr val="tx1"/>
                </a:solidFill>
                <a:effectLst/>
                <a:latin typeface="Arial" charset="0"/>
                <a:cs typeface="Arial" charset="0"/>
              </a:rPr>
              <a:t>Merriam</a:t>
            </a:r>
            <a:r>
              <a:rPr kumimoji="0" lang="pl-PL" sz="1800" b="0" i="1" u="none" strike="noStrike" cap="none" normalizeH="0" baseline="0" dirty="0">
                <a:ln>
                  <a:noFill/>
                </a:ln>
                <a:solidFill>
                  <a:schemeClr val="tx1"/>
                </a:solidFill>
                <a:effectLst/>
                <a:latin typeface="Arial" charset="0"/>
                <a:cs typeface="Arial" charset="0"/>
              </a:rPr>
              <a:t>-Webster. </a:t>
            </a:r>
            <a:r>
              <a:rPr kumimoji="0" lang="pl-PL" sz="1800" b="0" i="1" u="none" strike="noStrike" cap="none" normalizeH="0" baseline="0" dirty="0" err="1">
                <a:ln>
                  <a:noFill/>
                </a:ln>
                <a:solidFill>
                  <a:schemeClr val="tx1"/>
                </a:solidFill>
                <a:effectLst/>
                <a:latin typeface="Arial" charset="0"/>
                <a:cs typeface="Arial" charset="0"/>
              </a:rPr>
              <a:t>October</a:t>
            </a:r>
            <a:r>
              <a:rPr kumimoji="0" lang="pl-PL" sz="1800" b="0" i="1" u="none" strike="noStrike" cap="none" normalizeH="0" baseline="0" dirty="0">
                <a:ln>
                  <a:noFill/>
                </a:ln>
                <a:solidFill>
                  <a:schemeClr val="tx1"/>
                </a:solidFill>
                <a:effectLst/>
                <a:latin typeface="Arial" charset="0"/>
                <a:cs typeface="Arial" charset="0"/>
              </a:rPr>
              <a:t> 2021. </a:t>
            </a:r>
            <a:r>
              <a:rPr kumimoji="0" lang="pl-PL" sz="1800" b="0" i="1" u="none" strike="noStrike" cap="none" normalizeH="0" baseline="0" dirty="0" err="1">
                <a:ln>
                  <a:noFill/>
                </a:ln>
                <a:solidFill>
                  <a:schemeClr val="tx1"/>
                </a:solidFill>
                <a:effectLst/>
                <a:latin typeface="Arial" charset="0"/>
                <a:cs typeface="Arial" charset="0"/>
              </a:rPr>
              <a:t>Retrieved</a:t>
            </a:r>
            <a:r>
              <a:rPr kumimoji="0" lang="pl-PL" sz="1800" b="0" i="1" u="none" strike="noStrike" cap="none" normalizeH="0" baseline="0" dirty="0">
                <a:ln>
                  <a:noFill/>
                </a:ln>
                <a:solidFill>
                  <a:schemeClr val="tx1"/>
                </a:solidFill>
                <a:effectLst/>
                <a:latin typeface="Arial" charset="0"/>
                <a:cs typeface="Arial" charset="0"/>
              </a:rPr>
              <a:t>: </a:t>
            </a:r>
            <a:r>
              <a:rPr kumimoji="0" lang="pl-PL" sz="1800" b="0" i="1" u="none" strike="noStrike" cap="none" normalizeH="0" baseline="0" dirty="0" err="1">
                <a:ln>
                  <a:noFill/>
                </a:ln>
                <a:solidFill>
                  <a:schemeClr val="tx1"/>
                </a:solidFill>
                <a:effectLst/>
                <a:latin typeface="Arial" charset="0"/>
                <a:cs typeface="Arial" charset="0"/>
              </a:rPr>
              <a:t>April</a:t>
            </a:r>
            <a:r>
              <a:rPr kumimoji="0" lang="pl-PL" sz="1800" b="0" i="1" u="none" strike="noStrike" cap="none" normalizeH="0" baseline="0" dirty="0">
                <a:ln>
                  <a:noFill/>
                </a:ln>
                <a:solidFill>
                  <a:schemeClr val="tx1"/>
                </a:solidFill>
                <a:effectLst/>
                <a:latin typeface="Arial" charset="0"/>
                <a:cs typeface="Arial" charset="0"/>
              </a:rPr>
              <a:t> 15, 2022.</a:t>
            </a:r>
            <a:r>
              <a:rPr kumimoji="0" lang="pl-PL" sz="1800" b="0" i="0" u="none" strike="noStrike" cap="none" normalizeH="0" baseline="0" dirty="0">
                <a:ln>
                  <a:noFill/>
                </a:ln>
                <a:solidFill>
                  <a:schemeClr val="tx1"/>
                </a:solidFill>
                <a:effectLst/>
                <a:latin typeface="Arial" charset="0"/>
                <a:cs typeface="Arial" charset="0"/>
              </a:rPr>
              <a:t> </a:t>
            </a:r>
          </a:p>
          <a:p>
            <a:pPr lvl="0" eaLnBrk="0" fontAlgn="base" hangingPunct="0">
              <a:spcBef>
                <a:spcPct val="0"/>
              </a:spcBef>
              <a:spcAft>
                <a:spcPct val="0"/>
              </a:spcAft>
              <a:buFontTx/>
              <a:buChar char="•"/>
            </a:pPr>
            <a:r>
              <a:rPr kumimoji="0" lang="pl-PL" sz="1800" b="0" i="1" u="none" strike="noStrike" cap="none" normalizeH="0" baseline="0" dirty="0">
                <a:ln>
                  <a:noFill/>
                </a:ln>
                <a:solidFill>
                  <a:schemeClr val="tx1"/>
                </a:solidFill>
                <a:effectLst/>
                <a:latin typeface="Arial" charset="0"/>
                <a:cs typeface="Arial" charset="0"/>
              </a:rPr>
              <a:t>"zoomer". Dictionary.com,</a:t>
            </a:r>
            <a:r>
              <a:rPr kumimoji="0" lang="pl-PL" sz="1800" b="0" i="1" u="none" strike="noStrike" cap="none" normalizeH="0" dirty="0">
                <a:ln>
                  <a:noFill/>
                </a:ln>
                <a:solidFill>
                  <a:schemeClr val="tx1"/>
                </a:solidFill>
                <a:effectLst/>
                <a:latin typeface="Arial" charset="0"/>
                <a:cs typeface="Arial" charset="0"/>
              </a:rPr>
              <a:t> </a:t>
            </a:r>
            <a:r>
              <a:rPr kumimoji="0" lang="pl-PL" sz="1800" b="0" i="1" u="none" strike="noStrike" cap="none" normalizeH="0" dirty="0" err="1">
                <a:ln>
                  <a:noFill/>
                </a:ln>
                <a:solidFill>
                  <a:schemeClr val="tx1"/>
                </a:solidFill>
                <a:effectLst/>
                <a:latin typeface="Arial" charset="0"/>
                <a:cs typeface="Arial" charset="0"/>
              </a:rPr>
              <a:t>Retrieved</a:t>
            </a:r>
            <a:r>
              <a:rPr kumimoji="0" lang="pl-PL" sz="1800" b="0" i="1" u="none" strike="noStrike" cap="none" normalizeH="0" dirty="0">
                <a:ln>
                  <a:noFill/>
                </a:ln>
                <a:solidFill>
                  <a:schemeClr val="tx1"/>
                </a:solidFill>
                <a:effectLst/>
                <a:latin typeface="Arial" charset="0"/>
                <a:cs typeface="Arial" charset="0"/>
              </a:rPr>
              <a:t>:</a:t>
            </a:r>
            <a:r>
              <a:rPr kumimoji="0" lang="pl-PL" sz="1800" b="0" i="1" u="none" strike="noStrike" cap="none" normalizeH="0" baseline="0" dirty="0">
                <a:ln>
                  <a:noFill/>
                </a:ln>
                <a:solidFill>
                  <a:schemeClr val="tx1"/>
                </a:solidFill>
                <a:effectLst/>
                <a:latin typeface="Arial" charset="0"/>
                <a:cs typeface="Arial" charset="0"/>
              </a:rPr>
              <a:t> </a:t>
            </a:r>
            <a:r>
              <a:rPr lang="pl-PL" i="1" dirty="0" err="1">
                <a:latin typeface="Arial" charset="0"/>
                <a:cs typeface="Arial" charset="0"/>
              </a:rPr>
              <a:t>April</a:t>
            </a:r>
            <a:r>
              <a:rPr lang="pl-PL" i="1" dirty="0">
                <a:latin typeface="Arial" charset="0"/>
                <a:cs typeface="Arial" charset="0"/>
              </a:rPr>
              <a:t> 15, 2022</a:t>
            </a:r>
            <a:r>
              <a:rPr kumimoji="0" lang="pl-PL" sz="1800" b="0" i="1" u="none" strike="noStrike" cap="none" normalizeH="0" baseline="0" dirty="0">
                <a:ln>
                  <a:noFill/>
                </a:ln>
                <a:solidFill>
                  <a:schemeClr val="tx1"/>
                </a:solidFill>
                <a:effectLst/>
                <a:latin typeface="Arial" charset="0"/>
                <a:cs typeface="Arial" charset="0"/>
              </a:rPr>
              <a:t>.</a:t>
            </a:r>
            <a:r>
              <a:rPr kumimoji="0" lang="pl-PL" sz="1800" b="0" i="0" u="none" strike="noStrike" cap="none" normalizeH="0" baseline="0" dirty="0">
                <a:ln>
                  <a:noFill/>
                </a:ln>
                <a:solidFill>
                  <a:schemeClr val="tx1"/>
                </a:solidFill>
                <a:effectLst/>
                <a:latin typeface="Arial" charset="0"/>
                <a:cs typeface="Arial" charset="0"/>
              </a:rPr>
              <a:t> </a:t>
            </a:r>
          </a:p>
          <a:p>
            <a:pPr lvl="0" eaLnBrk="0" fontAlgn="base" hangingPunct="0">
              <a:spcBef>
                <a:spcPct val="0"/>
              </a:spcBef>
              <a:spcAft>
                <a:spcPct val="0"/>
              </a:spcAft>
              <a:buFontTx/>
              <a:buChar char="•"/>
            </a:pPr>
            <a:r>
              <a:rPr kumimoji="0" lang="pl-PL" sz="1800" b="0" i="1" u="none" strike="noStrike" cap="none" normalizeH="0" baseline="0" dirty="0" err="1">
                <a:ln>
                  <a:noFill/>
                </a:ln>
                <a:solidFill>
                  <a:schemeClr val="tx1"/>
                </a:solidFill>
                <a:effectLst/>
                <a:latin typeface="Arial" charset="0"/>
                <a:cs typeface="Arial" charset="0"/>
              </a:rPr>
              <a:t>June</a:t>
            </a:r>
            <a:r>
              <a:rPr kumimoji="0" lang="pl-PL" sz="1800" b="0" i="1" u="none" strike="noStrike" cap="none" normalizeH="0" baseline="0" dirty="0">
                <a:ln>
                  <a:noFill/>
                </a:ln>
                <a:solidFill>
                  <a:schemeClr val="tx1"/>
                </a:solidFill>
                <a:effectLst/>
                <a:latin typeface="Arial" charset="0"/>
                <a:cs typeface="Arial" charset="0"/>
              </a:rPr>
              <a:t>, </a:t>
            </a:r>
            <a:r>
              <a:rPr kumimoji="0" lang="pl-PL" sz="1800" b="0" i="1" u="none" strike="noStrike" cap="none" normalizeH="0" baseline="0" dirty="0" err="1">
                <a:ln>
                  <a:noFill/>
                </a:ln>
                <a:solidFill>
                  <a:schemeClr val="tx1"/>
                </a:solidFill>
                <a:effectLst/>
                <a:latin typeface="Arial" charset="0"/>
                <a:cs typeface="Arial" charset="0"/>
              </a:rPr>
              <a:t>Sophia</a:t>
            </a:r>
            <a:r>
              <a:rPr kumimoji="0" lang="pl-PL" sz="1800" b="0" i="1" u="none" strike="noStrike" cap="none" normalizeH="0" baseline="0" dirty="0">
                <a:ln>
                  <a:noFill/>
                </a:ln>
                <a:solidFill>
                  <a:schemeClr val="tx1"/>
                </a:solidFill>
                <a:effectLst/>
                <a:latin typeface="Arial" charset="0"/>
                <a:cs typeface="Arial" charset="0"/>
              </a:rPr>
              <a:t> (</a:t>
            </a:r>
            <a:r>
              <a:rPr kumimoji="0" lang="pl-PL" sz="1800" b="0" i="1" u="none" strike="noStrike" cap="none" normalizeH="0" baseline="0" dirty="0" err="1">
                <a:ln>
                  <a:noFill/>
                </a:ln>
                <a:solidFill>
                  <a:schemeClr val="tx1"/>
                </a:solidFill>
                <a:effectLst/>
                <a:latin typeface="Arial" charset="0"/>
                <a:cs typeface="Arial" charset="0"/>
              </a:rPr>
              <a:t>July</a:t>
            </a:r>
            <a:r>
              <a:rPr kumimoji="0" lang="pl-PL" sz="1800" b="0" i="1" u="none" strike="noStrike" cap="none" normalizeH="0" baseline="0" dirty="0">
                <a:ln>
                  <a:noFill/>
                </a:ln>
                <a:solidFill>
                  <a:schemeClr val="tx1"/>
                </a:solidFill>
                <a:effectLst/>
                <a:latin typeface="Arial" charset="0"/>
                <a:cs typeface="Arial" charset="0"/>
              </a:rPr>
              <a:t> 10, 2021). "</a:t>
            </a:r>
            <a:r>
              <a:rPr kumimoji="0" lang="pl-PL" sz="1800" b="0" i="1" u="none" strike="noStrike" cap="none" normalizeH="0" baseline="0" dirty="0" err="1">
                <a:ln>
                  <a:noFill/>
                </a:ln>
                <a:solidFill>
                  <a:schemeClr val="tx1"/>
                </a:solidFill>
                <a:effectLst/>
                <a:latin typeface="Arial" charset="0"/>
                <a:cs typeface="Arial" charset="0"/>
              </a:rPr>
              <a:t>Could</a:t>
            </a:r>
            <a:r>
              <a:rPr kumimoji="0" lang="pl-PL" sz="1800" b="0" i="1" u="none" strike="noStrike" cap="none" normalizeH="0" baseline="0" dirty="0">
                <a:ln>
                  <a:noFill/>
                </a:ln>
                <a:solidFill>
                  <a:schemeClr val="tx1"/>
                </a:solidFill>
                <a:effectLst/>
                <a:latin typeface="Arial" charset="0"/>
                <a:cs typeface="Arial" charset="0"/>
              </a:rPr>
              <a:t> Gen Z Free the World From Email?". The New York Times, </a:t>
            </a:r>
            <a:r>
              <a:rPr kumimoji="0" lang="pl-PL" sz="1800" b="0" i="1" u="none" strike="noStrike" cap="none" normalizeH="0" baseline="0" dirty="0" err="1">
                <a:ln>
                  <a:noFill/>
                </a:ln>
                <a:solidFill>
                  <a:schemeClr val="tx1"/>
                </a:solidFill>
                <a:effectLst/>
                <a:latin typeface="Arial" charset="0"/>
                <a:cs typeface="Arial" charset="0"/>
              </a:rPr>
              <a:t>Retrieved</a:t>
            </a:r>
            <a:r>
              <a:rPr kumimoji="0" lang="pl-PL" sz="1800" b="0" i="1" u="none" strike="noStrike" cap="none" normalizeH="0" baseline="0" dirty="0">
                <a:ln>
                  <a:noFill/>
                </a:ln>
                <a:solidFill>
                  <a:schemeClr val="tx1"/>
                </a:solidFill>
                <a:effectLst/>
                <a:latin typeface="Arial" charset="0"/>
                <a:cs typeface="Arial" charset="0"/>
              </a:rPr>
              <a:t>: </a:t>
            </a:r>
            <a:r>
              <a:rPr lang="pl-PL" i="1" dirty="0" err="1">
                <a:latin typeface="Arial" charset="0"/>
                <a:cs typeface="Arial" charset="0"/>
              </a:rPr>
              <a:t>April</a:t>
            </a:r>
            <a:r>
              <a:rPr lang="pl-PL" i="1" dirty="0">
                <a:latin typeface="Arial" charset="0"/>
                <a:cs typeface="Arial" charset="0"/>
              </a:rPr>
              <a:t> 15, 2022</a:t>
            </a:r>
            <a:r>
              <a:rPr kumimoji="0" lang="pl-PL" sz="1800" b="0" i="1" u="none" strike="noStrike" cap="none" normalizeH="0" baseline="0" dirty="0">
                <a:ln>
                  <a:noFill/>
                </a:ln>
                <a:solidFill>
                  <a:schemeClr val="tx1"/>
                </a:solidFill>
                <a:effectLst/>
                <a:latin typeface="Arial" charset="0"/>
                <a:cs typeface="Arial" charset="0"/>
              </a:rPr>
              <a:t>.</a:t>
            </a:r>
            <a:r>
              <a:rPr kumimoji="0" lang="pl-PL" sz="1800" b="0" i="0" u="none" strike="noStrike" cap="none" normalizeH="0" baseline="0" dirty="0">
                <a:ln>
                  <a:noFill/>
                </a:ln>
                <a:solidFill>
                  <a:schemeClr val="tx1"/>
                </a:solidFill>
                <a:effectLst/>
                <a:latin typeface="Arial" charset="0"/>
                <a:cs typeface="Arial" charset="0"/>
              </a:rPr>
              <a:t> </a:t>
            </a:r>
          </a:p>
          <a:p>
            <a:pPr lvl="0" eaLnBrk="0" fontAlgn="base" hangingPunct="0">
              <a:spcBef>
                <a:spcPct val="0"/>
              </a:spcBef>
              <a:spcAft>
                <a:spcPct val="0"/>
              </a:spcAft>
              <a:buFontTx/>
              <a:buChar char="•"/>
            </a:pPr>
            <a:r>
              <a:rPr lang="pl-PL" dirty="0">
                <a:latin typeface="Arial" charset="0"/>
                <a:cs typeface="Arial" charset="0"/>
              </a:rPr>
              <a:t>https://www.facultyfocus.com/articles/teaching-and-learning/generation-z-re-thinking-teaching-and-learning-strategies/ </a:t>
            </a:r>
            <a:r>
              <a:rPr lang="pl-PL" dirty="0" err="1">
                <a:latin typeface="Arial" charset="0"/>
                <a:cs typeface="Arial" charset="0"/>
              </a:rPr>
              <a:t>Retrieved</a:t>
            </a:r>
            <a:r>
              <a:rPr lang="pl-PL" dirty="0">
                <a:latin typeface="Arial" charset="0"/>
                <a:cs typeface="Arial" charset="0"/>
              </a:rPr>
              <a:t>: </a:t>
            </a:r>
            <a:r>
              <a:rPr lang="pl-PL" dirty="0" err="1">
                <a:latin typeface="Arial" charset="0"/>
                <a:cs typeface="Arial" charset="0"/>
              </a:rPr>
              <a:t>April</a:t>
            </a:r>
            <a:r>
              <a:rPr lang="pl-PL" dirty="0">
                <a:latin typeface="Arial" charset="0"/>
                <a:cs typeface="Arial" charset="0"/>
              </a:rPr>
              <a:t> 15, 2022.</a:t>
            </a:r>
          </a:p>
          <a:p>
            <a:pPr eaLnBrk="0" fontAlgn="base" hangingPunct="0">
              <a:spcBef>
                <a:spcPct val="0"/>
              </a:spcBef>
              <a:spcAft>
                <a:spcPct val="0"/>
              </a:spcAft>
              <a:buFontTx/>
              <a:buChar char="•"/>
            </a:pPr>
            <a:r>
              <a:rPr lang="pl-PL" dirty="0">
                <a:latin typeface="Arial" charset="0"/>
                <a:cs typeface="Arial" charset="0"/>
              </a:rPr>
              <a:t>https://www.facultyfocus.com/articles/teaching-and-learning/generation-z-re-thinking-teaching-and-learning-strategies/ </a:t>
            </a:r>
            <a:r>
              <a:rPr lang="pl-PL" dirty="0" err="1">
                <a:latin typeface="Arial" charset="0"/>
                <a:cs typeface="Arial" charset="0"/>
              </a:rPr>
              <a:t>Retrieved</a:t>
            </a:r>
            <a:r>
              <a:rPr lang="pl-PL" dirty="0">
                <a:latin typeface="Arial" charset="0"/>
                <a:cs typeface="Arial" charset="0"/>
              </a:rPr>
              <a:t>: </a:t>
            </a:r>
            <a:r>
              <a:rPr lang="pl-PL" dirty="0" err="1">
                <a:latin typeface="Arial" charset="0"/>
                <a:cs typeface="Arial" charset="0"/>
              </a:rPr>
              <a:t>April</a:t>
            </a:r>
            <a:r>
              <a:rPr lang="pl-PL" dirty="0">
                <a:latin typeface="Arial" charset="0"/>
                <a:cs typeface="Arial" charset="0"/>
              </a:rPr>
              <a:t> 15, 2022.</a:t>
            </a:r>
          </a:p>
          <a:p>
            <a:pPr eaLnBrk="0" fontAlgn="base" hangingPunct="0">
              <a:spcBef>
                <a:spcPct val="0"/>
              </a:spcBef>
              <a:spcAft>
                <a:spcPct val="0"/>
              </a:spcAft>
              <a:buFontTx/>
              <a:buChar char="•"/>
            </a:pPr>
            <a:r>
              <a:rPr lang="pl-PL" dirty="0">
                <a:latin typeface="Arial" charset="0"/>
                <a:cs typeface="Arial" charset="0"/>
              </a:rPr>
              <a:t>https://www.nato.int/structur/recruit/info-doc/Language%20test%20equivalence%20table_FINAL2011.pdf </a:t>
            </a:r>
            <a:r>
              <a:rPr lang="pl-PL" dirty="0" err="1">
                <a:latin typeface="Arial" charset="0"/>
                <a:cs typeface="Arial" charset="0"/>
              </a:rPr>
              <a:t>Retrieved</a:t>
            </a:r>
            <a:r>
              <a:rPr lang="pl-PL" dirty="0">
                <a:latin typeface="Arial" charset="0"/>
                <a:cs typeface="Arial" charset="0"/>
              </a:rPr>
              <a:t>: </a:t>
            </a:r>
            <a:r>
              <a:rPr lang="pl-PL" dirty="0" err="1">
                <a:latin typeface="Arial" charset="0"/>
                <a:cs typeface="Arial" charset="0"/>
              </a:rPr>
              <a:t>April</a:t>
            </a:r>
            <a:r>
              <a:rPr lang="pl-PL" dirty="0">
                <a:latin typeface="Arial" charset="0"/>
                <a:cs typeface="Arial" charset="0"/>
              </a:rPr>
              <a:t> 15, 2022.</a:t>
            </a:r>
          </a:p>
          <a:p>
            <a:pPr eaLnBrk="0" fontAlgn="base" hangingPunct="0">
              <a:spcBef>
                <a:spcPct val="0"/>
              </a:spcBef>
              <a:spcAft>
                <a:spcPct val="0"/>
              </a:spcAft>
              <a:buFontTx/>
              <a:buChar char="•"/>
            </a:pPr>
            <a:r>
              <a:rPr lang="pl-PL" dirty="0">
                <a:latin typeface="Arial" charset="0"/>
                <a:cs typeface="Arial" charset="0"/>
              </a:rPr>
              <a:t>https://www.natobilc.org/documents/TrainingResources/STANAG%206001%20Overview%20Feb%202019.pdf </a:t>
            </a:r>
            <a:r>
              <a:rPr lang="pl-PL" dirty="0" err="1">
                <a:latin typeface="Arial" charset="0"/>
                <a:cs typeface="Arial" charset="0"/>
              </a:rPr>
              <a:t>Retrieved</a:t>
            </a:r>
            <a:r>
              <a:rPr lang="pl-PL" dirty="0">
                <a:latin typeface="Arial" charset="0"/>
                <a:cs typeface="Arial" charset="0"/>
              </a:rPr>
              <a:t>: </a:t>
            </a:r>
            <a:r>
              <a:rPr lang="pl-PL" dirty="0" err="1">
                <a:latin typeface="Arial" charset="0"/>
                <a:cs typeface="Arial" charset="0"/>
              </a:rPr>
              <a:t>April</a:t>
            </a:r>
            <a:r>
              <a:rPr lang="pl-PL" dirty="0">
                <a:latin typeface="Arial" charset="0"/>
                <a:cs typeface="Arial" charset="0"/>
              </a:rPr>
              <a:t> 15, 2022.</a:t>
            </a:r>
          </a:p>
          <a:p>
            <a:pPr eaLnBrk="0" fontAlgn="base" hangingPunct="0">
              <a:spcBef>
                <a:spcPct val="0"/>
              </a:spcBef>
              <a:spcAft>
                <a:spcPct val="0"/>
              </a:spcAft>
              <a:buFontTx/>
              <a:buChar char="•"/>
            </a:pPr>
            <a:r>
              <a:rPr lang="pl-PL" dirty="0">
                <a:latin typeface="Arial" charset="0"/>
                <a:cs typeface="Arial" charset="0"/>
              </a:rPr>
              <a:t>https://www.natobilc.org/files/file/6001EFed05.pdf </a:t>
            </a:r>
            <a:r>
              <a:rPr lang="pl-PL" dirty="0" err="1">
                <a:latin typeface="Arial" charset="0"/>
                <a:cs typeface="Arial" charset="0"/>
              </a:rPr>
              <a:t>Retrieved</a:t>
            </a:r>
            <a:r>
              <a:rPr lang="pl-PL" dirty="0">
                <a:latin typeface="Arial" charset="0"/>
                <a:cs typeface="Arial" charset="0"/>
              </a:rPr>
              <a:t>: </a:t>
            </a:r>
            <a:r>
              <a:rPr lang="pl-PL" dirty="0" err="1">
                <a:latin typeface="Arial" charset="0"/>
                <a:cs typeface="Arial" charset="0"/>
              </a:rPr>
              <a:t>April</a:t>
            </a:r>
            <a:r>
              <a:rPr lang="pl-PL" dirty="0">
                <a:latin typeface="Arial" charset="0"/>
                <a:cs typeface="Arial" charset="0"/>
              </a:rPr>
              <a:t> 15, 2022.</a:t>
            </a:r>
          </a:p>
          <a:p>
            <a:pPr eaLnBrk="0" fontAlgn="base" hangingPunct="0">
              <a:spcBef>
                <a:spcPct val="0"/>
              </a:spcBef>
              <a:spcAft>
                <a:spcPct val="0"/>
              </a:spcAft>
              <a:buFontTx/>
              <a:buChar char="•"/>
            </a:pPr>
            <a:r>
              <a:rPr kumimoji="0" lang="pl-PL" sz="1800" b="0" i="0" u="none" strike="noStrike" cap="none" normalizeH="0" baseline="0" dirty="0">
                <a:ln>
                  <a:noFill/>
                </a:ln>
                <a:solidFill>
                  <a:schemeClr val="tx1"/>
                </a:solidFill>
                <a:effectLst/>
                <a:latin typeface="Arial" charset="0"/>
                <a:cs typeface="Arial" charset="0"/>
              </a:rPr>
              <a:t>https://www.indeed.com/career-advice/career-development/vygotsky-scaffolding </a:t>
            </a:r>
            <a:r>
              <a:rPr lang="pl-PL" dirty="0" err="1">
                <a:latin typeface="Arial" charset="0"/>
                <a:cs typeface="Arial" charset="0"/>
              </a:rPr>
              <a:t>Retrieved</a:t>
            </a:r>
            <a:r>
              <a:rPr lang="pl-PL" dirty="0">
                <a:latin typeface="Arial" charset="0"/>
                <a:cs typeface="Arial" charset="0"/>
              </a:rPr>
              <a:t>: </a:t>
            </a:r>
            <a:r>
              <a:rPr lang="pl-PL" dirty="0" err="1">
                <a:latin typeface="Arial" charset="0"/>
                <a:cs typeface="Arial" charset="0"/>
              </a:rPr>
              <a:t>April</a:t>
            </a:r>
            <a:r>
              <a:rPr lang="pl-PL" dirty="0">
                <a:latin typeface="Arial" charset="0"/>
                <a:cs typeface="Arial" charset="0"/>
              </a:rPr>
              <a:t> 15, 2022.</a:t>
            </a:r>
            <a:endParaRPr kumimoji="0" lang="pl-PL" sz="1800" b="0" i="0" u="none" strike="noStrike" cap="none" normalizeH="0" baseline="0" dirty="0">
              <a:ln>
                <a:noFill/>
              </a:ln>
              <a:solidFill>
                <a:schemeClr val="tx1"/>
              </a:solidFill>
              <a:effectLst/>
              <a:latin typeface="Arial" charset="0"/>
              <a:cs typeface="Arial" charset="0"/>
            </a:endParaRPr>
          </a:p>
          <a:p>
            <a:pPr lvl="0" eaLnBrk="0" fontAlgn="base" hangingPunct="0">
              <a:spcBef>
                <a:spcPct val="0"/>
              </a:spcBef>
              <a:spcAft>
                <a:spcPct val="0"/>
              </a:spcAft>
              <a:buFontTx/>
              <a:buChar char="•"/>
            </a:pPr>
            <a:r>
              <a:rPr lang="pl-PL" dirty="0">
                <a:latin typeface="Arial" charset="0"/>
                <a:cs typeface="Arial" charset="0"/>
              </a:rPr>
              <a:t>https://www.ldoceonline.com/ </a:t>
            </a:r>
          </a:p>
          <a:p>
            <a:pPr lvl="0" eaLnBrk="0" fontAlgn="base" hangingPunct="0">
              <a:spcBef>
                <a:spcPct val="0"/>
              </a:spcBef>
              <a:spcAft>
                <a:spcPct val="0"/>
              </a:spcAft>
              <a:buFontTx/>
              <a:buChar char="•"/>
            </a:pPr>
            <a:r>
              <a:rPr lang="pl-PL" dirty="0">
                <a:latin typeface="Arial" charset="0"/>
                <a:cs typeface="Arial" charset="0"/>
              </a:rPr>
              <a:t>https://www.oxfordlearnersdictionaries.com/</a:t>
            </a:r>
          </a:p>
          <a:p>
            <a:pPr lvl="0" eaLnBrk="0" fontAlgn="base" hangingPunct="0">
              <a:spcBef>
                <a:spcPct val="0"/>
              </a:spcBef>
              <a:spcAft>
                <a:spcPct val="0"/>
              </a:spcAft>
              <a:buFontTx/>
              <a:buChar char="•"/>
            </a:pPr>
            <a:r>
              <a:rPr lang="pl-PL" dirty="0">
                <a:latin typeface="Arial" charset="0"/>
                <a:cs typeface="Arial" charset="0"/>
              </a:rPr>
              <a:t>https://www.thesaurus.com/</a:t>
            </a:r>
            <a:endParaRPr kumimoji="0" lang="pl-PL" sz="1800" b="0" i="0" u="none" strike="noStrike" cap="none" normalizeH="0" baseline="0" dirty="0">
              <a:ln>
                <a:noFill/>
              </a:ln>
              <a:solidFill>
                <a:schemeClr val="tx1"/>
              </a:solidFill>
              <a:effectLst/>
              <a:latin typeface="Arial" charset="0"/>
              <a:cs typeface="Arial" charset="0"/>
            </a:endParaRPr>
          </a:p>
          <a:p>
            <a:pPr lvl="0" eaLnBrk="0" fontAlgn="base" hangingPunct="0">
              <a:spcBef>
                <a:spcPct val="0"/>
              </a:spcBef>
              <a:spcAft>
                <a:spcPct val="0"/>
              </a:spcAft>
              <a:buFontTx/>
              <a:buChar char="•"/>
            </a:pPr>
            <a:r>
              <a:rPr lang="en-US" dirty="0">
                <a:effectLst/>
                <a:latin typeface="Arial" panose="020B0604020202020204" pitchFamily="34" charset="0"/>
              </a:rPr>
              <a:t>Reilly, Peter. 2012. Understanding and Teaching Generation Y. English Teaching Forum.</a:t>
            </a:r>
            <a:r>
              <a:rPr lang="pl-PL" dirty="0">
                <a:effectLst/>
                <a:latin typeface="Arial" panose="020B0604020202020204" pitchFamily="34" charset="0"/>
              </a:rPr>
              <a:t> </a:t>
            </a:r>
            <a:r>
              <a:rPr lang="en-US" dirty="0">
                <a:effectLst/>
                <a:latin typeface="Arial" panose="020B0604020202020204" pitchFamily="34" charset="0"/>
              </a:rPr>
              <a:t>Number 1 year 2012.</a:t>
            </a:r>
            <a:endParaRPr lang="pl-PL" dirty="0">
              <a:effectLst/>
              <a:latin typeface="Arial" panose="020B0604020202020204" pitchFamily="34" charset="0"/>
            </a:endParaRPr>
          </a:p>
          <a:p>
            <a:pPr eaLnBrk="0" fontAlgn="base" hangingPunct="0">
              <a:spcBef>
                <a:spcPct val="0"/>
              </a:spcBef>
              <a:spcAft>
                <a:spcPct val="0"/>
              </a:spcAft>
              <a:buFontTx/>
              <a:buChar char="•"/>
            </a:pPr>
            <a:r>
              <a:rPr lang="pl-PL" dirty="0">
                <a:latin typeface="Arial" charset="0"/>
                <a:cs typeface="Arial" charset="0"/>
              </a:rPr>
              <a:t>https://digitalcommons.salve.edu/cgi/viewcontent.cgi?article=1075&amp;context=fac_staff_pub </a:t>
            </a:r>
            <a:r>
              <a:rPr lang="pl-PL" dirty="0" err="1">
                <a:latin typeface="Arial" charset="0"/>
                <a:cs typeface="Arial" charset="0"/>
              </a:rPr>
              <a:t>Retrieved</a:t>
            </a:r>
            <a:r>
              <a:rPr lang="pl-PL" dirty="0">
                <a:latin typeface="Arial" charset="0"/>
                <a:cs typeface="Arial" charset="0"/>
              </a:rPr>
              <a:t>: </a:t>
            </a:r>
            <a:r>
              <a:rPr lang="pl-PL" dirty="0" err="1">
                <a:latin typeface="Arial" charset="0"/>
                <a:cs typeface="Arial" charset="0"/>
              </a:rPr>
              <a:t>April</a:t>
            </a:r>
            <a:r>
              <a:rPr lang="pl-PL" dirty="0">
                <a:latin typeface="Arial" charset="0"/>
                <a:cs typeface="Arial" charset="0"/>
              </a:rPr>
              <a:t> 15, 2022.</a:t>
            </a:r>
          </a:p>
          <a:p>
            <a:pPr lvl="0" eaLnBrk="0" fontAlgn="base" hangingPunct="0">
              <a:spcBef>
                <a:spcPct val="0"/>
              </a:spcBef>
              <a:spcAft>
                <a:spcPct val="0"/>
              </a:spcAft>
              <a:buFontTx/>
              <a:buChar char="•"/>
            </a:pPr>
            <a:endParaRPr kumimoji="0" lang="pl-PL" sz="1800" b="0" i="0" u="none" strike="noStrike" cap="none" normalizeH="0" baseline="0" dirty="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2337978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17" y="25152"/>
            <a:ext cx="1519323" cy="833367"/>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4" y="6401182"/>
            <a:ext cx="12187592" cy="469392"/>
          </a:xfrm>
          <a:prstGeom prst="rect">
            <a:avLst/>
          </a:prstGeom>
        </p:spPr>
      </p:pic>
      <p:sp>
        <p:nvSpPr>
          <p:cNvPr id="8" name="pole tekstowe 7"/>
          <p:cNvSpPr txBox="1"/>
          <p:nvPr/>
        </p:nvSpPr>
        <p:spPr>
          <a:xfrm>
            <a:off x="1466850" y="273744"/>
            <a:ext cx="9258300" cy="584775"/>
          </a:xfrm>
          <a:prstGeom prst="rect">
            <a:avLst/>
          </a:prstGeom>
          <a:noFill/>
        </p:spPr>
        <p:txBody>
          <a:bodyPr wrap="square" rtlCol="0">
            <a:spAutoFit/>
          </a:bodyPr>
          <a:lstStyle/>
          <a:p>
            <a:pPr algn="ctr"/>
            <a:r>
              <a:rPr lang="pl-PL" sz="3200" b="1" dirty="0" err="1"/>
              <a:t>Pictures</a:t>
            </a:r>
            <a:endParaRPr lang="pl-PL" sz="3200" b="1" dirty="0"/>
          </a:p>
        </p:txBody>
      </p:sp>
      <p:sp>
        <p:nvSpPr>
          <p:cNvPr id="3" name="Rectangle 2"/>
          <p:cNvSpPr>
            <a:spLocks noChangeArrowheads="1"/>
          </p:cNvSpPr>
          <p:nvPr/>
        </p:nvSpPr>
        <p:spPr bwMode="auto">
          <a:xfrm>
            <a:off x="141904" y="1661114"/>
            <a:ext cx="1205009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buFontTx/>
              <a:buChar char="•"/>
            </a:pPr>
            <a:r>
              <a:rPr lang="pl-PL" sz="2000" dirty="0">
                <a:latin typeface="Arial" panose="020B0604020202020204" pitchFamily="34" charset="0"/>
                <a:cs typeface="Arial" panose="020B0604020202020204" pitchFamily="34" charset="0"/>
              </a:rPr>
              <a:t>https://iclinica.pl/wp-content/uploads/2019/09/apple-2019.jpg</a:t>
            </a:r>
          </a:p>
          <a:p>
            <a:pPr lvl="0" eaLnBrk="0" fontAlgn="base" hangingPunct="0">
              <a:spcBef>
                <a:spcPct val="0"/>
              </a:spcBef>
              <a:spcAft>
                <a:spcPct val="0"/>
              </a:spcAft>
              <a:buFontTx/>
              <a:buChar char="•"/>
            </a:pPr>
            <a:r>
              <a:rPr lang="pl-PL" sz="2000" dirty="0">
                <a:latin typeface="Arial" panose="020B0604020202020204" pitchFamily="34" charset="0"/>
                <a:cs typeface="Arial" panose="020B0604020202020204" pitchFamily="34" charset="0"/>
              </a:rPr>
              <a:t>https://hsto.org/getpro/habr/post_images/f83/ff7/5e2/f83ff75e20693a3417156acd3c6f41e7.jpg</a:t>
            </a:r>
          </a:p>
          <a:p>
            <a:pPr lvl="0" eaLnBrk="0" fontAlgn="base" hangingPunct="0">
              <a:spcBef>
                <a:spcPct val="0"/>
              </a:spcBef>
              <a:spcAft>
                <a:spcPct val="0"/>
              </a:spcAft>
              <a:buFontTx/>
              <a:buChar char="•"/>
            </a:pPr>
            <a:r>
              <a:rPr lang="pl-PL" sz="2000" dirty="0">
                <a:latin typeface="Arial" panose="020B0604020202020204" pitchFamily="34" charset="0"/>
                <a:cs typeface="Arial" panose="020B0604020202020204" pitchFamily="34" charset="0"/>
              </a:rPr>
              <a:t>https://pl.m.wikipedia.org/wiki/Plik:Kahoot_Logo.svg</a:t>
            </a:r>
          </a:p>
          <a:p>
            <a:pPr lvl="0" eaLnBrk="0" fontAlgn="base" hangingPunct="0">
              <a:spcBef>
                <a:spcPct val="0"/>
              </a:spcBef>
              <a:spcAft>
                <a:spcPct val="0"/>
              </a:spcAft>
              <a:buFontTx/>
              <a:buChar char="•"/>
            </a:pPr>
            <a:r>
              <a:rPr lang="pl-PL" sz="2000" dirty="0">
                <a:latin typeface="Arial" panose="020B0604020202020204" pitchFamily="34" charset="0"/>
                <a:cs typeface="Arial" panose="020B0604020202020204" pitchFamily="34" charset="0"/>
              </a:rPr>
              <a:t>https://miro.medium.com/max/1200/0*tj0vXkPS5NPeU9sw.png</a:t>
            </a:r>
          </a:p>
          <a:p>
            <a:pPr lvl="0" eaLnBrk="0" fontAlgn="base" hangingPunct="0">
              <a:spcBef>
                <a:spcPct val="0"/>
              </a:spcBef>
              <a:spcAft>
                <a:spcPct val="0"/>
              </a:spcAft>
              <a:buFontTx/>
              <a:buChar char="•"/>
            </a:pPr>
            <a:r>
              <a:rPr lang="pl-PL" sz="2000" dirty="0">
                <a:latin typeface="Arial" panose="020B0604020202020204" pitchFamily="34" charset="0"/>
                <a:cs typeface="Arial" panose="020B0604020202020204" pitchFamily="34" charset="0"/>
              </a:rPr>
              <a:t>https://euronet.net.pl/wp-content/uploads/2021/03/MS-Teams-Icon-1024x245-1.png</a:t>
            </a:r>
          </a:p>
          <a:p>
            <a:pPr eaLnBrk="0" fontAlgn="base" hangingPunct="0">
              <a:spcBef>
                <a:spcPct val="0"/>
              </a:spcBef>
              <a:spcAft>
                <a:spcPct val="0"/>
              </a:spcAft>
              <a:buFontTx/>
              <a:buChar char="•"/>
            </a:pPr>
            <a:r>
              <a:rPr lang="pl-PL" sz="2000" dirty="0">
                <a:latin typeface="Arial" panose="020B0604020202020204" pitchFamily="34" charset="0"/>
                <a:cs typeface="Arial" panose="020B0604020202020204" pitchFamily="34" charset="0"/>
              </a:rPr>
              <a:t>https://www.youtube.com/watch?v=mW8DZPTT13M</a:t>
            </a:r>
          </a:p>
          <a:p>
            <a:pPr eaLnBrk="0" fontAlgn="base" hangingPunct="0">
              <a:spcBef>
                <a:spcPct val="0"/>
              </a:spcBef>
              <a:spcAft>
                <a:spcPct val="0"/>
              </a:spcAft>
              <a:buFontTx/>
              <a:buChar char="•"/>
            </a:pPr>
            <a:r>
              <a:rPr lang="pl-PL" sz="2000" dirty="0">
                <a:latin typeface="Arial" panose="020B0604020202020204" pitchFamily="34" charset="0"/>
                <a:cs typeface="Arial" panose="020B0604020202020204" pitchFamily="34" charset="0"/>
              </a:rPr>
              <a:t>https://www.bbc.co.uk/programmes/p02nq0gn/episodes/downloads</a:t>
            </a:r>
          </a:p>
          <a:p>
            <a:pPr eaLnBrk="0" fontAlgn="base" hangingPunct="0">
              <a:spcBef>
                <a:spcPct val="0"/>
              </a:spcBef>
              <a:spcAft>
                <a:spcPct val="0"/>
              </a:spcAft>
              <a:buFontTx/>
              <a:buChar char="•"/>
            </a:pPr>
            <a:r>
              <a:rPr lang="pl-PL" sz="2000" dirty="0">
                <a:latin typeface="Arial" panose="020B0604020202020204" pitchFamily="34" charset="0"/>
                <a:cs typeface="Arial" panose="020B0604020202020204" pitchFamily="34" charset="0"/>
              </a:rPr>
              <a:t>https://www.bbc.co.uk/learningenglish/english/features/6-minute-english</a:t>
            </a:r>
          </a:p>
          <a:p>
            <a:pPr eaLnBrk="0" fontAlgn="base" hangingPunct="0">
              <a:spcBef>
                <a:spcPct val="0"/>
              </a:spcBef>
              <a:spcAft>
                <a:spcPct val="0"/>
              </a:spcAft>
              <a:buFontTx/>
              <a:buChar char="•"/>
            </a:pPr>
            <a:endParaRPr lang="pl-P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869645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18" y="25152"/>
            <a:ext cx="1221944" cy="670251"/>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4" y="6401182"/>
            <a:ext cx="12187592" cy="469392"/>
          </a:xfrm>
          <a:prstGeom prst="rect">
            <a:avLst/>
          </a:prstGeom>
        </p:spPr>
      </p:pic>
      <p:sp>
        <p:nvSpPr>
          <p:cNvPr id="9" name="Prostokąt 8"/>
          <p:cNvSpPr/>
          <p:nvPr/>
        </p:nvSpPr>
        <p:spPr>
          <a:xfrm>
            <a:off x="3382626" y="4823904"/>
            <a:ext cx="5781524"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3600" b="1" dirty="0">
                <a:ln w="11430"/>
                <a:latin typeface="Times New Roman" panose="02020603050405020304" pitchFamily="18" charset="0"/>
                <a:cs typeface="Times New Roman" panose="02020603050405020304" pitchFamily="18" charset="0"/>
              </a:rPr>
              <a:t>THANK YOU FOR YOUR ATTENTION</a:t>
            </a:r>
          </a:p>
        </p:txBody>
      </p:sp>
      <p:pic>
        <p:nvPicPr>
          <p:cNvPr id="10" name="Obraz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0462" y="695403"/>
            <a:ext cx="5807328" cy="3751553"/>
          </a:xfrm>
          <a:prstGeom prst="rect">
            <a:avLst/>
          </a:prstGeom>
        </p:spPr>
      </p:pic>
    </p:spTree>
    <p:extLst>
      <p:ext uri="{BB962C8B-B14F-4D97-AF65-F5344CB8AC3E}">
        <p14:creationId xmlns:p14="http://schemas.microsoft.com/office/powerpoint/2010/main" val="219861644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17" y="25152"/>
            <a:ext cx="1519323" cy="833367"/>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4" y="6401182"/>
            <a:ext cx="12187592" cy="469392"/>
          </a:xfrm>
          <a:prstGeom prst="rect">
            <a:avLst/>
          </a:prstGeom>
        </p:spPr>
      </p:pic>
      <p:sp>
        <p:nvSpPr>
          <p:cNvPr id="2" name="pole tekstowe 1"/>
          <p:cNvSpPr txBox="1"/>
          <p:nvPr/>
        </p:nvSpPr>
        <p:spPr>
          <a:xfrm>
            <a:off x="1384765" y="273744"/>
            <a:ext cx="9258300" cy="584775"/>
          </a:xfrm>
          <a:prstGeom prst="rect">
            <a:avLst/>
          </a:prstGeom>
          <a:noFill/>
        </p:spPr>
        <p:txBody>
          <a:bodyPr wrap="square" rtlCol="0">
            <a:spAutoFit/>
          </a:bodyPr>
          <a:lstStyle/>
          <a:p>
            <a:pPr algn="ctr"/>
            <a:r>
              <a:rPr lang="pl-PL" sz="3200" b="1" dirty="0"/>
              <a:t>THE AIM OF THE PRESENTATION</a:t>
            </a:r>
          </a:p>
        </p:txBody>
      </p:sp>
      <p:sp>
        <p:nvSpPr>
          <p:cNvPr id="4" name="pole tekstowe 3"/>
          <p:cNvSpPr txBox="1"/>
          <p:nvPr/>
        </p:nvSpPr>
        <p:spPr>
          <a:xfrm>
            <a:off x="765962" y="1847088"/>
            <a:ext cx="10495906" cy="3170099"/>
          </a:xfrm>
          <a:prstGeom prst="rect">
            <a:avLst/>
          </a:prstGeom>
          <a:noFill/>
        </p:spPr>
        <p:txBody>
          <a:bodyPr wrap="square" rtlCol="0">
            <a:spAutoFit/>
          </a:bodyPr>
          <a:lstStyle/>
          <a:p>
            <a:r>
              <a:rPr lang="en-US" sz="4000" dirty="0"/>
              <a:t>To familiarize listeners with</a:t>
            </a:r>
            <a:r>
              <a:rPr lang="pl-PL" sz="4000" dirty="0"/>
              <a:t>:</a:t>
            </a:r>
            <a:endParaRPr lang="en-US" sz="4000" dirty="0"/>
          </a:p>
          <a:p>
            <a:pPr marL="342900" indent="-342900">
              <a:buAutoNum type="arabicPeriod"/>
            </a:pPr>
            <a:r>
              <a:rPr lang="pl-PL" sz="4000" dirty="0"/>
              <a:t> </a:t>
            </a:r>
            <a:r>
              <a:rPr lang="en-US" sz="4000" dirty="0"/>
              <a:t>The term </a:t>
            </a:r>
            <a:r>
              <a:rPr lang="pl-PL" sz="4000" dirty="0"/>
              <a:t>’’</a:t>
            </a:r>
            <a:r>
              <a:rPr lang="pl-PL" sz="4000" dirty="0" err="1"/>
              <a:t>generation</a:t>
            </a:r>
            <a:r>
              <a:rPr lang="pl-PL" sz="4000" dirty="0"/>
              <a:t> Z” and </a:t>
            </a:r>
            <a:r>
              <a:rPr lang="pl-PL" sz="4000" dirty="0" err="1"/>
              <a:t>its</a:t>
            </a:r>
            <a:r>
              <a:rPr lang="pl-PL" sz="4000" dirty="0"/>
              <a:t> </a:t>
            </a:r>
            <a:r>
              <a:rPr lang="pl-PL" sz="4000" dirty="0" err="1"/>
              <a:t>unique</a:t>
            </a:r>
            <a:r>
              <a:rPr lang="pl-PL" sz="4000" dirty="0"/>
              <a:t> </a:t>
            </a:r>
            <a:r>
              <a:rPr lang="pl-PL" sz="4000" dirty="0" err="1"/>
              <a:t>traits</a:t>
            </a:r>
            <a:r>
              <a:rPr lang="pl-PL" sz="4000" dirty="0"/>
              <a:t>.</a:t>
            </a:r>
          </a:p>
          <a:p>
            <a:pPr marL="342900" indent="-342900">
              <a:buAutoNum type="arabicPeriod"/>
            </a:pPr>
            <a:r>
              <a:rPr lang="pl-PL" sz="4000" dirty="0"/>
              <a:t> Learning </a:t>
            </a:r>
            <a:r>
              <a:rPr lang="pl-PL" sz="4000" dirty="0" err="1"/>
              <a:t>preferences</a:t>
            </a:r>
            <a:r>
              <a:rPr lang="pl-PL" sz="4000" dirty="0"/>
              <a:t> of ’’</a:t>
            </a:r>
            <a:r>
              <a:rPr lang="pl-PL" sz="4000" dirty="0" err="1"/>
              <a:t>generation</a:t>
            </a:r>
            <a:r>
              <a:rPr lang="pl-PL" sz="4000" dirty="0"/>
              <a:t> Z”.</a:t>
            </a:r>
          </a:p>
          <a:p>
            <a:pPr marL="342900" indent="-342900">
              <a:buAutoNum type="arabicPeriod"/>
            </a:pPr>
            <a:r>
              <a:rPr lang="pl-PL" sz="4000" dirty="0"/>
              <a:t> The </a:t>
            </a:r>
            <a:r>
              <a:rPr lang="pl-PL" sz="4000" dirty="0" err="1"/>
              <a:t>outline</a:t>
            </a:r>
            <a:r>
              <a:rPr lang="pl-PL" sz="4000" dirty="0"/>
              <a:t> of the </a:t>
            </a:r>
            <a:r>
              <a:rPr lang="pl-PL" sz="4000" dirty="0" err="1"/>
              <a:t>teaching</a:t>
            </a:r>
            <a:r>
              <a:rPr lang="pl-PL" sz="4000" dirty="0"/>
              <a:t> </a:t>
            </a:r>
            <a:r>
              <a:rPr lang="pl-PL" sz="4000" dirty="0" err="1"/>
              <a:t>methods</a:t>
            </a:r>
            <a:r>
              <a:rPr lang="pl-PL" sz="4000" dirty="0"/>
              <a:t> .</a:t>
            </a:r>
          </a:p>
          <a:p>
            <a:pPr marL="342900" indent="-342900">
              <a:buAutoNum type="arabicPeriod"/>
            </a:pPr>
            <a:endParaRPr lang="pl-PL" sz="4000" dirty="0"/>
          </a:p>
        </p:txBody>
      </p:sp>
    </p:spTree>
    <p:extLst>
      <p:ext uri="{BB962C8B-B14F-4D97-AF65-F5344CB8AC3E}">
        <p14:creationId xmlns:p14="http://schemas.microsoft.com/office/powerpoint/2010/main" val="386098286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17" y="25152"/>
            <a:ext cx="1519323" cy="833367"/>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4" y="6401182"/>
            <a:ext cx="12187592" cy="469392"/>
          </a:xfrm>
          <a:prstGeom prst="rect">
            <a:avLst/>
          </a:prstGeom>
        </p:spPr>
      </p:pic>
      <p:sp>
        <p:nvSpPr>
          <p:cNvPr id="8" name="pole tekstowe 7"/>
          <p:cNvSpPr txBox="1"/>
          <p:nvPr/>
        </p:nvSpPr>
        <p:spPr>
          <a:xfrm>
            <a:off x="1466850" y="273744"/>
            <a:ext cx="9258300" cy="584775"/>
          </a:xfrm>
          <a:prstGeom prst="rect">
            <a:avLst/>
          </a:prstGeom>
          <a:noFill/>
        </p:spPr>
        <p:txBody>
          <a:bodyPr wrap="square" rtlCol="0">
            <a:spAutoFit/>
          </a:bodyPr>
          <a:lstStyle/>
          <a:p>
            <a:pPr algn="ctr"/>
            <a:r>
              <a:rPr lang="pl-PL" sz="3200" b="1" dirty="0"/>
              <a:t>GENERATION Z</a:t>
            </a:r>
          </a:p>
        </p:txBody>
      </p:sp>
      <p:sp>
        <p:nvSpPr>
          <p:cNvPr id="4" name="Prostokąt 3"/>
          <p:cNvSpPr/>
          <p:nvPr/>
        </p:nvSpPr>
        <p:spPr>
          <a:xfrm>
            <a:off x="814411" y="2075579"/>
            <a:ext cx="10563177" cy="2246769"/>
          </a:xfrm>
          <a:prstGeom prst="rect">
            <a:avLst/>
          </a:prstGeom>
        </p:spPr>
        <p:txBody>
          <a:bodyPr wrap="square">
            <a:spAutoFit/>
          </a:bodyPr>
          <a:lstStyle/>
          <a:p>
            <a:pPr algn="just"/>
            <a:r>
              <a:rPr lang="en-US" sz="2800" b="1" dirty="0"/>
              <a:t>Generation Z</a:t>
            </a:r>
            <a:r>
              <a:rPr lang="en-US" sz="2800" dirty="0"/>
              <a:t> (or </a:t>
            </a:r>
            <a:r>
              <a:rPr lang="en-US" sz="2800" b="1" dirty="0"/>
              <a:t>Gen Z</a:t>
            </a:r>
            <a:r>
              <a:rPr lang="en-US" sz="2800" dirty="0"/>
              <a:t> for short), colloquially also known as </a:t>
            </a:r>
            <a:r>
              <a:rPr lang="en-US" sz="2800" b="1" dirty="0" err="1"/>
              <a:t>zoomers</a:t>
            </a:r>
            <a:r>
              <a:rPr lang="en-US" sz="2800" dirty="0"/>
              <a:t>, is the demographic cohort succeeding Millennials and preceding Generation Alpha. Researchers and popular media use the mid-to-late 1990s as starting birth years and the early 2010s as ending birth years.</a:t>
            </a:r>
            <a:r>
              <a:rPr lang="pl-PL" sz="2800" baseline="30000" dirty="0"/>
              <a:t> </a:t>
            </a:r>
            <a:r>
              <a:rPr lang="en-US" sz="2800" dirty="0"/>
              <a:t>Most members of Generation Z are children of Generation X.</a:t>
            </a:r>
          </a:p>
        </p:txBody>
      </p:sp>
    </p:spTree>
    <p:extLst>
      <p:ext uri="{BB962C8B-B14F-4D97-AF65-F5344CB8AC3E}">
        <p14:creationId xmlns:p14="http://schemas.microsoft.com/office/powerpoint/2010/main" val="155585139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17" y="25152"/>
            <a:ext cx="1519323" cy="833367"/>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4" y="6401182"/>
            <a:ext cx="12187592" cy="469392"/>
          </a:xfrm>
          <a:prstGeom prst="rect">
            <a:avLst/>
          </a:prstGeom>
        </p:spPr>
      </p:pic>
      <p:sp>
        <p:nvSpPr>
          <p:cNvPr id="2" name="pole tekstowe 1"/>
          <p:cNvSpPr txBox="1"/>
          <p:nvPr/>
        </p:nvSpPr>
        <p:spPr>
          <a:xfrm>
            <a:off x="1565740" y="149447"/>
            <a:ext cx="9258300" cy="584775"/>
          </a:xfrm>
          <a:prstGeom prst="rect">
            <a:avLst/>
          </a:prstGeom>
          <a:noFill/>
        </p:spPr>
        <p:txBody>
          <a:bodyPr wrap="square" rtlCol="0">
            <a:spAutoFit/>
          </a:bodyPr>
          <a:lstStyle/>
          <a:p>
            <a:pPr algn="ctr"/>
            <a:r>
              <a:rPr lang="pl-PL" sz="3200" b="1" dirty="0"/>
              <a:t>GENERATION Z</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149" y="858518"/>
            <a:ext cx="10399701" cy="554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rostokąt 2"/>
          <p:cNvSpPr/>
          <p:nvPr/>
        </p:nvSpPr>
        <p:spPr>
          <a:xfrm>
            <a:off x="6096000" y="1676400"/>
            <a:ext cx="5199850" cy="6604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p:nvSpPr>
        <p:spPr>
          <a:xfrm>
            <a:off x="8026400" y="1104900"/>
            <a:ext cx="2698750" cy="46609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3014779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17" y="25152"/>
            <a:ext cx="1519323" cy="833367"/>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4" y="6401182"/>
            <a:ext cx="12187592" cy="469392"/>
          </a:xfrm>
          <a:prstGeom prst="rect">
            <a:avLst/>
          </a:prstGeom>
        </p:spPr>
      </p:pic>
      <p:sp>
        <p:nvSpPr>
          <p:cNvPr id="8" name="pole tekstowe 7"/>
          <p:cNvSpPr txBox="1"/>
          <p:nvPr/>
        </p:nvSpPr>
        <p:spPr>
          <a:xfrm>
            <a:off x="1466850" y="273744"/>
            <a:ext cx="9258300" cy="584775"/>
          </a:xfrm>
          <a:prstGeom prst="rect">
            <a:avLst/>
          </a:prstGeom>
          <a:noFill/>
        </p:spPr>
        <p:txBody>
          <a:bodyPr wrap="square" rtlCol="0">
            <a:spAutoFit/>
          </a:bodyPr>
          <a:lstStyle/>
          <a:p>
            <a:pPr algn="ctr"/>
            <a:r>
              <a:rPr lang="pl-PL" sz="3200" b="1" dirty="0"/>
              <a:t>GENERATION Z – OTHER NAMES</a:t>
            </a:r>
          </a:p>
        </p:txBody>
      </p:sp>
      <p:sp>
        <p:nvSpPr>
          <p:cNvPr id="4" name="Prostokąt 3"/>
          <p:cNvSpPr/>
          <p:nvPr/>
        </p:nvSpPr>
        <p:spPr>
          <a:xfrm>
            <a:off x="1098550" y="1270000"/>
            <a:ext cx="9994900" cy="954107"/>
          </a:xfrm>
          <a:prstGeom prst="rect">
            <a:avLst/>
          </a:prstGeom>
        </p:spPr>
        <p:txBody>
          <a:bodyPr wrap="square">
            <a:spAutoFit/>
          </a:bodyPr>
          <a:lstStyle/>
          <a:p>
            <a:pPr algn="just"/>
            <a:r>
              <a:rPr lang="en-US" sz="2800" b="1" dirty="0"/>
              <a:t>Generation Z</a:t>
            </a:r>
            <a:r>
              <a:rPr lang="en-US" sz="2800" dirty="0"/>
              <a:t> </a:t>
            </a:r>
            <a:r>
              <a:rPr lang="pl-PL" sz="2800" dirty="0" err="1"/>
              <a:t>has</a:t>
            </a:r>
            <a:r>
              <a:rPr lang="pl-PL" sz="2800" dirty="0"/>
              <a:t> </a:t>
            </a:r>
            <a:r>
              <a:rPr lang="pl-PL" sz="2800" dirty="0" err="1"/>
              <a:t>been</a:t>
            </a:r>
            <a:r>
              <a:rPr lang="pl-PL" sz="2800" dirty="0"/>
              <a:t> </a:t>
            </a:r>
            <a:r>
              <a:rPr lang="pl-PL" sz="2800" dirty="0" err="1"/>
              <a:t>dubbed</a:t>
            </a:r>
            <a:r>
              <a:rPr lang="pl-PL" sz="2800" dirty="0"/>
              <a:t> as:</a:t>
            </a:r>
          </a:p>
          <a:p>
            <a:pPr algn="just"/>
            <a:endParaRPr lang="en-US" sz="2800" dirty="0"/>
          </a:p>
        </p:txBody>
      </p:sp>
      <p:sp>
        <p:nvSpPr>
          <p:cNvPr id="2" name="pole tekstowe 1"/>
          <p:cNvSpPr txBox="1"/>
          <p:nvPr/>
        </p:nvSpPr>
        <p:spPr>
          <a:xfrm>
            <a:off x="1206500" y="1778000"/>
            <a:ext cx="9029700" cy="461665"/>
          </a:xfrm>
          <a:prstGeom prst="rect">
            <a:avLst/>
          </a:prstGeom>
          <a:noFill/>
        </p:spPr>
        <p:txBody>
          <a:bodyPr wrap="square" rtlCol="0">
            <a:spAutoFit/>
          </a:bodyPr>
          <a:lstStyle/>
          <a:p>
            <a:pPr marL="285750" indent="-285750">
              <a:buFont typeface="Arial" pitchFamily="34" charset="0"/>
              <a:buChar char="•"/>
            </a:pPr>
            <a:r>
              <a:rPr lang="pl-PL" sz="2400" dirty="0" err="1"/>
              <a:t>iGeneration</a:t>
            </a:r>
            <a:r>
              <a:rPr lang="pl-PL" sz="2400" dirty="0"/>
              <a:t>;</a:t>
            </a:r>
          </a:p>
        </p:txBody>
      </p:sp>
      <p:sp>
        <p:nvSpPr>
          <p:cNvPr id="9" name="pole tekstowe 8"/>
          <p:cNvSpPr txBox="1"/>
          <p:nvPr/>
        </p:nvSpPr>
        <p:spPr>
          <a:xfrm>
            <a:off x="1206500" y="2397510"/>
            <a:ext cx="9029700" cy="461665"/>
          </a:xfrm>
          <a:prstGeom prst="rect">
            <a:avLst/>
          </a:prstGeom>
          <a:noFill/>
        </p:spPr>
        <p:txBody>
          <a:bodyPr wrap="square" rtlCol="0">
            <a:spAutoFit/>
          </a:bodyPr>
          <a:lstStyle/>
          <a:p>
            <a:pPr marL="285750" indent="-285750">
              <a:buFont typeface="Arial" pitchFamily="34" charset="0"/>
              <a:buChar char="•"/>
            </a:pPr>
            <a:r>
              <a:rPr lang="pl-PL" sz="2400" dirty="0"/>
              <a:t>Net Gen (Internet </a:t>
            </a:r>
            <a:r>
              <a:rPr lang="pl-PL" sz="2400" dirty="0" err="1"/>
              <a:t>Generation</a:t>
            </a:r>
            <a:r>
              <a:rPr lang="pl-PL" sz="2400" dirty="0"/>
              <a:t>);</a:t>
            </a:r>
          </a:p>
        </p:txBody>
      </p:sp>
      <p:pic>
        <p:nvPicPr>
          <p:cNvPr id="4098" name="Picture 2" descr="Jesienią więcej premier? Na horyzoncie m.in. MacBook Pro, czy iPad Pr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4175" y="3837007"/>
            <a:ext cx="5826125" cy="2279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76514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17" y="25152"/>
            <a:ext cx="1519323" cy="833367"/>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4" y="6401182"/>
            <a:ext cx="12187592" cy="469392"/>
          </a:xfrm>
          <a:prstGeom prst="rect">
            <a:avLst/>
          </a:prstGeom>
        </p:spPr>
      </p:pic>
      <p:sp>
        <p:nvSpPr>
          <p:cNvPr id="8" name="pole tekstowe 7"/>
          <p:cNvSpPr txBox="1"/>
          <p:nvPr/>
        </p:nvSpPr>
        <p:spPr>
          <a:xfrm>
            <a:off x="1466850" y="273744"/>
            <a:ext cx="9258300" cy="584775"/>
          </a:xfrm>
          <a:prstGeom prst="rect">
            <a:avLst/>
          </a:prstGeom>
          <a:noFill/>
        </p:spPr>
        <p:txBody>
          <a:bodyPr wrap="square" rtlCol="0">
            <a:spAutoFit/>
          </a:bodyPr>
          <a:lstStyle/>
          <a:p>
            <a:pPr algn="ctr"/>
            <a:r>
              <a:rPr lang="pl-PL" sz="3200" b="1" dirty="0"/>
              <a:t>GENERATION Z – OTHER NAMES</a:t>
            </a:r>
          </a:p>
        </p:txBody>
      </p:sp>
      <p:sp>
        <p:nvSpPr>
          <p:cNvPr id="4" name="Prostokąt 3"/>
          <p:cNvSpPr/>
          <p:nvPr/>
        </p:nvSpPr>
        <p:spPr>
          <a:xfrm>
            <a:off x="1098550" y="1270000"/>
            <a:ext cx="9994900" cy="954107"/>
          </a:xfrm>
          <a:prstGeom prst="rect">
            <a:avLst/>
          </a:prstGeom>
        </p:spPr>
        <p:txBody>
          <a:bodyPr wrap="square">
            <a:spAutoFit/>
          </a:bodyPr>
          <a:lstStyle/>
          <a:p>
            <a:pPr algn="just"/>
            <a:r>
              <a:rPr lang="en-US" sz="2800" b="1" dirty="0"/>
              <a:t>Generation Z</a:t>
            </a:r>
            <a:r>
              <a:rPr lang="en-US" sz="2800" dirty="0"/>
              <a:t> </a:t>
            </a:r>
            <a:r>
              <a:rPr lang="pl-PL" sz="2800" dirty="0" err="1"/>
              <a:t>has</a:t>
            </a:r>
            <a:r>
              <a:rPr lang="pl-PL" sz="2800" dirty="0"/>
              <a:t> </a:t>
            </a:r>
            <a:r>
              <a:rPr lang="pl-PL" sz="2800" dirty="0" err="1"/>
              <a:t>been</a:t>
            </a:r>
            <a:r>
              <a:rPr lang="pl-PL" sz="2800" dirty="0"/>
              <a:t> </a:t>
            </a:r>
            <a:r>
              <a:rPr lang="pl-PL" sz="2800" dirty="0" err="1"/>
              <a:t>dubbed</a:t>
            </a:r>
            <a:r>
              <a:rPr lang="pl-PL" sz="2800" dirty="0"/>
              <a:t> as:</a:t>
            </a:r>
          </a:p>
          <a:p>
            <a:pPr algn="just"/>
            <a:endParaRPr lang="en-US" sz="2800" dirty="0"/>
          </a:p>
        </p:txBody>
      </p:sp>
      <p:sp>
        <p:nvSpPr>
          <p:cNvPr id="10" name="pole tekstowe 9"/>
          <p:cNvSpPr txBox="1"/>
          <p:nvPr/>
        </p:nvSpPr>
        <p:spPr>
          <a:xfrm>
            <a:off x="1206500" y="1762442"/>
            <a:ext cx="9029700" cy="461665"/>
          </a:xfrm>
          <a:prstGeom prst="rect">
            <a:avLst/>
          </a:prstGeom>
          <a:noFill/>
        </p:spPr>
        <p:txBody>
          <a:bodyPr wrap="square" rtlCol="0">
            <a:spAutoFit/>
          </a:bodyPr>
          <a:lstStyle/>
          <a:p>
            <a:pPr marL="285750" indent="-285750">
              <a:buFont typeface="Arial" pitchFamily="34" charset="0"/>
              <a:buChar char="•"/>
            </a:pPr>
            <a:r>
              <a:rPr lang="pl-PL" sz="2400" dirty="0"/>
              <a:t>(</a:t>
            </a:r>
            <a:r>
              <a:rPr lang="pl-PL" sz="2400" dirty="0" err="1"/>
              <a:t>neo</a:t>
            </a:r>
            <a:r>
              <a:rPr lang="pl-PL" sz="2400" dirty="0"/>
              <a:t>) Digital </a:t>
            </a:r>
            <a:r>
              <a:rPr lang="pl-PL" sz="2400" dirty="0" err="1"/>
              <a:t>Natives</a:t>
            </a:r>
            <a:r>
              <a:rPr lang="pl-PL" sz="2400" dirty="0"/>
              <a:t>;</a:t>
            </a:r>
          </a:p>
        </p:txBody>
      </p:sp>
      <p:sp>
        <p:nvSpPr>
          <p:cNvPr id="11" name="pole tekstowe 10"/>
          <p:cNvSpPr txBox="1"/>
          <p:nvPr/>
        </p:nvSpPr>
        <p:spPr>
          <a:xfrm>
            <a:off x="1206500" y="2147418"/>
            <a:ext cx="9029700" cy="461665"/>
          </a:xfrm>
          <a:prstGeom prst="rect">
            <a:avLst/>
          </a:prstGeom>
          <a:noFill/>
        </p:spPr>
        <p:txBody>
          <a:bodyPr wrap="square" rtlCol="0">
            <a:spAutoFit/>
          </a:bodyPr>
          <a:lstStyle/>
          <a:p>
            <a:pPr marL="285750" indent="-285750">
              <a:buFont typeface="Arial" pitchFamily="34" charset="0"/>
              <a:buChar char="•"/>
            </a:pPr>
            <a:r>
              <a:rPr lang="pl-PL" sz="2400" dirty="0" err="1"/>
              <a:t>Centennials</a:t>
            </a:r>
            <a:r>
              <a:rPr lang="pl-PL" sz="2400" dirty="0"/>
              <a:t>;</a:t>
            </a:r>
          </a:p>
        </p:txBody>
      </p:sp>
      <p:pic>
        <p:nvPicPr>
          <p:cNvPr id="5122" name="Picture 2" descr="Do Digital Natives Exist?. What is a Digital Native? “The… | by Courtney  Nicholls | Med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8550" y="3070748"/>
            <a:ext cx="6705600" cy="3330434"/>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p:cNvSpPr txBox="1"/>
          <p:nvPr/>
        </p:nvSpPr>
        <p:spPr>
          <a:xfrm>
            <a:off x="1206500" y="2601966"/>
            <a:ext cx="5308600" cy="461665"/>
          </a:xfrm>
          <a:prstGeom prst="rect">
            <a:avLst/>
          </a:prstGeom>
          <a:noFill/>
        </p:spPr>
        <p:txBody>
          <a:bodyPr wrap="square" rtlCol="0">
            <a:spAutoFit/>
          </a:bodyPr>
          <a:lstStyle/>
          <a:p>
            <a:pPr marL="285750" indent="-285750">
              <a:buFont typeface="Arial" pitchFamily="34" charset="0"/>
              <a:buChar char="•"/>
            </a:pPr>
            <a:r>
              <a:rPr lang="pl-PL" sz="2400" dirty="0" err="1"/>
              <a:t>Zoomers</a:t>
            </a:r>
            <a:r>
              <a:rPr lang="pl-PL" sz="2400" dirty="0"/>
              <a:t>.</a:t>
            </a:r>
          </a:p>
        </p:txBody>
      </p:sp>
    </p:spTree>
    <p:extLst>
      <p:ext uri="{BB962C8B-B14F-4D97-AF65-F5344CB8AC3E}">
        <p14:creationId xmlns:p14="http://schemas.microsoft.com/office/powerpoint/2010/main" val="418891909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additive="base">
                                        <p:cTn id="13" dur="500" fill="hold"/>
                                        <p:tgtEl>
                                          <p:spTgt spid="5122"/>
                                        </p:tgtEl>
                                        <p:attrNameLst>
                                          <p:attrName>ppt_x</p:attrName>
                                        </p:attrNameLst>
                                      </p:cBhvr>
                                      <p:tavLst>
                                        <p:tav tm="0">
                                          <p:val>
                                            <p:strVal val="#ppt_x"/>
                                          </p:val>
                                        </p:tav>
                                        <p:tav tm="100000">
                                          <p:val>
                                            <p:strVal val="#ppt_x"/>
                                          </p:val>
                                        </p:tav>
                                      </p:tavLst>
                                    </p:anim>
                                    <p:anim calcmode="lin" valueType="num">
                                      <p:cBhvr additive="base">
                                        <p:cTn id="14"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17" y="25152"/>
            <a:ext cx="1519323" cy="833367"/>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4" y="6401182"/>
            <a:ext cx="12187592" cy="469392"/>
          </a:xfrm>
          <a:prstGeom prst="rect">
            <a:avLst/>
          </a:prstGeom>
        </p:spPr>
      </p:pic>
      <p:sp>
        <p:nvSpPr>
          <p:cNvPr id="8" name="pole tekstowe 7"/>
          <p:cNvSpPr txBox="1"/>
          <p:nvPr/>
        </p:nvSpPr>
        <p:spPr>
          <a:xfrm>
            <a:off x="1466850" y="273744"/>
            <a:ext cx="9258300" cy="584775"/>
          </a:xfrm>
          <a:prstGeom prst="rect">
            <a:avLst/>
          </a:prstGeom>
          <a:noFill/>
        </p:spPr>
        <p:txBody>
          <a:bodyPr wrap="square" rtlCol="0">
            <a:spAutoFit/>
          </a:bodyPr>
          <a:lstStyle/>
          <a:p>
            <a:pPr algn="ctr"/>
            <a:r>
              <a:rPr lang="pl-PL" sz="3200" b="1" dirty="0"/>
              <a:t>GENERATION Z – CORE TRAITS</a:t>
            </a:r>
          </a:p>
        </p:txBody>
      </p:sp>
      <p:sp>
        <p:nvSpPr>
          <p:cNvPr id="2" name="pole tekstowe 1"/>
          <p:cNvSpPr txBox="1"/>
          <p:nvPr/>
        </p:nvSpPr>
        <p:spPr>
          <a:xfrm>
            <a:off x="368300" y="1212334"/>
            <a:ext cx="9017000" cy="523220"/>
          </a:xfrm>
          <a:prstGeom prst="rect">
            <a:avLst/>
          </a:prstGeom>
          <a:noFill/>
        </p:spPr>
        <p:txBody>
          <a:bodyPr wrap="square" rtlCol="0">
            <a:spAutoFit/>
          </a:bodyPr>
          <a:lstStyle/>
          <a:p>
            <a:pPr marL="285750" indent="-285750">
              <a:buFont typeface="Arial" pitchFamily="34" charset="0"/>
              <a:buChar char="•"/>
            </a:pPr>
            <a:r>
              <a:rPr lang="pl-PL" sz="2800" u="sng" dirty="0"/>
              <a:t>The Internet </a:t>
            </a:r>
            <a:r>
              <a:rPr lang="pl-PL" sz="2800" u="sng" dirty="0" err="1"/>
              <a:t>has</a:t>
            </a:r>
            <a:r>
              <a:rPr lang="pl-PL" sz="2800" u="sng" dirty="0"/>
              <a:t> </a:t>
            </a:r>
            <a:r>
              <a:rPr lang="pl-PL" sz="2800" u="sng" dirty="0" err="1"/>
              <a:t>always</a:t>
            </a:r>
            <a:r>
              <a:rPr lang="pl-PL" sz="2800" u="sng" dirty="0"/>
              <a:t> </a:t>
            </a:r>
            <a:r>
              <a:rPr lang="pl-PL" sz="2800" u="sng" dirty="0" err="1"/>
              <a:t>been</a:t>
            </a:r>
            <a:r>
              <a:rPr lang="pl-PL" sz="2800" u="sng" dirty="0"/>
              <a:t> </a:t>
            </a:r>
            <a:r>
              <a:rPr lang="pl-PL" sz="2800" u="sng" dirty="0" err="1"/>
              <a:t>there</a:t>
            </a:r>
            <a:r>
              <a:rPr lang="pl-PL" sz="2800" u="sng" dirty="0"/>
              <a:t>;</a:t>
            </a:r>
          </a:p>
        </p:txBody>
      </p:sp>
      <p:sp>
        <p:nvSpPr>
          <p:cNvPr id="12" name="pole tekstowe 11"/>
          <p:cNvSpPr txBox="1"/>
          <p:nvPr/>
        </p:nvSpPr>
        <p:spPr>
          <a:xfrm>
            <a:off x="368300" y="1735554"/>
            <a:ext cx="9017000" cy="523220"/>
          </a:xfrm>
          <a:prstGeom prst="rect">
            <a:avLst/>
          </a:prstGeom>
          <a:noFill/>
        </p:spPr>
        <p:txBody>
          <a:bodyPr wrap="square" rtlCol="0">
            <a:spAutoFit/>
          </a:bodyPr>
          <a:lstStyle/>
          <a:p>
            <a:pPr marL="285750" indent="-285750">
              <a:buFont typeface="Arial" pitchFamily="34" charset="0"/>
              <a:buChar char="•"/>
            </a:pPr>
            <a:r>
              <a:rPr lang="pl-PL" sz="2800" dirty="0" err="1"/>
              <a:t>Financially</a:t>
            </a:r>
            <a:r>
              <a:rPr lang="pl-PL" sz="2800" dirty="0"/>
              <a:t> </a:t>
            </a:r>
            <a:r>
              <a:rPr lang="pl-PL" sz="2800" dirty="0" err="1"/>
              <a:t>focused</a:t>
            </a:r>
            <a:r>
              <a:rPr lang="pl-PL" sz="2800" dirty="0"/>
              <a:t>;</a:t>
            </a:r>
          </a:p>
        </p:txBody>
      </p:sp>
      <p:sp>
        <p:nvSpPr>
          <p:cNvPr id="13" name="pole tekstowe 12"/>
          <p:cNvSpPr txBox="1"/>
          <p:nvPr/>
        </p:nvSpPr>
        <p:spPr>
          <a:xfrm>
            <a:off x="368300" y="2286744"/>
            <a:ext cx="9017000" cy="523220"/>
          </a:xfrm>
          <a:prstGeom prst="rect">
            <a:avLst/>
          </a:prstGeom>
          <a:noFill/>
        </p:spPr>
        <p:txBody>
          <a:bodyPr wrap="square" rtlCol="0">
            <a:spAutoFit/>
          </a:bodyPr>
          <a:lstStyle/>
          <a:p>
            <a:pPr marL="285750" indent="-285750">
              <a:buFont typeface="Arial" pitchFamily="34" charset="0"/>
              <a:buChar char="•"/>
            </a:pPr>
            <a:r>
              <a:rPr lang="pl-PL" sz="2800" dirty="0" err="1"/>
              <a:t>Entrepreneurial</a:t>
            </a:r>
            <a:r>
              <a:rPr lang="pl-PL" sz="2800" dirty="0"/>
              <a:t>, </a:t>
            </a:r>
            <a:r>
              <a:rPr lang="en-US" sz="2800" dirty="0" err="1"/>
              <a:t>competetive</a:t>
            </a:r>
            <a:r>
              <a:rPr lang="pl-PL" sz="2800" dirty="0"/>
              <a:t> and multitasking;</a:t>
            </a:r>
          </a:p>
        </p:txBody>
      </p:sp>
      <p:sp>
        <p:nvSpPr>
          <p:cNvPr id="14" name="pole tekstowe 13"/>
          <p:cNvSpPr txBox="1"/>
          <p:nvPr/>
        </p:nvSpPr>
        <p:spPr>
          <a:xfrm>
            <a:off x="368300" y="2809964"/>
            <a:ext cx="9017000" cy="523220"/>
          </a:xfrm>
          <a:prstGeom prst="rect">
            <a:avLst/>
          </a:prstGeom>
          <a:noFill/>
        </p:spPr>
        <p:txBody>
          <a:bodyPr wrap="square" rtlCol="0">
            <a:spAutoFit/>
          </a:bodyPr>
          <a:lstStyle/>
          <a:p>
            <a:pPr marL="285750" indent="-285750">
              <a:buFont typeface="Arial" pitchFamily="34" charset="0"/>
              <a:buChar char="•"/>
            </a:pPr>
            <a:r>
              <a:rPr lang="pl-PL" sz="2800" dirty="0"/>
              <a:t>Universal </a:t>
            </a:r>
            <a:r>
              <a:rPr lang="pl-PL" sz="2800" dirty="0" err="1"/>
              <a:t>culture</a:t>
            </a:r>
            <a:r>
              <a:rPr lang="pl-PL" sz="2800" dirty="0"/>
              <a:t>;</a:t>
            </a:r>
          </a:p>
        </p:txBody>
      </p:sp>
      <p:sp>
        <p:nvSpPr>
          <p:cNvPr id="15" name="pole tekstowe 14"/>
          <p:cNvSpPr txBox="1"/>
          <p:nvPr/>
        </p:nvSpPr>
        <p:spPr>
          <a:xfrm>
            <a:off x="368300" y="3333184"/>
            <a:ext cx="9017000" cy="523220"/>
          </a:xfrm>
          <a:prstGeom prst="rect">
            <a:avLst/>
          </a:prstGeom>
          <a:noFill/>
        </p:spPr>
        <p:txBody>
          <a:bodyPr wrap="square" rtlCol="0">
            <a:spAutoFit/>
          </a:bodyPr>
          <a:lstStyle/>
          <a:p>
            <a:pPr marL="285750" indent="-285750">
              <a:buFont typeface="Arial" pitchFamily="34" charset="0"/>
              <a:buChar char="•"/>
            </a:pPr>
            <a:r>
              <a:rPr lang="pl-PL" sz="2800" dirty="0" err="1"/>
              <a:t>Educated</a:t>
            </a:r>
            <a:r>
              <a:rPr lang="pl-PL" sz="2800" dirty="0"/>
              <a:t> </a:t>
            </a:r>
            <a:r>
              <a:rPr lang="pl-PL" sz="2800" dirty="0" err="1"/>
              <a:t>consumers</a:t>
            </a:r>
            <a:r>
              <a:rPr lang="pl-PL" sz="2800" dirty="0"/>
              <a:t>;</a:t>
            </a:r>
          </a:p>
        </p:txBody>
      </p:sp>
      <p:sp>
        <p:nvSpPr>
          <p:cNvPr id="16" name="pole tekstowe 15"/>
          <p:cNvSpPr txBox="1"/>
          <p:nvPr/>
        </p:nvSpPr>
        <p:spPr>
          <a:xfrm>
            <a:off x="368300" y="3856404"/>
            <a:ext cx="9017000" cy="523220"/>
          </a:xfrm>
          <a:prstGeom prst="rect">
            <a:avLst/>
          </a:prstGeom>
          <a:noFill/>
        </p:spPr>
        <p:txBody>
          <a:bodyPr wrap="square" rtlCol="0">
            <a:spAutoFit/>
          </a:bodyPr>
          <a:lstStyle/>
          <a:p>
            <a:pPr marL="285750" indent="-285750">
              <a:buFont typeface="Arial" pitchFamily="34" charset="0"/>
              <a:buChar char="•"/>
            </a:pPr>
            <a:r>
              <a:rPr lang="pl-PL" sz="2800" dirty="0" err="1"/>
              <a:t>Always</a:t>
            </a:r>
            <a:r>
              <a:rPr lang="pl-PL" sz="2800" dirty="0"/>
              <a:t> ON - </a:t>
            </a:r>
            <a:r>
              <a:rPr lang="pl-PL" sz="2800" dirty="0" err="1"/>
              <a:t>social</a:t>
            </a:r>
            <a:r>
              <a:rPr lang="pl-PL" sz="2800" dirty="0"/>
              <a:t> (FOMO);</a:t>
            </a:r>
          </a:p>
        </p:txBody>
      </p:sp>
      <p:sp>
        <p:nvSpPr>
          <p:cNvPr id="17" name="pole tekstowe 16"/>
          <p:cNvSpPr txBox="1"/>
          <p:nvPr/>
        </p:nvSpPr>
        <p:spPr>
          <a:xfrm>
            <a:off x="368300" y="4390448"/>
            <a:ext cx="9017000" cy="523220"/>
          </a:xfrm>
          <a:prstGeom prst="rect">
            <a:avLst/>
          </a:prstGeom>
          <a:noFill/>
        </p:spPr>
        <p:txBody>
          <a:bodyPr wrap="square" rtlCol="0">
            <a:spAutoFit/>
          </a:bodyPr>
          <a:lstStyle/>
          <a:p>
            <a:pPr marL="285750" indent="-285750">
              <a:buFont typeface="Arial" pitchFamily="34" charset="0"/>
              <a:buChar char="•"/>
            </a:pPr>
            <a:r>
              <a:rPr lang="pl-PL" sz="2800" dirty="0" err="1"/>
              <a:t>Aware</a:t>
            </a:r>
            <a:r>
              <a:rPr lang="pl-PL" sz="2800" dirty="0"/>
              <a:t> of the online </a:t>
            </a:r>
            <a:r>
              <a:rPr lang="pl-PL" sz="2800" dirty="0" err="1"/>
              <a:t>threats</a:t>
            </a:r>
            <a:r>
              <a:rPr lang="pl-PL" sz="2800" dirty="0"/>
              <a:t> – </a:t>
            </a:r>
            <a:r>
              <a:rPr lang="pl-PL" sz="2800" dirty="0" err="1"/>
              <a:t>tech</a:t>
            </a:r>
            <a:r>
              <a:rPr lang="pl-PL" sz="2800" dirty="0"/>
              <a:t> </a:t>
            </a:r>
            <a:r>
              <a:rPr lang="pl-PL" sz="2800" dirty="0" err="1"/>
              <a:t>savvies</a:t>
            </a:r>
            <a:r>
              <a:rPr lang="pl-PL" sz="2800" dirty="0"/>
              <a:t>;</a:t>
            </a:r>
          </a:p>
        </p:txBody>
      </p:sp>
      <p:sp>
        <p:nvSpPr>
          <p:cNvPr id="3" name="pole tekstowe 2">
            <a:extLst>
              <a:ext uri="{FF2B5EF4-FFF2-40B4-BE49-F238E27FC236}">
                <a16:creationId xmlns:a16="http://schemas.microsoft.com/office/drawing/2014/main" id="{C65E672E-D24E-43EC-8777-A6BA6B82238E}"/>
              </a:ext>
            </a:extLst>
          </p:cNvPr>
          <p:cNvSpPr txBox="1"/>
          <p:nvPr/>
        </p:nvSpPr>
        <p:spPr>
          <a:xfrm>
            <a:off x="368300" y="5000927"/>
            <a:ext cx="6617716" cy="523220"/>
          </a:xfrm>
          <a:prstGeom prst="rect">
            <a:avLst/>
          </a:prstGeom>
          <a:noFill/>
        </p:spPr>
        <p:txBody>
          <a:bodyPr wrap="square" rtlCol="0">
            <a:spAutoFit/>
          </a:bodyPr>
          <a:lstStyle/>
          <a:p>
            <a:pPr marL="285750" indent="-285750">
              <a:buFont typeface="Arial" panose="020B0604020202020204" pitchFamily="34" charset="0"/>
              <a:buChar char="•"/>
            </a:pPr>
            <a:r>
              <a:rPr lang="pl-PL" sz="2800" dirty="0" err="1"/>
              <a:t>Speedy</a:t>
            </a:r>
            <a:r>
              <a:rPr lang="pl-PL" sz="2800" dirty="0"/>
              <a:t> – </a:t>
            </a:r>
            <a:r>
              <a:rPr lang="pl-PL" sz="2800" dirty="0" err="1"/>
              <a:t>short</a:t>
            </a:r>
            <a:r>
              <a:rPr lang="pl-PL" sz="2800" dirty="0"/>
              <a:t> </a:t>
            </a:r>
            <a:r>
              <a:rPr lang="pl-PL" sz="2800" dirty="0" err="1"/>
              <a:t>attention</a:t>
            </a:r>
            <a:r>
              <a:rPr lang="pl-PL" sz="2800" dirty="0"/>
              <a:t> </a:t>
            </a:r>
            <a:r>
              <a:rPr lang="pl-PL" sz="2800" dirty="0" err="1"/>
              <a:t>span</a:t>
            </a:r>
            <a:r>
              <a:rPr lang="pl-PL" sz="2800" dirty="0"/>
              <a:t>.</a:t>
            </a:r>
          </a:p>
        </p:txBody>
      </p:sp>
    </p:spTree>
    <p:extLst>
      <p:ext uri="{BB962C8B-B14F-4D97-AF65-F5344CB8AC3E}">
        <p14:creationId xmlns:p14="http://schemas.microsoft.com/office/powerpoint/2010/main" val="30256584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P spid="15" grpId="0"/>
      <p:bldP spid="16" grpId="0"/>
      <p:bldP spid="1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17" y="25152"/>
            <a:ext cx="1519323" cy="833367"/>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4" y="6401182"/>
            <a:ext cx="12187592" cy="469392"/>
          </a:xfrm>
          <a:prstGeom prst="rect">
            <a:avLst/>
          </a:prstGeom>
        </p:spPr>
      </p:pic>
      <p:sp>
        <p:nvSpPr>
          <p:cNvPr id="3" name="Prostokąt 2"/>
          <p:cNvSpPr/>
          <p:nvPr/>
        </p:nvSpPr>
        <p:spPr>
          <a:xfrm>
            <a:off x="806078" y="891822"/>
            <a:ext cx="5549900" cy="5262979"/>
          </a:xfrm>
          <a:prstGeom prst="rect">
            <a:avLst/>
          </a:prstGeom>
        </p:spPr>
        <p:txBody>
          <a:bodyPr wrap="square">
            <a:spAutoFit/>
          </a:bodyPr>
          <a:lstStyle/>
          <a:p>
            <a:pPr algn="just"/>
            <a:r>
              <a:rPr lang="en-US" sz="2800" b="1" dirty="0"/>
              <a:t>“The children now love luxury; they have bad manners, contempt for authority; they show disrespect for elders and love chatter in place of exercise. Children are now tyrants, not the servants of their households. They no longer rise when elders enter the room. They contradict their parents, chatter before company, gobble up dainties at the table, cross their legs, and tyrannize their teachers.” </a:t>
            </a:r>
          </a:p>
        </p:txBody>
      </p:sp>
      <p:sp>
        <p:nvSpPr>
          <p:cNvPr id="18" name="pole tekstowe 17"/>
          <p:cNvSpPr txBox="1"/>
          <p:nvPr/>
        </p:nvSpPr>
        <p:spPr>
          <a:xfrm>
            <a:off x="1466850" y="273744"/>
            <a:ext cx="9258300" cy="584775"/>
          </a:xfrm>
          <a:prstGeom prst="rect">
            <a:avLst/>
          </a:prstGeom>
          <a:noFill/>
        </p:spPr>
        <p:txBody>
          <a:bodyPr wrap="square" rtlCol="0">
            <a:spAutoFit/>
          </a:bodyPr>
          <a:lstStyle/>
          <a:p>
            <a:pPr algn="ctr"/>
            <a:r>
              <a:rPr lang="pl-PL" sz="3200" b="1" dirty="0"/>
              <a:t>GENERATION Z – WORSE? BETTER?</a:t>
            </a:r>
          </a:p>
        </p:txBody>
      </p:sp>
      <p:pic>
        <p:nvPicPr>
          <p:cNvPr id="6146" name="Picture 2" descr="Socra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9474" y="763639"/>
            <a:ext cx="3813175" cy="4682524"/>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p:cNvSpPr txBox="1"/>
          <p:nvPr/>
        </p:nvSpPr>
        <p:spPr>
          <a:xfrm>
            <a:off x="7229473" y="5469426"/>
            <a:ext cx="3813175" cy="954107"/>
          </a:xfrm>
          <a:prstGeom prst="rect">
            <a:avLst/>
          </a:prstGeom>
          <a:noFill/>
        </p:spPr>
        <p:txBody>
          <a:bodyPr wrap="square" rtlCol="0">
            <a:spAutoFit/>
          </a:bodyPr>
          <a:lstStyle/>
          <a:p>
            <a:pPr algn="ctr"/>
            <a:r>
              <a:rPr lang="pl-PL" sz="2800" b="1" dirty="0"/>
              <a:t>SOCRATES</a:t>
            </a:r>
          </a:p>
          <a:p>
            <a:pPr algn="ctr"/>
            <a:r>
              <a:rPr lang="pl-PL" sz="2800" dirty="0"/>
              <a:t>c. 470–399 BC</a:t>
            </a:r>
            <a:endParaRPr lang="pl-PL" sz="2800" b="1" dirty="0"/>
          </a:p>
        </p:txBody>
      </p:sp>
    </p:spTree>
    <p:extLst>
      <p:ext uri="{BB962C8B-B14F-4D97-AF65-F5344CB8AC3E}">
        <p14:creationId xmlns:p14="http://schemas.microsoft.com/office/powerpoint/2010/main" val="11257644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6481</TotalTime>
  <Words>3502</Words>
  <Application>Microsoft Office PowerPoint</Application>
  <PresentationFormat>Widescreen</PresentationFormat>
  <Paragraphs>220</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Motyw pakietu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WSOWL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Krzysztof Wolak</dc:creator>
  <cp:lastModifiedBy>Podio</cp:lastModifiedBy>
  <cp:revision>737</cp:revision>
  <cp:lastPrinted>2022-02-16T12:39:07Z</cp:lastPrinted>
  <dcterms:created xsi:type="dcterms:W3CDTF">2019-02-04T10:08:15Z</dcterms:created>
  <dcterms:modified xsi:type="dcterms:W3CDTF">2022-05-23T13:16:32Z</dcterms:modified>
</cp:coreProperties>
</file>