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348" r:id="rId2"/>
    <p:sldId id="345" r:id="rId3"/>
    <p:sldId id="350" r:id="rId4"/>
    <p:sldId id="358" r:id="rId5"/>
    <p:sldId id="351" r:id="rId6"/>
    <p:sldId id="354" r:id="rId7"/>
    <p:sldId id="363" r:id="rId8"/>
    <p:sldId id="362" r:id="rId9"/>
    <p:sldId id="360" r:id="rId10"/>
    <p:sldId id="359" r:id="rId11"/>
    <p:sldId id="349" r:id="rId12"/>
  </p:sldIdLst>
  <p:sldSz cx="12192000" cy="6858000"/>
  <p:notesSz cx="6950075" cy="9236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BC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5374" autoAdjust="0"/>
  </p:normalViewPr>
  <p:slideViewPr>
    <p:cSldViewPr snapToGrid="0">
      <p:cViewPr varScale="1">
        <p:scale>
          <a:sx n="66" d="100"/>
          <a:sy n="66" d="100"/>
        </p:scale>
        <p:origin x="-2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>
        <a:xfrm>
          <a:off x="562060" y="538162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16.March</a:t>
          </a: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831701CF-77C7-46C0-A913-8CC39517BAB8}">
      <dgm:prSet phldrT="[Text]"/>
      <dgm:spPr>
        <a:xfrm>
          <a:off x="562060" y="1097851"/>
          <a:ext cx="2576929" cy="159296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In-JAFLI activities scaled down dramatically – students sent back to units</a:t>
          </a:r>
        </a:p>
        <a:p>
          <a:pPr>
            <a:buNone/>
          </a:pP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Courses </a:t>
          </a: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stopped for 3 </a:t>
          </a: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weeks</a:t>
          </a:r>
        </a:p>
        <a:p>
          <a:pPr>
            <a:buNone/>
          </a:pP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Online training MS</a:t>
          </a:r>
          <a:endParaRPr lang="en-US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/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/>
        </a:p>
      </dgm:t>
    </dgm:pt>
    <dgm:pt modelId="{096A9AF0-0DAE-4EB3-B448-4501DA034F4A}">
      <dgm:prSet phldrT="[Text]" custT="1"/>
      <dgm:spPr>
        <a:xfrm>
          <a:off x="2120742" y="4283774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6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9. April </a:t>
          </a: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/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/>
        </a:p>
      </dgm:t>
    </dgm:pt>
    <dgm:pt modelId="{CA6B1BA0-B2FC-48AD-8EDA-F4AAA4AF2782}">
      <dgm:prSet custT="1"/>
      <dgm:spPr>
        <a:xfrm>
          <a:off x="5238106" y="4283774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6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24. May</a:t>
          </a: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  <a:p>
          <a:pPr>
            <a:buNone/>
            <a:defRPr b="1"/>
          </a:pPr>
          <a:r>
            <a:rPr lang="en-US" sz="1100" b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Strict physical distancing requirements and hygienic measures</a:t>
          </a:r>
          <a:endParaRPr lang="en-US" sz="1100" b="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/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/>
        </a:p>
      </dgm:t>
    </dgm:pt>
    <dgm:pt modelId="{92921081-529B-4D1C-83A4-C416BB4C5224}">
      <dgm:prSet/>
      <dgm:spPr>
        <a:xfrm>
          <a:off x="2120742" y="2690813"/>
          <a:ext cx="2576929" cy="159296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Back to JAFLI</a:t>
          </a: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/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/>
        </a:p>
      </dgm:t>
    </dgm:pt>
    <dgm:pt modelId="{3CB04A44-4013-4CA7-90FD-29AFC3C15E37}">
      <dgm:prSet/>
      <dgm:spPr>
        <a:xfrm>
          <a:off x="5238106" y="2690813"/>
          <a:ext cx="2576929" cy="159296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Back </a:t>
          </a: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to </a:t>
          </a: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JAFLI</a:t>
          </a:r>
        </a:p>
        <a:p>
          <a:pPr>
            <a:buNone/>
          </a:pPr>
          <a:endParaRPr lang="en-US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/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/>
        </a:p>
      </dgm:t>
    </dgm:pt>
    <dgm:pt modelId="{212ADAAB-D5CB-4BBC-8DAF-7340FD334994}">
      <dgm:prSet custT="1"/>
      <dgm:spPr>
        <a:xfrm>
          <a:off x="6796788" y="538162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6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16. Sept.</a:t>
          </a: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/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/>
        </a:p>
      </dgm:t>
    </dgm:pt>
    <dgm:pt modelId="{2AEE5C11-34AE-4EB7-8907-9BED418EA471}">
      <dgm:prSet/>
      <dgm:spPr>
        <a:xfrm>
          <a:off x="6796788" y="1097851"/>
          <a:ext cx="2576929" cy="159296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Blended Learning for 3 weeks, 50% in class, 50% at home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/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/>
        </a:p>
      </dgm:t>
    </dgm:pt>
    <dgm:pt modelId="{A2560FD2-F12F-4A06-A96F-B86674952111}">
      <dgm:prSet/>
      <dgm:spPr>
        <a:xfrm>
          <a:off x="8355470" y="4283774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b="0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Since 2021</a:t>
          </a:r>
          <a:endParaRPr lang="en-US" b="0" i="1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/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/>
        </a:p>
      </dgm:t>
    </dgm:pt>
    <dgm:pt modelId="{683CC5F6-E9B5-49F2-909E-A68D38896308}">
      <dgm:prSet/>
      <dgm:spPr>
        <a:xfrm>
          <a:off x="3679424" y="538162"/>
          <a:ext cx="2576929" cy="559689"/>
        </a:xfr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b="0" i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27. April</a:t>
          </a: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/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/>
        </a:p>
      </dgm:t>
    </dgm:pt>
    <dgm:pt modelId="{4EA069F3-397F-40D5-94A6-32C3E355C277}">
      <dgm:prSet/>
      <dgm:spPr>
        <a:xfrm>
          <a:off x="3679424" y="1097851"/>
          <a:ext cx="2576929" cy="1592961"/>
        </a:xfrm>
        <a:noFill/>
        <a:ln>
          <a:noFill/>
        </a:ln>
        <a:effectLst/>
      </dgm:spPr>
      <dgm:t>
        <a:bodyPr anchor="t"/>
        <a:lstStyle/>
        <a:p>
          <a:pPr>
            <a:buNone/>
          </a:pPr>
          <a:r>
            <a:rPr lang="en-US" i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Online Courses</a:t>
          </a:r>
        </a:p>
        <a:p>
          <a:pPr>
            <a:buNone/>
          </a:pPr>
          <a:r>
            <a:rPr lang="en-US" i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MS </a:t>
          </a:r>
          <a:r>
            <a:rPr lang="en-US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Teams</a:t>
          </a:r>
        </a:p>
        <a:p>
          <a:pPr>
            <a:buNone/>
          </a:pPr>
          <a:endParaRPr lang="en-US" i="1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/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/>
        </a:p>
      </dgm:t>
    </dgm:pt>
    <dgm:pt modelId="{1E529C6E-C939-479A-A075-9E9B02837B50}">
      <dgm:prSet/>
      <dgm:spPr>
        <a:xfrm>
          <a:off x="8355470" y="2690813"/>
          <a:ext cx="2576929" cy="1592961"/>
        </a:xfrm>
        <a:noFill/>
        <a:ln>
          <a:noFill/>
        </a:ln>
        <a:effectLst/>
      </dgm:spPr>
      <dgm:t>
        <a:bodyPr anchor="b"/>
        <a:lstStyle/>
        <a:p>
          <a:pPr>
            <a:buNone/>
          </a:pP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JAFLI + </a:t>
          </a: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blended </a:t>
          </a:r>
          <a:r>
            <a:rPr lang="en-US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when </a:t>
          </a: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needed</a:t>
          </a:r>
        </a:p>
        <a:p>
          <a:pPr>
            <a:buNone/>
          </a:pPr>
          <a:r>
            <a:rPr lang="en-US" dirty="0" err="1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eTandem</a:t>
          </a:r>
          <a:r>
            <a:rPr lang="en-US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, CAT, Online OPIs…</a:t>
          </a:r>
          <a:endParaRPr lang="en-US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/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204284-1F7C-4D58-BC79-8C2DEE7E9FAF}" type="pres">
      <dgm:prSet presAssocID="{63085546-7C7C-4B3E-ABEB-2669F1A65FB2}" presName="divider" presStyleLbl="fgAcc1" presStyleIdx="0" presStyleCnt="7" custSzY="428624" custLinFactY="273000" custLinFactNeighborY="300000"/>
      <dgm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xfrm>
          <a:off x="237113" y="2640440"/>
          <a:ext cx="99873" cy="100744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/>
      <dgm:spPr>
        <a:xfrm rot="8100000">
          <a:off x="88462" y="621836"/>
          <a:ext cx="392341" cy="39234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846B4BA4-33F0-43CE-A60E-B95E195AD5A9}" type="pres">
      <dgm:prSet presAssocID="{9DCEA5FC-4640-45AF-B712-7A4FD94AEF0D}" presName="Ellipse" presStyleLbl="fgAcc1" presStyleIdx="1" presStyleCnt="7"/>
      <dgm:spPr>
        <a:xfrm>
          <a:off x="132047" y="665422"/>
          <a:ext cx="305170" cy="305170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322B1B-F357-4BCD-BF34-8A0D705A1CE7}" type="pres">
      <dgm:prSet presAssocID="{9DCEA5FC-4640-45AF-B712-7A4FD94AEF0D}" presName="ConnectLine" presStyleLbl="sibTrans1D1" presStyleIdx="0" presStyleCnt="6"/>
      <dgm:spPr>
        <a:xfrm>
          <a:off x="284633" y="1097851"/>
          <a:ext cx="0" cy="1592961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xfrm>
          <a:off x="1795795" y="2640440"/>
          <a:ext cx="99873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/>
      <dgm:spPr>
        <a:xfrm rot="18900000">
          <a:off x="1647144" y="4367448"/>
          <a:ext cx="392341" cy="39234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032E0966-F86B-4BBD-BE80-8FAB861AF0E8}" type="pres">
      <dgm:prSet presAssocID="{096A9AF0-0DAE-4EB3-B448-4501DA034F4A}" presName="Ellipse" presStyleLbl="fgAcc1" presStyleIdx="2" presStyleCnt="7"/>
      <dgm:spPr>
        <a:xfrm>
          <a:off x="1690729" y="4411033"/>
          <a:ext cx="305170" cy="305170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xfrm>
          <a:off x="3354477" y="2640440"/>
          <a:ext cx="99873" cy="100744"/>
        </a:xfrm>
        <a:prstGeom prst="ellipse">
          <a:avLst/>
        </a:prstGeom>
        <a:solidFill>
          <a:srgbClr val="EC7276"/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/>
      <dgm:spPr>
        <a:xfrm rot="8100000">
          <a:off x="3205826" y="621836"/>
          <a:ext cx="392341" cy="392341"/>
        </a:xfrm>
        <a:prstGeom prst="ellipse">
          <a:avLst/>
        </a:prstGeom>
        <a:solidFill>
          <a:srgbClr val="EC7276"/>
        </a:solidFill>
        <a:ln w="12700" cap="flat" cmpd="sng" algn="ctr">
          <a:noFill/>
          <a:prstDash val="solid"/>
          <a:miter lim="800000"/>
        </a:ln>
        <a:effectLst/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xfrm>
          <a:off x="3249411" y="665422"/>
          <a:ext cx="305170" cy="305170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EB3AA5C-1289-44C6-9F3E-859ABA28E18F}" type="pres">
      <dgm:prSet presAssocID="{683CC5F6-E9B5-49F2-909E-A68D3889630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B03C0E-97EC-4D66-9B09-35D689DAB28C}" type="pres">
      <dgm:prSet presAssocID="{683CC5F6-E9B5-49F2-909E-A68D38896308}" presName="ConnectLine" presStyleLbl="sibTrans1D1" presStyleIdx="2" presStyleCnt="6"/>
      <dgm:spPr>
        <a:xfrm>
          <a:off x="3401996" y="1097851"/>
          <a:ext cx="0" cy="1592961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xfrm>
          <a:off x="4913158" y="2640440"/>
          <a:ext cx="99873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/>
      <dgm:spPr>
        <a:xfrm rot="18900000">
          <a:off x="4764507" y="4367448"/>
          <a:ext cx="392341" cy="39234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6EDDD44C-F5E4-49AD-B1D9-346B8B8AEE8F}" type="pres">
      <dgm:prSet presAssocID="{CA6B1BA0-B2FC-48AD-8EDA-F4AAA4AF2782}" presName="Ellipse" presStyleLbl="fgAcc1" presStyleIdx="4" presStyleCnt="7"/>
      <dgm:spPr>
        <a:xfrm>
          <a:off x="4808093" y="4411033"/>
          <a:ext cx="305170" cy="305170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A36ABE-9810-4ED4-9A55-2905E7588D06}" type="pres">
      <dgm:prSet presAssocID="{CA6B1BA0-B2FC-48AD-8EDA-F4AAA4AF2782}" presName="L1TextContainer" presStyleLbl="revTx" presStyleIdx="7" presStyleCnt="12" custLinFactNeighborY="-3341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xfrm>
          <a:off x="6471840" y="2640440"/>
          <a:ext cx="99873" cy="100744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/>
      <dgm:spPr>
        <a:xfrm rot="8100000">
          <a:off x="6323189" y="621836"/>
          <a:ext cx="392341" cy="392341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48CA82DA-B677-461B-A08D-337683480059}" type="pres">
      <dgm:prSet presAssocID="{212ADAAB-D5CB-4BBC-8DAF-7340FD334994}" presName="Ellipse" presStyleLbl="fgAcc1" presStyleIdx="5" presStyleCnt="7"/>
      <dgm:spPr>
        <a:xfrm>
          <a:off x="6366775" y="665422"/>
          <a:ext cx="305170" cy="305170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6"/>
      <dgm:spPr>
        <a:xfrm>
          <a:off x="8030522" y="2640440"/>
          <a:ext cx="99873" cy="100744"/>
        </a:xfrm>
        <a:prstGeom prst="ellipse">
          <a:avLst/>
        </a:prstGeom>
        <a:solidFill>
          <a:srgbClr val="EC7276"/>
        </a:solidFill>
        <a:ln w="6350" cap="flat" cmpd="sng" algn="ctr">
          <a:noFill/>
          <a:prstDash val="solid"/>
          <a:miter lim="800000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6"/>
      <dgm:spPr>
        <a:xfrm rot="18900000">
          <a:off x="7881871" y="4367448"/>
          <a:ext cx="392341" cy="392341"/>
        </a:xfrm>
        <a:prstGeom prst="ellipse">
          <a:avLst/>
        </a:prstGeom>
        <a:solidFill>
          <a:srgbClr val="EC7276"/>
        </a:solidFill>
        <a:ln w="12700" cap="flat" cmpd="sng" algn="ctr">
          <a:noFill/>
          <a:prstDash val="solid"/>
          <a:miter lim="800000"/>
        </a:ln>
        <a:effectLst/>
      </dgm:spPr>
    </dgm:pt>
    <dgm:pt modelId="{26BE64BD-02BC-4C6F-AC50-F9617E59754D}" type="pres">
      <dgm:prSet presAssocID="{A2560FD2-F12F-4A06-A96F-B86674952111}" presName="Ellipse" presStyleLbl="fgAcc1" presStyleIdx="6" presStyleCnt="7"/>
      <dgm:spPr>
        <a:xfrm>
          <a:off x="7925457" y="4411033"/>
          <a:ext cx="305170" cy="305170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0457D2BE-BEB0-42EA-ACAF-6AA4C8390704}" type="presOf" srcId="{63085546-7C7C-4B3E-ABEB-2669F1A65FB2}" destId="{7A5D3400-AF5B-4297-8592-4C1EDB9D0973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45D84A9E-2950-4407-9E78-B6CC644BBA58}" type="presOf" srcId="{831701CF-77C7-46C0-A913-8CC39517BAB8}" destId="{A782CF5D-A585-4990-846A-5EDBD19A9BDB}" srcOrd="0" destOrd="0" presId="urn:microsoft.com/office/officeart/2017/3/layout/DropPinTimeline"/>
    <dgm:cxn modelId="{54210D78-21CA-440C-8DC7-1D29EF0DF4CF}" type="presOf" srcId="{92921081-529B-4D1C-83A4-C416BB4C5224}" destId="{B608C5A1-CE9E-4410-9F2F-F714CC6AB069}" srcOrd="0" destOrd="0" presId="urn:microsoft.com/office/officeart/2017/3/layout/DropPinTimeline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2B04D4C1-F7C5-437D-A3DA-B73DE3AF5221}" type="presOf" srcId="{4EA069F3-397F-40D5-94A6-32C3E355C277}" destId="{FC8603F2-85FC-4134-978C-4054E468209C}" srcOrd="0" destOrd="0" presId="urn:microsoft.com/office/officeart/2017/3/layout/DropPinTimeline"/>
    <dgm:cxn modelId="{A70F619B-C98F-49D0-89A3-05CE084C7511}" type="presOf" srcId="{212ADAAB-D5CB-4BBC-8DAF-7340FD334994}" destId="{6EC2FC68-E1B8-4274-8090-C2C96A4CD82C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532206EF-969E-42AE-930C-1C63CC94BE6F}" type="presOf" srcId="{096A9AF0-0DAE-4EB3-B448-4501DA034F4A}" destId="{C1E34084-406C-48D5-88FE-7226282DBC49}" srcOrd="0" destOrd="0" presId="urn:microsoft.com/office/officeart/2017/3/layout/DropPinTimeline"/>
    <dgm:cxn modelId="{169A0AAD-CFDA-4296-89AE-DD842ADE9198}" type="presOf" srcId="{683CC5F6-E9B5-49F2-909E-A68D38896308}" destId="{4EB3AA5C-1289-44C6-9F3E-859ABA28E18F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40019F90-57D5-4F16-BD27-C6A11A7B31A0}" type="presOf" srcId="{2AEE5C11-34AE-4EB7-8907-9BED418EA471}" destId="{D1646913-A3FA-4470-A3E9-C64B0A13A62A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3C33675C-302A-4639-A5CE-ADE3AA37AC48}" type="presOf" srcId="{1E529C6E-C939-479A-A075-9E9B02837B50}" destId="{5C5070CD-E29E-4F50-9A43-342A2DE968FF}" srcOrd="0" destOrd="0" presId="urn:microsoft.com/office/officeart/2017/3/layout/DropPinTimeline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3DA8CDE0-C11F-4882-A831-7806975824B3}" type="presOf" srcId="{CA6B1BA0-B2FC-48AD-8EDA-F4AAA4AF2782}" destId="{3DA36ABE-9810-4ED4-9A55-2905E7588D06}" srcOrd="0" destOrd="0" presId="urn:microsoft.com/office/officeart/2017/3/layout/DropPinTimeline"/>
    <dgm:cxn modelId="{7255A48E-17E0-485D-BE78-F677EC11DB8D}" type="presOf" srcId="{3CB04A44-4013-4CA7-90FD-29AFC3C15E37}" destId="{FE564261-183D-47F9-8E7E-BCFC5023A815}" srcOrd="0" destOrd="0" presId="urn:microsoft.com/office/officeart/2017/3/layout/DropPinTimeline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7562A2A8-02E9-42B6-95BC-C66FF39F84A1}" type="presOf" srcId="{9DCEA5FC-4640-45AF-B712-7A4FD94AEF0D}" destId="{85C50C56-6DC8-4C47-8DBC-4FD6B1554AA4}" srcOrd="0" destOrd="0" presId="urn:microsoft.com/office/officeart/2017/3/layout/DropPinTimeline"/>
    <dgm:cxn modelId="{FC4B0D46-E35E-43F2-95B5-49F07EC1FC8E}" type="presOf" srcId="{A2560FD2-F12F-4A06-A96F-B86674952111}" destId="{6FED4196-A0D3-4E5C-83DA-99291A8FFFC3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A595AE86-C6AA-47A1-B7EF-671DF5D349F1}" type="presParOf" srcId="{7A5D3400-AF5B-4297-8592-4C1EDB9D0973}" destId="{BD204284-1F7C-4D58-BC79-8C2DEE7E9FAF}" srcOrd="0" destOrd="0" presId="urn:microsoft.com/office/officeart/2017/3/layout/DropPinTimeline"/>
    <dgm:cxn modelId="{BEBE1534-802B-428E-BE82-E75A5C86C8C4}" type="presParOf" srcId="{7A5D3400-AF5B-4297-8592-4C1EDB9D0973}" destId="{46A6B157-7198-41C4-9D25-C4F8885F1B6F}" srcOrd="1" destOrd="0" presId="urn:microsoft.com/office/officeart/2017/3/layout/DropPinTimeline"/>
    <dgm:cxn modelId="{DDEBA03D-BA26-4BC6-88B6-4CF02FCC3CA1}" type="presParOf" srcId="{46A6B157-7198-41C4-9D25-C4F8885F1B6F}" destId="{578E6A06-6F61-48BD-9F1A-48E731D6E26D}" srcOrd="0" destOrd="0" presId="urn:microsoft.com/office/officeart/2017/3/layout/DropPinTimeline"/>
    <dgm:cxn modelId="{FE54EF2E-318B-4F26-91F0-9E85B338C11A}" type="presParOf" srcId="{578E6A06-6F61-48BD-9F1A-48E731D6E26D}" destId="{9F727168-E825-43C1-AF50-41E115F59C0C}" srcOrd="0" destOrd="0" presId="urn:microsoft.com/office/officeart/2017/3/layout/DropPinTimeline"/>
    <dgm:cxn modelId="{29AFB261-1240-48E9-ADE8-3440322032B9}" type="presParOf" srcId="{578E6A06-6F61-48BD-9F1A-48E731D6E26D}" destId="{0C380CA5-521A-4949-A022-450DA9C217F5}" srcOrd="1" destOrd="0" presId="urn:microsoft.com/office/officeart/2017/3/layout/DropPinTimeline"/>
    <dgm:cxn modelId="{1EF8E714-4D6F-4841-90A2-4A56CA69B185}" type="presParOf" srcId="{0C380CA5-521A-4949-A022-450DA9C217F5}" destId="{19EF924A-339B-436A-9151-9C7B0B0377B9}" srcOrd="0" destOrd="0" presId="urn:microsoft.com/office/officeart/2017/3/layout/DropPinTimeline"/>
    <dgm:cxn modelId="{7566063F-BE2B-4EBC-B41E-2D9CB363AAA7}" type="presParOf" srcId="{0C380CA5-521A-4949-A022-450DA9C217F5}" destId="{846B4BA4-33F0-43CE-A60E-B95E195AD5A9}" srcOrd="1" destOrd="0" presId="urn:microsoft.com/office/officeart/2017/3/layout/DropPinTimeline"/>
    <dgm:cxn modelId="{F3D619AE-344E-4702-931A-2C4D54A1DEA9}" type="presParOf" srcId="{578E6A06-6F61-48BD-9F1A-48E731D6E26D}" destId="{A782CF5D-A585-4990-846A-5EDBD19A9BDB}" srcOrd="2" destOrd="0" presId="urn:microsoft.com/office/officeart/2017/3/layout/DropPinTimeline"/>
    <dgm:cxn modelId="{C82A0755-284F-42BE-9BFC-A7C22E6C4044}" type="presParOf" srcId="{578E6A06-6F61-48BD-9F1A-48E731D6E26D}" destId="{85C50C56-6DC8-4C47-8DBC-4FD6B1554AA4}" srcOrd="3" destOrd="0" presId="urn:microsoft.com/office/officeart/2017/3/layout/DropPinTimeline"/>
    <dgm:cxn modelId="{1F5DF5B1-95FF-48BB-AE8E-074579A549E7}" type="presParOf" srcId="{578E6A06-6F61-48BD-9F1A-48E731D6E26D}" destId="{4F322B1B-F357-4BCD-BF34-8A0D705A1CE7}" srcOrd="4" destOrd="0" presId="urn:microsoft.com/office/officeart/2017/3/layout/DropPinTimeline"/>
    <dgm:cxn modelId="{C4D68E8F-0A84-48CA-B971-B763D2E42D5E}" type="presParOf" srcId="{578E6A06-6F61-48BD-9F1A-48E731D6E26D}" destId="{9FF32B1E-94FD-475E-9959-8E0546070C5B}" srcOrd="5" destOrd="0" presId="urn:microsoft.com/office/officeart/2017/3/layout/DropPinTimeline"/>
    <dgm:cxn modelId="{ADEF489B-4655-453C-8AE7-07BC0D1DC25B}" type="presParOf" srcId="{46A6B157-7198-41C4-9D25-C4F8885F1B6F}" destId="{C9E000F5-B650-46EB-A3B0-FBA6593CE548}" srcOrd="1" destOrd="0" presId="urn:microsoft.com/office/officeart/2017/3/layout/DropPinTimeline"/>
    <dgm:cxn modelId="{AE77ACC2-EC0A-4475-B01C-F155114B47A8}" type="presParOf" srcId="{46A6B157-7198-41C4-9D25-C4F8885F1B6F}" destId="{64373A7D-C7A5-4C0C-9781-58743159539A}" srcOrd="2" destOrd="0" presId="urn:microsoft.com/office/officeart/2017/3/layout/DropPinTimeline"/>
    <dgm:cxn modelId="{29DBB906-1F96-408B-8D5B-B06918DFAE37}" type="presParOf" srcId="{64373A7D-C7A5-4C0C-9781-58743159539A}" destId="{B57996C3-16BE-4CEB-B9E2-6FFC42938F41}" srcOrd="0" destOrd="0" presId="urn:microsoft.com/office/officeart/2017/3/layout/DropPinTimeline"/>
    <dgm:cxn modelId="{A25BD1E9-3D78-4D3C-A650-A75770A1447B}" type="presParOf" srcId="{64373A7D-C7A5-4C0C-9781-58743159539A}" destId="{BC71368F-DA7E-405D-93AC-3A6767BF9FC6}" srcOrd="1" destOrd="0" presId="urn:microsoft.com/office/officeart/2017/3/layout/DropPinTimeline"/>
    <dgm:cxn modelId="{C4994E4F-4B50-424F-913E-0CE8F964DC40}" type="presParOf" srcId="{BC71368F-DA7E-405D-93AC-3A6767BF9FC6}" destId="{5B4632EA-1574-417A-A3FA-D711159FBAD1}" srcOrd="0" destOrd="0" presId="urn:microsoft.com/office/officeart/2017/3/layout/DropPinTimeline"/>
    <dgm:cxn modelId="{951A9ABD-3191-4088-ADE9-0F808CD1AF1B}" type="presParOf" srcId="{BC71368F-DA7E-405D-93AC-3A6767BF9FC6}" destId="{032E0966-F86B-4BBD-BE80-8FAB861AF0E8}" srcOrd="1" destOrd="0" presId="urn:microsoft.com/office/officeart/2017/3/layout/DropPinTimeline"/>
    <dgm:cxn modelId="{6CFE07D7-9338-4506-B693-6BFEFFE9559A}" type="presParOf" srcId="{64373A7D-C7A5-4C0C-9781-58743159539A}" destId="{B608C5A1-CE9E-4410-9F2F-F714CC6AB069}" srcOrd="2" destOrd="0" presId="urn:microsoft.com/office/officeart/2017/3/layout/DropPinTimeline"/>
    <dgm:cxn modelId="{B650F375-E81B-4F80-88E9-BB77AEB2C610}" type="presParOf" srcId="{64373A7D-C7A5-4C0C-9781-58743159539A}" destId="{C1E34084-406C-48D5-88FE-7226282DBC49}" srcOrd="3" destOrd="0" presId="urn:microsoft.com/office/officeart/2017/3/layout/DropPinTimeline"/>
    <dgm:cxn modelId="{0E9D9CC4-196D-4CC5-BE69-E66FBEC7455F}" type="presParOf" srcId="{64373A7D-C7A5-4C0C-9781-58743159539A}" destId="{33168228-1414-4AAF-B7E5-C08A80BBB2F1}" srcOrd="4" destOrd="0" presId="urn:microsoft.com/office/officeart/2017/3/layout/DropPinTimeline"/>
    <dgm:cxn modelId="{A07F093F-6CBC-4BFF-9993-E86A9D9EC210}" type="presParOf" srcId="{64373A7D-C7A5-4C0C-9781-58743159539A}" destId="{C791BCDD-76D3-4E0E-98B9-0C4903CF0E94}" srcOrd="5" destOrd="0" presId="urn:microsoft.com/office/officeart/2017/3/layout/DropPinTimeline"/>
    <dgm:cxn modelId="{920EC877-8B69-4C77-942D-C3B2C40E2066}" type="presParOf" srcId="{46A6B157-7198-41C4-9D25-C4F8885F1B6F}" destId="{3B1DA912-FDB7-4F73-8823-B30C56F7DE86}" srcOrd="3" destOrd="0" presId="urn:microsoft.com/office/officeart/2017/3/layout/DropPinTimeline"/>
    <dgm:cxn modelId="{4334FA96-4525-491C-82AC-353DDFC87963}" type="presParOf" srcId="{46A6B157-7198-41C4-9D25-C4F8885F1B6F}" destId="{DCEEC7C0-6CAC-4153-B66A-D920E3B7F504}" srcOrd="4" destOrd="0" presId="urn:microsoft.com/office/officeart/2017/3/layout/DropPinTimeline"/>
    <dgm:cxn modelId="{654AF2EA-DA98-4110-B212-E662F008B8F1}" type="presParOf" srcId="{DCEEC7C0-6CAC-4153-B66A-D920E3B7F504}" destId="{56361E50-9FEC-48AD-A369-C1A8379B35EC}" srcOrd="0" destOrd="0" presId="urn:microsoft.com/office/officeart/2017/3/layout/DropPinTimeline"/>
    <dgm:cxn modelId="{8EF9C3AB-C572-4ADA-9D37-99000AE6D9B4}" type="presParOf" srcId="{DCEEC7C0-6CAC-4153-B66A-D920E3B7F504}" destId="{70AC7E27-D774-4261-A80F-683BBD09A81D}" srcOrd="1" destOrd="0" presId="urn:microsoft.com/office/officeart/2017/3/layout/DropPinTimeline"/>
    <dgm:cxn modelId="{F2BBE7CE-0F88-44AD-8A18-36D44CD35EC9}" type="presParOf" srcId="{70AC7E27-D774-4261-A80F-683BBD09A81D}" destId="{7BC09B8D-1C75-4604-9F35-AEC078447C45}" srcOrd="0" destOrd="0" presId="urn:microsoft.com/office/officeart/2017/3/layout/DropPinTimeline"/>
    <dgm:cxn modelId="{245ACCAF-3071-4D3D-AA97-773F9D8A462E}" type="presParOf" srcId="{70AC7E27-D774-4261-A80F-683BBD09A81D}" destId="{DFE91A1F-E910-48AB-A4C9-128002268483}" srcOrd="1" destOrd="0" presId="urn:microsoft.com/office/officeart/2017/3/layout/DropPinTimeline"/>
    <dgm:cxn modelId="{D37FBCE4-E692-424F-A504-726D8DA2611B}" type="presParOf" srcId="{DCEEC7C0-6CAC-4153-B66A-D920E3B7F504}" destId="{FC8603F2-85FC-4134-978C-4054E468209C}" srcOrd="2" destOrd="0" presId="urn:microsoft.com/office/officeart/2017/3/layout/DropPinTimeline"/>
    <dgm:cxn modelId="{96AA9D12-1AC3-494A-9D67-19DC7E178FB8}" type="presParOf" srcId="{DCEEC7C0-6CAC-4153-B66A-D920E3B7F504}" destId="{4EB3AA5C-1289-44C6-9F3E-859ABA28E18F}" srcOrd="3" destOrd="0" presId="urn:microsoft.com/office/officeart/2017/3/layout/DropPinTimeline"/>
    <dgm:cxn modelId="{E30F49F7-318B-4DA9-A0C4-73E9FCA55A25}" type="presParOf" srcId="{DCEEC7C0-6CAC-4153-B66A-D920E3B7F504}" destId="{0BB03C0E-97EC-4D66-9B09-35D689DAB28C}" srcOrd="4" destOrd="0" presId="urn:microsoft.com/office/officeart/2017/3/layout/DropPinTimeline"/>
    <dgm:cxn modelId="{AA26D491-3694-44E2-ADC0-9E7B377D612F}" type="presParOf" srcId="{DCEEC7C0-6CAC-4153-B66A-D920E3B7F504}" destId="{1A7A92CB-81F0-42D4-87BF-4008DEFA9CA8}" srcOrd="5" destOrd="0" presId="urn:microsoft.com/office/officeart/2017/3/layout/DropPinTimeline"/>
    <dgm:cxn modelId="{79AB9550-C1C9-443C-9BC9-A05DE62A6EBC}" type="presParOf" srcId="{46A6B157-7198-41C4-9D25-C4F8885F1B6F}" destId="{ABE3202B-256B-4398-8B41-CB40EDB06266}" srcOrd="5" destOrd="0" presId="urn:microsoft.com/office/officeart/2017/3/layout/DropPinTimeline"/>
    <dgm:cxn modelId="{65B56A41-863E-4DE3-9A5A-B5711AFC15CE}" type="presParOf" srcId="{46A6B157-7198-41C4-9D25-C4F8885F1B6F}" destId="{B744CD57-FD23-4E62-9589-4CAC57B034E9}" srcOrd="6" destOrd="0" presId="urn:microsoft.com/office/officeart/2017/3/layout/DropPinTimeline"/>
    <dgm:cxn modelId="{4C189BC9-3DB0-436B-B460-C3F2BD7D9295}" type="presParOf" srcId="{B744CD57-FD23-4E62-9589-4CAC57B034E9}" destId="{D891B168-1DA5-4124-931F-A51FCB8EFC11}" srcOrd="0" destOrd="0" presId="urn:microsoft.com/office/officeart/2017/3/layout/DropPinTimeline"/>
    <dgm:cxn modelId="{E4BB0C2D-2922-4235-A8A7-DAD652FE4724}" type="presParOf" srcId="{B744CD57-FD23-4E62-9589-4CAC57B034E9}" destId="{42206762-CD73-4F82-B16A-D168E2503215}" srcOrd="1" destOrd="0" presId="urn:microsoft.com/office/officeart/2017/3/layout/DropPinTimeline"/>
    <dgm:cxn modelId="{8BEA5EEB-062B-49AE-96EB-03C8884E9E46}" type="presParOf" srcId="{42206762-CD73-4F82-B16A-D168E2503215}" destId="{C0DBECBF-E3AA-450B-95D4-8349AA21B4F8}" srcOrd="0" destOrd="0" presId="urn:microsoft.com/office/officeart/2017/3/layout/DropPinTimeline"/>
    <dgm:cxn modelId="{799CA291-8545-42F7-B7CC-9491E0E5DA97}" type="presParOf" srcId="{42206762-CD73-4F82-B16A-D168E2503215}" destId="{6EDDD44C-F5E4-49AD-B1D9-346B8B8AEE8F}" srcOrd="1" destOrd="0" presId="urn:microsoft.com/office/officeart/2017/3/layout/DropPinTimeline"/>
    <dgm:cxn modelId="{00C9C8D1-E7B4-442B-A3FD-99DD86FDE175}" type="presParOf" srcId="{B744CD57-FD23-4E62-9589-4CAC57B034E9}" destId="{FE564261-183D-47F9-8E7E-BCFC5023A815}" srcOrd="2" destOrd="0" presId="urn:microsoft.com/office/officeart/2017/3/layout/DropPinTimeline"/>
    <dgm:cxn modelId="{D79E11B1-3690-4A5E-9A6F-67B22591D401}" type="presParOf" srcId="{B744CD57-FD23-4E62-9589-4CAC57B034E9}" destId="{3DA36ABE-9810-4ED4-9A55-2905E7588D06}" srcOrd="3" destOrd="0" presId="urn:microsoft.com/office/officeart/2017/3/layout/DropPinTimeline"/>
    <dgm:cxn modelId="{6F531F86-D200-441E-BEF7-B42A7175CEF8}" type="presParOf" srcId="{B744CD57-FD23-4E62-9589-4CAC57B034E9}" destId="{4B9F5909-A57C-4893-9C8A-D5960FE9BE37}" srcOrd="4" destOrd="0" presId="urn:microsoft.com/office/officeart/2017/3/layout/DropPinTimeline"/>
    <dgm:cxn modelId="{AA9BD7CC-A1A3-41FE-A102-8976446CA2D6}" type="presParOf" srcId="{B744CD57-FD23-4E62-9589-4CAC57B034E9}" destId="{DEDCEF89-DB8F-4197-B2D2-2D39426E0B96}" srcOrd="5" destOrd="0" presId="urn:microsoft.com/office/officeart/2017/3/layout/DropPinTimeline"/>
    <dgm:cxn modelId="{1E866EC8-2D49-49B2-9EDA-CD1B5234E6F7}" type="presParOf" srcId="{46A6B157-7198-41C4-9D25-C4F8885F1B6F}" destId="{4A96FD2F-C127-41DC-AA54-1EEBED6BA483}" srcOrd="7" destOrd="0" presId="urn:microsoft.com/office/officeart/2017/3/layout/DropPinTimeline"/>
    <dgm:cxn modelId="{F4BE1037-560B-41D4-98C5-249F68465AF0}" type="presParOf" srcId="{46A6B157-7198-41C4-9D25-C4F8885F1B6F}" destId="{A1AE2BC4-A99C-4DD3-A84D-EB3461D18287}" srcOrd="8" destOrd="0" presId="urn:microsoft.com/office/officeart/2017/3/layout/DropPinTimeline"/>
    <dgm:cxn modelId="{21E729C5-72CF-425D-8E65-54890DDB80E0}" type="presParOf" srcId="{A1AE2BC4-A99C-4DD3-A84D-EB3461D18287}" destId="{278CF1E0-B1C4-4B10-A5EC-FD7EF0557E2D}" srcOrd="0" destOrd="0" presId="urn:microsoft.com/office/officeart/2017/3/layout/DropPinTimeline"/>
    <dgm:cxn modelId="{5D281F5A-EA4A-4AD4-A4B9-4A98C5A52EDC}" type="presParOf" srcId="{A1AE2BC4-A99C-4DD3-A84D-EB3461D18287}" destId="{27B65FB4-BE6A-41E6-BBE9-8DC9F7B73486}" srcOrd="1" destOrd="0" presId="urn:microsoft.com/office/officeart/2017/3/layout/DropPinTimeline"/>
    <dgm:cxn modelId="{1087218F-4BAD-46FD-BF79-4BFA69C534D8}" type="presParOf" srcId="{27B65FB4-BE6A-41E6-BBE9-8DC9F7B73486}" destId="{488CC4C6-DFBC-460C-A9ED-BEDA8CC682D4}" srcOrd="0" destOrd="0" presId="urn:microsoft.com/office/officeart/2017/3/layout/DropPinTimeline"/>
    <dgm:cxn modelId="{2D88A821-3EF5-4D6F-8B94-3C2B200F3D1F}" type="presParOf" srcId="{27B65FB4-BE6A-41E6-BBE9-8DC9F7B73486}" destId="{48CA82DA-B677-461B-A08D-337683480059}" srcOrd="1" destOrd="0" presId="urn:microsoft.com/office/officeart/2017/3/layout/DropPinTimeline"/>
    <dgm:cxn modelId="{4E5A03F4-7EEA-4D84-B9BF-10CC589647BF}" type="presParOf" srcId="{A1AE2BC4-A99C-4DD3-A84D-EB3461D18287}" destId="{D1646913-A3FA-4470-A3E9-C64B0A13A62A}" srcOrd="2" destOrd="0" presId="urn:microsoft.com/office/officeart/2017/3/layout/DropPinTimeline"/>
    <dgm:cxn modelId="{57BC93AD-C179-46D0-93E2-C7D38F9456D7}" type="presParOf" srcId="{A1AE2BC4-A99C-4DD3-A84D-EB3461D18287}" destId="{6EC2FC68-E1B8-4274-8090-C2C96A4CD82C}" srcOrd="3" destOrd="0" presId="urn:microsoft.com/office/officeart/2017/3/layout/DropPinTimeline"/>
    <dgm:cxn modelId="{B869E76C-E520-4246-B350-3803154DC006}" type="presParOf" srcId="{A1AE2BC4-A99C-4DD3-A84D-EB3461D18287}" destId="{4F41BF23-550C-4E7F-977E-3D22E3AF7B51}" srcOrd="4" destOrd="0" presId="urn:microsoft.com/office/officeart/2017/3/layout/DropPinTimeline"/>
    <dgm:cxn modelId="{C4132E5C-82DC-469E-A9AB-7155C2918E12}" type="presParOf" srcId="{A1AE2BC4-A99C-4DD3-A84D-EB3461D18287}" destId="{5018695D-CFD4-49F8-8967-BA8A0C0A0DE1}" srcOrd="5" destOrd="0" presId="urn:microsoft.com/office/officeart/2017/3/layout/DropPinTimeline"/>
    <dgm:cxn modelId="{094219BF-6E99-4D24-8D7D-A22A691EC458}" type="presParOf" srcId="{46A6B157-7198-41C4-9D25-C4F8885F1B6F}" destId="{61EA613E-57A8-485F-A4A9-29037092E83A}" srcOrd="9" destOrd="0" presId="urn:microsoft.com/office/officeart/2017/3/layout/DropPinTimeline"/>
    <dgm:cxn modelId="{92C55855-3B10-470C-B016-77D9AE87ECCF}" type="presParOf" srcId="{46A6B157-7198-41C4-9D25-C4F8885F1B6F}" destId="{0F3B3032-C16A-44EB-AE28-CB7C1D797D2B}" srcOrd="10" destOrd="0" presId="urn:microsoft.com/office/officeart/2017/3/layout/DropPinTimeline"/>
    <dgm:cxn modelId="{7D6129BD-558C-4C1D-B52B-40A37667A1F9}" type="presParOf" srcId="{0F3B3032-C16A-44EB-AE28-CB7C1D797D2B}" destId="{A64C6D16-2F77-439A-848A-F1081C5E5CBE}" srcOrd="0" destOrd="0" presId="urn:microsoft.com/office/officeart/2017/3/layout/DropPinTimeline"/>
    <dgm:cxn modelId="{C8E1AF38-929A-4DE3-8765-DA6D153BB5B6}" type="presParOf" srcId="{0F3B3032-C16A-44EB-AE28-CB7C1D797D2B}" destId="{8EFC6EAF-71E5-48C3-9F69-6FB96640B14F}" srcOrd="1" destOrd="0" presId="urn:microsoft.com/office/officeart/2017/3/layout/DropPinTimeline"/>
    <dgm:cxn modelId="{AD5983B0-515F-47F0-91CD-3B48EA934060}" type="presParOf" srcId="{8EFC6EAF-71E5-48C3-9F69-6FB96640B14F}" destId="{73F98938-B973-410F-B6E0-43437FA146E6}" srcOrd="0" destOrd="0" presId="urn:microsoft.com/office/officeart/2017/3/layout/DropPinTimeline"/>
    <dgm:cxn modelId="{54213E95-6B72-41EB-AD8F-3A1207362A97}" type="presParOf" srcId="{8EFC6EAF-71E5-48C3-9F69-6FB96640B14F}" destId="{26BE64BD-02BC-4C6F-AC50-F9617E59754D}" srcOrd="1" destOrd="0" presId="urn:microsoft.com/office/officeart/2017/3/layout/DropPinTimeline"/>
    <dgm:cxn modelId="{687C1FD2-B6A2-4F01-8F76-82BA77572B08}" type="presParOf" srcId="{0F3B3032-C16A-44EB-AE28-CB7C1D797D2B}" destId="{5C5070CD-E29E-4F50-9A43-342A2DE968FF}" srcOrd="2" destOrd="0" presId="urn:microsoft.com/office/officeart/2017/3/layout/DropPinTimeline"/>
    <dgm:cxn modelId="{5DF4C8C7-E86A-403E-9EA3-89BDF4E3013C}" type="presParOf" srcId="{0F3B3032-C16A-44EB-AE28-CB7C1D797D2B}" destId="{6FED4196-A0D3-4E5C-83DA-99291A8FFFC3}" srcOrd="3" destOrd="0" presId="urn:microsoft.com/office/officeart/2017/3/layout/DropPinTimeline"/>
    <dgm:cxn modelId="{EAD83BB8-F3F1-4D81-A292-BE3B55036FC0}" type="presParOf" srcId="{0F3B3032-C16A-44EB-AE28-CB7C1D797D2B}" destId="{54DE4918-169B-4E9C-B946-44A9D45AEC94}" srcOrd="4" destOrd="0" presId="urn:microsoft.com/office/officeart/2017/3/layout/DropPinTimeline"/>
    <dgm:cxn modelId="{979C5BBF-4F85-47B5-8B23-33AA44499ED4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988608"/>
          <a:ext cx="10777316" cy="428624"/>
        </a:xfrm>
        <a:prstGeom prst="homePlate">
          <a:avLst/>
        </a:prstGeom>
        <a:gradFill rotWithShape="0">
          <a:gsLst>
            <a:gs pos="0">
              <a:sysClr val="window" lastClr="FFFFFF">
                <a:lumMod val="95000"/>
              </a:sysClr>
            </a:gs>
            <a:gs pos="100000">
              <a:sysClr val="window" lastClr="FFFFFF">
                <a:lumMod val="85000"/>
              </a:sys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53202" y="393769"/>
          <a:ext cx="251300" cy="251300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81119" y="421686"/>
          <a:ext cx="195465" cy="195465"/>
        </a:xfrm>
        <a:prstGeom prst="donut">
          <a:avLst/>
        </a:prstGeom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356548" y="697115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In-JAFLI activities scaled down dramatically – students sent back to units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Courses </a:t>
          </a: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stopped for 3 </a:t>
          </a: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weeks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Online training MS</a:t>
          </a:r>
          <a:endParaRPr lang="en-US" sz="1100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356548" y="697115"/>
        <a:ext cx="2560643" cy="1011500"/>
      </dsp:txXfrm>
    </dsp:sp>
    <dsp:sp modelId="{85C50C56-6DC8-4C47-8DBC-4FD6B1554AA4}">
      <dsp:nvSpPr>
        <dsp:cNvPr id="0" name=""/>
        <dsp:cNvSpPr/>
      </dsp:nvSpPr>
      <dsp:spPr>
        <a:xfrm>
          <a:off x="356548" y="341723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16.March</a:t>
          </a: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sp:txBody>
      <dsp:txXfrm>
        <a:off x="356548" y="341723"/>
        <a:ext cx="2560643" cy="355392"/>
      </dsp:txXfrm>
    </dsp:sp>
    <dsp:sp modelId="{4F322B1B-F357-4BCD-BF34-8A0D705A1CE7}">
      <dsp:nvSpPr>
        <dsp:cNvPr id="0" name=""/>
        <dsp:cNvSpPr/>
      </dsp:nvSpPr>
      <dsp:spPr>
        <a:xfrm>
          <a:off x="178852" y="697115"/>
          <a:ext cx="0" cy="1011500"/>
        </a:xfrm>
        <a:prstGeom prst="line">
          <a:avLst/>
        </a:prstGeom>
        <a:noFill/>
        <a:ln w="3175" cap="flat" cmpd="sng" algn="ctr">
          <a:solidFill>
            <a:sysClr val="window" lastClr="FFFFFF">
              <a:lumMod val="8500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146867" y="1676630"/>
          <a:ext cx="63970" cy="63970"/>
        </a:xfrm>
        <a:prstGeom prst="ellipse">
          <a:avLst/>
        </a:prstGeom>
        <a:solidFill>
          <a:srgbClr val="72D5E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591180" y="2772162"/>
          <a:ext cx="251300" cy="251300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619097" y="2800079"/>
          <a:ext cx="195465" cy="195465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1894526" y="1708616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Back to JAFLI</a:t>
          </a:r>
        </a:p>
      </dsp:txBody>
      <dsp:txXfrm>
        <a:off x="1894526" y="1708616"/>
        <a:ext cx="2560643" cy="1011500"/>
      </dsp:txXfrm>
    </dsp:sp>
    <dsp:sp modelId="{C1E34084-406C-48D5-88FE-7226282DBC49}">
      <dsp:nvSpPr>
        <dsp:cNvPr id="0" name=""/>
        <dsp:cNvSpPr/>
      </dsp:nvSpPr>
      <dsp:spPr>
        <a:xfrm>
          <a:off x="1894526" y="2720116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9. April </a:t>
          </a: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sp:txBody>
      <dsp:txXfrm>
        <a:off x="1894526" y="2720116"/>
        <a:ext cx="2560643" cy="355392"/>
      </dsp:txXfrm>
    </dsp:sp>
    <dsp:sp modelId="{33168228-1414-4AAF-B7E5-C08A80BBB2F1}">
      <dsp:nvSpPr>
        <dsp:cNvPr id="0" name=""/>
        <dsp:cNvSpPr/>
      </dsp:nvSpPr>
      <dsp:spPr>
        <a:xfrm>
          <a:off x="1716830" y="1708616"/>
          <a:ext cx="0" cy="1011500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684845" y="1676630"/>
          <a:ext cx="63970" cy="63970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129158" y="393769"/>
          <a:ext cx="251300" cy="251300"/>
        </a:xfrm>
        <a:prstGeom prst="ellipse">
          <a:avLst/>
        </a:prstGeom>
        <a:solidFill>
          <a:srgbClr val="EC72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157075" y="421686"/>
          <a:ext cx="195465" cy="195465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432504" y="697115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Online Courses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MS </a:t>
          </a:r>
          <a:r>
            <a:rPr lang="en-US" sz="1100" i="1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Teams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3432504" y="697115"/>
        <a:ext cx="2560643" cy="1011500"/>
      </dsp:txXfrm>
    </dsp:sp>
    <dsp:sp modelId="{4EB3AA5C-1289-44C6-9F3E-859ABA28E18F}">
      <dsp:nvSpPr>
        <dsp:cNvPr id="0" name=""/>
        <dsp:cNvSpPr/>
      </dsp:nvSpPr>
      <dsp:spPr>
        <a:xfrm>
          <a:off x="3432504" y="341723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i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27. April</a:t>
          </a:r>
        </a:p>
      </dsp:txBody>
      <dsp:txXfrm>
        <a:off x="3432504" y="341723"/>
        <a:ext cx="2560643" cy="355392"/>
      </dsp:txXfrm>
    </dsp:sp>
    <dsp:sp modelId="{0BB03C0E-97EC-4D66-9B09-35D689DAB28C}">
      <dsp:nvSpPr>
        <dsp:cNvPr id="0" name=""/>
        <dsp:cNvSpPr/>
      </dsp:nvSpPr>
      <dsp:spPr>
        <a:xfrm>
          <a:off x="3254808" y="697115"/>
          <a:ext cx="0" cy="1011500"/>
        </a:xfrm>
        <a:prstGeom prst="line">
          <a:avLst/>
        </a:prstGeom>
        <a:noFill/>
        <a:ln w="114300" cap="rnd" cmpd="sng" algn="ctr">
          <a:solidFill>
            <a:sysClr val="window" lastClr="FFFFFF">
              <a:lumMod val="95000"/>
            </a:sys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222823" y="1676630"/>
          <a:ext cx="63970" cy="63970"/>
        </a:xfrm>
        <a:prstGeom prst="ellipse">
          <a:avLst/>
        </a:prstGeom>
        <a:solidFill>
          <a:srgbClr val="EC7276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667136" y="2772162"/>
          <a:ext cx="251300" cy="251300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695054" y="2800079"/>
          <a:ext cx="195465" cy="195465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4970483" y="1696742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Back </a:t>
          </a: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to </a:t>
          </a: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JAFLI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4970483" y="1696742"/>
        <a:ext cx="2560643" cy="1011500"/>
      </dsp:txXfrm>
    </dsp:sp>
    <dsp:sp modelId="{3DA36ABE-9810-4ED4-9A55-2905E7588D06}">
      <dsp:nvSpPr>
        <dsp:cNvPr id="0" name=""/>
        <dsp:cNvSpPr/>
      </dsp:nvSpPr>
      <dsp:spPr>
        <a:xfrm>
          <a:off x="4970483" y="2708243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24. May</a:t>
          </a: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00" b="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Strict physical distancing requirements and hygienic measures</a:t>
          </a:r>
          <a:endParaRPr lang="en-US" sz="1100" b="0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4970483" y="2708243"/>
        <a:ext cx="2560643" cy="355392"/>
      </dsp:txXfrm>
    </dsp:sp>
    <dsp:sp modelId="{4B9F5909-A57C-4893-9C8A-D5960FE9BE37}">
      <dsp:nvSpPr>
        <dsp:cNvPr id="0" name=""/>
        <dsp:cNvSpPr/>
      </dsp:nvSpPr>
      <dsp:spPr>
        <a:xfrm>
          <a:off x="4792786" y="1708616"/>
          <a:ext cx="0" cy="1011500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760801" y="1676630"/>
          <a:ext cx="63970" cy="63970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205114" y="393769"/>
          <a:ext cx="251300" cy="251300"/>
        </a:xfrm>
        <a:prstGeom prst="teardrop">
          <a:avLst>
            <a:gd name="adj" fmla="val 115000"/>
          </a:avLst>
        </a:prstGeom>
        <a:solidFill>
          <a:srgbClr val="72D5E3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233032" y="421686"/>
          <a:ext cx="195465" cy="195465"/>
        </a:xfrm>
        <a:prstGeom prst="donut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508461" y="697115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Blended Learning for 3 weeks, 50% in class, 50% at home</a:t>
          </a:r>
        </a:p>
      </dsp:txBody>
      <dsp:txXfrm>
        <a:off x="6508461" y="697115"/>
        <a:ext cx="2560643" cy="1011500"/>
      </dsp:txXfrm>
    </dsp:sp>
    <dsp:sp modelId="{6EC2FC68-E1B8-4274-8090-C2C96A4CD82C}">
      <dsp:nvSpPr>
        <dsp:cNvPr id="0" name=""/>
        <dsp:cNvSpPr/>
      </dsp:nvSpPr>
      <dsp:spPr>
        <a:xfrm>
          <a:off x="6508461" y="341723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16. Sept.</a:t>
          </a: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/>
          </a:r>
          <a:b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</a:br>
          <a:r>
            <a:rPr lang="en-US" sz="1100" b="1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2020</a:t>
          </a:r>
        </a:p>
      </dsp:txBody>
      <dsp:txXfrm>
        <a:off x="6508461" y="341723"/>
        <a:ext cx="2560643" cy="355392"/>
      </dsp:txXfrm>
    </dsp:sp>
    <dsp:sp modelId="{4F41BF23-550C-4E7F-977E-3D22E3AF7B51}">
      <dsp:nvSpPr>
        <dsp:cNvPr id="0" name=""/>
        <dsp:cNvSpPr/>
      </dsp:nvSpPr>
      <dsp:spPr>
        <a:xfrm>
          <a:off x="6330765" y="697115"/>
          <a:ext cx="0" cy="1011500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298779" y="1676630"/>
          <a:ext cx="63970" cy="63970"/>
        </a:xfrm>
        <a:prstGeom prst="ellipse">
          <a:avLst/>
        </a:prstGeom>
        <a:solidFill>
          <a:srgbClr val="72D5E3">
            <a:hueOff val="0"/>
            <a:satOff val="0"/>
            <a:lumOff val="0"/>
            <a:alphaOff val="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743093" y="2772162"/>
          <a:ext cx="251300" cy="251300"/>
        </a:xfrm>
        <a:prstGeom prst="ellipse">
          <a:avLst/>
        </a:prstGeom>
        <a:solidFill>
          <a:srgbClr val="EC72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771010" y="2800079"/>
          <a:ext cx="195465" cy="195465"/>
        </a:xfrm>
        <a:prstGeom prst="star12">
          <a:avLst/>
        </a:prstGeom>
        <a:solidFill>
          <a:sysClr val="window" lastClr="FFFFFF">
            <a:hueOff val="0"/>
            <a:satOff val="0"/>
            <a:lum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8046439" y="1708616"/>
          <a:ext cx="2560643" cy="101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JAFLI + </a:t>
          </a: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blended </a:t>
          </a:r>
          <a:r>
            <a:rPr lang="en-US" sz="1100" kern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when </a:t>
          </a: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needed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eTandem</a:t>
          </a:r>
          <a:r>
            <a:rPr lang="en-US" sz="1100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, CAT, Online OPIs…</a:t>
          </a:r>
          <a:endParaRPr lang="en-US" sz="1100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8046439" y="1708616"/>
        <a:ext cx="2560643" cy="1011500"/>
      </dsp:txXfrm>
    </dsp:sp>
    <dsp:sp modelId="{6FED4196-A0D3-4E5C-83DA-99291A8FFFC3}">
      <dsp:nvSpPr>
        <dsp:cNvPr id="0" name=""/>
        <dsp:cNvSpPr/>
      </dsp:nvSpPr>
      <dsp:spPr>
        <a:xfrm>
          <a:off x="8046439" y="2720116"/>
          <a:ext cx="2560643" cy="35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i="1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anose="02040502050405020303"/>
              <a:ea typeface="+mn-ea"/>
              <a:cs typeface="+mn-cs"/>
            </a:rPr>
            <a:t>Since 2021</a:t>
          </a:r>
          <a:endParaRPr lang="en-US" sz="1500" b="0" i="1" kern="1200" dirty="0">
            <a:solidFill>
              <a:sysClr val="windowText" lastClr="000000">
                <a:lumMod val="65000"/>
                <a:lumOff val="35000"/>
              </a:sysClr>
            </a:solidFill>
            <a:latin typeface="Georgia" panose="02040502050405020303"/>
            <a:ea typeface="+mn-ea"/>
            <a:cs typeface="+mn-cs"/>
          </a:endParaRPr>
        </a:p>
      </dsp:txBody>
      <dsp:txXfrm>
        <a:off x="8046439" y="2720116"/>
        <a:ext cx="2560643" cy="355392"/>
      </dsp:txXfrm>
    </dsp:sp>
    <dsp:sp modelId="{54DE4918-169B-4E9C-B946-44A9D45AEC94}">
      <dsp:nvSpPr>
        <dsp:cNvPr id="0" name=""/>
        <dsp:cNvSpPr/>
      </dsp:nvSpPr>
      <dsp:spPr>
        <a:xfrm>
          <a:off x="7868743" y="1708616"/>
          <a:ext cx="0" cy="1011500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7836757" y="1676630"/>
          <a:ext cx="63970" cy="63970"/>
        </a:xfrm>
        <a:prstGeom prst="ellipse">
          <a:avLst/>
        </a:prstGeom>
        <a:solidFill>
          <a:srgbClr val="EC7276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2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200"/>
            </a:lvl1pPr>
          </a:lstStyle>
          <a:p>
            <a:fld id="{585F8C64-17D1-45E1-88C3-D90ECE3A11F7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2" y="8772668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200"/>
            </a:lvl1pPr>
          </a:lstStyle>
          <a:p>
            <a:fld id="{5DBEE4C0-4BA6-46A1-A633-B98B4B96F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11699" cy="463408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2" y="1"/>
            <a:ext cx="3011699" cy="463408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200"/>
            </a:lvl1pPr>
          </a:lstStyle>
          <a:p>
            <a:fld id="{CB0D74D6-F868-459B-AC69-6B53EF64B1B8}" type="datetimeFigureOut">
              <a:rPr lang="de-DE" smtClean="0"/>
              <a:pPr/>
              <a:t>31.05.2022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37200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8" tIns="46244" rIns="92488" bIns="4624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5"/>
            <a:ext cx="5560060" cy="3636704"/>
          </a:xfrm>
          <a:prstGeom prst="rect">
            <a:avLst/>
          </a:prstGeom>
        </p:spPr>
        <p:txBody>
          <a:bodyPr vert="horz" lIns="92488" tIns="46244" rIns="92488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670"/>
            <a:ext cx="3011699" cy="463407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2" y="8772670"/>
            <a:ext cx="3011699" cy="463407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200"/>
            </a:lvl1pPr>
          </a:lstStyle>
          <a:p>
            <a:fld id="{343F9227-6266-4B49-AB4F-50CAD21EA8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70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7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9227-6266-4B49-AB4F-50CAD21EA8D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2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CCC-E7A4-48FA-A082-61FBC746B4B4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76EC-C444-45E3-B837-FF4D287B87F3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47BA-930A-49F5-99F9-7B09290B369E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3F20-2AAC-4613-9285-7A3E75E3F223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5709-4129-42F6-AFC4-50D2FCF80B43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E00F770-10EB-41A1-93B8-298232BBD27A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59A-B970-4860-872F-ABAF6A343C3E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0602-C965-4804-A852-F54F3567FF61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07AE-026C-4A1D-8431-1547BE6A1613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F0D-FDBE-48FC-8CF8-820F0290E663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F2EA21A-D9FB-417A-85C6-373A757B1AD9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ar-JO"/>
              <a:t>العقيد الدكتور صالح الخلايلة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B9B8C3-DB77-47AB-8F1A-1D35A1C94410}" type="datetime1">
              <a:rPr lang="de-DE" smtClean="0"/>
              <a:pPr/>
              <a:t>31.05.2022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ar-JO"/>
              <a:t>العقيد الدكتور صالح الخلايلة</a:t>
            </a:r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235DB-C80E-4EB7-BD2B-F10CE49977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aleh.khalailah@jafli.mil.jo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8EAD0E1-02E6-45A1-9F75-D7160E843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" y="1523612"/>
            <a:ext cx="6090538" cy="4495800"/>
          </a:xfrm>
          <a:prstGeom prst="rect">
            <a:avLst/>
          </a:prstGeom>
        </p:spPr>
      </p:pic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98992" y="1847918"/>
            <a:ext cx="10645462" cy="366190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altLang="en-US" sz="3200" dirty="0">
                <a:solidFill>
                  <a:srgbClr val="002060"/>
                </a:solidFill>
              </a:rPr>
              <a:t> </a:t>
            </a:r>
            <a:endParaRPr lang="en-US" altLang="en-US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8B5910CD-CF5A-4A9C-946A-22B0A5FB4993}"/>
              </a:ext>
            </a:extLst>
          </p:cNvPr>
          <p:cNvSpPr txBox="1"/>
          <p:nvPr/>
        </p:nvSpPr>
        <p:spPr>
          <a:xfrm>
            <a:off x="3048786" y="214127"/>
            <a:ext cx="60944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Jordanian Armed Forces</a:t>
            </a: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Language Institute </a:t>
            </a:r>
            <a:r>
              <a:rPr lang="en-US" altLang="en-US" sz="2800" dirty="0" smtClean="0">
                <a:solidFill>
                  <a:srgbClr val="002060"/>
                </a:solidFill>
              </a:rPr>
              <a:t> - JAFLI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6565" y="1971019"/>
            <a:ext cx="56822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JAFLI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Current Situation and (e)Future</a:t>
            </a:r>
            <a:endParaRPr lang="en-US" sz="4400" dirty="0">
              <a:solidFill>
                <a:srgbClr val="00B050"/>
              </a:solidFill>
            </a:endParaRPr>
          </a:p>
          <a:p>
            <a:pPr algn="ctr"/>
            <a:endParaRPr lang="en-US" sz="4400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NATO BILC CONFERENCE – LORETO, ITALY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May. 2022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Col </a:t>
            </a:r>
            <a:r>
              <a:rPr lang="en-US" sz="1400" dirty="0" err="1" smtClean="0"/>
              <a:t>Dr</a:t>
            </a:r>
            <a:r>
              <a:rPr lang="en-US" sz="1400" dirty="0" smtClean="0"/>
              <a:t> </a:t>
            </a:r>
            <a:r>
              <a:rPr lang="en-US" sz="1400" dirty="0" err="1" smtClean="0"/>
              <a:t>Saleh</a:t>
            </a:r>
            <a:r>
              <a:rPr lang="en-US" sz="1400" dirty="0" smtClean="0"/>
              <a:t> </a:t>
            </a:r>
            <a:r>
              <a:rPr lang="en-US" sz="1400" dirty="0" err="1" smtClean="0"/>
              <a:t>Khalailah</a:t>
            </a:r>
            <a:r>
              <a:rPr lang="en-US" sz="1400" dirty="0" smtClean="0"/>
              <a:t> – Commandant of JAFLI</a:t>
            </a: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31" y="68128"/>
            <a:ext cx="1086136" cy="12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JAFLI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388209"/>
            <a:ext cx="11776842" cy="67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Arabic – the New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12800" y="1527048"/>
            <a:ext cx="10433293" cy="4572000"/>
          </a:xfrm>
        </p:spPr>
        <p:txBody>
          <a:bodyPr>
            <a:normAutofit/>
          </a:bodyPr>
          <a:lstStyle/>
          <a:p>
            <a:pPr>
              <a:buClr>
                <a:srgbClr val="DDDDDD"/>
              </a:buClr>
            </a:pPr>
            <a:r>
              <a:rPr lang="en-US" sz="1800" dirty="0" smtClean="0"/>
              <a:t>The New in 2020-2021: JAFLI is working </a:t>
            </a:r>
            <a:r>
              <a:rPr lang="en-US" sz="1800" dirty="0"/>
              <a:t>on new </a:t>
            </a:r>
            <a:r>
              <a:rPr lang="en-US" sz="1800" dirty="0" smtClean="0"/>
              <a:t>standard tests for Arabic for non-native speakers according </a:t>
            </a:r>
            <a:r>
              <a:rPr lang="en-US" sz="1800" dirty="0"/>
              <a:t>to </a:t>
            </a:r>
            <a:r>
              <a:rPr lang="en-US" sz="1800" dirty="0" smtClean="0"/>
              <a:t>CEFR (A1 &amp; A2), ACTFL (A1 &amp; A2) </a:t>
            </a:r>
            <a:r>
              <a:rPr lang="en-US" sz="1800" dirty="0"/>
              <a:t>and STANAG </a:t>
            </a:r>
            <a:r>
              <a:rPr lang="en-US" sz="1800" dirty="0" smtClean="0"/>
              <a:t>6001 (1 &amp; 2); </a:t>
            </a:r>
            <a:r>
              <a:rPr lang="en-US" sz="1800" i="1" dirty="0" smtClean="0"/>
              <a:t>almost ready</a:t>
            </a:r>
            <a:r>
              <a:rPr lang="en-US" sz="1800" dirty="0" smtClean="0"/>
              <a:t>. Will be officially introduced soon.</a:t>
            </a:r>
          </a:p>
          <a:p>
            <a:pPr marL="0" indent="0">
              <a:buClr>
                <a:srgbClr val="DDDDDD"/>
              </a:buClr>
              <a:buNone/>
            </a:pPr>
            <a:endParaRPr lang="en-US" sz="1800" dirty="0" smtClean="0"/>
          </a:p>
          <a:p>
            <a:pPr>
              <a:buClr>
                <a:srgbClr val="DDDDDD"/>
              </a:buClr>
            </a:pPr>
            <a:r>
              <a:rPr lang="en-US" sz="1800" dirty="0" smtClean="0"/>
              <a:t>New Arabic language courses (different durations and levels) will be launched this year (2022).</a:t>
            </a:r>
          </a:p>
          <a:p>
            <a:pPr marL="0" indent="0">
              <a:buClr>
                <a:srgbClr val="DDDDDD"/>
              </a:buClr>
              <a:buNone/>
            </a:pPr>
            <a:endParaRPr lang="en-US" sz="1800" dirty="0" smtClean="0"/>
          </a:p>
          <a:p>
            <a:pPr>
              <a:buClr>
                <a:srgbClr val="DDDDDD"/>
              </a:buClr>
            </a:pPr>
            <a:r>
              <a:rPr lang="en-US" sz="1800" dirty="0" smtClean="0"/>
              <a:t>ALC level tests will be available online this year (2022).</a:t>
            </a:r>
          </a:p>
          <a:p>
            <a:pPr>
              <a:buClr>
                <a:srgbClr val="DDDDDD"/>
              </a:buClr>
            </a:pPr>
            <a:endParaRPr lang="en-US" sz="1800" dirty="0"/>
          </a:p>
          <a:p>
            <a:pPr>
              <a:buClr>
                <a:srgbClr val="DDDDDD"/>
              </a:buClr>
            </a:pPr>
            <a:r>
              <a:rPr lang="en-US" sz="1800" dirty="0" smtClean="0"/>
              <a:t>JAFLI started offering Arabic online courses for our partners </a:t>
            </a:r>
          </a:p>
          <a:p>
            <a:pPr>
              <a:buClr>
                <a:srgbClr val="DDDDDD"/>
              </a:buClr>
            </a:pPr>
            <a:endParaRPr lang="en-US" sz="1800" dirty="0"/>
          </a:p>
          <a:p>
            <a:pPr>
              <a:buClr>
                <a:srgbClr val="DDDDDD"/>
              </a:buClr>
            </a:pPr>
            <a:r>
              <a:rPr lang="en-US" sz="1800" dirty="0" smtClean="0"/>
              <a:t>JAFLI started to offer online support in teaching Arabic to language schools from BILC community </a:t>
            </a:r>
          </a:p>
          <a:p>
            <a:pPr>
              <a:buClr>
                <a:srgbClr val="DDDDDD"/>
              </a:buClr>
            </a:pPr>
            <a:endParaRPr lang="en-US" sz="1800" dirty="0"/>
          </a:p>
          <a:p>
            <a:pPr>
              <a:buClr>
                <a:srgbClr val="DDDDDD"/>
              </a:buClr>
            </a:pPr>
            <a:r>
              <a:rPr lang="en-US" sz="1800" dirty="0" smtClean="0"/>
              <a:t>JAFLI supports partners in Military Terminology (Arabic – all other languages, mainly English)</a:t>
            </a:r>
          </a:p>
          <a:p>
            <a:pPr>
              <a:buClr>
                <a:srgbClr val="DDDDDD"/>
              </a:buClr>
            </a:pPr>
            <a:endParaRPr lang="en-US" sz="2000" dirty="0" smtClean="0"/>
          </a:p>
          <a:p>
            <a:pPr marL="0" indent="0">
              <a:buClr>
                <a:srgbClr val="DDDDDD"/>
              </a:buClr>
              <a:buNone/>
            </a:pPr>
            <a:endParaRPr lang="en-US" sz="2400" dirty="0"/>
          </a:p>
          <a:p>
            <a:pPr>
              <a:buClr>
                <a:srgbClr val="DDDDDD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hlinkClick r:id="rId5"/>
              </a:rPr>
              <a:t>Saleh.khalailah@jafli.mil.jo</a:t>
            </a:r>
            <a:r>
              <a:rPr lang="de-DE" dirty="0"/>
              <a:t>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98992" y="1847918"/>
            <a:ext cx="10645462" cy="366190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altLang="en-US" sz="3200" dirty="0">
                <a:solidFill>
                  <a:srgbClr val="002060"/>
                </a:solidFill>
              </a:rPr>
              <a:t> </a:t>
            </a:r>
            <a:endParaRPr lang="en-US" alt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04" y="6483829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290" y="1554126"/>
            <a:ext cx="10737273" cy="4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.</a:t>
            </a:r>
            <a:r>
              <a:rPr lang="en-US" sz="1600" dirty="0"/>
              <a:t> 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3425" y="2646064"/>
            <a:ext cx="6255657" cy="2893100"/>
          </a:xfrm>
          <a:prstGeom prst="rect">
            <a:avLst/>
          </a:prstGeom>
          <a:solidFill>
            <a:schemeClr val="bg2">
              <a:alpha val="8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Commandant of Language Institute JAFLI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 Dr. </a:t>
            </a:r>
            <a:r>
              <a:rPr lang="en-US" dirty="0" err="1" smtClean="0">
                <a:solidFill>
                  <a:schemeClr val="bg1"/>
                </a:solidFill>
              </a:rPr>
              <a:t>Saleh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Khalailah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Saleh.khalailah@jaf.mil.jo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Saleh</a:t>
            </a:r>
            <a:r>
              <a:rPr lang="en-US" dirty="0" smtClean="0">
                <a:solidFill>
                  <a:schemeClr val="bg1"/>
                </a:solidFill>
              </a:rPr>
              <a:t>_khalailah@yahoo.com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jafli.jaf.mil.jo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Whatsapp</a:t>
            </a:r>
            <a:r>
              <a:rPr lang="en-US" dirty="0" smtClean="0">
                <a:solidFill>
                  <a:schemeClr val="bg1"/>
                </a:solidFill>
              </a:rPr>
              <a:t>: 00962796001067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04" y="68645"/>
            <a:ext cx="47498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833" y="285737"/>
            <a:ext cx="11776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 rtl="1">
              <a:defRPr sz="28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JAFLI</a:t>
            </a:r>
            <a:r>
              <a:rPr lang="en-US" sz="3200" dirty="0"/>
              <a:t> – </a:t>
            </a:r>
            <a:r>
              <a:rPr lang="en-US" sz="2400" dirty="0"/>
              <a:t>Areas</a:t>
            </a:r>
            <a:r>
              <a:rPr lang="en-US" sz="3200" dirty="0"/>
              <a:t> </a:t>
            </a:r>
            <a:r>
              <a:rPr lang="en-US" sz="2400" dirty="0"/>
              <a:t>of</a:t>
            </a:r>
            <a:r>
              <a:rPr lang="en-US" sz="3200" dirty="0"/>
              <a:t> </a:t>
            </a:r>
            <a:r>
              <a:rPr lang="en-US" sz="2400" dirty="0"/>
              <a:t>Expertise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959429"/>
            <a:ext cx="11338560" cy="3485406"/>
          </a:xfrm>
        </p:spPr>
        <p:txBody>
          <a:bodyPr>
            <a:normAutofit/>
          </a:bodyPr>
          <a:lstStyle/>
          <a:p>
            <a:pPr marL="0" indent="0">
              <a:buClr>
                <a:srgbClr val="DDDDDD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Areas of Expertise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337CE45-5247-4C05-A26B-0365242E8545}"/>
              </a:ext>
            </a:extLst>
          </p:cNvPr>
          <p:cNvGrpSpPr/>
          <p:nvPr/>
        </p:nvGrpSpPr>
        <p:grpSpPr>
          <a:xfrm>
            <a:off x="4278274" y="1872173"/>
            <a:ext cx="3635452" cy="3396816"/>
            <a:chOff x="2982564" y="2035447"/>
            <a:chExt cx="3174113" cy="29657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91A26C11-E309-46EB-AEE7-6DAD22554D70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1091CB8-0F71-4644-AC43-36AA654603DE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20" name="Isosceles Triangle 1">
                <a:extLst>
                  <a:ext uri="{FF2B5EF4-FFF2-40B4-BE49-F238E27FC236}">
                    <a16:creationId xmlns="" xmlns:a16="http://schemas.microsoft.com/office/drawing/2014/main" id="{7A237B88-F689-452E-AA3D-F4E3408119B3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Isosceles Triangle 1">
                <a:extLst>
                  <a:ext uri="{FF2B5EF4-FFF2-40B4-BE49-F238E27FC236}">
                    <a16:creationId xmlns="" xmlns:a16="http://schemas.microsoft.com/office/drawing/2014/main" id="{DA5A06AF-5ECB-405B-81E9-155DAC4848BF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Isosceles Triangle 1">
                <a:extLst>
                  <a:ext uri="{FF2B5EF4-FFF2-40B4-BE49-F238E27FC236}">
                    <a16:creationId xmlns="" xmlns:a16="http://schemas.microsoft.com/office/drawing/2014/main" id="{B6E23D3A-A4BC-46C3-8081-E525F1208D2C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81918D08-1062-49BE-9A37-5D12D3F1DEF4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A0FC6470-5D77-42A2-ADFD-0EFD2E1DABF3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EE62DDD8-3F36-48E3-90E7-DA5021ABDAB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026A831-195E-479E-A385-E45CC9631670}"/>
              </a:ext>
            </a:extLst>
          </p:cNvPr>
          <p:cNvGrpSpPr/>
          <p:nvPr/>
        </p:nvGrpSpPr>
        <p:grpSpPr>
          <a:xfrm>
            <a:off x="8337074" y="1909173"/>
            <a:ext cx="3170919" cy="1598428"/>
            <a:chOff x="491147" y="3343901"/>
            <a:chExt cx="2064629" cy="159842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3BF013C-5E81-4876-AFA0-C6B1BE249F43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B050"/>
                  </a:solidFill>
                  <a:cs typeface="Arial" pitchFamily="34" charset="0"/>
                </a:rPr>
                <a:t>TESTING</a:t>
              </a:r>
              <a:endParaRPr lang="ko-KR" altLang="en-US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6067842-9257-48EF-A4D0-38AF5A7CFAE9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323439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Placement tests, achievement tests, progressive tests, alternative tests &amp; Standard Level tests according to CEFR &amp; (soon) STANAG 6001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9CE2D5C-B7D7-403D-9901-F68FC9E4341E}"/>
              </a:ext>
            </a:extLst>
          </p:cNvPr>
          <p:cNvGrpSpPr/>
          <p:nvPr/>
        </p:nvGrpSpPr>
        <p:grpSpPr>
          <a:xfrm>
            <a:off x="743644" y="1909173"/>
            <a:ext cx="3170919" cy="2337092"/>
            <a:chOff x="491147" y="3343901"/>
            <a:chExt cx="2064629" cy="2337092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C9752B7-F664-4859-81B8-998878401D0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rgbClr val="00B050"/>
                  </a:solidFill>
                  <a:cs typeface="Arial" pitchFamily="34" charset="0"/>
                </a:rPr>
                <a:t>TEACHING</a:t>
              </a:r>
              <a:endParaRPr lang="ko-KR" altLang="en-US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2405D62-7A22-49D5-9435-87C5D9412D2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206210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srgbClr val="002060"/>
                  </a:solidFill>
                  <a:cs typeface="Arial" pitchFamily="34" charset="0"/>
                </a:rPr>
                <a:t>12</a:t>
              </a:r>
              <a:r>
                <a:rPr lang="en-US" altLang="ko-KR" sz="1600" dirty="0" smtClean="0">
                  <a:solidFill>
                    <a:srgbClr val="002060"/>
                  </a:solidFill>
                  <a:cs typeface="Arial" pitchFamily="34" charset="0"/>
                </a:rPr>
                <a:t> Languages: </a:t>
              </a:r>
              <a:r>
                <a:rPr lang="en-US" altLang="ko-KR" sz="1600" i="1" dirty="0" smtClean="0">
                  <a:solidFill>
                    <a:srgbClr val="002060"/>
                  </a:solidFill>
                  <a:cs typeface="Arial" pitchFamily="34" charset="0"/>
                </a:rPr>
                <a:t>Arabic, English, German, Turkish, French, Chinese, Hebrew</a:t>
              </a:r>
              <a:r>
                <a:rPr lang="en-US" altLang="ko-KR" sz="1600" i="1" dirty="0">
                  <a:solidFill>
                    <a:srgbClr val="002060"/>
                  </a:solidFill>
                  <a:cs typeface="Arial" pitchFamily="34" charset="0"/>
                </a:rPr>
                <a:t>, Russian, Italian</a:t>
              </a:r>
              <a:r>
                <a:rPr lang="en-US" altLang="ko-KR" sz="1600" i="1" dirty="0" smtClean="0">
                  <a:solidFill>
                    <a:srgbClr val="002060"/>
                  </a:solidFill>
                  <a:cs typeface="Arial" pitchFamily="34" charset="0"/>
                </a:rPr>
                <a:t>, Spanish, Greek, Farsi</a:t>
              </a:r>
            </a:p>
            <a:p>
              <a:pPr algn="r"/>
              <a:endParaRPr lang="en-US" altLang="ko-KR" sz="1600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2400" dirty="0" smtClean="0">
                  <a:solidFill>
                    <a:srgbClr val="002060"/>
                  </a:solidFill>
                  <a:cs typeface="Arial" pitchFamily="34" charset="0"/>
                </a:rPr>
                <a:t>56</a:t>
              </a:r>
              <a:r>
                <a:rPr lang="en-US" altLang="ko-KR" sz="1600" dirty="0" smtClean="0">
                  <a:solidFill>
                    <a:srgbClr val="002060"/>
                  </a:solidFill>
                  <a:cs typeface="Arial" pitchFamily="34" charset="0"/>
                </a:rPr>
                <a:t> Language Teachers: </a:t>
              </a:r>
              <a:r>
                <a:rPr lang="en-US" altLang="ko-KR" sz="1600" i="1" dirty="0" smtClean="0">
                  <a:solidFill>
                    <a:srgbClr val="002060"/>
                  </a:solidFill>
                  <a:cs typeface="Arial" pitchFamily="34" charset="0"/>
                </a:rPr>
                <a:t>28 English ALC, 28 other FLs</a:t>
              </a:r>
              <a:endParaRPr lang="ko-KR" altLang="en-US" sz="1600" i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27">
            <a:extLst>
              <a:ext uri="{FF2B5EF4-FFF2-40B4-BE49-F238E27FC236}">
                <a16:creationId xmlns="" xmlns:a16="http://schemas.microsoft.com/office/drawing/2014/main" id="{4ABE43ED-24ED-4461-9D59-449EF785AC00}"/>
              </a:ext>
            </a:extLst>
          </p:cNvPr>
          <p:cNvSpPr/>
          <p:nvPr/>
        </p:nvSpPr>
        <p:spPr>
          <a:xfrm rot="870848">
            <a:off x="7101155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Freeform 97">
            <a:extLst>
              <a:ext uri="{FF2B5EF4-FFF2-40B4-BE49-F238E27FC236}">
                <a16:creationId xmlns="" xmlns:a16="http://schemas.microsoft.com/office/drawing/2014/main" id="{B41A6672-ABB3-47F3-B92A-998DFE1CCC93}"/>
              </a:ext>
            </a:extLst>
          </p:cNvPr>
          <p:cNvSpPr/>
          <p:nvPr/>
        </p:nvSpPr>
        <p:spPr>
          <a:xfrm rot="20729152" flipH="1">
            <a:off x="4348377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2CD1178-BCB5-4C37-9773-BD9A296779E6}"/>
              </a:ext>
            </a:extLst>
          </p:cNvPr>
          <p:cNvGrpSpPr/>
          <p:nvPr/>
        </p:nvGrpSpPr>
        <p:grpSpPr>
          <a:xfrm>
            <a:off x="3917014" y="5182357"/>
            <a:ext cx="4419071" cy="1105986"/>
            <a:chOff x="491147" y="3343901"/>
            <a:chExt cx="4419071" cy="1105986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2FDCEAA-E263-46ED-8542-F4B1DE72E104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00B050"/>
                  </a:solidFill>
                  <a:cs typeface="Arial" pitchFamily="34" charset="0"/>
                </a:rPr>
                <a:t>TRANSLATION</a:t>
              </a:r>
              <a:endParaRPr lang="ko-KR" altLang="en-US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2194C8A-C580-44C6-A34E-5BA3F538EDCA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830997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cs typeface="Arial" pitchFamily="34" charset="0"/>
                </a:rPr>
                <a:t>Translation and interpreting according to JAF needs. We started establishing a regional center for translation services</a:t>
              </a:r>
              <a:endParaRPr lang="ko-KR" altLang="en-US" sz="1600" dirty="0">
                <a:cs typeface="Arial" pitchFamily="34" charset="0"/>
              </a:endParaRPr>
            </a:p>
          </p:txBody>
        </p:sp>
      </p:grp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84" y="4273907"/>
            <a:ext cx="497107" cy="49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0" y="4239733"/>
            <a:ext cx="610847" cy="55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2196" y="2609137"/>
            <a:ext cx="527607" cy="5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23" y="3524905"/>
            <a:ext cx="859115" cy="8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644" y="5457346"/>
            <a:ext cx="24725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1968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8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431751"/>
            <a:ext cx="1177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Language Training in JAFLI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DDDDDD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84161"/>
              </p:ext>
            </p:extLst>
          </p:nvPr>
        </p:nvGraphicFramePr>
        <p:xfrm>
          <a:off x="1166995" y="1502419"/>
          <a:ext cx="10105011" cy="480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1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56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Languages taught currently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Main courses,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length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and no. of teaching units  </a:t>
                      </a:r>
                      <a:r>
                        <a:rPr lang="en-US" sz="1400" b="0" i="1" baseline="0" dirty="0">
                          <a:solidFill>
                            <a:schemeClr val="bg1"/>
                          </a:solidFill>
                        </a:rPr>
                        <a:t>(held twice a year each, except for Arabic</a:t>
                      </a:r>
                      <a:r>
                        <a:rPr lang="en-US" sz="1400" b="0" i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chemeClr val="bg1"/>
                          </a:solidFill>
                        </a:rPr>
                        <a:t>For all languages, advanced and specialized  courses can be offered upon request and need.</a:t>
                      </a:r>
                      <a:endParaRPr lang="en-US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of participants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746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English 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24 w. – 640 TUs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i="1" baseline="0" dirty="0" err="1" smtClean="0">
                          <a:solidFill>
                            <a:schemeClr val="bg1"/>
                          </a:solidFill>
                        </a:rPr>
                        <a:t>Equi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. CEFR A2-A2+; STANAG 6001 1-1+,IELTS 3-3.3)</a:t>
                      </a:r>
                      <a:endParaRPr lang="en-US" sz="140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Interm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.: 24 w. – 640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B1-B1+; STANAG 6001  2+,IELTS 3.5 – 5)</a:t>
                      </a:r>
                      <a:endParaRPr lang="en-US" sz="140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Advanced: 12 w. -  320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 B2+; STANAG 6001 2+-3; IELTS 4.5-6.5)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420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22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Arabic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BALC: 16 w. - 365 TUs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RALC: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4 w. - 100 TUs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German 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A2-A2+; STANAG 6001 1-1+; Goethe-</a:t>
                      </a:r>
                      <a:r>
                        <a:rPr lang="en-US" sz="1400" i="1" baseline="0" dirty="0" err="1" smtClean="0">
                          <a:solidFill>
                            <a:schemeClr val="bg1"/>
                          </a:solidFill>
                        </a:rPr>
                        <a:t>Zertifikat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 A2)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Spanish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A2-A2+; STANAG 6001 1-1+; DELE A2)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Turkish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A2-A2+; STANAG 6001 1-1+)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Chinese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A2-A2+; STANAG 6001 1-1+; HSK 2)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French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(CEFR A2-A2+; STANAG 6001 1-1+; DELF A2)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Hebrew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Persian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Basic: 23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w. – 620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TUs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Basic: 18 w.  - 360 TUs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337155"/>
            <a:ext cx="1177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Pandemic </a:t>
            </a: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Impact – Timeline</a:t>
            </a:r>
            <a:endParaRPr lang="en-US" sz="24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56252"/>
          </a:xfrm>
        </p:spPr>
        <p:txBody>
          <a:bodyPr>
            <a:normAutofit/>
          </a:bodyPr>
          <a:lstStyle/>
          <a:p>
            <a:pPr marL="0" indent="0">
              <a:buClr>
                <a:srgbClr val="DDDDDD"/>
              </a:buClr>
              <a:buNone/>
            </a:pPr>
            <a:endParaRPr lang="en-GB" sz="2000" dirty="0"/>
          </a:p>
          <a:p>
            <a:pPr>
              <a:buClr>
                <a:srgbClr val="DDDDDD"/>
              </a:buClr>
            </a:pPr>
            <a:endParaRPr lang="en-GB" sz="2400" dirty="0"/>
          </a:p>
          <a:p>
            <a:pPr marL="0" indent="0">
              <a:buClr>
                <a:srgbClr val="DDDDDD"/>
              </a:buClr>
              <a:buNone/>
            </a:pPr>
            <a:endParaRPr lang="en-GB" sz="2400" dirty="0"/>
          </a:p>
          <a:p>
            <a:pPr marL="0" indent="0">
              <a:buClr>
                <a:srgbClr val="DDDDDD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4" name="Diagram 13" descr="Placeholder Timeline&#10;">
            <a:extLst>
              <a:ext uri="{FF2B5EF4-FFF2-40B4-BE49-F238E27FC236}">
                <a16:creationId xmlns:a16="http://schemas.microsoft.com/office/drawing/2014/main" xmlns="" id="{88EC486B-FE81-48BF-9FDA-FB6232655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892378"/>
              </p:ext>
            </p:extLst>
          </p:nvPr>
        </p:nvGraphicFramePr>
        <p:xfrm>
          <a:off x="555703" y="2233991"/>
          <a:ext cx="10777316" cy="34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E327CD-A4CD-49E7-94BA-6C9D2875872C}"/>
              </a:ext>
            </a:extLst>
          </p:cNvPr>
          <p:cNvSpPr txBox="1"/>
          <p:nvPr/>
        </p:nvSpPr>
        <p:spPr>
          <a:xfrm>
            <a:off x="363502" y="1609208"/>
            <a:ext cx="475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Timeline &amp; procedures</a:t>
            </a:r>
          </a:p>
        </p:txBody>
      </p:sp>
      <p:pic>
        <p:nvPicPr>
          <p:cNvPr id="12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JAFLI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431751"/>
            <a:ext cx="1177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Pandemic </a:t>
            </a: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Impact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</a:t>
            </a: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Training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&amp; </a:t>
            </a: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Testing</a:t>
            </a:r>
            <a:endParaRPr lang="en-US" sz="24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5625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DDDDDD"/>
              </a:buClr>
            </a:pPr>
            <a:r>
              <a:rPr lang="en-GB" sz="1800" b="1" dirty="0"/>
              <a:t>Technical:</a:t>
            </a:r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GB" sz="1800" dirty="0"/>
              <a:t>infrastructure in </a:t>
            </a:r>
            <a:r>
              <a:rPr lang="en-GB" sz="1800" dirty="0" smtClean="0"/>
              <a:t>JAFLI, Hardware &amp; Software</a:t>
            </a:r>
            <a:endParaRPr lang="en-GB" sz="1800" dirty="0"/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GB" sz="1800" dirty="0" smtClean="0"/>
              <a:t>Intensive technical support needed</a:t>
            </a:r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endParaRPr lang="en-GB" sz="1800" dirty="0"/>
          </a:p>
          <a:p>
            <a:pPr>
              <a:buClr>
                <a:srgbClr val="DDDDDD"/>
              </a:buClr>
            </a:pPr>
            <a:r>
              <a:rPr lang="en-US" sz="1800" b="1" dirty="0"/>
              <a:t>Organizational and pedagogical</a:t>
            </a:r>
            <a:r>
              <a:rPr lang="en-US" sz="1800" b="1" dirty="0" smtClean="0"/>
              <a:t>:</a:t>
            </a:r>
          </a:p>
          <a:p>
            <a:pPr marL="274320" lvl="1" indent="0">
              <a:buClr>
                <a:srgbClr val="DDDDDD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Transformative </a:t>
            </a:r>
            <a:r>
              <a:rPr lang="en-US" sz="1800" dirty="0">
                <a:solidFill>
                  <a:schemeClr val="tx1"/>
                </a:solidFill>
              </a:rPr>
              <a:t>effect on </a:t>
            </a:r>
            <a:r>
              <a:rPr lang="en-US" sz="1800" dirty="0" smtClean="0">
                <a:solidFill>
                  <a:schemeClr val="tx1"/>
                </a:solidFill>
              </a:rPr>
              <a:t>training &amp; testing</a:t>
            </a:r>
            <a:endParaRPr lang="en-US" sz="1800" dirty="0">
              <a:solidFill>
                <a:schemeClr val="tx1"/>
              </a:solidFill>
            </a:endParaRPr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US" sz="1800" dirty="0" smtClean="0"/>
              <a:t>Challenges for planning </a:t>
            </a:r>
            <a:r>
              <a:rPr lang="en-US" sz="1800" dirty="0"/>
              <a:t>and providing </a:t>
            </a:r>
            <a:r>
              <a:rPr lang="en-US" sz="1800" dirty="0" smtClean="0"/>
              <a:t>strategies </a:t>
            </a:r>
            <a:endParaRPr lang="en-US" sz="1800" dirty="0"/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US" sz="1800" dirty="0" smtClean="0"/>
              <a:t>Digital pedagogy – </a:t>
            </a:r>
            <a:r>
              <a:rPr lang="en-US" sz="1800" dirty="0"/>
              <a:t>b</a:t>
            </a:r>
            <a:r>
              <a:rPr lang="en-US" sz="1800" dirty="0" smtClean="0"/>
              <a:t>lended learning &amp; the new Normal</a:t>
            </a:r>
            <a:endParaRPr lang="en-US" sz="1800" dirty="0"/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GB" sz="1800" dirty="0"/>
              <a:t>Training the </a:t>
            </a:r>
            <a:r>
              <a:rPr lang="en-GB" sz="1800" dirty="0" smtClean="0"/>
              <a:t>Trainers &amp; Students</a:t>
            </a:r>
            <a:endParaRPr lang="en-GB" sz="1800" dirty="0"/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US" sz="1800" dirty="0" smtClean="0"/>
              <a:t>Workload </a:t>
            </a:r>
            <a:r>
              <a:rPr lang="en-US" sz="1800" dirty="0"/>
              <a:t>(had to be reduced and adapted to the course needs</a:t>
            </a:r>
            <a:r>
              <a:rPr lang="en-US" sz="1800" dirty="0" smtClean="0"/>
              <a:t>)</a:t>
            </a:r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endParaRPr lang="en-US" sz="1800" dirty="0"/>
          </a:p>
          <a:p>
            <a:pPr>
              <a:buClr>
                <a:srgbClr val="DDDDDD"/>
              </a:buClr>
            </a:pPr>
            <a:r>
              <a:rPr lang="en-US" sz="1800" b="1" dirty="0"/>
              <a:t>International </a:t>
            </a:r>
            <a:r>
              <a:rPr lang="en-US" sz="1800" b="1" dirty="0" smtClean="0"/>
              <a:t>cooperation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de-AT" sz="1800" dirty="0">
                <a:solidFill>
                  <a:schemeClr val="tx1"/>
                </a:solidFill>
              </a:rPr>
              <a:t>Negative effect on the </a:t>
            </a:r>
            <a:r>
              <a:rPr lang="de-AT" sz="1800" dirty="0" smtClean="0">
                <a:solidFill>
                  <a:schemeClr val="tx1"/>
                </a:solidFill>
              </a:rPr>
              <a:t>number  of  international learners </a:t>
            </a:r>
            <a:r>
              <a:rPr lang="de-AT" sz="1800" dirty="0">
                <a:solidFill>
                  <a:schemeClr val="tx1"/>
                </a:solidFill>
              </a:rPr>
              <a:t>of Arabic at </a:t>
            </a:r>
            <a:r>
              <a:rPr lang="de-AT" sz="1800" dirty="0" smtClean="0">
                <a:solidFill>
                  <a:schemeClr val="tx1"/>
                </a:solidFill>
              </a:rPr>
              <a:t>JAFLI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de-AT" sz="1800" dirty="0" smtClean="0">
                <a:solidFill>
                  <a:schemeClr val="tx1"/>
                </a:solidFill>
              </a:rPr>
              <a:t>Difficult planning for further training of trainers at partner language schools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de-AT" sz="1800" dirty="0" smtClean="0">
                <a:solidFill>
                  <a:schemeClr val="tx1"/>
                </a:solidFill>
              </a:rPr>
              <a:t>Negative effect on trainer  exchange programs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de-AT" sz="1800" dirty="0" smtClean="0">
                <a:solidFill>
                  <a:schemeClr val="tx1"/>
                </a:solidFill>
              </a:rPr>
              <a:t>Better online contact 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DDDDDD"/>
              </a:buClr>
            </a:pPr>
            <a:r>
              <a:rPr lang="en-US" sz="1800" b="1" dirty="0" smtClean="0"/>
              <a:t>Testing:</a:t>
            </a:r>
          </a:p>
          <a:p>
            <a:pPr marL="514350" indent="-514350">
              <a:buClr>
                <a:srgbClr val="DDDDDD"/>
              </a:buClr>
              <a:buFont typeface="+mj-lt"/>
              <a:buAutoNum type="romanLcPeriod"/>
            </a:pPr>
            <a:r>
              <a:rPr lang="en-GB" sz="1800" dirty="0"/>
              <a:t>New regulations, more time and effort needed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en-GB" sz="1800" dirty="0">
                <a:solidFill>
                  <a:schemeClr val="tx1"/>
                </a:solidFill>
              </a:rPr>
              <a:t>Testing Lab. capacities were reduced to 50%</a:t>
            </a:r>
          </a:p>
          <a:p>
            <a:pPr marL="514350" lvl="1" indent="-514350">
              <a:buClr>
                <a:srgbClr val="DDDDDD"/>
              </a:buClr>
              <a:buSzPct val="85000"/>
              <a:buFont typeface="+mj-lt"/>
              <a:buAutoNum type="romanLcPeriod"/>
            </a:pPr>
            <a:r>
              <a:rPr lang="en-GB" sz="1800" dirty="0">
                <a:solidFill>
                  <a:schemeClr val="tx1"/>
                </a:solidFill>
              </a:rPr>
              <a:t>Online Testing? Decision was made not to test online. Only in JAFLI.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DDDDDD"/>
              </a:buClr>
            </a:pPr>
            <a:endParaRPr lang="en-GB" sz="2400" dirty="0"/>
          </a:p>
          <a:p>
            <a:pPr marL="0" indent="0">
              <a:buClr>
                <a:srgbClr val="DDDDDD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</p:spPr>
        <p:txBody>
          <a:bodyPr/>
          <a:lstStyle/>
          <a:p>
            <a:r>
              <a:rPr lang="de-DE" i="1" dirty="0" smtClean="0"/>
              <a:t>COL Dr. Saleh Khalailah </a:t>
            </a:r>
            <a:r>
              <a:rPr lang="de-DE" dirty="0" smtClean="0"/>
              <a:t>	-    Commandant of Language Institute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JAFLI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431751"/>
            <a:ext cx="1177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Language Training at JAFI / now &amp; future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764570"/>
          </a:xfrm>
        </p:spPr>
        <p:txBody>
          <a:bodyPr>
            <a:normAutofit lnSpcReduction="10000"/>
          </a:bodyPr>
          <a:lstStyle/>
          <a:p>
            <a:pPr>
              <a:buClr>
                <a:srgbClr val="DDDDDD"/>
              </a:buClr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Working on hiring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qualified civilians in the near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 (Instructors &amp; Examiners), possibly with military background.</a:t>
            </a:r>
          </a:p>
          <a:p>
            <a:pPr marL="0" indent="0">
              <a:buClr>
                <a:srgbClr val="DDDDDD"/>
              </a:buClr>
              <a:buNone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Starting direct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online connection of JAFLI with some NATO language schools and centers– online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classes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native speakers. JAFLI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offers offer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Arabic training within online exchange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programs </a:t>
            </a:r>
          </a:p>
          <a:p>
            <a:pPr marL="0" indent="0">
              <a:buClr>
                <a:srgbClr val="DDDDDD"/>
              </a:buClr>
              <a:buNone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Working on providing JAFLI with one native language teacher for the offered languages at JAFLI 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English, German, French, Spanish and Turkish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(full time). Possibly through language trainer exchange programs.</a:t>
            </a:r>
          </a:p>
          <a:p>
            <a:pPr>
              <a:buClr>
                <a:srgbClr val="DDDDDD"/>
              </a:buClr>
            </a:pP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Offering JAFLI teachers (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refresher and specialized language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(English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German, French, Spanish and 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Turkish)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courses on a regular basis. JAFLI can help in training Arabic language trainers of BILC partners</a:t>
            </a:r>
          </a:p>
          <a:p>
            <a:pPr>
              <a:buClr>
                <a:srgbClr val="DDDDDD"/>
              </a:buClr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JAFLI works on receiving  support in the evaluation process of new language trainers at JAFLI and regular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and assessment of language training capacity in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JAFLI in general.</a:t>
            </a:r>
          </a:p>
          <a:p>
            <a:pPr>
              <a:buClr>
                <a:srgbClr val="DDDDDD"/>
              </a:buClr>
            </a:pP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</p:spPr>
        <p:txBody>
          <a:bodyPr/>
          <a:lstStyle/>
          <a:p>
            <a:r>
              <a:rPr lang="de-DE" i="1" dirty="0" smtClean="0"/>
              <a:t>COL Dr. Saleh Khalailah </a:t>
            </a:r>
            <a:r>
              <a:rPr lang="de-DE" dirty="0" smtClean="0"/>
              <a:t>	-    Commandant of Language Institute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JAFLI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431751"/>
            <a:ext cx="1177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Blended Learning and (e)Future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764570"/>
          </a:xfrm>
        </p:spPr>
        <p:txBody>
          <a:bodyPr>
            <a:normAutofit/>
          </a:bodyPr>
          <a:lstStyle/>
          <a:p>
            <a:pPr marL="0" indent="0">
              <a:buClr>
                <a:srgbClr val="DDDDDD"/>
              </a:buClr>
              <a:buNone/>
            </a:pP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BL &amp; Online learning seen as a </a:t>
            </a:r>
            <a:r>
              <a:rPr lang="en-US" sz="1800" i="1" dirty="0">
                <a:solidFill>
                  <a:schemeClr val="tx1"/>
                </a:solidFill>
              </a:rPr>
              <a:t>new Normal  </a:t>
            </a:r>
            <a:r>
              <a:rPr lang="en-US" sz="1800" dirty="0">
                <a:solidFill>
                  <a:schemeClr val="tx1"/>
                </a:solidFill>
              </a:rPr>
              <a:t>integral  part of our role as teachers and learners.  </a:t>
            </a: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/>
              <a:t>Focus on blended Learning as learning process &amp; on learning processes and learning outcomes. </a:t>
            </a: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/>
              <a:t>Establishing a Center for New Technologies in Teaching &amp; Learning Languages </a:t>
            </a: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/>
              <a:t>Building on the limitations of both online and in-person or/and combining the best of both</a:t>
            </a: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/>
              <a:t>BL should not only be meant  to supplement but also to transform the language learning process. </a:t>
            </a:r>
          </a:p>
          <a:p>
            <a:pPr lvl="1">
              <a:lnSpc>
                <a:spcPct val="15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1800" dirty="0" err="1"/>
              <a:t>eTandem</a:t>
            </a:r>
            <a:r>
              <a:rPr lang="en-US" sz="1800" dirty="0"/>
              <a:t> project to compensate for the limited interaction with native speakers – on-going project.</a:t>
            </a:r>
          </a:p>
          <a:p>
            <a:pPr>
              <a:buClr>
                <a:srgbClr val="DDDDDD"/>
              </a:buClr>
            </a:pP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</p:spPr>
        <p:txBody>
          <a:bodyPr/>
          <a:lstStyle/>
          <a:p>
            <a:r>
              <a:rPr lang="de-DE" i="1" dirty="0" smtClean="0"/>
              <a:t>COL Dr. Saleh Khalailah </a:t>
            </a:r>
            <a:r>
              <a:rPr lang="de-DE" dirty="0" smtClean="0"/>
              <a:t>	-    Commandant of Language Institute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JAFLI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391778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Big support from NATO (BILC) to create Jordan STANAG 6001 team. Training within DCB starts soon.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New </a:t>
            </a:r>
            <a:r>
              <a:rPr lang="en-US" sz="1800" dirty="0"/>
              <a:t>Organization for the testing department include :</a:t>
            </a:r>
          </a:p>
          <a:p>
            <a:pPr marL="0" indent="0">
              <a:buNone/>
            </a:pPr>
            <a:r>
              <a:rPr lang="en-US" sz="1800" dirty="0" smtClean="0"/>
              <a:t>	English </a:t>
            </a:r>
            <a:r>
              <a:rPr lang="en-US" sz="1800" dirty="0"/>
              <a:t>Language courses testing </a:t>
            </a:r>
            <a:r>
              <a:rPr lang="en-US" sz="1800" dirty="0" smtClean="0"/>
              <a:t>team</a:t>
            </a:r>
          </a:p>
          <a:p>
            <a:pPr marL="0" indent="0">
              <a:buNone/>
            </a:pPr>
            <a:r>
              <a:rPr lang="en-US" sz="1800" dirty="0"/>
              <a:t>	STANAG testing </a:t>
            </a:r>
            <a:r>
              <a:rPr lang="en-US" sz="1800" dirty="0" smtClean="0"/>
              <a:t>team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Testing </a:t>
            </a:r>
            <a:r>
              <a:rPr lang="en-US" sz="1800" dirty="0" smtClean="0"/>
              <a:t>team </a:t>
            </a:r>
            <a:r>
              <a:rPr lang="en-US" sz="1800" dirty="0"/>
              <a:t>for </a:t>
            </a:r>
            <a:r>
              <a:rPr lang="en-US" sz="1800" dirty="0" smtClean="0"/>
              <a:t>externals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Intensive internal training for both examiners and teachers on testing &amp; evaluation</a:t>
            </a:r>
          </a:p>
          <a:p>
            <a:pPr marL="0" indent="0">
              <a:buNone/>
            </a:pPr>
            <a:endParaRPr lang="ar-JO" sz="1800" dirty="0"/>
          </a:p>
          <a:p>
            <a:r>
              <a:rPr lang="en-US" sz="1800" dirty="0" smtClean="0"/>
              <a:t>New language labs. (8 labs x 30 each) – some used for conduction CAT to Jordanian officers and NCOs directly through DLIELC </a:t>
            </a:r>
          </a:p>
          <a:p>
            <a:endParaRPr lang="ar-JO" sz="1800" dirty="0"/>
          </a:p>
          <a:p>
            <a:r>
              <a:rPr lang="en-US" sz="1800" dirty="0"/>
              <a:t>New test statistics </a:t>
            </a:r>
            <a:r>
              <a:rPr lang="en-US" sz="1800" dirty="0" smtClean="0"/>
              <a:t>program</a:t>
            </a:r>
            <a:r>
              <a:rPr lang="en-US" sz="1800" dirty="0"/>
              <a:t> </a:t>
            </a:r>
            <a:r>
              <a:rPr lang="en-US" sz="1800" dirty="0" smtClean="0"/>
              <a:t>(helped much to create new testing policy in the near future)</a:t>
            </a:r>
            <a:endParaRPr lang="ar-JO" sz="1800" dirty="0"/>
          </a:p>
          <a:p>
            <a:pPr marL="0" indent="0">
              <a:buClr>
                <a:srgbClr val="DDDDDD"/>
              </a:buCl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DDDDDD"/>
              </a:buCl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9051" y="349560"/>
            <a:ext cx="39437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Testing – the New </a:t>
            </a: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2020-2022</a:t>
            </a:r>
            <a:endParaRPr lang="en-US" sz="24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30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27" descr="3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026" y="60796"/>
            <a:ext cx="1487008" cy="135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D7EB-9DAC-405A-AA20-34458C3E25C6}" type="datetime1">
              <a:rPr lang="de-DE" smtClean="0"/>
              <a:pPr/>
              <a:t>31.05.2022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 dirty="0" smtClean="0"/>
              <a:t>COL Dr. Saleh Khalailah </a:t>
            </a:r>
            <a:r>
              <a:rPr lang="de-DE" dirty="0" smtClean="0"/>
              <a:t>	-    Commandant of Language Institute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785944" y="1135124"/>
            <a:ext cx="630621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JAFLI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4" y="6437948"/>
            <a:ext cx="194278" cy="2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86" y="373695"/>
            <a:ext cx="11776842" cy="67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Arabic Language Training in JAFLI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43429" y="1527048"/>
            <a:ext cx="10302664" cy="4572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>
                <a:srgbClr val="DDDDDD"/>
              </a:buClr>
              <a:buFont typeface="Arial" pitchFamily="34" charset="0"/>
              <a:buChar char="•"/>
            </a:pPr>
            <a:r>
              <a:rPr lang="en-US" sz="2900" b="1" dirty="0"/>
              <a:t>Participants</a:t>
            </a:r>
            <a:r>
              <a:rPr lang="en-US" sz="2900" b="1" dirty="0" smtClean="0"/>
              <a:t>:</a:t>
            </a:r>
          </a:p>
          <a:p>
            <a:pPr>
              <a:lnSpc>
                <a:spcPct val="120000"/>
              </a:lnSpc>
              <a:buClr>
                <a:srgbClr val="DDDDDD"/>
              </a:buClr>
            </a:pPr>
            <a:r>
              <a:rPr lang="en-US" sz="2900" dirty="0" smtClean="0"/>
              <a:t>Since </a:t>
            </a:r>
            <a:r>
              <a:rPr lang="en-US" sz="2900" dirty="0"/>
              <a:t>1993, the institute got underway of teaching Arabic language for Non-Native Speaker attendants from </a:t>
            </a:r>
            <a:r>
              <a:rPr lang="en-US" sz="2900" i="1" dirty="0"/>
              <a:t>USA, UK, Russia, Denmark, Austria, Germany, Turkey, Taiwan, Malaysia, Romania, Italy, Azerbaijan, and </a:t>
            </a:r>
            <a:r>
              <a:rPr lang="en-US" sz="2900" i="1" dirty="0" smtClean="0"/>
              <a:t>Australia</a:t>
            </a:r>
          </a:p>
          <a:p>
            <a:pPr>
              <a:lnSpc>
                <a:spcPct val="120000"/>
              </a:lnSpc>
              <a:buClr>
                <a:srgbClr val="DDDDDD"/>
              </a:buClr>
            </a:pPr>
            <a:endParaRPr lang="en-US" sz="2900" dirty="0" smtClean="0"/>
          </a:p>
          <a:p>
            <a:pPr>
              <a:lnSpc>
                <a:spcPct val="120000"/>
              </a:lnSpc>
              <a:buClr>
                <a:srgbClr val="DDDDDD"/>
              </a:buClr>
            </a:pPr>
            <a:r>
              <a:rPr lang="en-US" sz="2900" b="1" dirty="0" smtClean="0"/>
              <a:t>Courses:</a:t>
            </a:r>
          </a:p>
          <a:p>
            <a:pPr>
              <a:lnSpc>
                <a:spcPct val="120000"/>
              </a:lnSpc>
              <a:buClr>
                <a:srgbClr val="DDDDDD"/>
              </a:buClr>
            </a:pPr>
            <a:r>
              <a:rPr lang="en-US" sz="2900" dirty="0" smtClean="0"/>
              <a:t>So </a:t>
            </a:r>
            <a:r>
              <a:rPr lang="en-US" sz="2900" dirty="0"/>
              <a:t>far, 80 Non-Native speaker Arabic courses have been held, 25 basic courses, 3 advanced courses, 46 refresher courses and 6 Cultural exchange courses for Australian side (ICT). All 449 attendants of these courses get intensive classes of 5 hours a day x 5 days a week with a total number of 400 hours by the end of basic course, 200 hours for the advanced course and 100 hours for the refresher course</a:t>
            </a:r>
          </a:p>
          <a:p>
            <a:pPr>
              <a:lnSpc>
                <a:spcPct val="120000"/>
              </a:lnSpc>
              <a:buClr>
                <a:srgbClr val="DDDDDD"/>
              </a:buClr>
            </a:pPr>
            <a:r>
              <a:rPr lang="en-US" sz="2900" dirty="0" smtClean="0"/>
              <a:t> </a:t>
            </a:r>
            <a:endParaRPr lang="en-US" sz="2900" dirty="0"/>
          </a:p>
          <a:p>
            <a:pPr marL="273050" indent="14288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900" i="1" dirty="0" smtClean="0"/>
              <a:t>1. Basic </a:t>
            </a:r>
            <a:r>
              <a:rPr lang="en-US" sz="2900" i="1" dirty="0"/>
              <a:t>Arabic Language Course </a:t>
            </a:r>
            <a:r>
              <a:rPr lang="en-US" sz="2900" i="1" dirty="0" smtClean="0"/>
              <a:t>BALC </a:t>
            </a:r>
            <a:r>
              <a:rPr lang="en-US" sz="2900" dirty="0" smtClean="0"/>
              <a:t>for </a:t>
            </a:r>
            <a:r>
              <a:rPr lang="en-US" sz="2900" dirty="0"/>
              <a:t>16 weeks from the beginning of March to the   end of  </a:t>
            </a:r>
            <a:r>
              <a:rPr lang="en-US" sz="2900" dirty="0" smtClean="0"/>
              <a:t>June.</a:t>
            </a:r>
          </a:p>
          <a:p>
            <a:pPr marL="273050" indent="14288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900" i="1" dirty="0" smtClean="0"/>
              <a:t>2. Advanced </a:t>
            </a:r>
            <a:r>
              <a:rPr lang="en-US" sz="2900" i="1" dirty="0"/>
              <a:t>Arabic Language Course </a:t>
            </a:r>
            <a:r>
              <a:rPr lang="en-US" sz="2900" i="1" dirty="0" smtClean="0"/>
              <a:t>RALC </a:t>
            </a:r>
            <a:r>
              <a:rPr lang="en-US" sz="2900" dirty="0" smtClean="0"/>
              <a:t>for </a:t>
            </a:r>
            <a:r>
              <a:rPr lang="en-US" sz="2900" dirty="0"/>
              <a:t>8 weeks in the second half of the </a:t>
            </a:r>
            <a:r>
              <a:rPr lang="en-US" sz="2900" dirty="0" smtClean="0"/>
              <a:t>year.</a:t>
            </a:r>
          </a:p>
          <a:p>
            <a:pPr marL="273050" indent="14288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900" i="1" dirty="0" smtClean="0"/>
              <a:t>3. Arabic </a:t>
            </a:r>
            <a:r>
              <a:rPr lang="en-US" sz="2900" i="1" dirty="0"/>
              <a:t>Language Refresher Course </a:t>
            </a:r>
            <a:r>
              <a:rPr lang="en-US" sz="2900" dirty="0"/>
              <a:t>for 4 weeks in the second half of the </a:t>
            </a:r>
            <a:r>
              <a:rPr lang="en-US" sz="2900" dirty="0" smtClean="0"/>
              <a:t>year.</a:t>
            </a:r>
          </a:p>
          <a:p>
            <a:pPr marL="273050" indent="14288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900" i="1" dirty="0" smtClean="0"/>
              <a:t>4. Cultural </a:t>
            </a:r>
            <a:r>
              <a:rPr lang="en-US" sz="2900" i="1" dirty="0"/>
              <a:t>Exchange Course </a:t>
            </a:r>
            <a:r>
              <a:rPr lang="en-US" sz="2900" dirty="0"/>
              <a:t>for Australian side (ICT) for 5 days in the second </a:t>
            </a:r>
            <a:r>
              <a:rPr lang="en-US" sz="2900" dirty="0" smtClean="0"/>
              <a:t>half of </a:t>
            </a:r>
            <a:r>
              <a:rPr lang="en-US" sz="2900" dirty="0"/>
              <a:t>the year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300" dirty="0"/>
          </a:p>
          <a:p>
            <a:pPr>
              <a:buClr>
                <a:srgbClr val="DDDDDD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DDDDDD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hp\Desktop\شعار المعهد خلفية ابيض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52" y="235260"/>
            <a:ext cx="992083" cy="1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62557</TotalTime>
  <Words>1283</Words>
  <Application>Microsoft Office PowerPoint</Application>
  <PresentationFormat>Custom</PresentationFormat>
  <Paragraphs>239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1022</cp:revision>
  <cp:lastPrinted>2022-05-21T11:30:07Z</cp:lastPrinted>
  <dcterms:created xsi:type="dcterms:W3CDTF">2019-10-18T15:23:31Z</dcterms:created>
  <dcterms:modified xsi:type="dcterms:W3CDTF">2022-05-31T20:52:20Z</dcterms:modified>
</cp:coreProperties>
</file>