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10"/>
  </p:notesMasterIdLst>
  <p:sldIdLst>
    <p:sldId id="309" r:id="rId2"/>
    <p:sldId id="318" r:id="rId3"/>
    <p:sldId id="319" r:id="rId4"/>
    <p:sldId id="320" r:id="rId5"/>
    <p:sldId id="321" r:id="rId6"/>
    <p:sldId id="322" r:id="rId7"/>
    <p:sldId id="323" r:id="rId8"/>
    <p:sldId id="315" r:id="rId9"/>
  </p:sldIdLst>
  <p:sldSz cx="9144000" cy="6858000" type="screen4x3"/>
  <p:notesSz cx="6797675" cy="9926638"/>
  <p:defaultTextStyle>
    <a:defPPr>
      <a:defRPr lang="en-AU"/>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D4"/>
    <a:srgbClr val="1010F0"/>
    <a:srgbClr val="0909B7"/>
    <a:srgbClr val="FFFFFF"/>
    <a:srgbClr val="C0C0C0"/>
    <a:srgbClr val="CCEC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1014" autoAdjust="0"/>
  </p:normalViewPr>
  <p:slideViewPr>
    <p:cSldViewPr showGuides="1">
      <p:cViewPr varScale="1">
        <p:scale>
          <a:sx n="74" d="100"/>
          <a:sy n="74" d="100"/>
        </p:scale>
        <p:origin x="15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99C23-4152-4118-A60E-8F41C73CAF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32B816-96C7-4006-9DF9-90487CFEF27A}" type="pres">
      <dgm:prSet presAssocID="{03D99C23-4152-4118-A60E-8F41C73CAF9B}" presName="linear" presStyleCnt="0">
        <dgm:presLayoutVars>
          <dgm:animLvl val="lvl"/>
          <dgm:resizeHandles val="exact"/>
        </dgm:presLayoutVars>
      </dgm:prSet>
      <dgm:spPr/>
    </dgm:pt>
  </dgm:ptLst>
  <dgm:cxnLst>
    <dgm:cxn modelId="{8B6DCDE8-BDE2-42BC-B289-7E8811CCD90D}" type="presOf" srcId="{03D99C23-4152-4118-A60E-8F41C73CAF9B}" destId="{7032B816-96C7-4006-9DF9-90487CFEF27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AU"/>
          </a:p>
        </p:txBody>
      </p:sp>
      <p:sp>
        <p:nvSpPr>
          <p:cNvPr id="4710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AU"/>
          </a:p>
        </p:txBody>
      </p:sp>
      <p:sp>
        <p:nvSpPr>
          <p:cNvPr id="512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711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AU"/>
          </a:p>
        </p:txBody>
      </p:sp>
      <p:sp>
        <p:nvSpPr>
          <p:cNvPr id="4711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529F75C8-44B8-4C3A-8119-08C28949B66F}" type="slidenum">
              <a:rPr lang="en-AU"/>
              <a:pPr>
                <a:defRPr/>
              </a:pPr>
              <a:t>‹#›</a:t>
            </a:fld>
            <a:endParaRPr lang="en-AU"/>
          </a:p>
        </p:txBody>
      </p:sp>
    </p:spTree>
    <p:extLst>
      <p:ext uri="{BB962C8B-B14F-4D97-AF65-F5344CB8AC3E}">
        <p14:creationId xmlns:p14="http://schemas.microsoft.com/office/powerpoint/2010/main" val="1852251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17575" y="744538"/>
            <a:ext cx="4962525" cy="3722687"/>
          </a:xfrm>
          <a:ln/>
        </p:spPr>
      </p:sp>
      <p:sp>
        <p:nvSpPr>
          <p:cNvPr id="6147" name="Rectangle 3"/>
          <p:cNvSpPr>
            <a:spLocks noGrp="1" noChangeArrowheads="1"/>
          </p:cNvSpPr>
          <p:nvPr>
            <p:ph type="body" idx="1"/>
          </p:nvPr>
        </p:nvSpPr>
        <p:spPr>
          <a:noFill/>
        </p:spPr>
        <p:txBody>
          <a:bodyPr/>
          <a:lstStyle/>
          <a:p>
            <a:r>
              <a:rPr lang="en-AU" altLang="en-US" dirty="0" smtClean="0"/>
              <a:t>Good </a:t>
            </a:r>
            <a:r>
              <a:rPr lang="en-AU" altLang="en-US" dirty="0" smtClean="0"/>
              <a:t>Morning</a:t>
            </a:r>
            <a:r>
              <a:rPr lang="en-AU" altLang="en-US" baseline="0" dirty="0" smtClean="0"/>
              <a:t> BILC Chair, COL </a:t>
            </a:r>
            <a:r>
              <a:rPr lang="en-AU" altLang="en-US" baseline="0" dirty="0" err="1" smtClean="0"/>
              <a:t>Massimi</a:t>
            </a:r>
            <a:r>
              <a:rPr lang="en-AU" altLang="en-US" baseline="0" dirty="0" smtClean="0"/>
              <a:t>, ladies </a:t>
            </a:r>
            <a:r>
              <a:rPr lang="en-AU" altLang="en-US" baseline="0" dirty="0" smtClean="0"/>
              <a:t>and gentlemen.</a:t>
            </a:r>
          </a:p>
          <a:p>
            <a:r>
              <a:rPr lang="en-AU" altLang="en-US" baseline="0" dirty="0" smtClean="0"/>
              <a:t>My name is Squadron Leader Dee Cherry and I am the Executive Officer of the Australian Defence Force School of </a:t>
            </a:r>
            <a:r>
              <a:rPr lang="en-AU" altLang="en-US" baseline="0" dirty="0" smtClean="0"/>
              <a:t>Languages – the foreign language school. I very happy to attend my first BILC and I want to thank the gracious hosts for all the hard work they have put into the conference in this beautiful part of the world.</a:t>
            </a:r>
          </a:p>
          <a:p>
            <a:r>
              <a:rPr lang="en-AU" altLang="en-US" baseline="0" dirty="0" smtClean="0"/>
              <a:t>I am a HR Officer in the Air Force where I have served for 14 years. I am not a linguist but I am passionate about exploring other cultures. </a:t>
            </a:r>
            <a:endParaRPr lang="en-AU"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I will provide a</a:t>
            </a:r>
            <a:r>
              <a:rPr lang="en-AU" baseline="0" dirty="0" smtClean="0"/>
              <a:t> short introduction </a:t>
            </a:r>
            <a:r>
              <a:rPr lang="en-AU" baseline="0" dirty="0" smtClean="0"/>
              <a:t>o our language school. I will then discuss some of t</a:t>
            </a:r>
            <a:r>
              <a:rPr lang="en-AU" dirty="0" smtClean="0"/>
              <a:t>he </a:t>
            </a:r>
            <a:r>
              <a:rPr lang="en-AU" dirty="0" smtClean="0"/>
              <a:t>challenges faced in </a:t>
            </a:r>
            <a:r>
              <a:rPr lang="en-AU" dirty="0" smtClean="0"/>
              <a:t>the second year of the Pandemic and </a:t>
            </a:r>
            <a:r>
              <a:rPr lang="en-AU" dirty="0" smtClean="0"/>
              <a:t>the initiatives</a:t>
            </a:r>
            <a:r>
              <a:rPr lang="en-AU" baseline="0" dirty="0" smtClean="0"/>
              <a:t> implemented to address the </a:t>
            </a:r>
            <a:r>
              <a:rPr lang="en-AU" baseline="0" dirty="0" smtClean="0"/>
              <a:t>challenges as </a:t>
            </a:r>
            <a:r>
              <a:rPr lang="en-AU" baseline="0" dirty="0" smtClean="0"/>
              <a:t>well as speaking about </a:t>
            </a:r>
            <a:r>
              <a:rPr lang="en-AU" baseline="0" dirty="0" smtClean="0"/>
              <a:t>our lessons or observations as </a:t>
            </a:r>
            <a:r>
              <a:rPr lang="en-AU" baseline="0" dirty="0" smtClean="0"/>
              <a:t>we roll into our third year of the </a:t>
            </a:r>
            <a:r>
              <a:rPr lang="en-AU" baseline="0" dirty="0" smtClean="0"/>
              <a:t>pandemic and some actions we are taking to address them.</a:t>
            </a:r>
          </a:p>
          <a:p>
            <a:endParaRPr lang="en-AU" baseline="0" dirty="0" smtClean="0"/>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2</a:t>
            </a:fld>
            <a:endParaRPr lang="en-AU"/>
          </a:p>
        </p:txBody>
      </p:sp>
    </p:spTree>
    <p:extLst>
      <p:ext uri="{BB962C8B-B14F-4D97-AF65-F5344CB8AC3E}">
        <p14:creationId xmlns:p14="http://schemas.microsoft.com/office/powerpoint/2010/main" val="324811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We are located in Laverton Victoria</a:t>
            </a:r>
            <a:r>
              <a:rPr lang="en-AU" baseline="0" dirty="0" smtClean="0"/>
              <a:t> just outside of Melbourne and a campus in Canberra.</a:t>
            </a:r>
          </a:p>
          <a:p>
            <a:r>
              <a:rPr lang="en-AU" baseline="0" dirty="0" smtClean="0"/>
              <a:t>We delivery language training in 18 languages incorporating cultural training within the courses. We also test a number of non-in house languages such as Russian, Spanish. </a:t>
            </a:r>
            <a:r>
              <a:rPr lang="en-AU" baseline="0" dirty="0" err="1" smtClean="0"/>
              <a:t>Peshto</a:t>
            </a:r>
            <a:r>
              <a:rPr lang="en-AU" baseline="0" dirty="0" smtClean="0"/>
              <a:t> and , Khmer just to name a few.</a:t>
            </a:r>
          </a:p>
          <a:p>
            <a:endParaRPr lang="en-AU" baseline="0" dirty="0" smtClean="0"/>
          </a:p>
          <a:p>
            <a:r>
              <a:rPr lang="en-AU" dirty="0" smtClean="0"/>
              <a:t>Staff</a:t>
            </a:r>
            <a:r>
              <a:rPr lang="en-AU" dirty="0" smtClean="0"/>
              <a:t>: </a:t>
            </a:r>
            <a:r>
              <a:rPr lang="en-AU" dirty="0" smtClean="0"/>
              <a:t>Our</a:t>
            </a:r>
            <a:r>
              <a:rPr lang="en-AU" baseline="0" dirty="0" smtClean="0"/>
              <a:t> staff consist of public servants, contractors for delivery and development, a few military instructors including two foreign military instructors. From </a:t>
            </a:r>
            <a:r>
              <a:rPr lang="en-AU" altLang="en-US" dirty="0" smtClean="0"/>
              <a:t>more </a:t>
            </a:r>
            <a:r>
              <a:rPr lang="en-AU" altLang="en-US" dirty="0" smtClean="0"/>
              <a:t>than 25 ethnic backgrounds, who speak 34 </a:t>
            </a:r>
            <a:r>
              <a:rPr lang="en-AU" altLang="en-US" dirty="0" smtClean="0"/>
              <a:t>languages.</a:t>
            </a:r>
          </a:p>
          <a:p>
            <a:endParaRPr lang="en-AU" dirty="0" smtClean="0"/>
          </a:p>
          <a:p>
            <a:r>
              <a:rPr lang="en-AU" dirty="0" smtClean="0"/>
              <a:t>Courses are a mix of:</a:t>
            </a:r>
            <a:r>
              <a:rPr lang="en-AU" baseline="0" dirty="0" smtClean="0"/>
              <a:t> Long courses that go 47 weeks, short courses of 8-12 weeks and refresher courses for past language graduates of 2 weeks.</a:t>
            </a:r>
          </a:p>
          <a:p>
            <a:endParaRPr lang="en-AU" baseline="0" dirty="0" smtClean="0"/>
          </a:p>
          <a:p>
            <a:r>
              <a:rPr lang="en-AU" baseline="0" dirty="0" smtClean="0"/>
              <a:t>Students: Intel students who learn a language as part of their trade training, Operational students, senior ranked students posting into Attaches for strategic postings, Students who nominate  - used to build the linguist capability for the services.</a:t>
            </a:r>
            <a:endParaRPr lang="en-AU" dirty="0"/>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3</a:t>
            </a:fld>
            <a:endParaRPr lang="en-AU"/>
          </a:p>
        </p:txBody>
      </p:sp>
    </p:spTree>
    <p:extLst>
      <p:ext uri="{BB962C8B-B14F-4D97-AF65-F5344CB8AC3E}">
        <p14:creationId xmlns:p14="http://schemas.microsoft.com/office/powerpoint/2010/main" val="269899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2021</a:t>
            </a:r>
            <a:r>
              <a:rPr lang="en-AU" baseline="0" dirty="0" smtClean="0"/>
              <a:t> saw the second year of </a:t>
            </a:r>
            <a:r>
              <a:rPr lang="en-AU" baseline="0" dirty="0" smtClean="0"/>
              <a:t>the pandemic and our second year of remote delivery. For those of you who aren’t aware as of Oct 21 Melbourne was the most locked down city in the world with a total of 262 days of restrictions and lockdowns and </a:t>
            </a:r>
            <a:r>
              <a:rPr lang="en-AU" baseline="0" dirty="0" smtClean="0"/>
              <a:t>a continual change in government </a:t>
            </a:r>
            <a:r>
              <a:rPr lang="en-AU" baseline="0" dirty="0" smtClean="0"/>
              <a:t>mandates. Melbourne is where our main campus is located.</a:t>
            </a:r>
          </a:p>
          <a:p>
            <a:r>
              <a:rPr lang="en-AU" baseline="0" dirty="0" smtClean="0"/>
              <a:t>While </a:t>
            </a:r>
            <a:r>
              <a:rPr lang="en-AU" baseline="0" dirty="0" smtClean="0"/>
              <a:t>during the second year of the pandemic DFSL was more experienced with anticipating and responding to some of the usual challenges of remote delivery such as IT issues, screen </a:t>
            </a:r>
            <a:r>
              <a:rPr lang="en-AU" baseline="0" dirty="0" smtClean="0"/>
              <a:t>fatigue, IT resources, personnel support </a:t>
            </a:r>
            <a:r>
              <a:rPr lang="en-AU" baseline="0" dirty="0" err="1" smtClean="0"/>
              <a:t>etc</a:t>
            </a:r>
            <a:r>
              <a:rPr lang="en-AU" baseline="0" dirty="0" smtClean="0"/>
              <a:t> </a:t>
            </a:r>
            <a:r>
              <a:rPr lang="en-AU" baseline="0" dirty="0" smtClean="0"/>
              <a:t>it presented </a:t>
            </a:r>
            <a:r>
              <a:rPr lang="en-AU" baseline="0" dirty="0" smtClean="0"/>
              <a:t>other challenges.</a:t>
            </a:r>
          </a:p>
          <a:p>
            <a:endParaRPr lang="en-AU" baseline="0" dirty="0" smtClean="0"/>
          </a:p>
          <a:p>
            <a:r>
              <a:rPr lang="en-AU" baseline="0" dirty="0" smtClean="0"/>
              <a:t>Work/life balance: While families were more prepared for the working from home concept, a second year of the Pandemic continued to drain all staff and students particularly those families with school aged children due to the lockdowns of schools. Students trying to study complex languages while also assisting with home schooling for their children. Teachers required to be ever present while trying to manage the impact of the pandemic and lockdown on their </a:t>
            </a:r>
            <a:r>
              <a:rPr lang="en-AU" baseline="0" dirty="0" smtClean="0"/>
              <a:t>families was creating additional stress. </a:t>
            </a:r>
            <a:r>
              <a:rPr lang="en-AU" baseline="0" dirty="0" smtClean="0"/>
              <a:t>This required </a:t>
            </a:r>
            <a:r>
              <a:rPr lang="en-AU" baseline="0" dirty="0" smtClean="0"/>
              <a:t>flexibility and understanding from all sides.  Class interruptions from family, students having to leave class and continue with self paced study. Staff and student experiencing stress, student difficulty in concentrating compared to face to face.</a:t>
            </a:r>
            <a:endParaRPr lang="en-AU" baseline="0" dirty="0" smtClean="0"/>
          </a:p>
          <a:p>
            <a:endParaRPr lang="en-AU" baseline="0" dirty="0" smtClean="0"/>
          </a:p>
          <a:p>
            <a:r>
              <a:rPr lang="en-AU" baseline="0" dirty="0" smtClean="0"/>
              <a:t>COVID </a:t>
            </a:r>
            <a:r>
              <a:rPr lang="en-AU" baseline="0" dirty="0" smtClean="0"/>
              <a:t>Cases – COVID Cases increased dramatically from 2020 in Melbourne resulting in students and teachers in isolation at different periods therefore impacting the curriculum delivery. </a:t>
            </a:r>
            <a:r>
              <a:rPr lang="en-AU" baseline="0" dirty="0" smtClean="0"/>
              <a:t>While some staff and students were well enough to continue others were not. </a:t>
            </a:r>
          </a:p>
          <a:p>
            <a:endParaRPr lang="en-AU" baseline="0" dirty="0" smtClean="0"/>
          </a:p>
          <a:p>
            <a:r>
              <a:rPr lang="en-AU" baseline="0" dirty="0" smtClean="0"/>
              <a:t>All of these issues required </a:t>
            </a:r>
            <a:r>
              <a:rPr lang="en-AU" baseline="0" dirty="0" smtClean="0"/>
              <a:t>an assessment </a:t>
            </a:r>
            <a:r>
              <a:rPr lang="en-AU" baseline="0" dirty="0" smtClean="0"/>
              <a:t>by management on which was the best way forward due of </a:t>
            </a:r>
            <a:r>
              <a:rPr lang="en-AU" baseline="0" dirty="0" smtClean="0"/>
              <a:t>the impacts of the pandemic on the </a:t>
            </a:r>
            <a:r>
              <a:rPr lang="en-AU" baseline="0" dirty="0" smtClean="0"/>
              <a:t>curriculum and numerous discussions between staff and management.</a:t>
            </a:r>
          </a:p>
          <a:p>
            <a:endParaRPr lang="en-AU" baseline="0" dirty="0" smtClean="0"/>
          </a:p>
          <a:p>
            <a:r>
              <a:rPr lang="en-AU" baseline="0" dirty="0" smtClean="0"/>
              <a:t>The </a:t>
            </a:r>
            <a:r>
              <a:rPr lang="en-AU" baseline="0" dirty="0" smtClean="0"/>
              <a:t>school wanted to avoid hybrid teaching as much as possible to provide staff and students with more certainty in which was a very uncertain time.  As a result, CO DFSL made a deliberate decision to commence online delivery for a significant period of </a:t>
            </a:r>
            <a:r>
              <a:rPr lang="en-AU" baseline="0" dirty="0" smtClean="0"/>
              <a:t>time despite the fact that the city was out of lockdown in certain periods.</a:t>
            </a:r>
            <a:endParaRPr lang="en-AU" baseline="0" dirty="0" smtClean="0"/>
          </a:p>
          <a:p>
            <a:r>
              <a:rPr lang="en-AU" baseline="0" dirty="0" smtClean="0"/>
              <a:t>While some courses returned to face to face delivery when permissible, the decision was made for some courses to remain remotely delivered the entire time IOT limit the interruption – for example all of our refresher training has been delivered remotely and will only return to face to face delivery in Sep 22.</a:t>
            </a:r>
          </a:p>
          <a:p>
            <a:r>
              <a:rPr lang="en-AU" baseline="0" dirty="0" smtClean="0"/>
              <a:t>The </a:t>
            </a:r>
            <a:r>
              <a:rPr lang="en-AU" baseline="0" dirty="0" smtClean="0"/>
              <a:t>second year really tested the resilience and adaptability of students and staff. </a:t>
            </a:r>
          </a:p>
          <a:p>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Cultural training activities are in addition </a:t>
            </a:r>
            <a:r>
              <a:rPr lang="en-AU" sz="1200" kern="1200" dirty="0" smtClean="0">
                <a:solidFill>
                  <a:schemeClr val="tx1"/>
                </a:solidFill>
                <a:effectLst/>
                <a:latin typeface="Arial" charset="0"/>
                <a:ea typeface="+mn-ea"/>
                <a:cs typeface="+mn-cs"/>
              </a:rPr>
              <a:t>to normal classroom lessons and include </a:t>
            </a:r>
            <a:r>
              <a:rPr lang="en-AU" baseline="0" dirty="0" smtClean="0"/>
              <a:t>a 2 week immersive in country training experience where students are assessed by their teachers </a:t>
            </a:r>
            <a:r>
              <a:rPr lang="en-AU" sz="1200" kern="1200" baseline="0" dirty="0" smtClean="0">
                <a:solidFill>
                  <a:schemeClr val="tx1"/>
                </a:solidFill>
                <a:effectLst/>
                <a:latin typeface="Arial" charset="0"/>
                <a:ea typeface="+mn-ea"/>
                <a:cs typeface="+mn-cs"/>
              </a:rPr>
              <a:t> These activities </a:t>
            </a:r>
            <a:r>
              <a:rPr lang="en-AU" sz="1200" kern="1200" dirty="0" smtClean="0">
                <a:solidFill>
                  <a:schemeClr val="tx1"/>
                </a:solidFill>
                <a:effectLst/>
                <a:latin typeface="Arial" charset="0"/>
                <a:ea typeface="+mn-ea"/>
                <a:cs typeface="+mn-cs"/>
              </a:rPr>
              <a:t>support learning with different and realistic contexts in which students use the target language, exposing them to native speakers other than their instructors. Importantly, these activities enhance cultural understanding, thereby consolidating language acquisition and rapport-building which is critical to operating effectively in a region. </a:t>
            </a: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 pandemic impacted our ability to provide the standard cultural activities and particularly the immersive in country training.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As a result we developed new cultural concepts to achieve the required aims to ensure students could still engage with the cultural aspects of their training.</a:t>
            </a:r>
            <a:endParaRPr lang="en-AU" dirty="0" smtClean="0"/>
          </a:p>
          <a:p>
            <a:endParaRPr lang="en-AU" sz="1200" kern="1200" dirty="0" smtClean="0">
              <a:solidFill>
                <a:schemeClr val="tx1"/>
              </a:solidFill>
              <a:effectLst/>
              <a:latin typeface="Arial" charset="0"/>
              <a:ea typeface="+mn-ea"/>
              <a:cs typeface="+mn-cs"/>
            </a:endParaRP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4</a:t>
            </a:fld>
            <a:endParaRPr lang="en-AU"/>
          </a:p>
        </p:txBody>
      </p:sp>
    </p:spTree>
    <p:extLst>
      <p:ext uri="{BB962C8B-B14F-4D97-AF65-F5344CB8AC3E}">
        <p14:creationId xmlns:p14="http://schemas.microsoft.com/office/powerpoint/2010/main" val="302293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baseline="0" dirty="0" smtClean="0"/>
              <a:t>Some </a:t>
            </a:r>
            <a:r>
              <a:rPr lang="en-AU" baseline="0" dirty="0" smtClean="0"/>
              <a:t>cultural activities were able to occur face to face early in </a:t>
            </a:r>
            <a:r>
              <a:rPr lang="en-AU" baseline="0" dirty="0" smtClean="0"/>
              <a:t>2021 -  The picture on the right is the CO and DFSL staff - </a:t>
            </a:r>
            <a:r>
              <a:rPr lang="en-AU" sz="1200" b="0" dirty="0" smtClean="0"/>
              <a:t>Malay long Course in early 2021 – enjoying</a:t>
            </a:r>
            <a:r>
              <a:rPr lang="en-AU" sz="1200" b="0" baseline="0" dirty="0" smtClean="0"/>
              <a:t> a traditional Malaysian feast.</a:t>
            </a:r>
            <a:endParaRPr lang="en-AU" sz="120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While others were designed to be online activities: The picture to the left is of the </a:t>
            </a:r>
            <a:r>
              <a:rPr lang="en-AU" sz="1200" dirty="0" smtClean="0">
                <a:effectLst/>
                <a:latin typeface="Microsoft Sans Serif" panose="020B0604020202020204" pitchFamily="34" charset="0"/>
                <a:ea typeface="Microsoft Sans Serif" panose="020B0604020202020204" pitchFamily="34" charset="0"/>
                <a:cs typeface="Times New Roman" panose="02020603050405020304" pitchFamily="18" charset="0"/>
              </a:rPr>
              <a:t>Japanese Minister of Defence and Army Chief of Staff observing an online Japanese language exchange activity between students of the Japan Ground Self-</a:t>
            </a:r>
            <a:r>
              <a:rPr lang="en-AU" sz="1200" dirty="0" err="1" smtClean="0">
                <a:effectLst/>
                <a:latin typeface="Microsoft Sans Serif" panose="020B0604020202020204" pitchFamily="34" charset="0"/>
                <a:ea typeface="Microsoft Sans Serif" panose="020B0604020202020204" pitchFamily="34" charset="0"/>
                <a:cs typeface="Times New Roman" panose="02020603050405020304" pitchFamily="18" charset="0"/>
              </a:rPr>
              <a:t>Defense</a:t>
            </a:r>
            <a:r>
              <a:rPr lang="en-AU" sz="1200" dirty="0" smtClean="0">
                <a:effectLst/>
                <a:latin typeface="Microsoft Sans Serif" panose="020B0604020202020204" pitchFamily="34" charset="0"/>
                <a:ea typeface="Microsoft Sans Serif" panose="020B0604020202020204" pitchFamily="34" charset="0"/>
                <a:cs typeface="Times New Roman" panose="02020603050405020304" pitchFamily="18" charset="0"/>
              </a:rPr>
              <a:t> Force (JGSDF) </a:t>
            </a:r>
            <a:r>
              <a:rPr lang="en-AU" sz="1200" dirty="0" err="1" smtClean="0">
                <a:effectLst/>
                <a:latin typeface="Microsoft Sans Serif" panose="020B0604020202020204" pitchFamily="34" charset="0"/>
                <a:ea typeface="Microsoft Sans Serif" panose="020B0604020202020204" pitchFamily="34" charset="0"/>
                <a:cs typeface="Times New Roman" panose="02020603050405020304" pitchFamily="18" charset="0"/>
              </a:rPr>
              <a:t>Kodaira</a:t>
            </a:r>
            <a:r>
              <a:rPr lang="en-AU" sz="1200" dirty="0" smtClean="0">
                <a:effectLst/>
                <a:latin typeface="Microsoft Sans Serif" panose="020B0604020202020204" pitchFamily="34" charset="0"/>
                <a:ea typeface="Microsoft Sans Serif" panose="020B0604020202020204" pitchFamily="34" charset="0"/>
                <a:cs typeface="Times New Roman" panose="02020603050405020304" pitchFamily="18" charset="0"/>
              </a:rPr>
              <a:t> Language School and DFSL Japanese class students.</a:t>
            </a:r>
            <a:endParaRPr lang="en-AU" sz="1100" dirty="0" smtClean="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 second picture shows </a:t>
            </a:r>
            <a:r>
              <a:rPr lang="en-AU" sz="1200" b="0" baseline="0" dirty="0" smtClean="0"/>
              <a:t>s</a:t>
            </a:r>
            <a:r>
              <a:rPr lang="en-AU" sz="1200" b="0" dirty="0" smtClean="0"/>
              <a:t>tudents on the Tetum </a:t>
            </a:r>
            <a:r>
              <a:rPr lang="en-AU" sz="1200" b="0" dirty="0" smtClean="0"/>
              <a:t>(Timor</a:t>
            </a:r>
            <a:r>
              <a:rPr lang="en-AU" sz="1200" b="0" baseline="0" dirty="0" smtClean="0"/>
              <a:t>-Leste) long</a:t>
            </a:r>
            <a:r>
              <a:rPr lang="en-AU" sz="1200" b="0" dirty="0" smtClean="0"/>
              <a:t> </a:t>
            </a:r>
            <a:r>
              <a:rPr lang="en-AU" sz="1200" b="0" dirty="0" smtClean="0"/>
              <a:t>course during a virtual lesson on Timorese Drums and Rhythms during remote ICTs in September 2021.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smtClean="0"/>
              <a:t>Other</a:t>
            </a:r>
            <a:r>
              <a:rPr lang="en-AU" sz="1200" b="0" baseline="0" dirty="0" smtClean="0"/>
              <a:t> initiatives were </a:t>
            </a:r>
            <a:r>
              <a:rPr lang="en-AU" sz="1200" b="0" dirty="0" smtClean="0"/>
              <a:t>Language</a:t>
            </a:r>
            <a:r>
              <a:rPr lang="en-AU" sz="1200" b="0" baseline="0" dirty="0" smtClean="0"/>
              <a:t> buddies which is a language/cultural experience concept developed during the Pandemic:  For 2 hrs a week students are paired with a language buddy (majority are native speakers) and undertake conversational practice. They allow students to practise formal and informal conversation. The feedback from students has been very positive and due to the success of this initiate this </a:t>
            </a:r>
            <a:r>
              <a:rPr lang="en-AU" sz="1200" b="0" baseline="0" dirty="0" smtClean="0"/>
              <a:t>has become </a:t>
            </a:r>
            <a:r>
              <a:rPr lang="en-AU" sz="1200" b="0" baseline="0" dirty="0" smtClean="0"/>
              <a:t>a permanent aspect of the curriculum.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baseline="0" dirty="0" smtClean="0"/>
              <a:t>Other online activities included :calligraphy</a:t>
            </a:r>
            <a:r>
              <a:rPr lang="en-AU" sz="1200" b="0" baseline="0" dirty="0" smtClean="0"/>
              <a:t>, </a:t>
            </a:r>
            <a:r>
              <a:rPr lang="en-AU" sz="1200" b="0" baseline="0" dirty="0" smtClean="0"/>
              <a:t>virtual cooking classes, Online tours of museums and geo cache activities which were normally conducted in country were conducted online through google earth/google maps.</a:t>
            </a:r>
            <a:endParaRPr lang="en-AU" sz="1200"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baseline="0" dirty="0" smtClean="0"/>
              <a:t>DFSL used a contracted company to deliver cooking or cultural packs directly to student’s houses.</a:t>
            </a:r>
            <a:endParaRPr lang="en-AU" sz="1200"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In addition, DFSL </a:t>
            </a:r>
            <a:r>
              <a:rPr lang="en-AU" baseline="0" dirty="0" smtClean="0"/>
              <a:t>continued engagement with our linguistic military networks by arranging for students to have online conversations with respective militaries -  French, Japanese </a:t>
            </a:r>
            <a:endParaRPr lang="en-AU" dirty="0"/>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5</a:t>
            </a:fld>
            <a:endParaRPr lang="en-AU"/>
          </a:p>
        </p:txBody>
      </p:sp>
    </p:spTree>
    <p:extLst>
      <p:ext uri="{BB962C8B-B14F-4D97-AF65-F5344CB8AC3E}">
        <p14:creationId xmlns:p14="http://schemas.microsoft.com/office/powerpoint/2010/main" val="190547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In 2021, managers </a:t>
            </a:r>
            <a:r>
              <a:rPr lang="en-AU" baseline="0" dirty="0" smtClean="0"/>
              <a:t>identified an increase in staff stress </a:t>
            </a:r>
            <a:r>
              <a:rPr lang="en-AU" baseline="0" dirty="0" smtClean="0"/>
              <a:t>and anxiety due </a:t>
            </a:r>
            <a:r>
              <a:rPr lang="en-AU" baseline="0" dirty="0" smtClean="0"/>
              <a:t>to the uncertainty </a:t>
            </a:r>
            <a:r>
              <a:rPr lang="en-AU" baseline="0" dirty="0" smtClean="0"/>
              <a:t>and as </a:t>
            </a:r>
            <a:r>
              <a:rPr lang="en-AU" baseline="0" dirty="0" smtClean="0"/>
              <a:t>a result of the continual lockdowns and strict restrictions</a:t>
            </a:r>
            <a:r>
              <a:rPr lang="en-AU" baseline="0" dirty="0" smtClean="0"/>
              <a:t>. This was identified by managers through regular conversations with staff.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Instructors observed a decrease in student engagement with some students and difficulty concentrating. Students also discussed this with their instructors.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Return to face to face for 2022: While students were overwhelmingly positive with the discussions of returning to face to face delivery for 2022, some staff were apprehensive given the COVID cases. Most staff however were looking forward to the return to F2F and seeing their colleagues and students in person. A number of discussions and reassurance of COVID Safe protocols were discussed with the apprehensive staff however I can attest to the fact that some of those staff are still apprehensive today despite numerous </a:t>
            </a:r>
            <a:r>
              <a:rPr lang="en-AU" baseline="0" dirty="0" err="1" smtClean="0"/>
              <a:t>covid</a:t>
            </a:r>
            <a:r>
              <a:rPr lang="en-AU" baseline="0" dirty="0" smtClean="0"/>
              <a:t> protocols the unit has in place.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To</a:t>
            </a:r>
            <a:r>
              <a:rPr lang="en-AU" baseline="0" dirty="0" smtClean="0"/>
              <a:t> ensure staff were able to continue to </a:t>
            </a:r>
            <a:r>
              <a:rPr lang="en-AU" baseline="0" dirty="0" smtClean="0"/>
              <a:t>deliver </a:t>
            </a:r>
            <a:r>
              <a:rPr lang="en-AU" baseline="0" dirty="0" smtClean="0"/>
              <a:t>language capability </a:t>
            </a:r>
            <a:r>
              <a:rPr lang="en-AU" baseline="0" dirty="0" smtClean="0"/>
              <a:t>during 2021 there </a:t>
            </a:r>
            <a:r>
              <a:rPr lang="en-AU" baseline="0" dirty="0" smtClean="0"/>
              <a:t>was a focus on mental health/wellness initiatives in </a:t>
            </a:r>
            <a:r>
              <a:rPr lang="en-AU" dirty="0" smtClean="0"/>
              <a:t>2021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Department driven: All</a:t>
            </a:r>
            <a:r>
              <a:rPr lang="en-AU" baseline="0" dirty="0" smtClean="0"/>
              <a:t> departments conducted regular check ins with staff and online catch ups such as virtual drinks. Other initiatives were to take advantage of mental health awareness days such as R U OK day and arrange specific activities around these.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Some departments went as far as running a successful well-being day</a:t>
            </a:r>
            <a:r>
              <a:rPr lang="en-AU" sz="1200" kern="1200" dirty="0" smtClean="0">
                <a:solidFill>
                  <a:schemeClr val="tx1"/>
                </a:solidFill>
                <a:effectLst/>
                <a:latin typeface="Arial" charset="0"/>
                <a:ea typeface="+mn-ea"/>
                <a:cs typeface="+mn-cs"/>
              </a:rPr>
              <a:t>. The program included mindfulness exercises, a talk by a nutritionist, a walking competition, East Timorese dance class games, </a:t>
            </a:r>
            <a:r>
              <a:rPr lang="en-AU" sz="1200" kern="1200" dirty="0" smtClean="0">
                <a:solidFill>
                  <a:schemeClr val="tx1"/>
                </a:solidFill>
                <a:effectLst/>
                <a:latin typeface="Arial" charset="0"/>
                <a:ea typeface="+mn-ea"/>
                <a:cs typeface="+mn-cs"/>
              </a:rPr>
              <a:t>etc.</a:t>
            </a:r>
            <a:r>
              <a:rPr lang="en-AU" sz="1200" kern="1200" baseline="0" dirty="0" smtClean="0">
                <a:solidFill>
                  <a:schemeClr val="tx1"/>
                </a:solidFill>
                <a:effectLst/>
                <a:latin typeface="Arial" charset="0"/>
                <a:ea typeface="+mn-ea"/>
                <a:cs typeface="+mn-cs"/>
              </a:rPr>
              <a:t> These initiatives were aimed to engage staff, increase team cohesiveness and be a good distraction from the stress of the pandemic. </a:t>
            </a:r>
            <a:endParaRPr lang="en-AU"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Whole of unit initiatives:</a:t>
            </a:r>
            <a:r>
              <a:rPr lang="en-AU" sz="1200" kern="1200" baseline="0" dirty="0" smtClean="0">
                <a:solidFill>
                  <a:schemeClr val="tx1"/>
                </a:solidFill>
                <a:effectLst/>
                <a:latin typeface="Arial" charset="0"/>
                <a:ea typeface="+mn-ea"/>
                <a:cs typeface="+mn-cs"/>
              </a:rPr>
              <a:t> Psychologist workshop on ‘</a:t>
            </a:r>
            <a:r>
              <a:rPr lang="en-AU" sz="1200" kern="1200" dirty="0" smtClean="0">
                <a:solidFill>
                  <a:schemeClr val="tx1"/>
                </a:solidFill>
                <a:effectLst/>
                <a:latin typeface="Arial" charset="0"/>
                <a:ea typeface="+mn-ea"/>
                <a:cs typeface="+mn-cs"/>
              </a:rPr>
              <a:t>Managing anxiety through coronavirus (COVID-19) period’</a:t>
            </a:r>
            <a:endParaRPr lang="en-AU"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Managers discussed the importance of taking leave even if locked </a:t>
            </a:r>
            <a:r>
              <a:rPr lang="en-AU" sz="1200" kern="1200" dirty="0" smtClean="0">
                <a:solidFill>
                  <a:schemeClr val="tx1"/>
                </a:solidFill>
                <a:effectLst/>
                <a:latin typeface="Arial" charset="0"/>
                <a:ea typeface="+mn-ea"/>
                <a:cs typeface="+mn-cs"/>
              </a:rPr>
              <a:t>down, support services available</a:t>
            </a:r>
            <a:r>
              <a:rPr lang="en-AU" sz="1200" kern="1200" baseline="0" dirty="0" smtClean="0">
                <a:solidFill>
                  <a:schemeClr val="tx1"/>
                </a:solidFill>
                <a:effectLst/>
                <a:latin typeface="Arial" charset="0"/>
                <a:ea typeface="+mn-ea"/>
                <a:cs typeface="+mn-cs"/>
              </a:rPr>
              <a:t> to staff and students and tips on managing </a:t>
            </a:r>
            <a:r>
              <a:rPr lang="en-AU" sz="1200" kern="1200" baseline="0" dirty="0" err="1" smtClean="0">
                <a:solidFill>
                  <a:schemeClr val="tx1"/>
                </a:solidFill>
                <a:effectLst/>
                <a:latin typeface="Arial" charset="0"/>
                <a:ea typeface="+mn-ea"/>
                <a:cs typeface="+mn-cs"/>
              </a:rPr>
              <a:t>stresss</a:t>
            </a:r>
            <a:r>
              <a:rPr lang="en-AU" sz="1200" kern="1200" baseline="0" dirty="0" smtClean="0">
                <a:solidFill>
                  <a:schemeClr val="tx1"/>
                </a:solidFill>
                <a:effectLst/>
                <a:latin typeface="Arial" charset="0"/>
                <a:ea typeface="+mn-ea"/>
                <a:cs typeface="+mn-cs"/>
              </a:rPr>
              <a:t>.</a:t>
            </a:r>
            <a:endParaRPr lang="en-AU"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6</a:t>
            </a:fld>
            <a:endParaRPr lang="en-AU"/>
          </a:p>
        </p:txBody>
      </p:sp>
    </p:spTree>
    <p:extLst>
      <p:ext uri="{BB962C8B-B14F-4D97-AF65-F5344CB8AC3E}">
        <p14:creationId xmlns:p14="http://schemas.microsoft.com/office/powerpoint/2010/main" val="227791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2022: Being new to the unit I had many conversations</a:t>
            </a:r>
            <a:r>
              <a:rPr lang="en-AU" sz="1200" kern="1200" baseline="0" dirty="0" smtClean="0">
                <a:solidFill>
                  <a:schemeClr val="tx1"/>
                </a:solidFill>
                <a:effectLst/>
                <a:latin typeface="Arial" charset="0"/>
                <a:ea typeface="+mn-ea"/>
                <a:cs typeface="+mn-cs"/>
              </a:rPr>
              <a:t> with staff and students. It became apparent that despite no longer being in lockdown, there was still residual stress and anxiety due to the pandemic and pandemic fatigue. While most staff looked forward to the return to face to face delivery, some have ben apprehensive about returning to the workplace.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As a result we are implementing a number of initiatives this year;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	A 2 day CO’s wellness retreat for select staff focusing on team building, resilience and wellness – participants are deliberately selected by managers with a focus on those who would most benefit. The location has been specifically selected based on its surrounding nature. Each day participants will participate in a morning wellness activity, then a team building activity followed by a mental health/ wellness topic. All food and accommodation is included and the resort has a day spa for participants to utilise the facilities.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It is hoped the retreat will also be a bit of a circuit breaker for staff. If the feedback is positive we will conduct a second retreat.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In addition to the retreat the unit will run a speaker series on mental health/ resilience for staff and students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Health checks for staff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Wellness activities at the unit such as Yoga, Tai Chi.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Just before I finish I wanted to leave with you with one final point – I’ll make it quick as </a:t>
            </a:r>
            <a:r>
              <a:rPr lang="en-AU" sz="1200" kern="1200" baseline="0" dirty="0" err="1" smtClean="0">
                <a:solidFill>
                  <a:schemeClr val="tx1"/>
                </a:solidFill>
                <a:effectLst/>
                <a:latin typeface="Arial" charset="0"/>
                <a:ea typeface="+mn-ea"/>
                <a:cs typeface="+mn-cs"/>
              </a:rPr>
              <a:t>im</a:t>
            </a:r>
            <a:r>
              <a:rPr lang="en-AU" sz="1200" kern="1200" baseline="0" dirty="0" smtClean="0">
                <a:solidFill>
                  <a:schemeClr val="tx1"/>
                </a:solidFill>
                <a:effectLst/>
                <a:latin typeface="Arial" charset="0"/>
                <a:ea typeface="+mn-ea"/>
                <a:cs typeface="+mn-cs"/>
              </a:rPr>
              <a:t> aware I am standing between you and coffee.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Being a HR Officer, one of the areas I am focused on is mental wellness particularly of our staff in order for them to continue to effectively deliver language capability. The impacts of the Pandemic and the fact we are now in the 3</a:t>
            </a:r>
            <a:r>
              <a:rPr lang="en-AU" sz="1200" kern="1200" baseline="30000" dirty="0" smtClean="0">
                <a:solidFill>
                  <a:schemeClr val="tx1"/>
                </a:solidFill>
                <a:effectLst/>
                <a:latin typeface="Arial" charset="0"/>
                <a:ea typeface="+mn-ea"/>
                <a:cs typeface="+mn-cs"/>
              </a:rPr>
              <a:t>rd</a:t>
            </a:r>
            <a:r>
              <a:rPr lang="en-AU" sz="1200" kern="1200" baseline="0" dirty="0" smtClean="0">
                <a:solidFill>
                  <a:schemeClr val="tx1"/>
                </a:solidFill>
                <a:effectLst/>
                <a:latin typeface="Arial" charset="0"/>
                <a:ea typeface="+mn-ea"/>
                <a:cs typeface="+mn-cs"/>
              </a:rPr>
              <a:t> year without an end in sight has focused my thoughts on pandemic fatigue and what we should/could be doing to address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While we are good at fatigue management in aviation and other safety critical roles, I’m not confident we do it that well for other personnel military and civilian in other roles. In light of the ongoing pandemic, management need to really be aware of pandemic fatigue on staff and students but particularly staff.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mn-cs"/>
              </a:rPr>
              <a:t>I would be interested to hear from others and see if pandemic fatigue is an area anyone is addressing..</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7</a:t>
            </a:fld>
            <a:endParaRPr lang="en-AU"/>
          </a:p>
        </p:txBody>
      </p:sp>
    </p:spTree>
    <p:extLst>
      <p:ext uri="{BB962C8B-B14F-4D97-AF65-F5344CB8AC3E}">
        <p14:creationId xmlns:p14="http://schemas.microsoft.com/office/powerpoint/2010/main" val="22699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Thank</a:t>
            </a:r>
            <a:r>
              <a:rPr lang="en-AU" baseline="0" dirty="0" smtClean="0"/>
              <a:t> you for your attention.</a:t>
            </a:r>
            <a:endParaRPr lang="en-AU" dirty="0"/>
          </a:p>
        </p:txBody>
      </p:sp>
      <p:sp>
        <p:nvSpPr>
          <p:cNvPr id="4" name="Slide Number Placeholder 3"/>
          <p:cNvSpPr>
            <a:spLocks noGrp="1"/>
          </p:cNvSpPr>
          <p:nvPr>
            <p:ph type="sldNum" sz="quarter" idx="10"/>
          </p:nvPr>
        </p:nvSpPr>
        <p:spPr/>
        <p:txBody>
          <a:bodyPr/>
          <a:lstStyle/>
          <a:p>
            <a:pPr>
              <a:defRPr/>
            </a:pPr>
            <a:fld id="{529F75C8-44B8-4C3A-8119-08C28949B66F}" type="slidenum">
              <a:rPr lang="en-AU" smtClean="0"/>
              <a:pPr>
                <a:defRPr/>
              </a:pPr>
              <a:t>8</a:t>
            </a:fld>
            <a:endParaRPr lang="en-AU"/>
          </a:p>
        </p:txBody>
      </p:sp>
    </p:spTree>
    <p:extLst>
      <p:ext uri="{BB962C8B-B14F-4D97-AF65-F5344CB8AC3E}">
        <p14:creationId xmlns:p14="http://schemas.microsoft.com/office/powerpoint/2010/main" val="8259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AB90157-5BAB-4D1B-A848-12F840E3787D}" type="slidenum">
              <a:rPr lang="en-AU"/>
              <a:pPr>
                <a:defRPr/>
              </a:pPr>
              <a:t>‹#›</a:t>
            </a:fld>
            <a:endParaRPr lang="en-AU"/>
          </a:p>
        </p:txBody>
      </p:sp>
    </p:spTree>
    <p:extLst>
      <p:ext uri="{BB962C8B-B14F-4D97-AF65-F5344CB8AC3E}">
        <p14:creationId xmlns:p14="http://schemas.microsoft.com/office/powerpoint/2010/main" val="103522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F2AE7CB-D3E7-4CD3-B6F3-E13AEDA93215}" type="slidenum">
              <a:rPr lang="en-AU"/>
              <a:pPr>
                <a:defRPr/>
              </a:pPr>
              <a:t>‹#›</a:t>
            </a:fld>
            <a:endParaRPr lang="en-AU"/>
          </a:p>
        </p:txBody>
      </p:sp>
    </p:spTree>
    <p:extLst>
      <p:ext uri="{BB962C8B-B14F-4D97-AF65-F5344CB8AC3E}">
        <p14:creationId xmlns:p14="http://schemas.microsoft.com/office/powerpoint/2010/main" val="89010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77E6AA6-FCA5-43E2-B0BC-9243FC7A65B7}" type="slidenum">
              <a:rPr lang="en-AU"/>
              <a:pPr>
                <a:defRPr/>
              </a:pPr>
              <a:t>‹#›</a:t>
            </a:fld>
            <a:endParaRPr lang="en-AU"/>
          </a:p>
        </p:txBody>
      </p:sp>
    </p:spTree>
    <p:extLst>
      <p:ext uri="{BB962C8B-B14F-4D97-AF65-F5344CB8AC3E}">
        <p14:creationId xmlns:p14="http://schemas.microsoft.com/office/powerpoint/2010/main" val="220784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FC01CB6-3BC2-4E10-8124-6B820EB93213}" type="slidenum">
              <a:rPr lang="en-AU"/>
              <a:pPr>
                <a:defRPr/>
              </a:pPr>
              <a:t>‹#›</a:t>
            </a:fld>
            <a:endParaRPr lang="en-AU"/>
          </a:p>
        </p:txBody>
      </p:sp>
    </p:spTree>
    <p:extLst>
      <p:ext uri="{BB962C8B-B14F-4D97-AF65-F5344CB8AC3E}">
        <p14:creationId xmlns:p14="http://schemas.microsoft.com/office/powerpoint/2010/main" val="27617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877E2A5-59C1-412C-B017-9E2D2F7B8B9C}" type="slidenum">
              <a:rPr lang="en-AU"/>
              <a:pPr>
                <a:defRPr/>
              </a:pPr>
              <a:t>‹#›</a:t>
            </a:fld>
            <a:endParaRPr lang="en-AU"/>
          </a:p>
        </p:txBody>
      </p:sp>
    </p:spTree>
    <p:extLst>
      <p:ext uri="{BB962C8B-B14F-4D97-AF65-F5344CB8AC3E}">
        <p14:creationId xmlns:p14="http://schemas.microsoft.com/office/powerpoint/2010/main" val="342777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E3B598C-DFDF-4C16-828A-5F198475DDD3}" type="slidenum">
              <a:rPr lang="en-AU"/>
              <a:pPr>
                <a:defRPr/>
              </a:pPr>
              <a:t>‹#›</a:t>
            </a:fld>
            <a:endParaRPr lang="en-AU"/>
          </a:p>
        </p:txBody>
      </p:sp>
    </p:spTree>
    <p:extLst>
      <p:ext uri="{BB962C8B-B14F-4D97-AF65-F5344CB8AC3E}">
        <p14:creationId xmlns:p14="http://schemas.microsoft.com/office/powerpoint/2010/main" val="411502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AF5803BC-2266-4B0B-A6B1-BACE2ADE973F}" type="slidenum">
              <a:rPr lang="en-AU"/>
              <a:pPr>
                <a:defRPr/>
              </a:pPr>
              <a:t>‹#›</a:t>
            </a:fld>
            <a:endParaRPr lang="en-AU"/>
          </a:p>
        </p:txBody>
      </p:sp>
    </p:spTree>
    <p:extLst>
      <p:ext uri="{BB962C8B-B14F-4D97-AF65-F5344CB8AC3E}">
        <p14:creationId xmlns:p14="http://schemas.microsoft.com/office/powerpoint/2010/main" val="202881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A8A5E1DA-BC8B-4CBA-A871-E4BF52311C27}" type="slidenum">
              <a:rPr lang="en-AU"/>
              <a:pPr>
                <a:defRPr/>
              </a:pPr>
              <a:t>‹#›</a:t>
            </a:fld>
            <a:endParaRPr lang="en-AU"/>
          </a:p>
        </p:txBody>
      </p:sp>
    </p:spTree>
    <p:extLst>
      <p:ext uri="{BB962C8B-B14F-4D97-AF65-F5344CB8AC3E}">
        <p14:creationId xmlns:p14="http://schemas.microsoft.com/office/powerpoint/2010/main" val="397042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75EA0495-AE9C-44A8-A7E0-3999A3A7E497}" type="slidenum">
              <a:rPr lang="en-AU"/>
              <a:pPr>
                <a:defRPr/>
              </a:pPr>
              <a:t>‹#›</a:t>
            </a:fld>
            <a:endParaRPr lang="en-AU"/>
          </a:p>
        </p:txBody>
      </p:sp>
    </p:spTree>
    <p:extLst>
      <p:ext uri="{BB962C8B-B14F-4D97-AF65-F5344CB8AC3E}">
        <p14:creationId xmlns:p14="http://schemas.microsoft.com/office/powerpoint/2010/main" val="281001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A038B05-3566-4015-8FCF-7371396B8AF7}" type="slidenum">
              <a:rPr lang="en-AU"/>
              <a:pPr>
                <a:defRPr/>
              </a:pPr>
              <a:t>‹#›</a:t>
            </a:fld>
            <a:endParaRPr lang="en-AU"/>
          </a:p>
        </p:txBody>
      </p:sp>
    </p:spTree>
    <p:extLst>
      <p:ext uri="{BB962C8B-B14F-4D97-AF65-F5344CB8AC3E}">
        <p14:creationId xmlns:p14="http://schemas.microsoft.com/office/powerpoint/2010/main" val="146373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13FC707-48CD-44D7-A4D4-9D26C0653372}" type="slidenum">
              <a:rPr lang="en-AU"/>
              <a:pPr>
                <a:defRPr/>
              </a:pPr>
              <a:t>‹#›</a:t>
            </a:fld>
            <a:endParaRPr lang="en-AU"/>
          </a:p>
        </p:txBody>
      </p:sp>
    </p:spTree>
    <p:extLst>
      <p:ext uri="{BB962C8B-B14F-4D97-AF65-F5344CB8AC3E}">
        <p14:creationId xmlns:p14="http://schemas.microsoft.com/office/powerpoint/2010/main" val="37341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55688" y="274638"/>
            <a:ext cx="76311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dirty="0" smtClean="0"/>
              <a:t>Click to edit Master title style</a:t>
            </a:r>
          </a:p>
        </p:txBody>
      </p:sp>
      <p:sp>
        <p:nvSpPr>
          <p:cNvPr id="1027" name="Rectangle 3"/>
          <p:cNvSpPr>
            <a:spLocks noGrp="1" noChangeArrowheads="1"/>
          </p:cNvSpPr>
          <p:nvPr>
            <p:ph type="body" idx="1"/>
          </p:nvPr>
        </p:nvSpPr>
        <p:spPr bwMode="auto">
          <a:xfrm>
            <a:off x="827088" y="1600200"/>
            <a:ext cx="7859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p>
        </p:txBody>
      </p:sp>
      <p:sp>
        <p:nvSpPr>
          <p:cNvPr id="351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AU"/>
          </a:p>
        </p:txBody>
      </p:sp>
      <p:sp>
        <p:nvSpPr>
          <p:cNvPr id="351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AU"/>
          </a:p>
        </p:txBody>
      </p:sp>
      <p:sp>
        <p:nvSpPr>
          <p:cNvPr id="3512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670DFD9C-96B0-4201-99C9-03FAFE1160C0}" type="slidenum">
              <a:rPr lang="en-AU"/>
              <a:pPr>
                <a:defRPr/>
              </a:pPr>
              <a:t>‹#›</a:t>
            </a:fld>
            <a:endParaRPr lang="en-AU"/>
          </a:p>
        </p:txBody>
      </p:sp>
      <p:sp>
        <p:nvSpPr>
          <p:cNvPr id="1031" name="Text Box 8"/>
          <p:cNvSpPr txBox="1">
            <a:spLocks noChangeArrowheads="1"/>
          </p:cNvSpPr>
          <p:nvPr userDrawn="1"/>
        </p:nvSpPr>
        <p:spPr bwMode="auto">
          <a:xfrm>
            <a:off x="1219200" y="6324600"/>
            <a:ext cx="3878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defRPr/>
            </a:pPr>
            <a:r>
              <a:rPr lang="en-AU" altLang="en-US" sz="2000" b="0" smtClean="0">
                <a:solidFill>
                  <a:schemeClr val="bg1"/>
                </a:solidFill>
                <a:latin typeface="Times New Roman" pitchFamily="18" charset="0"/>
              </a:rPr>
              <a:t>Defence Force School of Languages</a:t>
            </a:r>
          </a:p>
        </p:txBody>
      </p:sp>
      <p:sp>
        <p:nvSpPr>
          <p:cNvPr id="1033" name="Rectangle 6"/>
          <p:cNvSpPr>
            <a:spLocks noChangeArrowheads="1"/>
          </p:cNvSpPr>
          <p:nvPr userDrawn="1"/>
        </p:nvSpPr>
        <p:spPr bwMode="auto">
          <a:xfrm>
            <a:off x="250825" y="0"/>
            <a:ext cx="576263" cy="6858000"/>
          </a:xfrm>
          <a:prstGeom prst="rect">
            <a:avLst/>
          </a:prstGeom>
          <a:gradFill rotWithShape="1">
            <a:gsLst>
              <a:gs pos="0">
                <a:srgbClr val="181CC7"/>
              </a:gs>
              <a:gs pos="48000">
                <a:srgbClr val="0A128C"/>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en-US" altLang="en-US" smtClean="0"/>
          </a:p>
        </p:txBody>
      </p:sp>
      <p:sp>
        <p:nvSpPr>
          <p:cNvPr id="1035" name="Rectangle 7"/>
          <p:cNvSpPr>
            <a:spLocks noChangeArrowheads="1"/>
          </p:cNvSpPr>
          <p:nvPr userDrawn="1"/>
        </p:nvSpPr>
        <p:spPr bwMode="auto">
          <a:xfrm rot="-54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r>
              <a:rPr lang="en-US" altLang="en-US" b="0" smtClean="0">
                <a:solidFill>
                  <a:schemeClr val="bg1"/>
                </a:solidFill>
                <a:latin typeface="Arial" charset="0"/>
              </a:rPr>
              <a:t>Defence Force School of Languages</a:t>
            </a:r>
            <a:endParaRPr lang="en-AU" altLang="en-US" b="0" smtClean="0">
              <a:solidFill>
                <a:schemeClr val="bg1"/>
              </a:solidFill>
              <a:latin typeface="Arial" charset="0"/>
            </a:endParaRPr>
          </a:p>
        </p:txBody>
      </p:sp>
      <p:pic>
        <p:nvPicPr>
          <p:cNvPr id="2050"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25112" y="126663"/>
            <a:ext cx="1035311" cy="11593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8163" y="274638"/>
            <a:ext cx="8605837" cy="1143000"/>
          </a:xfrm>
        </p:spPr>
        <p:txBody>
          <a:bodyPr/>
          <a:lstStyle/>
          <a:p>
            <a:pPr eaLnBrk="1" hangingPunct="1"/>
            <a:r>
              <a:rPr lang="en-US" altLang="en-US" dirty="0" smtClean="0">
                <a:latin typeface="Verdana" pitchFamily="34" charset="0"/>
              </a:rPr>
              <a:t>Defence Force School of Languages</a:t>
            </a:r>
            <a:endParaRPr lang="en-AU" altLang="en-US" dirty="0" smtClean="0">
              <a:latin typeface="Verdana" pitchFamily="34" charset="0"/>
            </a:endParaRPr>
          </a:p>
        </p:txBody>
      </p:sp>
      <p:sp>
        <p:nvSpPr>
          <p:cNvPr id="2051" name="Line 4"/>
          <p:cNvSpPr>
            <a:spLocks noChangeShapeType="1"/>
          </p:cNvSpPr>
          <p:nvPr/>
        </p:nvSpPr>
        <p:spPr bwMode="auto">
          <a:xfrm>
            <a:off x="899592" y="1700808"/>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54" name="Rectangle 7"/>
          <p:cNvSpPr>
            <a:spLocks noChangeArrowheads="1"/>
          </p:cNvSpPr>
          <p:nvPr/>
        </p:nvSpPr>
        <p:spPr bwMode="auto">
          <a:xfrm rot="-54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0">
                <a:solidFill>
                  <a:schemeClr val="bg1"/>
                </a:solidFill>
              </a:rPr>
              <a:t>Defence Force School of Languages</a:t>
            </a:r>
            <a:endParaRPr lang="en-AU" altLang="en-US" sz="1800" b="0">
              <a:solidFill>
                <a:schemeClr val="bg1"/>
              </a:solidFill>
            </a:endParaRPr>
          </a:p>
        </p:txBody>
      </p:sp>
      <p:sp>
        <p:nvSpPr>
          <p:cNvPr id="2055" name="Rectangle 8"/>
          <p:cNvSpPr>
            <a:spLocks noChangeArrowheads="1"/>
          </p:cNvSpPr>
          <p:nvPr/>
        </p:nvSpPr>
        <p:spPr bwMode="auto">
          <a:xfrm>
            <a:off x="506413" y="2924175"/>
            <a:ext cx="86375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b="0" dirty="0" smtClean="0">
                <a:latin typeface="Verdana" pitchFamily="34" charset="0"/>
              </a:rPr>
              <a:t>2022 BILC Conference </a:t>
            </a:r>
          </a:p>
          <a:p>
            <a:pPr algn="ctr" eaLnBrk="1" hangingPunct="1">
              <a:buFontTx/>
              <a:buNone/>
            </a:pPr>
            <a:r>
              <a:rPr lang="en-US" altLang="en-US" b="0" dirty="0" smtClean="0">
                <a:latin typeface="Verdana" pitchFamily="34" charset="0"/>
              </a:rPr>
              <a:t>May 2022</a:t>
            </a:r>
          </a:p>
          <a:p>
            <a:pPr algn="ctr" eaLnBrk="1" hangingPunct="1">
              <a:buFontTx/>
              <a:buNone/>
            </a:pPr>
            <a:endParaRPr lang="en-US" altLang="en-US" b="0" dirty="0">
              <a:latin typeface="Verdana" pitchFamily="34" charset="0"/>
            </a:endParaRPr>
          </a:p>
          <a:p>
            <a:pPr algn="ctr" eaLnBrk="1" hangingPunct="1">
              <a:buFontTx/>
              <a:buNone/>
            </a:pPr>
            <a:endParaRPr lang="en-US" altLang="en-US" b="0" dirty="0" smtClean="0">
              <a:latin typeface="Verdana" pitchFamily="34" charset="0"/>
            </a:endParaRPr>
          </a:p>
          <a:p>
            <a:pPr algn="ctr" eaLnBrk="1" hangingPunct="1">
              <a:buFontTx/>
              <a:buNone/>
            </a:pPr>
            <a:r>
              <a:rPr lang="en-US" altLang="en-US" b="0" dirty="0" smtClean="0">
                <a:latin typeface="Verdana" pitchFamily="34" charset="0"/>
              </a:rPr>
              <a:t>Squadron Leader Dee Cherry</a:t>
            </a:r>
          </a:p>
          <a:p>
            <a:pPr algn="ctr" eaLnBrk="1" hangingPunct="1">
              <a:buFontTx/>
              <a:buNone/>
            </a:pPr>
            <a:r>
              <a:rPr lang="en-US" altLang="en-US" b="0" dirty="0" smtClean="0">
                <a:latin typeface="Verdana" pitchFamily="34" charset="0"/>
              </a:rPr>
              <a:t>Executive Officer DFSL</a:t>
            </a:r>
            <a:endParaRPr lang="en-AU" altLang="en-US" b="0" dirty="0">
              <a:latin typeface="Verdana" pitchFamily="34" charset="0"/>
            </a:endParaRPr>
          </a:p>
        </p:txBody>
      </p:sp>
      <p:sp>
        <p:nvSpPr>
          <p:cNvPr id="2056" name="Rectangle 9"/>
          <p:cNvSpPr>
            <a:spLocks noChangeArrowheads="1"/>
          </p:cNvSpPr>
          <p:nvPr/>
        </p:nvSpPr>
        <p:spPr bwMode="auto">
          <a:xfrm>
            <a:off x="506413" y="4437063"/>
            <a:ext cx="86375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AU" altLang="en-US" sz="2400" b="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055">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2055">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2055">
                                            <p:txEl>
                                              <p:pRg st="4" end="4"/>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2055">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Scope</a:t>
            </a:r>
            <a:endParaRPr lang="en-AU" dirty="0"/>
          </a:p>
        </p:txBody>
      </p:sp>
      <p:sp>
        <p:nvSpPr>
          <p:cNvPr id="3" name="Content Placeholder 2"/>
          <p:cNvSpPr>
            <a:spLocks noGrp="1"/>
          </p:cNvSpPr>
          <p:nvPr>
            <p:ph idx="1"/>
          </p:nvPr>
        </p:nvSpPr>
        <p:spPr/>
        <p:txBody>
          <a:bodyPr/>
          <a:lstStyle/>
          <a:p>
            <a:r>
              <a:rPr lang="en-AU" dirty="0" smtClean="0"/>
              <a:t>DFSL Introduction</a:t>
            </a:r>
          </a:p>
          <a:p>
            <a:endParaRPr lang="en-AU" dirty="0" smtClean="0"/>
          </a:p>
          <a:p>
            <a:r>
              <a:rPr lang="en-AU" dirty="0" smtClean="0"/>
              <a:t>2021 Pandemic Challenges</a:t>
            </a:r>
          </a:p>
          <a:p>
            <a:endParaRPr lang="en-AU" dirty="0" smtClean="0"/>
          </a:p>
          <a:p>
            <a:r>
              <a:rPr lang="en-AU" dirty="0" smtClean="0"/>
              <a:t>2021 Initiatives</a:t>
            </a:r>
          </a:p>
          <a:p>
            <a:endParaRPr lang="en-AU" dirty="0" smtClean="0"/>
          </a:p>
          <a:p>
            <a:r>
              <a:rPr lang="en-AU" dirty="0" smtClean="0"/>
              <a:t>Lessons – observations and future plans</a:t>
            </a:r>
            <a:endParaRPr lang="en-AU" dirty="0"/>
          </a:p>
        </p:txBody>
      </p:sp>
      <p:graphicFrame>
        <p:nvGraphicFramePr>
          <p:cNvPr id="5" name="Diagram 4"/>
          <p:cNvGraphicFramePr/>
          <p:nvPr>
            <p:extLst>
              <p:ext uri="{D42A27DB-BD31-4B8C-83A1-F6EECF244321}">
                <p14:modId xmlns:p14="http://schemas.microsoft.com/office/powerpoint/2010/main" val="2644730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9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DFSL Introduction</a:t>
            </a:r>
            <a:endParaRPr lang="en-AU" dirty="0"/>
          </a:p>
        </p:txBody>
      </p:sp>
      <p:sp>
        <p:nvSpPr>
          <p:cNvPr id="3" name="Content Placeholder 2"/>
          <p:cNvSpPr>
            <a:spLocks noGrp="1"/>
          </p:cNvSpPr>
          <p:nvPr>
            <p:ph idx="1"/>
          </p:nvPr>
        </p:nvSpPr>
        <p:spPr>
          <a:xfrm>
            <a:off x="827088" y="1600200"/>
            <a:ext cx="7859712" cy="5069160"/>
          </a:xfrm>
        </p:spPr>
        <p:txBody>
          <a:bodyPr/>
          <a:lstStyle/>
          <a:p>
            <a:r>
              <a:rPr lang="en-AU" dirty="0"/>
              <a:t>Located in Laverton and </a:t>
            </a:r>
            <a:r>
              <a:rPr lang="en-AU" dirty="0" smtClean="0"/>
              <a:t>Canberra</a:t>
            </a:r>
          </a:p>
          <a:p>
            <a:r>
              <a:rPr lang="en-AU" dirty="0" smtClean="0"/>
              <a:t>Delivery of</a:t>
            </a:r>
            <a:r>
              <a:rPr lang="en-AU" dirty="0" smtClean="0"/>
              <a:t> 18 languages in </a:t>
            </a:r>
            <a:r>
              <a:rPr lang="en-AU" dirty="0" smtClean="0"/>
              <a:t>house </a:t>
            </a:r>
          </a:p>
          <a:p>
            <a:r>
              <a:rPr lang="en-AU" altLang="en-US" dirty="0" smtClean="0"/>
              <a:t>91 </a:t>
            </a:r>
            <a:r>
              <a:rPr lang="en-AU" altLang="en-US" dirty="0" smtClean="0"/>
              <a:t>staff</a:t>
            </a:r>
          </a:p>
          <a:p>
            <a:r>
              <a:rPr lang="en-AU" altLang="en-US" dirty="0" smtClean="0"/>
              <a:t>108 </a:t>
            </a:r>
            <a:r>
              <a:rPr lang="en-AU" altLang="en-US" dirty="0"/>
              <a:t>long course students </a:t>
            </a:r>
            <a:endParaRPr lang="en-AU" altLang="en-US" dirty="0" smtClean="0"/>
          </a:p>
          <a:p>
            <a:r>
              <a:rPr lang="en-AU" altLang="en-US" dirty="0" smtClean="0"/>
              <a:t>254 </a:t>
            </a:r>
            <a:r>
              <a:rPr lang="en-AU" altLang="en-US" dirty="0"/>
              <a:t>Qualifying and Placement </a:t>
            </a:r>
            <a:r>
              <a:rPr lang="en-AU" altLang="en-US" dirty="0" smtClean="0"/>
              <a:t>tests</a:t>
            </a:r>
          </a:p>
          <a:p>
            <a:r>
              <a:rPr lang="en-AU" altLang="en-US" dirty="0" smtClean="0"/>
              <a:t>Approx. 500 students per </a:t>
            </a:r>
            <a:r>
              <a:rPr lang="en-AU" altLang="en-US" dirty="0" smtClean="0"/>
              <a:t>year – mix of backgrounds</a:t>
            </a:r>
            <a:endParaRPr lang="en-AU" altLang="en-US" dirty="0"/>
          </a:p>
          <a:p>
            <a:endParaRPr lang="en-AU" dirty="0"/>
          </a:p>
        </p:txBody>
      </p:sp>
    </p:spTree>
    <p:extLst>
      <p:ext uri="{BB962C8B-B14F-4D97-AF65-F5344CB8AC3E}">
        <p14:creationId xmlns:p14="http://schemas.microsoft.com/office/powerpoint/2010/main" val="4090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2021 Pandemic Challenges</a:t>
            </a:r>
            <a:endParaRPr lang="en-AU" dirty="0"/>
          </a:p>
        </p:txBody>
      </p:sp>
      <p:sp>
        <p:nvSpPr>
          <p:cNvPr id="3" name="Content Placeholder 2"/>
          <p:cNvSpPr>
            <a:spLocks noGrp="1"/>
          </p:cNvSpPr>
          <p:nvPr>
            <p:ph idx="1"/>
          </p:nvPr>
        </p:nvSpPr>
        <p:spPr/>
        <p:txBody>
          <a:bodyPr/>
          <a:lstStyle/>
          <a:p>
            <a:endParaRPr lang="en-AU" dirty="0" smtClean="0"/>
          </a:p>
          <a:p>
            <a:r>
              <a:rPr lang="en-AU" dirty="0" smtClean="0"/>
              <a:t>Complexity of government mandates</a:t>
            </a:r>
          </a:p>
          <a:p>
            <a:pPr marL="0" indent="0">
              <a:buNone/>
            </a:pPr>
            <a:endParaRPr lang="en-AU" dirty="0" smtClean="0"/>
          </a:p>
          <a:p>
            <a:r>
              <a:rPr lang="en-AU" dirty="0" smtClean="0"/>
              <a:t>Cumulative affects of work/life balance </a:t>
            </a:r>
            <a:r>
              <a:rPr lang="en-AU" dirty="0" smtClean="0"/>
              <a:t>blur</a:t>
            </a:r>
          </a:p>
          <a:p>
            <a:pPr marL="0" indent="0">
              <a:buNone/>
            </a:pPr>
            <a:endParaRPr lang="en-AU" dirty="0" smtClean="0"/>
          </a:p>
          <a:p>
            <a:r>
              <a:rPr lang="en-AU" dirty="0" smtClean="0"/>
              <a:t>COVID case numbers – </a:t>
            </a:r>
            <a:r>
              <a:rPr lang="en-AU" dirty="0" smtClean="0"/>
              <a:t>isolation</a:t>
            </a:r>
          </a:p>
          <a:p>
            <a:pPr marL="0" indent="0">
              <a:buNone/>
            </a:pPr>
            <a:endParaRPr lang="en-AU" dirty="0" smtClean="0"/>
          </a:p>
          <a:p>
            <a:r>
              <a:rPr lang="en-AU" dirty="0" smtClean="0"/>
              <a:t>Immersive </a:t>
            </a:r>
            <a:r>
              <a:rPr lang="en-AU" dirty="0" smtClean="0"/>
              <a:t>cultural training </a:t>
            </a:r>
            <a:endParaRPr lang="en-AU" dirty="0"/>
          </a:p>
        </p:txBody>
      </p:sp>
    </p:spTree>
    <p:extLst>
      <p:ext uri="{BB962C8B-B14F-4D97-AF65-F5344CB8AC3E}">
        <p14:creationId xmlns:p14="http://schemas.microsoft.com/office/powerpoint/2010/main" val="15863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88" y="36718"/>
            <a:ext cx="7631112" cy="1143000"/>
          </a:xfrm>
        </p:spPr>
        <p:txBody>
          <a:bodyPr/>
          <a:lstStyle/>
          <a:p>
            <a:r>
              <a:rPr lang="en-AU" dirty="0" smtClean="0"/>
              <a:t>2021 Pandemic Initiatives</a:t>
            </a:r>
            <a:endParaRPr lang="en-AU" dirty="0"/>
          </a:p>
        </p:txBody>
      </p:sp>
      <p:sp>
        <p:nvSpPr>
          <p:cNvPr id="3" name="Content Placeholder 2"/>
          <p:cNvSpPr>
            <a:spLocks noGrp="1"/>
          </p:cNvSpPr>
          <p:nvPr>
            <p:ph idx="1"/>
          </p:nvPr>
        </p:nvSpPr>
        <p:spPr>
          <a:xfrm>
            <a:off x="827088" y="980729"/>
            <a:ext cx="7859712" cy="4925840"/>
          </a:xfrm>
        </p:spPr>
        <p:txBody>
          <a:bodyPr/>
          <a:lstStyle/>
          <a:p>
            <a:r>
              <a:rPr lang="en-AU" dirty="0" smtClean="0"/>
              <a:t>Culturally immersive </a:t>
            </a:r>
            <a:r>
              <a:rPr lang="en-AU" dirty="0" smtClean="0"/>
              <a:t>experiences</a:t>
            </a:r>
            <a:endParaRPr lang="en-AU" dirty="0"/>
          </a:p>
          <a:p>
            <a:r>
              <a:rPr lang="en-AU" dirty="0" smtClean="0"/>
              <a:t>In person </a:t>
            </a:r>
            <a:r>
              <a:rPr lang="en-AU" dirty="0" smtClean="0"/>
              <a:t>        online</a:t>
            </a:r>
            <a:endParaRPr lang="en-AU" dirty="0" smtClean="0"/>
          </a:p>
          <a:p>
            <a:pPr marL="0" indent="0">
              <a:buNone/>
            </a:pPr>
            <a:endParaRPr lang="en-AU" dirty="0"/>
          </a:p>
        </p:txBody>
      </p:sp>
      <p:pic>
        <p:nvPicPr>
          <p:cNvPr id="4" name="Picture 3"/>
          <p:cNvPicPr>
            <a:picLocks noChangeAspect="1"/>
          </p:cNvPicPr>
          <p:nvPr/>
        </p:nvPicPr>
        <p:blipFill rotWithShape="1">
          <a:blip r:embed="rId3"/>
          <a:srcRect l="2600" t="6605" r="1226" b="13545"/>
          <a:stretch/>
        </p:blipFill>
        <p:spPr>
          <a:xfrm>
            <a:off x="2555776" y="5064053"/>
            <a:ext cx="4464496" cy="1677228"/>
          </a:xfrm>
          <a:prstGeom prst="rect">
            <a:avLst/>
          </a:prstGeom>
        </p:spPr>
      </p:pic>
      <p:pic>
        <p:nvPicPr>
          <p:cNvPr id="5" name="Picture 3" descr="93334569-0912-41f0-86ec-d00924a61c44@AUSP28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072"/>
          <a:stretch/>
        </p:blipFill>
        <p:spPr bwMode="auto">
          <a:xfrm rot="5400000">
            <a:off x="5898685" y="1284998"/>
            <a:ext cx="2664296"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a:off x="3131840" y="1916832"/>
            <a:ext cx="64807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474" t="16452" r="5690" b="-365"/>
          <a:stretch/>
        </p:blipFill>
        <p:spPr bwMode="auto">
          <a:xfrm>
            <a:off x="1101876" y="2229705"/>
            <a:ext cx="4236937" cy="2567447"/>
          </a:xfrm>
          <a:prstGeom prst="rect">
            <a:avLst/>
          </a:prstGeom>
          <a:noFill/>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204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a:t>
            </a:r>
            <a:r>
              <a:rPr lang="en-AU" dirty="0" smtClean="0"/>
              <a:t>bservations</a:t>
            </a:r>
            <a:endParaRPr lang="en-AU" dirty="0"/>
          </a:p>
        </p:txBody>
      </p:sp>
      <p:sp>
        <p:nvSpPr>
          <p:cNvPr id="3" name="Content Placeholder 2"/>
          <p:cNvSpPr>
            <a:spLocks noGrp="1"/>
          </p:cNvSpPr>
          <p:nvPr>
            <p:ph idx="1"/>
          </p:nvPr>
        </p:nvSpPr>
        <p:spPr>
          <a:xfrm>
            <a:off x="827088" y="1772816"/>
            <a:ext cx="7859712" cy="4353347"/>
          </a:xfrm>
        </p:spPr>
        <p:txBody>
          <a:bodyPr/>
          <a:lstStyle/>
          <a:p>
            <a:r>
              <a:rPr lang="en-AU" dirty="0"/>
              <a:t>I</a:t>
            </a:r>
            <a:r>
              <a:rPr lang="en-AU" dirty="0" smtClean="0"/>
              <a:t>ncrease in </a:t>
            </a:r>
            <a:r>
              <a:rPr lang="en-AU" dirty="0" smtClean="0"/>
              <a:t>stress and anxiety</a:t>
            </a:r>
            <a:endParaRPr lang="en-AU" dirty="0"/>
          </a:p>
          <a:p>
            <a:r>
              <a:rPr lang="en-AU" dirty="0" smtClean="0"/>
              <a:t>Student concentration issues</a:t>
            </a:r>
            <a:endParaRPr lang="en-AU" dirty="0"/>
          </a:p>
          <a:p>
            <a:r>
              <a:rPr lang="en-AU" dirty="0" smtClean="0"/>
              <a:t>Mix of emotions for the return to face to face delivery </a:t>
            </a:r>
          </a:p>
          <a:p>
            <a:pPr marL="0" indent="0">
              <a:buNone/>
            </a:pPr>
            <a:endParaRPr lang="en-AU" dirty="0" smtClean="0"/>
          </a:p>
          <a:p>
            <a:r>
              <a:rPr lang="en-AU" dirty="0" smtClean="0"/>
              <a:t>2021 – Actions</a:t>
            </a:r>
          </a:p>
          <a:p>
            <a:pPr lvl="1"/>
            <a:r>
              <a:rPr lang="en-AU" dirty="0"/>
              <a:t>Department </a:t>
            </a:r>
            <a:r>
              <a:rPr lang="en-AU" dirty="0" smtClean="0"/>
              <a:t>and unit driven </a:t>
            </a:r>
            <a:r>
              <a:rPr lang="en-AU" dirty="0"/>
              <a:t>welfare </a:t>
            </a:r>
            <a:r>
              <a:rPr lang="en-AU" dirty="0" smtClean="0"/>
              <a:t>initiatives</a:t>
            </a:r>
            <a:endParaRPr lang="en-AU" dirty="0" smtClean="0"/>
          </a:p>
          <a:p>
            <a:pPr marL="0" indent="0">
              <a:buNone/>
            </a:pPr>
            <a:endParaRPr lang="en-AU" dirty="0" smtClean="0"/>
          </a:p>
          <a:p>
            <a:pPr lvl="1"/>
            <a:endParaRPr lang="en-AU" dirty="0" smtClean="0"/>
          </a:p>
          <a:p>
            <a:endParaRPr lang="en-AU" dirty="0"/>
          </a:p>
          <a:p>
            <a:endParaRPr lang="en-AU" dirty="0" smtClean="0"/>
          </a:p>
        </p:txBody>
      </p:sp>
    </p:spTree>
    <p:extLst>
      <p:ext uri="{BB962C8B-B14F-4D97-AF65-F5344CB8AC3E}">
        <p14:creationId xmlns:p14="http://schemas.microsoft.com/office/powerpoint/2010/main" val="12269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2022 Actions</a:t>
            </a:r>
            <a:endParaRPr lang="en-AU" dirty="0"/>
          </a:p>
        </p:txBody>
      </p:sp>
      <p:sp>
        <p:nvSpPr>
          <p:cNvPr id="3" name="Content Placeholder 2"/>
          <p:cNvSpPr>
            <a:spLocks noGrp="1"/>
          </p:cNvSpPr>
          <p:nvPr>
            <p:ph idx="1"/>
          </p:nvPr>
        </p:nvSpPr>
        <p:spPr/>
        <p:txBody>
          <a:bodyPr/>
          <a:lstStyle/>
          <a:p>
            <a:pPr lvl="1"/>
            <a:r>
              <a:rPr lang="en-AU" dirty="0" smtClean="0"/>
              <a:t>CO’s </a:t>
            </a:r>
            <a:r>
              <a:rPr lang="en-AU" dirty="0"/>
              <a:t>Wellness Retreat</a:t>
            </a:r>
          </a:p>
          <a:p>
            <a:pPr lvl="1"/>
            <a:r>
              <a:rPr lang="en-AU" dirty="0"/>
              <a:t>Mental health/wellness discussions</a:t>
            </a:r>
          </a:p>
          <a:p>
            <a:pPr lvl="1"/>
            <a:r>
              <a:rPr lang="en-AU" dirty="0" smtClean="0"/>
              <a:t>Team </a:t>
            </a:r>
            <a:r>
              <a:rPr lang="en-AU" dirty="0"/>
              <a:t>building </a:t>
            </a:r>
            <a:r>
              <a:rPr lang="en-AU" dirty="0" smtClean="0"/>
              <a:t>activities</a:t>
            </a:r>
          </a:p>
          <a:p>
            <a:pPr lvl="1"/>
            <a:endParaRPr lang="en-AU" dirty="0"/>
          </a:p>
          <a:p>
            <a:pPr lvl="1"/>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645024"/>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645024"/>
            <a:ext cx="2200275" cy="2076450"/>
          </a:xfrm>
          <a:prstGeom prst="rect">
            <a:avLst/>
          </a:prstGeom>
        </p:spPr>
      </p:pic>
    </p:spTree>
    <p:extLst>
      <p:ext uri="{BB962C8B-B14F-4D97-AF65-F5344CB8AC3E}">
        <p14:creationId xmlns:p14="http://schemas.microsoft.com/office/powerpoint/2010/main" val="33645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110" y="476672"/>
            <a:ext cx="4536503" cy="50801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3058</TotalTime>
  <Words>2059</Words>
  <Application>Microsoft Office PowerPoint</Application>
  <PresentationFormat>On-screen Show (4:3)</PresentationFormat>
  <Paragraphs>123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Microsoft Sans Serif</vt:lpstr>
      <vt:lpstr>Times New Roman</vt:lpstr>
      <vt:lpstr>Verdana</vt:lpstr>
      <vt:lpstr>Default Design</vt:lpstr>
      <vt:lpstr>Defence Force School of Languages</vt:lpstr>
      <vt:lpstr>Scope</vt:lpstr>
      <vt:lpstr>DFSL Introduction</vt:lpstr>
      <vt:lpstr>2021 Pandemic Challenges</vt:lpstr>
      <vt:lpstr>2021 Pandemic Initiatives</vt:lpstr>
      <vt:lpstr>Observations</vt:lpstr>
      <vt:lpstr>2022 Actions</vt:lpstr>
      <vt:lpstr>PowerPoint Presentation</vt:lpstr>
    </vt:vector>
  </TitlesOfParts>
  <Company>Department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giles.gorman</dc:creator>
  <cp:lastModifiedBy>Cherry, Dee SQNLDR</cp:lastModifiedBy>
  <cp:revision>207</cp:revision>
  <dcterms:created xsi:type="dcterms:W3CDTF">2010-05-26T01:39:36Z</dcterms:created>
  <dcterms:modified xsi:type="dcterms:W3CDTF">2022-05-25T22:02:10Z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BN41750817</vt:lpwstr>
  </property>
  <property fmtid="{D5CDD505-2E9C-101B-9397-08002B2CF9AE}" pid="3" name="Objective-Title">
    <vt:lpwstr>220122 - ADFTC Forum Day - CO DFSL Presentation</vt:lpwstr>
  </property>
  <property fmtid="{D5CDD505-2E9C-101B-9397-08002B2CF9AE}" pid="4" name="Objective-Comment">
    <vt:lpwstr/>
  </property>
  <property fmtid="{D5CDD505-2E9C-101B-9397-08002B2CF9AE}" pid="5" name="Objective-CreationStamp">
    <vt:filetime>2022-01-21T02:55:54Z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2022-02-09T22:31:52Z</vt:filetime>
  </property>
  <property fmtid="{D5CDD505-2E9C-101B-9397-08002B2CF9AE}" pid="9" name="Objective-ModificationStamp">
    <vt:filetime>2022-02-09T22:31:52Z</vt:filetime>
  </property>
  <property fmtid="{D5CDD505-2E9C-101B-9397-08002B2CF9AE}" pid="10" name="Objective-Owner">
    <vt:lpwstr>Defence</vt:lpwstr>
  </property>
  <property fmtid="{D5CDD505-2E9C-101B-9397-08002B2CF9AE}" pid="11" name="Objective-Path">
    <vt:lpwstr>Objective Global Folder - PROD:Defence Business Units:Joint Capabilities Group:Australian Defence College:ADFTC : Australian Defence Force Training Centre:ADFTC - Internal Administration:03 - Strategic Management (Governance and Enterprise Reporting,Plann</vt:lpwstr>
  </property>
  <property fmtid="{D5CDD505-2E9C-101B-9397-08002B2CF9AE}" pid="12" name="Objective-Parent">
    <vt:lpwstr>Presentations</vt:lpwstr>
  </property>
  <property fmtid="{D5CDD505-2E9C-101B-9397-08002B2CF9AE}" pid="13" name="Objective-State">
    <vt:lpwstr>Published</vt:lpwstr>
  </property>
  <property fmtid="{D5CDD505-2E9C-101B-9397-08002B2CF9AE}" pid="14" name="Objective-Version">
    <vt:lpwstr>4.0</vt:lpwstr>
  </property>
  <property fmtid="{D5CDD505-2E9C-101B-9397-08002B2CF9AE}" pid="15" name="Objective-VersionNumber">
    <vt:i4>4</vt:i4>
  </property>
  <property fmtid="{D5CDD505-2E9C-101B-9397-08002B2CF9AE}" pid="16" name="Objective-VersionComment">
    <vt:lpwstr/>
  </property>
  <property fmtid="{D5CDD505-2E9C-101B-9397-08002B2CF9AE}" pid="17" name="Objective-FileNumber">
    <vt:lpwstr>2021/1064854</vt:lpwstr>
  </property>
  <property fmtid="{D5CDD505-2E9C-101B-9397-08002B2CF9AE}" pid="18" name="Objective-Classification">
    <vt:lpwstr>Official</vt:lpwstr>
  </property>
  <property fmtid="{D5CDD505-2E9C-101B-9397-08002B2CF9AE}" pid="19" name="Objective-Caveats">
    <vt:lpwstr/>
  </property>
  <property fmtid="{D5CDD505-2E9C-101B-9397-08002B2CF9AE}" pid="20" name="Objective-Document Type [system]">
    <vt:lpwstr/>
  </property>
</Properties>
</file>