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7"/>
  </p:notesMasterIdLst>
  <p:sldIdLst>
    <p:sldId id="256" r:id="rId2"/>
    <p:sldId id="291" r:id="rId3"/>
    <p:sldId id="263" r:id="rId4"/>
    <p:sldId id="268" r:id="rId5"/>
    <p:sldId id="266" r:id="rId6"/>
    <p:sldId id="270" r:id="rId7"/>
    <p:sldId id="277" r:id="rId8"/>
    <p:sldId id="279" r:id="rId9"/>
    <p:sldId id="280" r:id="rId10"/>
    <p:sldId id="281" r:id="rId11"/>
    <p:sldId id="282" r:id="rId12"/>
    <p:sldId id="283" r:id="rId13"/>
    <p:sldId id="284" r:id="rId14"/>
    <p:sldId id="285" r:id="rId15"/>
    <p:sldId id="286" r:id="rId16"/>
    <p:sldId id="292" r:id="rId17"/>
    <p:sldId id="293" r:id="rId18"/>
    <p:sldId id="290" r:id="rId19"/>
    <p:sldId id="287" r:id="rId20"/>
    <p:sldId id="288" r:id="rId21"/>
    <p:sldId id="289" r:id="rId22"/>
    <p:sldId id="294" r:id="rId23"/>
    <p:sldId id="295" r:id="rId24"/>
    <p:sldId id="296"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B87E3B-1AAC-4C8D-9063-40DA27B37C58}">
          <p14:sldIdLst>
            <p14:sldId id="256"/>
            <p14:sldId id="291"/>
          </p14:sldIdLst>
        </p14:section>
        <p14:section name="Untitled Section" id="{798A8D8A-1CFC-44E2-9381-8986079B1643}">
          <p14:sldIdLst>
            <p14:sldId id="263"/>
            <p14:sldId id="268"/>
            <p14:sldId id="266"/>
          </p14:sldIdLst>
        </p14:section>
        <p14:section name="Untitled Section" id="{20B03561-EAFB-4E5A-8BE2-EC40EBFBF1B6}">
          <p14:sldIdLst>
            <p14:sldId id="270"/>
            <p14:sldId id="277"/>
            <p14:sldId id="279"/>
            <p14:sldId id="280"/>
            <p14:sldId id="281"/>
            <p14:sldId id="282"/>
            <p14:sldId id="283"/>
            <p14:sldId id="284"/>
            <p14:sldId id="285"/>
            <p14:sldId id="286"/>
            <p14:sldId id="292"/>
            <p14:sldId id="293"/>
            <p14:sldId id="290"/>
            <p14:sldId id="287"/>
            <p14:sldId id="288"/>
            <p14:sldId id="289"/>
            <p14:sldId id="294"/>
            <p14:sldId id="295"/>
            <p14:sldId id="296"/>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4162" autoAdjust="0"/>
  </p:normalViewPr>
  <p:slideViewPr>
    <p:cSldViewPr snapToGrid="0" snapToObjects="1">
      <p:cViewPr varScale="1">
        <p:scale>
          <a:sx n="57" d="100"/>
          <a:sy n="57" d="100"/>
        </p:scale>
        <p:origin x="1098" y="78"/>
      </p:cViewPr>
      <p:guideLst/>
    </p:cSldViewPr>
  </p:slideViewPr>
  <p:notesTextViewPr>
    <p:cViewPr>
      <p:scale>
        <a:sx n="1" d="1"/>
        <a:sy n="1" d="1"/>
      </p:scale>
      <p:origin x="0" y="0"/>
    </p:cViewPr>
  </p:notesTextViewPr>
  <p:notesViewPr>
    <p:cSldViewPr snapToGrid="0" snapToObjects="1">
      <p:cViewPr>
        <p:scale>
          <a:sx n="100" d="100"/>
          <a:sy n="100" d="100"/>
        </p:scale>
        <p:origin x="18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C31EF-BE6D-4671-AF20-48FCC2B880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E4785822-1316-41D0-81D8-695C84FC0793}">
      <dgm:prSet phldrT="[Text]"/>
      <dgm:spPr>
        <a:solidFill>
          <a:srgbClr val="FF0066"/>
        </a:solidFill>
      </dgm:spPr>
      <dgm:t>
        <a:bodyPr/>
        <a:lstStyle/>
        <a:p>
          <a:r>
            <a:rPr lang="it-IT" dirty="0"/>
            <a:t>Organizational needs assessment chart</a:t>
          </a:r>
          <a:endParaRPr lang="en-US" dirty="0"/>
        </a:p>
      </dgm:t>
    </dgm:pt>
    <dgm:pt modelId="{8B50360D-DB34-4C46-AF80-BF0051887E33}" type="parTrans" cxnId="{1F01266E-97FA-418D-92E4-F9A1C2FC2C39}">
      <dgm:prSet/>
      <dgm:spPr/>
      <dgm:t>
        <a:bodyPr/>
        <a:lstStyle/>
        <a:p>
          <a:endParaRPr lang="en-US"/>
        </a:p>
      </dgm:t>
    </dgm:pt>
    <dgm:pt modelId="{553ABE3C-A69D-4462-9B20-47879F03A482}" type="sibTrans" cxnId="{1F01266E-97FA-418D-92E4-F9A1C2FC2C39}">
      <dgm:prSet/>
      <dgm:spPr/>
      <dgm:t>
        <a:bodyPr/>
        <a:lstStyle/>
        <a:p>
          <a:endParaRPr lang="en-US"/>
        </a:p>
      </dgm:t>
    </dgm:pt>
    <dgm:pt modelId="{FB244994-AFC1-4592-BE7A-38EF197832ED}">
      <dgm:prSet phldrT="[Text]"/>
      <dgm:spPr>
        <a:solidFill>
          <a:srgbClr val="0066CC"/>
        </a:solidFill>
      </dgm:spPr>
      <dgm:t>
        <a:bodyPr/>
        <a:lstStyle/>
        <a:p>
          <a:r>
            <a:rPr lang="en-US" dirty="0"/>
            <a:t>STAKEHOLDERS</a:t>
          </a:r>
        </a:p>
      </dgm:t>
    </dgm:pt>
    <dgm:pt modelId="{6E9F737A-EE3C-4FCD-8FAF-BA6BEA0D6F9A}" type="parTrans" cxnId="{9BE961DD-EAFB-48A5-9715-AE1DC767A7F3}">
      <dgm:prSet/>
      <dgm:spPr/>
      <dgm:t>
        <a:bodyPr/>
        <a:lstStyle/>
        <a:p>
          <a:endParaRPr lang="en-US"/>
        </a:p>
      </dgm:t>
    </dgm:pt>
    <dgm:pt modelId="{12061E3E-7C23-4F38-91A9-4F49E048789B}" type="sibTrans" cxnId="{9BE961DD-EAFB-48A5-9715-AE1DC767A7F3}">
      <dgm:prSet/>
      <dgm:spPr/>
      <dgm:t>
        <a:bodyPr/>
        <a:lstStyle/>
        <a:p>
          <a:endParaRPr lang="en-US"/>
        </a:p>
      </dgm:t>
    </dgm:pt>
    <dgm:pt modelId="{6F89C18B-CCCE-4875-BEC5-A480B7AC6746}">
      <dgm:prSet phldrT="[Text]"/>
      <dgm:spPr>
        <a:solidFill>
          <a:srgbClr val="0066CC"/>
        </a:solidFill>
      </dgm:spPr>
      <dgm:t>
        <a:bodyPr/>
        <a:lstStyle/>
        <a:p>
          <a:r>
            <a:rPr lang="en-US" dirty="0"/>
            <a:t>PRACTITIONERS</a:t>
          </a:r>
        </a:p>
      </dgm:t>
    </dgm:pt>
    <dgm:pt modelId="{3967BCC3-4F81-40AE-8043-3725C4916A21}" type="parTrans" cxnId="{E330124F-CA1D-469B-B377-A940C7D10D42}">
      <dgm:prSet/>
      <dgm:spPr/>
      <dgm:t>
        <a:bodyPr/>
        <a:lstStyle/>
        <a:p>
          <a:endParaRPr lang="en-US"/>
        </a:p>
      </dgm:t>
    </dgm:pt>
    <dgm:pt modelId="{DE234588-EE58-49BA-9A02-B02B58510EA5}" type="sibTrans" cxnId="{E330124F-CA1D-469B-B377-A940C7D10D42}">
      <dgm:prSet/>
      <dgm:spPr/>
      <dgm:t>
        <a:bodyPr/>
        <a:lstStyle/>
        <a:p>
          <a:endParaRPr lang="en-US"/>
        </a:p>
      </dgm:t>
    </dgm:pt>
    <dgm:pt modelId="{4AFD8D1E-1D7D-49FC-B295-660476A9391E}">
      <dgm:prSet phldrT="[Text]"/>
      <dgm:spPr>
        <a:solidFill>
          <a:srgbClr val="0066CC"/>
        </a:solidFill>
      </dgm:spPr>
      <dgm:t>
        <a:bodyPr/>
        <a:lstStyle/>
        <a:p>
          <a:r>
            <a:rPr lang="en-US" dirty="0"/>
            <a:t>LEARNING CONTEXT</a:t>
          </a:r>
        </a:p>
      </dgm:t>
    </dgm:pt>
    <dgm:pt modelId="{45BC9EC3-0808-49F6-A394-D3AC88305F0D}" type="parTrans" cxnId="{85B90B9F-9468-49E1-B711-235A32948180}">
      <dgm:prSet/>
      <dgm:spPr/>
      <dgm:t>
        <a:bodyPr/>
        <a:lstStyle/>
        <a:p>
          <a:endParaRPr lang="en-US"/>
        </a:p>
      </dgm:t>
    </dgm:pt>
    <dgm:pt modelId="{C3EA4AAE-C407-465C-83A0-B720646784A9}" type="sibTrans" cxnId="{85B90B9F-9468-49E1-B711-235A32948180}">
      <dgm:prSet/>
      <dgm:spPr/>
      <dgm:t>
        <a:bodyPr/>
        <a:lstStyle/>
        <a:p>
          <a:endParaRPr lang="en-US"/>
        </a:p>
      </dgm:t>
    </dgm:pt>
    <dgm:pt modelId="{46D7CFBC-C6CC-4117-8DA4-FCA7BBDAD67D}">
      <dgm:prSet/>
      <dgm:spPr>
        <a:solidFill>
          <a:srgbClr val="0066CC"/>
        </a:solidFill>
      </dgm:spPr>
      <dgm:t>
        <a:bodyPr/>
        <a:lstStyle/>
        <a:p>
          <a:r>
            <a:rPr lang="en-US" dirty="0"/>
            <a:t>LEARNERS</a:t>
          </a:r>
        </a:p>
      </dgm:t>
    </dgm:pt>
    <dgm:pt modelId="{91FD1FE6-65B2-40E7-92DF-690E57D5870C}" type="parTrans" cxnId="{96C8BC3E-374F-4587-A2E6-D2A279EAAAD4}">
      <dgm:prSet/>
      <dgm:spPr/>
      <dgm:t>
        <a:bodyPr/>
        <a:lstStyle/>
        <a:p>
          <a:endParaRPr lang="en-US"/>
        </a:p>
      </dgm:t>
    </dgm:pt>
    <dgm:pt modelId="{CF20305A-6849-4E79-980C-095EA18BF7C4}" type="sibTrans" cxnId="{96C8BC3E-374F-4587-A2E6-D2A279EAAAD4}">
      <dgm:prSet/>
      <dgm:spPr/>
      <dgm:t>
        <a:bodyPr/>
        <a:lstStyle/>
        <a:p>
          <a:endParaRPr lang="en-US"/>
        </a:p>
      </dgm:t>
    </dgm:pt>
    <dgm:pt modelId="{9CD38F86-A321-4AB4-A432-4760A767B144}" type="pres">
      <dgm:prSet presAssocID="{E65C31EF-BE6D-4671-AF20-48FCC2B88014}" presName="Name0" presStyleCnt="0">
        <dgm:presLayoutVars>
          <dgm:chPref val="1"/>
          <dgm:dir/>
          <dgm:animOne val="branch"/>
          <dgm:animLvl val="lvl"/>
          <dgm:resizeHandles val="exact"/>
        </dgm:presLayoutVars>
      </dgm:prSet>
      <dgm:spPr/>
    </dgm:pt>
    <dgm:pt modelId="{1A1AFE8A-14FF-43B0-9EF3-F477819C09D4}" type="pres">
      <dgm:prSet presAssocID="{E4785822-1316-41D0-81D8-695C84FC0793}" presName="root1" presStyleCnt="0"/>
      <dgm:spPr/>
    </dgm:pt>
    <dgm:pt modelId="{2FB2EF68-7BE6-4E4B-BA79-14103D612115}" type="pres">
      <dgm:prSet presAssocID="{E4785822-1316-41D0-81D8-695C84FC0793}" presName="LevelOneTextNode" presStyleLbl="node0" presStyleIdx="0" presStyleCnt="1">
        <dgm:presLayoutVars>
          <dgm:chPref val="3"/>
        </dgm:presLayoutVars>
      </dgm:prSet>
      <dgm:spPr/>
    </dgm:pt>
    <dgm:pt modelId="{31E7C537-4C07-4DA3-A610-B5CFD7C1FC6F}" type="pres">
      <dgm:prSet presAssocID="{E4785822-1316-41D0-81D8-695C84FC0793}" presName="level2hierChild" presStyleCnt="0"/>
      <dgm:spPr/>
    </dgm:pt>
    <dgm:pt modelId="{F304943F-9DA7-4700-B28D-C1EABCE025A8}" type="pres">
      <dgm:prSet presAssocID="{6E9F737A-EE3C-4FCD-8FAF-BA6BEA0D6F9A}" presName="conn2-1" presStyleLbl="parChTrans1D2" presStyleIdx="0" presStyleCnt="4"/>
      <dgm:spPr/>
    </dgm:pt>
    <dgm:pt modelId="{A764595D-BF46-45AF-9D92-945A09B28AEC}" type="pres">
      <dgm:prSet presAssocID="{6E9F737A-EE3C-4FCD-8FAF-BA6BEA0D6F9A}" presName="connTx" presStyleLbl="parChTrans1D2" presStyleIdx="0" presStyleCnt="4"/>
      <dgm:spPr/>
    </dgm:pt>
    <dgm:pt modelId="{4BBDAD5F-664A-4953-B0C3-9CF6CC20B5AD}" type="pres">
      <dgm:prSet presAssocID="{FB244994-AFC1-4592-BE7A-38EF197832ED}" presName="root2" presStyleCnt="0"/>
      <dgm:spPr/>
    </dgm:pt>
    <dgm:pt modelId="{60EE2D74-89D3-4534-BB5E-12B1973F752F}" type="pres">
      <dgm:prSet presAssocID="{FB244994-AFC1-4592-BE7A-38EF197832ED}" presName="LevelTwoTextNode" presStyleLbl="node2" presStyleIdx="0" presStyleCnt="4">
        <dgm:presLayoutVars>
          <dgm:chPref val="3"/>
        </dgm:presLayoutVars>
      </dgm:prSet>
      <dgm:spPr/>
    </dgm:pt>
    <dgm:pt modelId="{65EF720D-2AAC-4927-AB76-758F6A3CD176}" type="pres">
      <dgm:prSet presAssocID="{FB244994-AFC1-4592-BE7A-38EF197832ED}" presName="level3hierChild" presStyleCnt="0"/>
      <dgm:spPr/>
    </dgm:pt>
    <dgm:pt modelId="{918A14ED-C82F-4975-9A5B-F214C85B8013}" type="pres">
      <dgm:prSet presAssocID="{91FD1FE6-65B2-40E7-92DF-690E57D5870C}" presName="conn2-1" presStyleLbl="parChTrans1D2" presStyleIdx="1" presStyleCnt="4"/>
      <dgm:spPr/>
    </dgm:pt>
    <dgm:pt modelId="{36986964-C674-4611-B5D2-59BB71288080}" type="pres">
      <dgm:prSet presAssocID="{91FD1FE6-65B2-40E7-92DF-690E57D5870C}" presName="connTx" presStyleLbl="parChTrans1D2" presStyleIdx="1" presStyleCnt="4"/>
      <dgm:spPr/>
    </dgm:pt>
    <dgm:pt modelId="{21C0E77E-E500-4156-BEAF-5BF546D06679}" type="pres">
      <dgm:prSet presAssocID="{46D7CFBC-C6CC-4117-8DA4-FCA7BBDAD67D}" presName="root2" presStyleCnt="0"/>
      <dgm:spPr/>
    </dgm:pt>
    <dgm:pt modelId="{4E087BD7-C457-4D68-B421-B89FFDA92BEE}" type="pres">
      <dgm:prSet presAssocID="{46D7CFBC-C6CC-4117-8DA4-FCA7BBDAD67D}" presName="LevelTwoTextNode" presStyleLbl="node2" presStyleIdx="1" presStyleCnt="4">
        <dgm:presLayoutVars>
          <dgm:chPref val="3"/>
        </dgm:presLayoutVars>
      </dgm:prSet>
      <dgm:spPr/>
    </dgm:pt>
    <dgm:pt modelId="{A4D25B87-4273-4046-B6C9-01A6DC7B8145}" type="pres">
      <dgm:prSet presAssocID="{46D7CFBC-C6CC-4117-8DA4-FCA7BBDAD67D}" presName="level3hierChild" presStyleCnt="0"/>
      <dgm:spPr/>
    </dgm:pt>
    <dgm:pt modelId="{3ED058A4-2E3D-4043-A4D1-C1FFF705D56C}" type="pres">
      <dgm:prSet presAssocID="{3967BCC3-4F81-40AE-8043-3725C4916A21}" presName="conn2-1" presStyleLbl="parChTrans1D2" presStyleIdx="2" presStyleCnt="4"/>
      <dgm:spPr/>
    </dgm:pt>
    <dgm:pt modelId="{756607D5-858A-48DC-9086-10BF38B8EC89}" type="pres">
      <dgm:prSet presAssocID="{3967BCC3-4F81-40AE-8043-3725C4916A21}" presName="connTx" presStyleLbl="parChTrans1D2" presStyleIdx="2" presStyleCnt="4"/>
      <dgm:spPr/>
    </dgm:pt>
    <dgm:pt modelId="{5D17EEBB-E359-49DB-A59D-F043F4A096D1}" type="pres">
      <dgm:prSet presAssocID="{6F89C18B-CCCE-4875-BEC5-A480B7AC6746}" presName="root2" presStyleCnt="0"/>
      <dgm:spPr/>
    </dgm:pt>
    <dgm:pt modelId="{173C55A3-3716-4D0E-A010-3D8323C58C55}" type="pres">
      <dgm:prSet presAssocID="{6F89C18B-CCCE-4875-BEC5-A480B7AC6746}" presName="LevelTwoTextNode" presStyleLbl="node2" presStyleIdx="2" presStyleCnt="4">
        <dgm:presLayoutVars>
          <dgm:chPref val="3"/>
        </dgm:presLayoutVars>
      </dgm:prSet>
      <dgm:spPr/>
    </dgm:pt>
    <dgm:pt modelId="{3D9EDDAB-1440-4A48-8F77-EC1C2D44AE2A}" type="pres">
      <dgm:prSet presAssocID="{6F89C18B-CCCE-4875-BEC5-A480B7AC6746}" presName="level3hierChild" presStyleCnt="0"/>
      <dgm:spPr/>
    </dgm:pt>
    <dgm:pt modelId="{0897ED9D-AA2D-4E5D-B3AF-EC26C441D451}" type="pres">
      <dgm:prSet presAssocID="{45BC9EC3-0808-49F6-A394-D3AC88305F0D}" presName="conn2-1" presStyleLbl="parChTrans1D2" presStyleIdx="3" presStyleCnt="4"/>
      <dgm:spPr/>
    </dgm:pt>
    <dgm:pt modelId="{1C229C7A-F8F9-4C22-8FE2-DD88EED7B522}" type="pres">
      <dgm:prSet presAssocID="{45BC9EC3-0808-49F6-A394-D3AC88305F0D}" presName="connTx" presStyleLbl="parChTrans1D2" presStyleIdx="3" presStyleCnt="4"/>
      <dgm:spPr/>
    </dgm:pt>
    <dgm:pt modelId="{24BD6B5F-33CE-4332-8D9B-73306D94EA38}" type="pres">
      <dgm:prSet presAssocID="{4AFD8D1E-1D7D-49FC-B295-660476A9391E}" presName="root2" presStyleCnt="0"/>
      <dgm:spPr/>
    </dgm:pt>
    <dgm:pt modelId="{D7CD4CF9-7E2F-4FDD-950A-3A8975970F87}" type="pres">
      <dgm:prSet presAssocID="{4AFD8D1E-1D7D-49FC-B295-660476A9391E}" presName="LevelTwoTextNode" presStyleLbl="node2" presStyleIdx="3" presStyleCnt="4">
        <dgm:presLayoutVars>
          <dgm:chPref val="3"/>
        </dgm:presLayoutVars>
      </dgm:prSet>
      <dgm:spPr/>
    </dgm:pt>
    <dgm:pt modelId="{BC77E091-C468-4A76-A7E6-145F7EC8BF1E}" type="pres">
      <dgm:prSet presAssocID="{4AFD8D1E-1D7D-49FC-B295-660476A9391E}" presName="level3hierChild" presStyleCnt="0"/>
      <dgm:spPr/>
    </dgm:pt>
  </dgm:ptLst>
  <dgm:cxnLst>
    <dgm:cxn modelId="{B3913A16-E56F-400E-BD7F-2D8DB2F7FC90}" type="presOf" srcId="{E4785822-1316-41D0-81D8-695C84FC0793}" destId="{2FB2EF68-7BE6-4E4B-BA79-14103D612115}" srcOrd="0" destOrd="0" presId="urn:microsoft.com/office/officeart/2008/layout/HorizontalMultiLevelHierarchy"/>
    <dgm:cxn modelId="{EAA10522-44F2-41E2-AD8F-A000BE429799}" type="presOf" srcId="{6E9F737A-EE3C-4FCD-8FAF-BA6BEA0D6F9A}" destId="{F304943F-9DA7-4700-B28D-C1EABCE025A8}" srcOrd="0" destOrd="0" presId="urn:microsoft.com/office/officeart/2008/layout/HorizontalMultiLevelHierarchy"/>
    <dgm:cxn modelId="{96C8BC3E-374F-4587-A2E6-D2A279EAAAD4}" srcId="{E4785822-1316-41D0-81D8-695C84FC0793}" destId="{46D7CFBC-C6CC-4117-8DA4-FCA7BBDAD67D}" srcOrd="1" destOrd="0" parTransId="{91FD1FE6-65B2-40E7-92DF-690E57D5870C}" sibTransId="{CF20305A-6849-4E79-980C-095EA18BF7C4}"/>
    <dgm:cxn modelId="{9CD4D83F-020E-48C1-B3D9-13C301DE7227}" type="presOf" srcId="{3967BCC3-4F81-40AE-8043-3725C4916A21}" destId="{756607D5-858A-48DC-9086-10BF38B8EC89}" srcOrd="1" destOrd="0" presId="urn:microsoft.com/office/officeart/2008/layout/HorizontalMultiLevelHierarchy"/>
    <dgm:cxn modelId="{435D7848-089A-481E-8103-78A4FB5ADD94}" type="presOf" srcId="{46D7CFBC-C6CC-4117-8DA4-FCA7BBDAD67D}" destId="{4E087BD7-C457-4D68-B421-B89FFDA92BEE}" srcOrd="0" destOrd="0" presId="urn:microsoft.com/office/officeart/2008/layout/HorizontalMultiLevelHierarchy"/>
    <dgm:cxn modelId="{3BE50269-FF50-4368-AB04-B11885804CC6}" type="presOf" srcId="{6F89C18B-CCCE-4875-BEC5-A480B7AC6746}" destId="{173C55A3-3716-4D0E-A010-3D8323C58C55}" srcOrd="0" destOrd="0" presId="urn:microsoft.com/office/officeart/2008/layout/HorizontalMultiLevelHierarchy"/>
    <dgm:cxn modelId="{1F01266E-97FA-418D-92E4-F9A1C2FC2C39}" srcId="{E65C31EF-BE6D-4671-AF20-48FCC2B88014}" destId="{E4785822-1316-41D0-81D8-695C84FC0793}" srcOrd="0" destOrd="0" parTransId="{8B50360D-DB34-4C46-AF80-BF0051887E33}" sibTransId="{553ABE3C-A69D-4462-9B20-47879F03A482}"/>
    <dgm:cxn modelId="{E330124F-CA1D-469B-B377-A940C7D10D42}" srcId="{E4785822-1316-41D0-81D8-695C84FC0793}" destId="{6F89C18B-CCCE-4875-BEC5-A480B7AC6746}" srcOrd="2" destOrd="0" parTransId="{3967BCC3-4F81-40AE-8043-3725C4916A21}" sibTransId="{DE234588-EE58-49BA-9A02-B02B58510EA5}"/>
    <dgm:cxn modelId="{8EC94876-D85F-402C-9191-521F041312B4}" type="presOf" srcId="{3967BCC3-4F81-40AE-8043-3725C4916A21}" destId="{3ED058A4-2E3D-4043-A4D1-C1FFF705D56C}" srcOrd="0" destOrd="0" presId="urn:microsoft.com/office/officeart/2008/layout/HorizontalMultiLevelHierarchy"/>
    <dgm:cxn modelId="{72A31079-DB46-4A25-96C6-7B70E2716BD4}" type="presOf" srcId="{45BC9EC3-0808-49F6-A394-D3AC88305F0D}" destId="{1C229C7A-F8F9-4C22-8FE2-DD88EED7B522}" srcOrd="1" destOrd="0" presId="urn:microsoft.com/office/officeart/2008/layout/HorizontalMultiLevelHierarchy"/>
    <dgm:cxn modelId="{8699337D-649A-4BA9-9D4B-0C8E33D5BCB4}" type="presOf" srcId="{4AFD8D1E-1D7D-49FC-B295-660476A9391E}" destId="{D7CD4CF9-7E2F-4FDD-950A-3A8975970F87}" srcOrd="0" destOrd="0" presId="urn:microsoft.com/office/officeart/2008/layout/HorizontalMultiLevelHierarchy"/>
    <dgm:cxn modelId="{85B90B9F-9468-49E1-B711-235A32948180}" srcId="{E4785822-1316-41D0-81D8-695C84FC0793}" destId="{4AFD8D1E-1D7D-49FC-B295-660476A9391E}" srcOrd="3" destOrd="0" parTransId="{45BC9EC3-0808-49F6-A394-D3AC88305F0D}" sibTransId="{C3EA4AAE-C407-465C-83A0-B720646784A9}"/>
    <dgm:cxn modelId="{DE2293A3-97D3-4126-98CB-57AD1B272D79}" type="presOf" srcId="{91FD1FE6-65B2-40E7-92DF-690E57D5870C}" destId="{36986964-C674-4611-B5D2-59BB71288080}" srcOrd="1" destOrd="0" presId="urn:microsoft.com/office/officeart/2008/layout/HorizontalMultiLevelHierarchy"/>
    <dgm:cxn modelId="{6DD1A1A9-D2FD-4398-B177-57BC13B80425}" type="presOf" srcId="{91FD1FE6-65B2-40E7-92DF-690E57D5870C}" destId="{918A14ED-C82F-4975-9A5B-F214C85B8013}" srcOrd="0" destOrd="0" presId="urn:microsoft.com/office/officeart/2008/layout/HorizontalMultiLevelHierarchy"/>
    <dgm:cxn modelId="{019F60C0-F1BC-4CC0-8DA8-ECFB58841338}" type="presOf" srcId="{45BC9EC3-0808-49F6-A394-D3AC88305F0D}" destId="{0897ED9D-AA2D-4E5D-B3AF-EC26C441D451}" srcOrd="0" destOrd="0" presId="urn:microsoft.com/office/officeart/2008/layout/HorizontalMultiLevelHierarchy"/>
    <dgm:cxn modelId="{9A0D5EC8-8A36-42BF-B407-AF24CBA81713}" type="presOf" srcId="{FB244994-AFC1-4592-BE7A-38EF197832ED}" destId="{60EE2D74-89D3-4534-BB5E-12B1973F752F}" srcOrd="0" destOrd="0" presId="urn:microsoft.com/office/officeart/2008/layout/HorizontalMultiLevelHierarchy"/>
    <dgm:cxn modelId="{9BE961DD-EAFB-48A5-9715-AE1DC767A7F3}" srcId="{E4785822-1316-41D0-81D8-695C84FC0793}" destId="{FB244994-AFC1-4592-BE7A-38EF197832ED}" srcOrd="0" destOrd="0" parTransId="{6E9F737A-EE3C-4FCD-8FAF-BA6BEA0D6F9A}" sibTransId="{12061E3E-7C23-4F38-91A9-4F49E048789B}"/>
    <dgm:cxn modelId="{20B2ECE2-46E2-4C2D-A049-EF9BAEAD3298}" type="presOf" srcId="{6E9F737A-EE3C-4FCD-8FAF-BA6BEA0D6F9A}" destId="{A764595D-BF46-45AF-9D92-945A09B28AEC}" srcOrd="1" destOrd="0" presId="urn:microsoft.com/office/officeart/2008/layout/HorizontalMultiLevelHierarchy"/>
    <dgm:cxn modelId="{ADEC08FD-DCEB-4A93-9ED2-26BA423D64CA}" type="presOf" srcId="{E65C31EF-BE6D-4671-AF20-48FCC2B88014}" destId="{9CD38F86-A321-4AB4-A432-4760A767B144}" srcOrd="0" destOrd="0" presId="urn:microsoft.com/office/officeart/2008/layout/HorizontalMultiLevelHierarchy"/>
    <dgm:cxn modelId="{0604583D-6E84-48C1-BBF7-0A52EBBFBF01}" type="presParOf" srcId="{9CD38F86-A321-4AB4-A432-4760A767B144}" destId="{1A1AFE8A-14FF-43B0-9EF3-F477819C09D4}" srcOrd="0" destOrd="0" presId="urn:microsoft.com/office/officeart/2008/layout/HorizontalMultiLevelHierarchy"/>
    <dgm:cxn modelId="{67F768E6-ECF3-4296-AAB2-0787EBC7488B}" type="presParOf" srcId="{1A1AFE8A-14FF-43B0-9EF3-F477819C09D4}" destId="{2FB2EF68-7BE6-4E4B-BA79-14103D612115}" srcOrd="0" destOrd="0" presId="urn:microsoft.com/office/officeart/2008/layout/HorizontalMultiLevelHierarchy"/>
    <dgm:cxn modelId="{F4D09FA5-83AD-423A-ADAC-75CCF3C78967}" type="presParOf" srcId="{1A1AFE8A-14FF-43B0-9EF3-F477819C09D4}" destId="{31E7C537-4C07-4DA3-A610-B5CFD7C1FC6F}" srcOrd="1" destOrd="0" presId="urn:microsoft.com/office/officeart/2008/layout/HorizontalMultiLevelHierarchy"/>
    <dgm:cxn modelId="{2AFF627D-6E55-40F8-8006-7FC929389860}" type="presParOf" srcId="{31E7C537-4C07-4DA3-A610-B5CFD7C1FC6F}" destId="{F304943F-9DA7-4700-B28D-C1EABCE025A8}" srcOrd="0" destOrd="0" presId="urn:microsoft.com/office/officeart/2008/layout/HorizontalMultiLevelHierarchy"/>
    <dgm:cxn modelId="{C34376F1-F418-437E-94BA-0A4C95CD0D1F}" type="presParOf" srcId="{F304943F-9DA7-4700-B28D-C1EABCE025A8}" destId="{A764595D-BF46-45AF-9D92-945A09B28AEC}" srcOrd="0" destOrd="0" presId="urn:microsoft.com/office/officeart/2008/layout/HorizontalMultiLevelHierarchy"/>
    <dgm:cxn modelId="{DDC264B9-ED63-43BA-9220-286A56938F4B}" type="presParOf" srcId="{31E7C537-4C07-4DA3-A610-B5CFD7C1FC6F}" destId="{4BBDAD5F-664A-4953-B0C3-9CF6CC20B5AD}" srcOrd="1" destOrd="0" presId="urn:microsoft.com/office/officeart/2008/layout/HorizontalMultiLevelHierarchy"/>
    <dgm:cxn modelId="{8DAF07D1-285E-4320-9957-F76011156CEA}" type="presParOf" srcId="{4BBDAD5F-664A-4953-B0C3-9CF6CC20B5AD}" destId="{60EE2D74-89D3-4534-BB5E-12B1973F752F}" srcOrd="0" destOrd="0" presId="urn:microsoft.com/office/officeart/2008/layout/HorizontalMultiLevelHierarchy"/>
    <dgm:cxn modelId="{81AC3105-84CC-4EC1-A1F6-CF7CFF9DEE85}" type="presParOf" srcId="{4BBDAD5F-664A-4953-B0C3-9CF6CC20B5AD}" destId="{65EF720D-2AAC-4927-AB76-758F6A3CD176}" srcOrd="1" destOrd="0" presId="urn:microsoft.com/office/officeart/2008/layout/HorizontalMultiLevelHierarchy"/>
    <dgm:cxn modelId="{753025F4-06B8-49C0-B845-84938F2651AE}" type="presParOf" srcId="{31E7C537-4C07-4DA3-A610-B5CFD7C1FC6F}" destId="{918A14ED-C82F-4975-9A5B-F214C85B8013}" srcOrd="2" destOrd="0" presId="urn:microsoft.com/office/officeart/2008/layout/HorizontalMultiLevelHierarchy"/>
    <dgm:cxn modelId="{9207D191-CA8D-436A-943D-C5322D6DC1C4}" type="presParOf" srcId="{918A14ED-C82F-4975-9A5B-F214C85B8013}" destId="{36986964-C674-4611-B5D2-59BB71288080}" srcOrd="0" destOrd="0" presId="urn:microsoft.com/office/officeart/2008/layout/HorizontalMultiLevelHierarchy"/>
    <dgm:cxn modelId="{E8038E86-BF97-463B-945A-3259E7D317BD}" type="presParOf" srcId="{31E7C537-4C07-4DA3-A610-B5CFD7C1FC6F}" destId="{21C0E77E-E500-4156-BEAF-5BF546D06679}" srcOrd="3" destOrd="0" presId="urn:microsoft.com/office/officeart/2008/layout/HorizontalMultiLevelHierarchy"/>
    <dgm:cxn modelId="{C627C8A9-0E88-4B2B-A484-08D8BBE98F0D}" type="presParOf" srcId="{21C0E77E-E500-4156-BEAF-5BF546D06679}" destId="{4E087BD7-C457-4D68-B421-B89FFDA92BEE}" srcOrd="0" destOrd="0" presId="urn:microsoft.com/office/officeart/2008/layout/HorizontalMultiLevelHierarchy"/>
    <dgm:cxn modelId="{358A024A-CA95-459B-AE64-DC1D7E15BF04}" type="presParOf" srcId="{21C0E77E-E500-4156-BEAF-5BF546D06679}" destId="{A4D25B87-4273-4046-B6C9-01A6DC7B8145}" srcOrd="1" destOrd="0" presId="urn:microsoft.com/office/officeart/2008/layout/HorizontalMultiLevelHierarchy"/>
    <dgm:cxn modelId="{F71F3D4D-53F4-40A4-BA1B-9728230A05BC}" type="presParOf" srcId="{31E7C537-4C07-4DA3-A610-B5CFD7C1FC6F}" destId="{3ED058A4-2E3D-4043-A4D1-C1FFF705D56C}" srcOrd="4" destOrd="0" presId="urn:microsoft.com/office/officeart/2008/layout/HorizontalMultiLevelHierarchy"/>
    <dgm:cxn modelId="{552F0927-1268-4F66-A267-6EC38C4158AA}" type="presParOf" srcId="{3ED058A4-2E3D-4043-A4D1-C1FFF705D56C}" destId="{756607D5-858A-48DC-9086-10BF38B8EC89}" srcOrd="0" destOrd="0" presId="urn:microsoft.com/office/officeart/2008/layout/HorizontalMultiLevelHierarchy"/>
    <dgm:cxn modelId="{F1D68B43-BC2D-43F6-AF1D-9FFD83022DA4}" type="presParOf" srcId="{31E7C537-4C07-4DA3-A610-B5CFD7C1FC6F}" destId="{5D17EEBB-E359-49DB-A59D-F043F4A096D1}" srcOrd="5" destOrd="0" presId="urn:microsoft.com/office/officeart/2008/layout/HorizontalMultiLevelHierarchy"/>
    <dgm:cxn modelId="{BE08D2C4-D025-4C71-8F06-66DADAF03A27}" type="presParOf" srcId="{5D17EEBB-E359-49DB-A59D-F043F4A096D1}" destId="{173C55A3-3716-4D0E-A010-3D8323C58C55}" srcOrd="0" destOrd="0" presId="urn:microsoft.com/office/officeart/2008/layout/HorizontalMultiLevelHierarchy"/>
    <dgm:cxn modelId="{F95432F4-CD5B-4917-8824-BF288BD061AE}" type="presParOf" srcId="{5D17EEBB-E359-49DB-A59D-F043F4A096D1}" destId="{3D9EDDAB-1440-4A48-8F77-EC1C2D44AE2A}" srcOrd="1" destOrd="0" presId="urn:microsoft.com/office/officeart/2008/layout/HorizontalMultiLevelHierarchy"/>
    <dgm:cxn modelId="{371C763C-93E7-4AFC-961B-EA8531D7AF4C}" type="presParOf" srcId="{31E7C537-4C07-4DA3-A610-B5CFD7C1FC6F}" destId="{0897ED9D-AA2D-4E5D-B3AF-EC26C441D451}" srcOrd="6" destOrd="0" presId="urn:microsoft.com/office/officeart/2008/layout/HorizontalMultiLevelHierarchy"/>
    <dgm:cxn modelId="{48BC74D3-1023-45A7-B084-3ACEF26D0FAD}" type="presParOf" srcId="{0897ED9D-AA2D-4E5D-B3AF-EC26C441D451}" destId="{1C229C7A-F8F9-4C22-8FE2-DD88EED7B522}" srcOrd="0" destOrd="0" presId="urn:microsoft.com/office/officeart/2008/layout/HorizontalMultiLevelHierarchy"/>
    <dgm:cxn modelId="{FC34ED71-0FB7-40DF-A9C5-DD825FAA026E}" type="presParOf" srcId="{31E7C537-4C07-4DA3-A610-B5CFD7C1FC6F}" destId="{24BD6B5F-33CE-4332-8D9B-73306D94EA38}" srcOrd="7" destOrd="0" presId="urn:microsoft.com/office/officeart/2008/layout/HorizontalMultiLevelHierarchy"/>
    <dgm:cxn modelId="{92C88163-2074-4311-9294-9125E545AF2B}" type="presParOf" srcId="{24BD6B5F-33CE-4332-8D9B-73306D94EA38}" destId="{D7CD4CF9-7E2F-4FDD-950A-3A8975970F87}" srcOrd="0" destOrd="0" presId="urn:microsoft.com/office/officeart/2008/layout/HorizontalMultiLevelHierarchy"/>
    <dgm:cxn modelId="{C713A08E-C652-4C90-A5EB-BA53C919681F}" type="presParOf" srcId="{24BD6B5F-33CE-4332-8D9B-73306D94EA38}" destId="{BC77E091-C468-4A76-A7E6-145F7EC8BF1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7ED9D-AA2D-4E5D-B3AF-EC26C441D451}">
      <dsp:nvSpPr>
        <dsp:cNvPr id="0" name=""/>
        <dsp:cNvSpPr/>
      </dsp:nvSpPr>
      <dsp:spPr>
        <a:xfrm>
          <a:off x="2552625" y="2709333"/>
          <a:ext cx="675382" cy="1930400"/>
        </a:xfrm>
        <a:custGeom>
          <a:avLst/>
          <a:gdLst/>
          <a:ahLst/>
          <a:cxnLst/>
          <a:rect l="0" t="0" r="0" b="0"/>
          <a:pathLst>
            <a:path>
              <a:moveTo>
                <a:pt x="0" y="0"/>
              </a:moveTo>
              <a:lnTo>
                <a:pt x="337691" y="0"/>
              </a:lnTo>
              <a:lnTo>
                <a:pt x="337691" y="1930400"/>
              </a:lnTo>
              <a:lnTo>
                <a:pt x="675382" y="193040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839188" y="3623405"/>
        <a:ext cx="102256" cy="102256"/>
      </dsp:txXfrm>
    </dsp:sp>
    <dsp:sp modelId="{3ED058A4-2E3D-4043-A4D1-C1FFF705D56C}">
      <dsp:nvSpPr>
        <dsp:cNvPr id="0" name=""/>
        <dsp:cNvSpPr/>
      </dsp:nvSpPr>
      <dsp:spPr>
        <a:xfrm>
          <a:off x="2552625" y="2709333"/>
          <a:ext cx="675382" cy="643466"/>
        </a:xfrm>
        <a:custGeom>
          <a:avLst/>
          <a:gdLst/>
          <a:ahLst/>
          <a:cxnLst/>
          <a:rect l="0" t="0" r="0" b="0"/>
          <a:pathLst>
            <a:path>
              <a:moveTo>
                <a:pt x="0" y="0"/>
              </a:moveTo>
              <a:lnTo>
                <a:pt x="337691" y="0"/>
              </a:lnTo>
              <a:lnTo>
                <a:pt x="337691" y="643466"/>
              </a:lnTo>
              <a:lnTo>
                <a:pt x="675382" y="6434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995" y="3007745"/>
        <a:ext cx="46642" cy="46642"/>
      </dsp:txXfrm>
    </dsp:sp>
    <dsp:sp modelId="{918A14ED-C82F-4975-9A5B-F214C85B8013}">
      <dsp:nvSpPr>
        <dsp:cNvPr id="0" name=""/>
        <dsp:cNvSpPr/>
      </dsp:nvSpPr>
      <dsp:spPr>
        <a:xfrm>
          <a:off x="2552625" y="2065866"/>
          <a:ext cx="675382" cy="643466"/>
        </a:xfrm>
        <a:custGeom>
          <a:avLst/>
          <a:gdLst/>
          <a:ahLst/>
          <a:cxnLst/>
          <a:rect l="0" t="0" r="0" b="0"/>
          <a:pathLst>
            <a:path>
              <a:moveTo>
                <a:pt x="0" y="643466"/>
              </a:moveTo>
              <a:lnTo>
                <a:pt x="337691" y="643466"/>
              </a:lnTo>
              <a:lnTo>
                <a:pt x="337691" y="0"/>
              </a:lnTo>
              <a:lnTo>
                <a:pt x="675382"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995" y="2364279"/>
        <a:ext cx="46642" cy="46642"/>
      </dsp:txXfrm>
    </dsp:sp>
    <dsp:sp modelId="{F304943F-9DA7-4700-B28D-C1EABCE025A8}">
      <dsp:nvSpPr>
        <dsp:cNvPr id="0" name=""/>
        <dsp:cNvSpPr/>
      </dsp:nvSpPr>
      <dsp:spPr>
        <a:xfrm>
          <a:off x="2552625" y="778933"/>
          <a:ext cx="675382" cy="1930400"/>
        </a:xfrm>
        <a:custGeom>
          <a:avLst/>
          <a:gdLst/>
          <a:ahLst/>
          <a:cxnLst/>
          <a:rect l="0" t="0" r="0" b="0"/>
          <a:pathLst>
            <a:path>
              <a:moveTo>
                <a:pt x="0" y="1930400"/>
              </a:moveTo>
              <a:lnTo>
                <a:pt x="337691" y="1930400"/>
              </a:lnTo>
              <a:lnTo>
                <a:pt x="337691" y="0"/>
              </a:lnTo>
              <a:lnTo>
                <a:pt x="675382"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839188" y="1693005"/>
        <a:ext cx="102256" cy="102256"/>
      </dsp:txXfrm>
    </dsp:sp>
    <dsp:sp modelId="{2FB2EF68-7BE6-4E4B-BA79-14103D612115}">
      <dsp:nvSpPr>
        <dsp:cNvPr id="0" name=""/>
        <dsp:cNvSpPr/>
      </dsp:nvSpPr>
      <dsp:spPr>
        <a:xfrm rot="16200000">
          <a:off x="-671481" y="2194560"/>
          <a:ext cx="5418667" cy="1029546"/>
        </a:xfrm>
        <a:prstGeom prst="rect">
          <a:avLst/>
        </a:prstGeom>
        <a:solidFill>
          <a:srgbClr val="FF006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Organizational needs assessment chart</a:t>
          </a:r>
          <a:endParaRPr lang="en-US" sz="3500" kern="1200" dirty="0"/>
        </a:p>
      </dsp:txBody>
      <dsp:txXfrm>
        <a:off x="-671481" y="2194560"/>
        <a:ext cx="5418667" cy="1029546"/>
      </dsp:txXfrm>
    </dsp:sp>
    <dsp:sp modelId="{60EE2D74-89D3-4534-BB5E-12B1973F752F}">
      <dsp:nvSpPr>
        <dsp:cNvPr id="0" name=""/>
        <dsp:cNvSpPr/>
      </dsp:nvSpPr>
      <dsp:spPr>
        <a:xfrm>
          <a:off x="3228008" y="264160"/>
          <a:ext cx="3376913" cy="1029546"/>
        </a:xfrm>
        <a:prstGeom prst="rect">
          <a:avLst/>
        </a:prstGeom>
        <a:solidFill>
          <a:srgbClr val="0066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STAKEHOLDERS</a:t>
          </a:r>
        </a:p>
      </dsp:txBody>
      <dsp:txXfrm>
        <a:off x="3228008" y="264160"/>
        <a:ext cx="3376913" cy="1029546"/>
      </dsp:txXfrm>
    </dsp:sp>
    <dsp:sp modelId="{4E087BD7-C457-4D68-B421-B89FFDA92BEE}">
      <dsp:nvSpPr>
        <dsp:cNvPr id="0" name=""/>
        <dsp:cNvSpPr/>
      </dsp:nvSpPr>
      <dsp:spPr>
        <a:xfrm>
          <a:off x="3228008" y="1551093"/>
          <a:ext cx="3376913" cy="1029546"/>
        </a:xfrm>
        <a:prstGeom prst="rect">
          <a:avLst/>
        </a:prstGeom>
        <a:solidFill>
          <a:srgbClr val="0066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LEARNERS</a:t>
          </a:r>
        </a:p>
      </dsp:txBody>
      <dsp:txXfrm>
        <a:off x="3228008" y="1551093"/>
        <a:ext cx="3376913" cy="1029546"/>
      </dsp:txXfrm>
    </dsp:sp>
    <dsp:sp modelId="{173C55A3-3716-4D0E-A010-3D8323C58C55}">
      <dsp:nvSpPr>
        <dsp:cNvPr id="0" name=""/>
        <dsp:cNvSpPr/>
      </dsp:nvSpPr>
      <dsp:spPr>
        <a:xfrm>
          <a:off x="3228008" y="2838026"/>
          <a:ext cx="3376913" cy="1029546"/>
        </a:xfrm>
        <a:prstGeom prst="rect">
          <a:avLst/>
        </a:prstGeom>
        <a:solidFill>
          <a:srgbClr val="0066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PRACTITIONERS</a:t>
          </a:r>
        </a:p>
      </dsp:txBody>
      <dsp:txXfrm>
        <a:off x="3228008" y="2838026"/>
        <a:ext cx="3376913" cy="1029546"/>
      </dsp:txXfrm>
    </dsp:sp>
    <dsp:sp modelId="{D7CD4CF9-7E2F-4FDD-950A-3A8975970F87}">
      <dsp:nvSpPr>
        <dsp:cNvPr id="0" name=""/>
        <dsp:cNvSpPr/>
      </dsp:nvSpPr>
      <dsp:spPr>
        <a:xfrm>
          <a:off x="3228008" y="4124960"/>
          <a:ext cx="3376913" cy="1029546"/>
        </a:xfrm>
        <a:prstGeom prst="rect">
          <a:avLst/>
        </a:prstGeom>
        <a:solidFill>
          <a:srgbClr val="0066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LEARNING CONTEXT</a:t>
          </a:r>
        </a:p>
      </dsp:txBody>
      <dsp:txXfrm>
        <a:off x="3228008" y="4124960"/>
        <a:ext cx="3376913" cy="10295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CD1F7-DF48-4519-867A-F4AD8174AF04}"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97006-2A4B-493A-B0FA-E2C55464EDAB}" type="slidenum">
              <a:rPr lang="en-US" smtClean="0"/>
              <a:t>‹#›</a:t>
            </a:fld>
            <a:endParaRPr lang="en-US"/>
          </a:p>
        </p:txBody>
      </p:sp>
    </p:spTree>
    <p:extLst>
      <p:ext uri="{BB962C8B-B14F-4D97-AF65-F5344CB8AC3E}">
        <p14:creationId xmlns:p14="http://schemas.microsoft.com/office/powerpoint/2010/main" val="313382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a:t>
            </a:fld>
            <a:endParaRPr lang="en-US"/>
          </a:p>
        </p:txBody>
      </p:sp>
    </p:spTree>
    <p:extLst>
      <p:ext uri="{BB962C8B-B14F-4D97-AF65-F5344CB8AC3E}">
        <p14:creationId xmlns:p14="http://schemas.microsoft.com/office/powerpoint/2010/main" val="30123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 learners need to be able to do in the target language by the end of the course? This includes  understanding the needs and expectation of the sponsoring organization. By conducting  an effective TSA, the ESP practitioner is able to provide an initial listing of the target  goals of the course. The TSA seeks to answer the following questions:</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10</a:t>
            </a:fld>
            <a:endParaRPr lang="en-US"/>
          </a:p>
        </p:txBody>
      </p:sp>
    </p:spTree>
    <p:extLst>
      <p:ext uri="{BB962C8B-B14F-4D97-AF65-F5344CB8AC3E}">
        <p14:creationId xmlns:p14="http://schemas.microsoft.com/office/powerpoint/2010/main" val="3742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Present Situation Analysis (PSA), the ESP practitioner describes the people who are most likely to need and take the instructional program you will develop.  What are they able to do now in the target language? What are their strengths and  weaknesses in language and skills, and what are their past language learning experiences that can affect how they learn? Questions to ask in this process include:</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11</a:t>
            </a:fld>
            <a:endParaRPr lang="en-US"/>
          </a:p>
        </p:txBody>
      </p:sp>
    </p:spTree>
    <p:extLst>
      <p:ext uri="{BB962C8B-B14F-4D97-AF65-F5344CB8AC3E}">
        <p14:creationId xmlns:p14="http://schemas.microsoft.com/office/powerpoint/2010/main" val="37443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Analysis examines the environment in which the learners will be taught. The Context Analysis often provides a “splash of reality” when viewing the gap between the desired learner outcomes for the course (TSA) and where the learners are at present in terms of language proficiency and skills (PSA). This information can help the training provider negotiate more realistic outcomes within a given time frame or gain additional resources to achieve the desired goals. Optional notes/questions for CA Who are stakeholders, learners. Course: face to face, online, facilities, attendance, testing.</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12</a:t>
            </a:fld>
            <a:endParaRPr lang="en-US"/>
          </a:p>
        </p:txBody>
      </p:sp>
    </p:spTree>
    <p:extLst>
      <p:ext uri="{BB962C8B-B14F-4D97-AF65-F5344CB8AC3E}">
        <p14:creationId xmlns:p14="http://schemas.microsoft.com/office/powerpoint/2010/main" val="113714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line with the learner-</a:t>
            </a:r>
            <a:r>
              <a:rPr lang="en-US" dirty="0" err="1"/>
              <a:t>centredness</a:t>
            </a:r>
            <a:r>
              <a:rPr lang="en-US" dirty="0"/>
              <a:t>, the first and the foremost source of info are the learners. However, we don’t get the whole/realistic picture with their perspective only, so we need to invite involvement from other stakeholders….As far as ESP is concerned, there is an  ongoing debate on who should be teaching ESP and whether ESP instructors must also have specialist knowledge. While the author concludes that some background knowledge is helpful, it is especially important to pair up with a subject specialist, suggesting that teaching ESP should not be considered as an individual endeavor, but as a team project. It is vital that ESP administrators and instructors draw on the insights of target specialists not only within their own institutions, but also through published research on specialist language. </a:t>
            </a:r>
          </a:p>
        </p:txBody>
      </p:sp>
      <p:sp>
        <p:nvSpPr>
          <p:cNvPr id="4" name="Slide Number Placeholder 3"/>
          <p:cNvSpPr>
            <a:spLocks noGrp="1"/>
          </p:cNvSpPr>
          <p:nvPr>
            <p:ph type="sldNum" sz="quarter" idx="5"/>
          </p:nvPr>
        </p:nvSpPr>
        <p:spPr/>
        <p:txBody>
          <a:bodyPr/>
          <a:lstStyle/>
          <a:p>
            <a:fld id="{81B97006-2A4B-493A-B0FA-E2C55464EDAB}" type="slidenum">
              <a:rPr lang="en-US" smtClean="0"/>
              <a:t>13</a:t>
            </a:fld>
            <a:endParaRPr lang="en-US"/>
          </a:p>
        </p:txBody>
      </p:sp>
    </p:spTree>
    <p:extLst>
      <p:ext uri="{BB962C8B-B14F-4D97-AF65-F5344CB8AC3E}">
        <p14:creationId xmlns:p14="http://schemas.microsoft.com/office/powerpoint/2010/main" val="128845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B97006-2A4B-493A-B0FA-E2C55464EDAB}" type="slidenum">
              <a:rPr lang="en-US" smtClean="0"/>
              <a:t>14</a:t>
            </a:fld>
            <a:endParaRPr lang="en-US"/>
          </a:p>
        </p:txBody>
      </p:sp>
    </p:spTree>
    <p:extLst>
      <p:ext uri="{BB962C8B-B14F-4D97-AF65-F5344CB8AC3E}">
        <p14:creationId xmlns:p14="http://schemas.microsoft.com/office/powerpoint/2010/main" val="73770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B97006-2A4B-493A-B0FA-E2C55464EDAB}" type="slidenum">
              <a:rPr lang="en-US" smtClean="0"/>
              <a:t>15</a:t>
            </a:fld>
            <a:endParaRPr lang="en-US"/>
          </a:p>
        </p:txBody>
      </p:sp>
    </p:spTree>
    <p:extLst>
      <p:ext uri="{BB962C8B-B14F-4D97-AF65-F5344CB8AC3E}">
        <p14:creationId xmlns:p14="http://schemas.microsoft.com/office/powerpoint/2010/main" val="306866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Texts should be selected systematically based on specific criteria. Syllabus – breakdown of the course plan into manageable instruction units. This breakdown has to be based on certain criteria (instructional blocks may be organized around areas of grammar/lexis, skills, strategies, etc.)</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16</a:t>
            </a:fld>
            <a:endParaRPr lang="en-US"/>
          </a:p>
        </p:txBody>
      </p:sp>
    </p:spTree>
    <p:extLst>
      <p:ext uri="{BB962C8B-B14F-4D97-AF65-F5344CB8AC3E}">
        <p14:creationId xmlns:p14="http://schemas.microsoft.com/office/powerpoint/2010/main" val="189266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materials may be used as is or changed in some way to make texts more accessible for students and/or easier to exploit from a language-learning point of view. In ESP the role of materials has an added significance in comparison to general language teaching, since the learners are often concerned with learning both language and disciplinary content. The most important aspect of ESP materials is that they reflect the target communicative situations.</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17</a:t>
            </a:fld>
            <a:endParaRPr lang="en-US"/>
          </a:p>
        </p:txBody>
      </p:sp>
    </p:spTree>
    <p:extLst>
      <p:ext uri="{BB962C8B-B14F-4D97-AF65-F5344CB8AC3E}">
        <p14:creationId xmlns:p14="http://schemas.microsoft.com/office/powerpoint/2010/main" val="307084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Register/Genre analysis provides ESP course designers and instructors with a solid foundation for targeting and teaching ESP-focused grammar. By identifying the communicative purpose, structure, style, content, and intended audience of target texts they can formulate course and program objectives that will ensure</a:t>
            </a:r>
          </a:p>
          <a:p>
            <a:r>
              <a:rPr lang="en-US" dirty="0"/>
              <a:t>that learners will be able to recognize genre features and use them in their own language output, helping the learners conform to the practices of their discourse</a:t>
            </a:r>
          </a:p>
          <a:p>
            <a:r>
              <a:rPr lang="en-US" dirty="0"/>
              <a:t>community.</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18</a:t>
            </a:fld>
            <a:endParaRPr lang="en-US"/>
          </a:p>
        </p:txBody>
      </p:sp>
    </p:spTree>
    <p:extLst>
      <p:ext uri="{BB962C8B-B14F-4D97-AF65-F5344CB8AC3E}">
        <p14:creationId xmlns:p14="http://schemas.microsoft.com/office/powerpoint/2010/main" val="418085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usually incorporates elements from Communicative Language Teaching (CLT), Task-Based Language Teaching (TBLT), Project-Based Learning (PBL) ( Richards &amp; Rodgers, 2014 ), and many other teaching approaches, but also has its own unique features, including a commitment to learner-centeredness, a close connection with specialist subjects, and a focus on </a:t>
            </a:r>
            <a:r>
              <a:rPr lang="en-US" dirty="0" err="1"/>
              <a:t>collaborationin</a:t>
            </a:r>
            <a:r>
              <a:rPr lang="en-US" dirty="0"/>
              <a:t> both planning and teaching.</a:t>
            </a:r>
          </a:p>
        </p:txBody>
      </p:sp>
      <p:sp>
        <p:nvSpPr>
          <p:cNvPr id="4" name="Slide Number Placeholder 3"/>
          <p:cNvSpPr>
            <a:spLocks noGrp="1"/>
          </p:cNvSpPr>
          <p:nvPr>
            <p:ph type="sldNum" sz="quarter" idx="5"/>
          </p:nvPr>
        </p:nvSpPr>
        <p:spPr/>
        <p:txBody>
          <a:bodyPr/>
          <a:lstStyle/>
          <a:p>
            <a:fld id="{81B97006-2A4B-493A-B0FA-E2C55464EDAB}" type="slidenum">
              <a:rPr lang="en-US" smtClean="0"/>
              <a:t>19</a:t>
            </a:fld>
            <a:endParaRPr lang="en-US"/>
          </a:p>
        </p:txBody>
      </p:sp>
    </p:spTree>
    <p:extLst>
      <p:ext uri="{BB962C8B-B14F-4D97-AF65-F5344CB8AC3E}">
        <p14:creationId xmlns:p14="http://schemas.microsoft.com/office/powerpoint/2010/main" val="196403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2</a:t>
            </a:fld>
            <a:endParaRPr lang="en-US"/>
          </a:p>
        </p:txBody>
      </p:sp>
    </p:spTree>
    <p:extLst>
      <p:ext uri="{BB962C8B-B14F-4D97-AF65-F5344CB8AC3E}">
        <p14:creationId xmlns:p14="http://schemas.microsoft.com/office/powerpoint/2010/main" val="384963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B97006-2A4B-493A-B0FA-E2C55464EDAB}" type="slidenum">
              <a:rPr lang="en-US" smtClean="0"/>
              <a:t>20</a:t>
            </a:fld>
            <a:endParaRPr lang="en-US"/>
          </a:p>
        </p:txBody>
      </p:sp>
    </p:spTree>
    <p:extLst>
      <p:ext uri="{BB962C8B-B14F-4D97-AF65-F5344CB8AC3E}">
        <p14:creationId xmlns:p14="http://schemas.microsoft.com/office/powerpoint/2010/main" val="1145006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such tasks reflects on evaluation as well. One way to evaluate learner’s progress is to ask the learners to carry out a real-world task (or a simulation of a real-world task) and evaluate their performance on it. One challenge in doing this, however, is your own ability to judge the success of the learner. This can be particularly problematic when you are asked to teach an ESP course that is very much outside of your experience. In such cases, again, the use of specialist informants can be particularly useful. For example, we could ask a member of the company management team to come in and evaluate the performances of staff members while they answer a real or simulated call. </a:t>
            </a:r>
          </a:p>
        </p:txBody>
      </p:sp>
      <p:sp>
        <p:nvSpPr>
          <p:cNvPr id="4" name="Slide Number Placeholder 3"/>
          <p:cNvSpPr>
            <a:spLocks noGrp="1"/>
          </p:cNvSpPr>
          <p:nvPr>
            <p:ph type="sldNum" sz="quarter" idx="5"/>
          </p:nvPr>
        </p:nvSpPr>
        <p:spPr/>
        <p:txBody>
          <a:bodyPr/>
          <a:lstStyle/>
          <a:p>
            <a:fld id="{81B97006-2A4B-493A-B0FA-E2C55464EDAB}" type="slidenum">
              <a:rPr lang="en-US" smtClean="0"/>
              <a:t>21</a:t>
            </a:fld>
            <a:endParaRPr lang="en-US"/>
          </a:p>
        </p:txBody>
      </p:sp>
    </p:spTree>
    <p:extLst>
      <p:ext uri="{BB962C8B-B14F-4D97-AF65-F5344CB8AC3E}">
        <p14:creationId xmlns:p14="http://schemas.microsoft.com/office/powerpoint/2010/main" val="216869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22</a:t>
            </a:fld>
            <a:endParaRPr lang="en-US"/>
          </a:p>
        </p:txBody>
      </p:sp>
    </p:spTree>
    <p:extLst>
      <p:ext uri="{BB962C8B-B14F-4D97-AF65-F5344CB8AC3E}">
        <p14:creationId xmlns:p14="http://schemas.microsoft.com/office/powerpoint/2010/main" val="112567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by introducing the general landscape of English language learning in MNE. Up until recently - focus on general English. Distinctive features of EFL teaching in MNE were top bottom courses imposed by the authorities, grammar/translation methodology – in other words, focus placed on defining formal language features. On the other hand, the new educational realities called for innovative, optimal and sustainable approaches in </a:t>
            </a:r>
            <a:r>
              <a:rPr lang="en-US" dirty="0" err="1"/>
              <a:t>efl</a:t>
            </a:r>
            <a:r>
              <a:rPr lang="en-US" dirty="0"/>
              <a:t>/</a:t>
            </a:r>
            <a:r>
              <a:rPr lang="en-US" dirty="0" err="1"/>
              <a:t>esl</a:t>
            </a:r>
            <a:r>
              <a:rPr lang="en-US" dirty="0"/>
              <a:t>. Educational reforms and policies, NATO membership required transition from a traditional English language teaching classroom to a learner-centered classroom environment. In both contexts - shift towards learner-centered approaches. As far as the education system is concerned, recent curricular changes due to the rise of EMI courses meant that the classroom materials and methods have come to increasingly rely on discipline-specific corpora, giving better access to the language of the target community. The need for EMI courses brought about the need for language instruction across diverse contexts that concentrates more on language in context than on teaching grammar and language structures. It resulted in a shift towards a learner-centered instruction bringing to the forefront of attention ESP approach with its emphasis on needs analysis as the basis for designing instruction and developing strategic and purposeful curricula. Based on the learner-centered movement, ESP has become a more learning-centered approach, focusing not only on what people learn but also on what they need the language for.</a:t>
            </a:r>
          </a:p>
          <a:p>
            <a:r>
              <a:rPr lang="en-US" dirty="0"/>
              <a:t>In the military context, membership in NATO and new language requirements (interoperability goals, international setting, exercises, missions, appropriate STANAG levels required for promotion to higher ranks…) brought about the need for more content-specific courses and EFL teaching approaches, ESP in particular. Nevertheless, there was no shift towards the more comprehensive approaches to cater for the new realities. Bearing this in mind, it would be vitally important to introduce ESP courses tailored to specific professional activities organized along a continuum that progresses from the courses aimed at equipping military personnel to meet critical requirements of an assignment (Radio English course) to providing orientation or honing certain English language skills (Presentation/Negotiating skills), both in the short/term for current operations and in the long term for strategic programs.</a:t>
            </a:r>
          </a:p>
        </p:txBody>
      </p:sp>
      <p:sp>
        <p:nvSpPr>
          <p:cNvPr id="4" name="Slide Number Placeholder 3"/>
          <p:cNvSpPr>
            <a:spLocks noGrp="1"/>
          </p:cNvSpPr>
          <p:nvPr>
            <p:ph type="sldNum" sz="quarter" idx="5"/>
          </p:nvPr>
        </p:nvSpPr>
        <p:spPr/>
        <p:txBody>
          <a:bodyPr/>
          <a:lstStyle/>
          <a:p>
            <a:fld id="{81B97006-2A4B-493A-B0FA-E2C55464EDAB}" type="slidenum">
              <a:rPr lang="en-US" smtClean="0"/>
              <a:t>3</a:t>
            </a:fld>
            <a:endParaRPr lang="en-US"/>
          </a:p>
        </p:txBody>
      </p:sp>
    </p:spTree>
    <p:extLst>
      <p:ext uri="{BB962C8B-B14F-4D97-AF65-F5344CB8AC3E}">
        <p14:creationId xmlns:p14="http://schemas.microsoft.com/office/powerpoint/2010/main" val="131756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 focuses on building courses around learner profiles and attitudes towards language. Priority given to learner-centeredness in ESP means that the course or program administrator, the instructor in the classroom, and even the learners themselves should always be considering how language items, activities, and explanations will ultimately help the learners meet their current and/or future ‘non-linguistic’ target needs. </a:t>
            </a:r>
          </a:p>
        </p:txBody>
      </p:sp>
      <p:sp>
        <p:nvSpPr>
          <p:cNvPr id="4" name="Slide Number Placeholder 3"/>
          <p:cNvSpPr>
            <a:spLocks noGrp="1"/>
          </p:cNvSpPr>
          <p:nvPr>
            <p:ph type="sldNum" sz="quarter" idx="5"/>
          </p:nvPr>
        </p:nvSpPr>
        <p:spPr/>
        <p:txBody>
          <a:bodyPr/>
          <a:lstStyle/>
          <a:p>
            <a:fld id="{81B97006-2A4B-493A-B0FA-E2C55464EDAB}" type="slidenum">
              <a:rPr lang="en-US" smtClean="0"/>
              <a:t>4</a:t>
            </a:fld>
            <a:endParaRPr lang="en-US"/>
          </a:p>
        </p:txBody>
      </p:sp>
    </p:spTree>
    <p:extLst>
      <p:ext uri="{BB962C8B-B14F-4D97-AF65-F5344CB8AC3E}">
        <p14:creationId xmlns:p14="http://schemas.microsoft.com/office/powerpoint/2010/main" val="34118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didactic perspective, the most important aspect is relevance to learner’s needs. Motivation - build the courses around learner profiles and attitudes toward English.</a:t>
            </a:r>
          </a:p>
        </p:txBody>
      </p:sp>
      <p:sp>
        <p:nvSpPr>
          <p:cNvPr id="4" name="Slide Number Placeholder 3"/>
          <p:cNvSpPr>
            <a:spLocks noGrp="1"/>
          </p:cNvSpPr>
          <p:nvPr>
            <p:ph type="sldNum" sz="quarter" idx="5"/>
          </p:nvPr>
        </p:nvSpPr>
        <p:spPr/>
        <p:txBody>
          <a:bodyPr/>
          <a:lstStyle/>
          <a:p>
            <a:fld id="{81B97006-2A4B-493A-B0FA-E2C55464EDAB}" type="slidenum">
              <a:rPr lang="en-US" smtClean="0"/>
              <a:t>5</a:t>
            </a:fld>
            <a:endParaRPr lang="en-US"/>
          </a:p>
        </p:txBody>
      </p:sp>
    </p:spTree>
    <p:extLst>
      <p:ext uri="{BB962C8B-B14F-4D97-AF65-F5344CB8AC3E}">
        <p14:creationId xmlns:p14="http://schemas.microsoft.com/office/powerpoint/2010/main" val="234579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most of the traditional (GE) programs, learning objectives are expressed in terms of the traditional categories of grammar and vocabulary. Lesson and course goals are built on concepts such as mastering the tenses; using main, modal, and auxiliary verbs correctly; constructing simple, complex, and compound sentence patterns; expressing ideas in the active and passive voice; learning the rules of article usage; asking questions, etc. Register/Genre analysis of content specific materials provides ESP course designers and instructors with a solid foundation for targeting and teaching ESP-focused grammar, setting the clear boundaries and ensuring faster and more meaningful learning of the target language units, be it lexis or grammar. Corpus linguistics tools and software may help us decide what is common/frequent in language and what is not, helping us in getting an accurate picture of what should be taught in classroom.</a:t>
            </a:r>
          </a:p>
        </p:txBody>
      </p:sp>
      <p:sp>
        <p:nvSpPr>
          <p:cNvPr id="4" name="Slide Number Placeholder 3"/>
          <p:cNvSpPr>
            <a:spLocks noGrp="1"/>
          </p:cNvSpPr>
          <p:nvPr>
            <p:ph type="sldNum" sz="quarter" idx="5"/>
          </p:nvPr>
        </p:nvSpPr>
        <p:spPr/>
        <p:txBody>
          <a:bodyPr/>
          <a:lstStyle/>
          <a:p>
            <a:fld id="{81B97006-2A4B-493A-B0FA-E2C55464EDAB}" type="slidenum">
              <a:rPr lang="en-US" smtClean="0"/>
              <a:t>6</a:t>
            </a:fld>
            <a:endParaRPr lang="en-US"/>
          </a:p>
        </p:txBody>
      </p:sp>
    </p:spTree>
    <p:extLst>
      <p:ext uri="{BB962C8B-B14F-4D97-AF65-F5344CB8AC3E}">
        <p14:creationId xmlns:p14="http://schemas.microsoft.com/office/powerpoint/2010/main" val="20487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Anthony’s four pillars provide the groundwork for creating a viable and theoretically-grounded ESP course. We will briefly explain the theories and practices that form</a:t>
            </a:r>
          </a:p>
          <a:p>
            <a:r>
              <a:rPr lang="en-US" dirty="0"/>
              <a:t>the basis of the four key ‘pillars’ of ESP. The first pillar is needs analysis which helps us not only in establishing what to teach the learners, but also</a:t>
            </a:r>
          </a:p>
          <a:p>
            <a:r>
              <a:rPr lang="en-US" dirty="0"/>
              <a:t>which teaching methodologies are likely to be successful with them. Learning objectives - establish what language, genres, and skills the learners might be expected to use in a target situation and form a set of learning objectives for the class. Once you have decided on a set of learning objectives, you then need to</a:t>
            </a:r>
          </a:p>
          <a:p>
            <a:r>
              <a:rPr lang="en-US" dirty="0"/>
              <a:t>consider how to sequence these in a way that is not only clear and logical, but also interesting and enjoyable. Evaluation – we evaluate the success of the ESP course itself, and also the quality of instruction. In the case of a call-center English course, therefore, you might first want to measure how much the call-center staff had overcome the lacks that were identified at the needs analysis stage. In other words, you would need to establish to what degree the learners had successfully achieved the goals of the course. </a:t>
            </a:r>
          </a:p>
        </p:txBody>
      </p:sp>
      <p:sp>
        <p:nvSpPr>
          <p:cNvPr id="4" name="Slide Number Placeholder 3"/>
          <p:cNvSpPr>
            <a:spLocks noGrp="1"/>
          </p:cNvSpPr>
          <p:nvPr>
            <p:ph type="sldNum" sz="quarter" idx="5"/>
          </p:nvPr>
        </p:nvSpPr>
        <p:spPr/>
        <p:txBody>
          <a:bodyPr/>
          <a:lstStyle/>
          <a:p>
            <a:fld id="{81B97006-2A4B-493A-B0FA-E2C55464EDAB}" type="slidenum">
              <a:rPr lang="en-US" smtClean="0"/>
              <a:t>7</a:t>
            </a:fld>
            <a:endParaRPr lang="en-US"/>
          </a:p>
        </p:txBody>
      </p:sp>
    </p:spTree>
    <p:extLst>
      <p:ext uri="{BB962C8B-B14F-4D97-AF65-F5344CB8AC3E}">
        <p14:creationId xmlns:p14="http://schemas.microsoft.com/office/powerpoint/2010/main" val="250342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proceed to discuss the basic concepts underlying the 4 pillars, the first being the needs analysis that helps us to conceive of needs at various levels, depending on whether they are learner-based, instructor-based or administration and stakeholder-based. Unfortunately, it is not unusual that course designers rely on established ‘assumptions’ about their learners rather than on the actual needs analysis.  ESP instructors in a well established program can be confident that the courses they teach have been constructed based on an extensive analysis of learner needs carried out at different levels. </a:t>
            </a:r>
          </a:p>
        </p:txBody>
      </p:sp>
      <p:sp>
        <p:nvSpPr>
          <p:cNvPr id="4" name="Slide Number Placeholder 3"/>
          <p:cNvSpPr>
            <a:spLocks noGrp="1"/>
          </p:cNvSpPr>
          <p:nvPr>
            <p:ph type="sldNum" sz="quarter" idx="5"/>
          </p:nvPr>
        </p:nvSpPr>
        <p:spPr/>
        <p:txBody>
          <a:bodyPr/>
          <a:lstStyle/>
          <a:p>
            <a:fld id="{81B97006-2A4B-493A-B0FA-E2C55464EDAB}" type="slidenum">
              <a:rPr lang="en-US" smtClean="0"/>
              <a:t>8</a:t>
            </a:fld>
            <a:endParaRPr lang="en-US"/>
          </a:p>
        </p:txBody>
      </p:sp>
    </p:spTree>
    <p:extLst>
      <p:ext uri="{BB962C8B-B14F-4D97-AF65-F5344CB8AC3E}">
        <p14:creationId xmlns:p14="http://schemas.microsoft.com/office/powerpoint/2010/main" val="59969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Several possible ways to conduct a needs analysis.</a:t>
            </a:r>
          </a:p>
          <a:p>
            <a:endParaRPr lang="en-US" dirty="0"/>
          </a:p>
        </p:txBody>
      </p:sp>
      <p:sp>
        <p:nvSpPr>
          <p:cNvPr id="4" name="Slide Number Placeholder 3"/>
          <p:cNvSpPr>
            <a:spLocks noGrp="1"/>
          </p:cNvSpPr>
          <p:nvPr>
            <p:ph type="sldNum" sz="quarter" idx="5"/>
          </p:nvPr>
        </p:nvSpPr>
        <p:spPr/>
        <p:txBody>
          <a:bodyPr/>
          <a:lstStyle/>
          <a:p>
            <a:fld id="{81B97006-2A4B-493A-B0FA-E2C55464EDAB}" type="slidenum">
              <a:rPr lang="en-US" smtClean="0"/>
              <a:t>9</a:t>
            </a:fld>
            <a:endParaRPr lang="en-US"/>
          </a:p>
        </p:txBody>
      </p:sp>
    </p:spTree>
    <p:extLst>
      <p:ext uri="{BB962C8B-B14F-4D97-AF65-F5344CB8AC3E}">
        <p14:creationId xmlns:p14="http://schemas.microsoft.com/office/powerpoint/2010/main" val="274630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C48C95-B5A5-A048-BE79-BE708B71CC78}"/>
              </a:ext>
            </a:extLst>
          </p:cNvPr>
          <p:cNvSpPr>
            <a:spLocks noGrp="1"/>
          </p:cNvSpPr>
          <p:nvPr>
            <p:ph type="ctrTitle"/>
          </p:nvPr>
        </p:nvSpPr>
        <p:spPr>
          <a:xfrm>
            <a:off x="1069847" y="1298448"/>
            <a:ext cx="7549219" cy="3255264"/>
          </a:xfrm>
        </p:spPr>
        <p:txBody>
          <a:bodyPr>
            <a:noAutofit/>
          </a:bodyPr>
          <a:lstStyle/>
          <a:p>
            <a:r>
              <a:rPr lang="en-US" sz="3600" b="1" dirty="0"/>
              <a:t>Developing teaching materials for specific missions/</a:t>
            </a:r>
            <a:r>
              <a:rPr lang="sr-Latn-ME" sz="3600" b="1" dirty="0"/>
              <a:t>E</a:t>
            </a:r>
            <a:r>
              <a:rPr lang="en-US" sz="3600" b="1" dirty="0"/>
              <a:t>SP</a:t>
            </a:r>
            <a:r>
              <a:rPr lang="en-US" sz="3600" dirty="0"/>
              <a:t> </a:t>
            </a:r>
            <a:r>
              <a:rPr lang="sr-Latn-ME" sz="3600" b="1" dirty="0"/>
              <a:t>courses: AF MNE </a:t>
            </a:r>
            <a:br>
              <a:rPr lang="en-US" sz="3600" dirty="0"/>
            </a:br>
            <a:br>
              <a:rPr lang="it-IT" sz="3600" dirty="0"/>
            </a:br>
            <a:endParaRPr lang="it-IT" sz="3600" dirty="0"/>
          </a:p>
        </p:txBody>
      </p:sp>
      <p:sp>
        <p:nvSpPr>
          <p:cNvPr id="3" name="Sottotitolo 2">
            <a:extLst>
              <a:ext uri="{FF2B5EF4-FFF2-40B4-BE49-F238E27FC236}">
                <a16:creationId xmlns:a16="http://schemas.microsoft.com/office/drawing/2014/main" id="{47A33BAB-01D4-FF4E-8BFF-D8F297157A53}"/>
              </a:ext>
            </a:extLst>
          </p:cNvPr>
          <p:cNvSpPr>
            <a:spLocks noGrp="1"/>
          </p:cNvSpPr>
          <p:nvPr>
            <p:ph type="subTitle" idx="1"/>
          </p:nvPr>
        </p:nvSpPr>
        <p:spPr/>
        <p:txBody>
          <a:bodyPr/>
          <a:lstStyle/>
          <a:p>
            <a:r>
              <a:rPr lang="it-IT" dirty="0"/>
              <a:t>Maja Maskovic </a:t>
            </a:r>
          </a:p>
          <a:p>
            <a:r>
              <a:rPr lang="it-IT" dirty="0"/>
              <a:t>Jelena Mrkaic</a:t>
            </a:r>
          </a:p>
        </p:txBody>
      </p:sp>
      <p:sp>
        <p:nvSpPr>
          <p:cNvPr id="4" name="Rettangolo 3">
            <a:extLst>
              <a:ext uri="{FF2B5EF4-FFF2-40B4-BE49-F238E27FC236}">
                <a16:creationId xmlns:a16="http://schemas.microsoft.com/office/drawing/2014/main" id="{69E207E7-B8D4-5C4B-81DF-53A637AB12BF}"/>
              </a:ext>
            </a:extLst>
          </p:cNvPr>
          <p:cNvSpPr/>
          <p:nvPr/>
        </p:nvSpPr>
        <p:spPr>
          <a:xfrm>
            <a:off x="9523413" y="4670246"/>
            <a:ext cx="2381507" cy="646331"/>
          </a:xfrm>
          <a:prstGeom prst="rect">
            <a:avLst/>
          </a:prstGeom>
        </p:spPr>
        <p:txBody>
          <a:bodyPr wrap="square">
            <a:spAutoFit/>
          </a:bodyPr>
          <a:lstStyle/>
          <a:p>
            <a:r>
              <a:rPr lang="sr-Latn-ME" dirty="0">
                <a:solidFill>
                  <a:schemeClr val="tx1">
                    <a:lumMod val="65000"/>
                    <a:lumOff val="35000"/>
                  </a:schemeClr>
                </a:solidFill>
              </a:rPr>
              <a:t>BILC Conference</a:t>
            </a:r>
            <a:br>
              <a:rPr lang="it-IT" dirty="0">
                <a:solidFill>
                  <a:schemeClr val="tx1">
                    <a:lumMod val="65000"/>
                    <a:lumOff val="35000"/>
                  </a:schemeClr>
                </a:solidFill>
              </a:rPr>
            </a:br>
            <a:r>
              <a:rPr lang="sr-Latn-ME" dirty="0">
                <a:solidFill>
                  <a:schemeClr val="tx1">
                    <a:lumMod val="65000"/>
                    <a:lumOff val="35000"/>
                  </a:schemeClr>
                </a:solidFill>
              </a:rPr>
              <a:t>May</a:t>
            </a:r>
            <a:r>
              <a:rPr lang="en-US" dirty="0">
                <a:solidFill>
                  <a:schemeClr val="tx1">
                    <a:lumMod val="65000"/>
                    <a:lumOff val="35000"/>
                  </a:schemeClr>
                </a:solidFill>
              </a:rPr>
              <a:t> </a:t>
            </a:r>
            <a:r>
              <a:rPr lang="sr-Latn-ME" dirty="0">
                <a:solidFill>
                  <a:schemeClr val="tx1">
                    <a:lumMod val="65000"/>
                    <a:lumOff val="35000"/>
                  </a:schemeClr>
                </a:solidFill>
              </a:rPr>
              <a:t>23</a:t>
            </a:r>
            <a:r>
              <a:rPr lang="en-US" dirty="0">
                <a:solidFill>
                  <a:schemeClr val="tx1">
                    <a:lumMod val="65000"/>
                    <a:lumOff val="35000"/>
                  </a:schemeClr>
                </a:solidFill>
              </a:rPr>
              <a:t> – </a:t>
            </a:r>
            <a:r>
              <a:rPr lang="sr-Latn-ME" dirty="0">
                <a:solidFill>
                  <a:schemeClr val="tx1">
                    <a:lumMod val="65000"/>
                    <a:lumOff val="35000"/>
                  </a:schemeClr>
                </a:solidFill>
              </a:rPr>
              <a:t>27</a:t>
            </a:r>
            <a:r>
              <a:rPr lang="en-US" dirty="0">
                <a:solidFill>
                  <a:schemeClr val="tx1">
                    <a:lumMod val="65000"/>
                    <a:lumOff val="35000"/>
                  </a:schemeClr>
                </a:solidFill>
              </a:rPr>
              <a:t> 202</a:t>
            </a:r>
            <a:r>
              <a:rPr lang="sr-Latn-ME" dirty="0">
                <a:solidFill>
                  <a:schemeClr val="tx1">
                    <a:lumMod val="65000"/>
                    <a:lumOff val="35000"/>
                  </a:schemeClr>
                </a:solidFill>
              </a:rPr>
              <a:t>2</a:t>
            </a:r>
            <a:endParaRPr lang="it-IT" dirty="0">
              <a:solidFill>
                <a:schemeClr val="tx1">
                  <a:lumMod val="65000"/>
                  <a:lumOff val="35000"/>
                </a:schemeClr>
              </a:solidFill>
            </a:endParaRPr>
          </a:p>
        </p:txBody>
      </p:sp>
    </p:spTree>
    <p:extLst>
      <p:ext uri="{BB962C8B-B14F-4D97-AF65-F5344CB8AC3E}">
        <p14:creationId xmlns:p14="http://schemas.microsoft.com/office/powerpoint/2010/main" val="357361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F6F2-1ED1-4CE8-B117-A8D977987246}"/>
              </a:ext>
            </a:extLst>
          </p:cNvPr>
          <p:cNvSpPr>
            <a:spLocks noGrp="1"/>
          </p:cNvSpPr>
          <p:nvPr>
            <p:ph type="title"/>
          </p:nvPr>
        </p:nvSpPr>
        <p:spPr/>
        <p:txBody>
          <a:bodyPr/>
          <a:lstStyle/>
          <a:p>
            <a:r>
              <a:rPr lang="en-US" dirty="0"/>
              <a:t>TSA</a:t>
            </a:r>
          </a:p>
        </p:txBody>
      </p:sp>
      <p:sp>
        <p:nvSpPr>
          <p:cNvPr id="3" name="Content Placeholder 2">
            <a:extLst>
              <a:ext uri="{FF2B5EF4-FFF2-40B4-BE49-F238E27FC236}">
                <a16:creationId xmlns:a16="http://schemas.microsoft.com/office/drawing/2014/main" id="{F8FAEADA-87F0-4361-A90C-62061F3C315A}"/>
              </a:ext>
            </a:extLst>
          </p:cNvPr>
          <p:cNvSpPr>
            <a:spLocks noGrp="1"/>
          </p:cNvSpPr>
          <p:nvPr>
            <p:ph idx="1"/>
          </p:nvPr>
        </p:nvSpPr>
        <p:spPr/>
        <p:txBody>
          <a:bodyPr/>
          <a:lstStyle/>
          <a:p>
            <a:r>
              <a:rPr lang="en-US" dirty="0"/>
              <a:t> What tasks do the learners need to be able to do by the end of the course? </a:t>
            </a:r>
          </a:p>
          <a:p>
            <a:r>
              <a:rPr lang="en-US" dirty="0"/>
              <a:t>Why is it important for them to perform these tasks in English?</a:t>
            </a:r>
          </a:p>
          <a:p>
            <a:r>
              <a:rPr lang="en-US" dirty="0"/>
              <a:t>Why do learners want or need to learn these skills?</a:t>
            </a:r>
          </a:p>
        </p:txBody>
      </p:sp>
    </p:spTree>
    <p:extLst>
      <p:ext uri="{BB962C8B-B14F-4D97-AF65-F5344CB8AC3E}">
        <p14:creationId xmlns:p14="http://schemas.microsoft.com/office/powerpoint/2010/main" val="295556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5F6E-285E-4727-A5BE-28CA2260FD22}"/>
              </a:ext>
            </a:extLst>
          </p:cNvPr>
          <p:cNvSpPr>
            <a:spLocks noGrp="1"/>
          </p:cNvSpPr>
          <p:nvPr>
            <p:ph type="title"/>
          </p:nvPr>
        </p:nvSpPr>
        <p:spPr/>
        <p:txBody>
          <a:bodyPr/>
          <a:lstStyle/>
          <a:p>
            <a:r>
              <a:rPr lang="en-US" dirty="0"/>
              <a:t>PSA</a:t>
            </a:r>
          </a:p>
        </p:txBody>
      </p:sp>
      <p:sp>
        <p:nvSpPr>
          <p:cNvPr id="3" name="Content Placeholder 2">
            <a:extLst>
              <a:ext uri="{FF2B5EF4-FFF2-40B4-BE49-F238E27FC236}">
                <a16:creationId xmlns:a16="http://schemas.microsoft.com/office/drawing/2014/main" id="{98197350-E3BC-4C30-95AC-4B21DF587F7C}"/>
              </a:ext>
            </a:extLst>
          </p:cNvPr>
          <p:cNvSpPr>
            <a:spLocks noGrp="1"/>
          </p:cNvSpPr>
          <p:nvPr>
            <p:ph idx="1"/>
          </p:nvPr>
        </p:nvSpPr>
        <p:spPr/>
        <p:txBody>
          <a:bodyPr/>
          <a:lstStyle/>
          <a:p>
            <a:r>
              <a:rPr lang="en-US" dirty="0"/>
              <a:t>What is the learner’s current level of English? What strengths and weaknesses do they  have in speaking, listening, reading, and writing? </a:t>
            </a:r>
          </a:p>
          <a:p>
            <a:r>
              <a:rPr lang="en-US" dirty="0"/>
              <a:t>What do the learners who will use your curriculum already know about the content? </a:t>
            </a:r>
          </a:p>
          <a:p>
            <a:r>
              <a:rPr lang="en-US" dirty="0"/>
              <a:t>What is their background in this area or about the job? What is their background in this area? Which key job skills do they have or lack? </a:t>
            </a:r>
          </a:p>
          <a:p>
            <a:r>
              <a:rPr lang="en-US" dirty="0"/>
              <a:t>What are their past language learning experiences and expectations? Why are they </a:t>
            </a:r>
          </a:p>
          <a:p>
            <a:r>
              <a:rPr lang="en-US" dirty="0"/>
              <a:t>Why are they attending the course and what are their personal goals?</a:t>
            </a:r>
          </a:p>
        </p:txBody>
      </p:sp>
    </p:spTree>
    <p:extLst>
      <p:ext uri="{BB962C8B-B14F-4D97-AF65-F5344CB8AC3E}">
        <p14:creationId xmlns:p14="http://schemas.microsoft.com/office/powerpoint/2010/main" val="123908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9319-D2B8-4542-A66D-66F62B03DC3A}"/>
              </a:ext>
            </a:extLst>
          </p:cNvPr>
          <p:cNvSpPr>
            <a:spLocks noGrp="1"/>
          </p:cNvSpPr>
          <p:nvPr>
            <p:ph type="title"/>
          </p:nvPr>
        </p:nvSpPr>
        <p:spPr/>
        <p:txBody>
          <a:bodyPr/>
          <a:lstStyle/>
          <a:p>
            <a:r>
              <a:rPr lang="en-US" dirty="0"/>
              <a:t>CA</a:t>
            </a:r>
          </a:p>
        </p:txBody>
      </p:sp>
      <p:sp>
        <p:nvSpPr>
          <p:cNvPr id="3" name="Content Placeholder 2">
            <a:extLst>
              <a:ext uri="{FF2B5EF4-FFF2-40B4-BE49-F238E27FC236}">
                <a16:creationId xmlns:a16="http://schemas.microsoft.com/office/drawing/2014/main" id="{254CC927-C603-4581-9DC0-C63F17DD302E}"/>
              </a:ext>
            </a:extLst>
          </p:cNvPr>
          <p:cNvSpPr>
            <a:spLocks noGrp="1"/>
          </p:cNvSpPr>
          <p:nvPr>
            <p:ph idx="1"/>
          </p:nvPr>
        </p:nvSpPr>
        <p:spPr/>
        <p:txBody>
          <a:bodyPr/>
          <a:lstStyle/>
          <a:p>
            <a:pPr marL="0" indent="0">
              <a:buNone/>
            </a:pPr>
            <a:r>
              <a:rPr lang="en-US" b="1" dirty="0"/>
              <a:t>Factors to Consider When Defining the Context</a:t>
            </a:r>
          </a:p>
          <a:p>
            <a:r>
              <a:rPr lang="en-US" dirty="0"/>
              <a:t>People</a:t>
            </a:r>
          </a:p>
          <a:p>
            <a:r>
              <a:rPr lang="en-US" dirty="0"/>
              <a:t>Physical setting of the course</a:t>
            </a:r>
          </a:p>
          <a:p>
            <a:r>
              <a:rPr lang="en-US" dirty="0"/>
              <a:t>Nature of the course</a:t>
            </a:r>
          </a:p>
          <a:p>
            <a:r>
              <a:rPr lang="en-US" dirty="0"/>
              <a:t>Teaching resources </a:t>
            </a:r>
          </a:p>
          <a:p>
            <a:r>
              <a:rPr lang="en-US" dirty="0"/>
              <a:t>Time</a:t>
            </a:r>
          </a:p>
          <a:p>
            <a:endParaRPr lang="en-US" dirty="0"/>
          </a:p>
        </p:txBody>
      </p:sp>
    </p:spTree>
    <p:extLst>
      <p:ext uri="{BB962C8B-B14F-4D97-AF65-F5344CB8AC3E}">
        <p14:creationId xmlns:p14="http://schemas.microsoft.com/office/powerpoint/2010/main" val="129247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45D8-D127-4047-8230-4634ED040355}"/>
              </a:ext>
            </a:extLst>
          </p:cNvPr>
          <p:cNvSpPr>
            <a:spLocks noGrp="1"/>
          </p:cNvSpPr>
          <p:nvPr>
            <p:ph type="title"/>
          </p:nvPr>
        </p:nvSpPr>
        <p:spPr/>
        <p:txBody>
          <a:bodyPr/>
          <a:lstStyle/>
          <a:p>
            <a:r>
              <a:rPr lang="en-US" dirty="0"/>
              <a:t>Sources of Information</a:t>
            </a:r>
          </a:p>
        </p:txBody>
      </p:sp>
      <p:sp>
        <p:nvSpPr>
          <p:cNvPr id="3" name="Content Placeholder 2">
            <a:extLst>
              <a:ext uri="{FF2B5EF4-FFF2-40B4-BE49-F238E27FC236}">
                <a16:creationId xmlns:a16="http://schemas.microsoft.com/office/drawing/2014/main" id="{97A99CC0-9320-497D-86C5-9A76C8AB0F85}"/>
              </a:ext>
            </a:extLst>
          </p:cNvPr>
          <p:cNvSpPr>
            <a:spLocks noGrp="1"/>
          </p:cNvSpPr>
          <p:nvPr>
            <p:ph idx="1"/>
          </p:nvPr>
        </p:nvSpPr>
        <p:spPr/>
        <p:txBody>
          <a:bodyPr>
            <a:normAutofit/>
          </a:bodyPr>
          <a:lstStyle/>
          <a:p>
            <a:pPr>
              <a:buFont typeface="Arial" panose="020B0604020202020204" pitchFamily="34" charset="0"/>
              <a:buChar char="•"/>
            </a:pPr>
            <a:r>
              <a:rPr lang="en-US" dirty="0"/>
              <a:t> The current target learners </a:t>
            </a:r>
          </a:p>
          <a:p>
            <a:pPr>
              <a:buFont typeface="Arial" panose="020B0604020202020204" pitchFamily="34" charset="0"/>
              <a:buChar char="•"/>
            </a:pPr>
            <a:r>
              <a:rPr lang="en-US" dirty="0"/>
              <a:t>Content experts (People working or studying in the field who are familiar with the tasks the learners need to perform)</a:t>
            </a:r>
          </a:p>
          <a:p>
            <a:pPr>
              <a:buFont typeface="Arial" panose="020B0604020202020204" pitchFamily="34" charset="0"/>
              <a:buChar char="•"/>
            </a:pPr>
            <a:r>
              <a:rPr lang="en-US" dirty="0"/>
              <a:t>Former students who have knowledge of the skills needed</a:t>
            </a:r>
          </a:p>
          <a:p>
            <a:pPr>
              <a:buFont typeface="Arial" panose="020B0604020202020204" pitchFamily="34" charset="0"/>
              <a:buChar char="•"/>
            </a:pPr>
            <a:r>
              <a:rPr lang="en-US" dirty="0"/>
              <a:t>Sample written or oral texts relevant to the field (e.g. textbooks, training manuals, DVDs, videotapes, business correspondence)</a:t>
            </a:r>
          </a:p>
          <a:p>
            <a:pPr>
              <a:buFont typeface="Arial" panose="020B0604020202020204" pitchFamily="34" charset="0"/>
              <a:buChar char="•"/>
            </a:pPr>
            <a:r>
              <a:rPr lang="en-US" dirty="0"/>
              <a:t>Employers, supervisors</a:t>
            </a:r>
          </a:p>
          <a:p>
            <a:pPr>
              <a:buFont typeface="Arial" panose="020B0604020202020204" pitchFamily="34" charset="0"/>
              <a:buChar char="•"/>
            </a:pPr>
            <a:r>
              <a:rPr lang="en-US" dirty="0"/>
              <a:t>Colleagues</a:t>
            </a:r>
          </a:p>
          <a:p>
            <a:pPr>
              <a:buFont typeface="Arial" panose="020B0604020202020204" pitchFamily="34" charset="0"/>
              <a:buChar char="•"/>
            </a:pPr>
            <a:r>
              <a:rPr lang="en-US" dirty="0"/>
              <a:t>ESP research in the field</a:t>
            </a:r>
          </a:p>
        </p:txBody>
      </p:sp>
    </p:spTree>
    <p:extLst>
      <p:ext uri="{BB962C8B-B14F-4D97-AF65-F5344CB8AC3E}">
        <p14:creationId xmlns:p14="http://schemas.microsoft.com/office/powerpoint/2010/main" val="418932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2211-E357-499D-BA61-9081A4BB4B37}"/>
              </a:ext>
            </a:extLst>
          </p:cNvPr>
          <p:cNvSpPr>
            <a:spLocks noGrp="1"/>
          </p:cNvSpPr>
          <p:nvPr>
            <p:ph type="title"/>
          </p:nvPr>
        </p:nvSpPr>
        <p:spPr/>
        <p:txBody>
          <a:bodyPr/>
          <a:lstStyle/>
          <a:p>
            <a:r>
              <a:rPr lang="en-US" dirty="0"/>
              <a:t>Data Collection Methods </a:t>
            </a:r>
          </a:p>
        </p:txBody>
      </p:sp>
      <p:sp>
        <p:nvSpPr>
          <p:cNvPr id="3" name="Content Placeholder 2">
            <a:extLst>
              <a:ext uri="{FF2B5EF4-FFF2-40B4-BE49-F238E27FC236}">
                <a16:creationId xmlns:a16="http://schemas.microsoft.com/office/drawing/2014/main" id="{4BC4DC10-DD8C-473E-B92C-7AA40234C0C3}"/>
              </a:ext>
            </a:extLst>
          </p:cNvPr>
          <p:cNvSpPr>
            <a:spLocks noGrp="1"/>
          </p:cNvSpPr>
          <p:nvPr>
            <p:ph idx="1"/>
          </p:nvPr>
        </p:nvSpPr>
        <p:spPr/>
        <p:txBody>
          <a:bodyPr/>
          <a:lstStyle/>
          <a:p>
            <a:r>
              <a:rPr lang="en-US" dirty="0"/>
              <a:t>Questionnaires </a:t>
            </a:r>
          </a:p>
          <a:p>
            <a:r>
              <a:rPr lang="en-US" dirty="0"/>
              <a:t>Examining samples of written or oral texts</a:t>
            </a:r>
          </a:p>
          <a:p>
            <a:r>
              <a:rPr lang="en-US" dirty="0"/>
              <a:t>Discussions </a:t>
            </a:r>
          </a:p>
          <a:p>
            <a:r>
              <a:rPr lang="en-US" dirty="0"/>
              <a:t>Structured interviews</a:t>
            </a:r>
          </a:p>
          <a:p>
            <a:r>
              <a:rPr lang="en-US" dirty="0"/>
              <a:t>Observations (“shadowing” people in courses or on the job)</a:t>
            </a:r>
          </a:p>
        </p:txBody>
      </p:sp>
    </p:spTree>
    <p:extLst>
      <p:ext uri="{BB962C8B-B14F-4D97-AF65-F5344CB8AC3E}">
        <p14:creationId xmlns:p14="http://schemas.microsoft.com/office/powerpoint/2010/main" val="194355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7B6-11E8-4324-B4C8-D92B082487A0}"/>
              </a:ext>
            </a:extLst>
          </p:cNvPr>
          <p:cNvSpPr>
            <a:spLocks noGrp="1"/>
          </p:cNvSpPr>
          <p:nvPr>
            <p:ph type="title"/>
          </p:nvPr>
        </p:nvSpPr>
        <p:spPr/>
        <p:txBody>
          <a:bodyPr/>
          <a:lstStyle/>
          <a:p>
            <a:r>
              <a:rPr lang="en-US" dirty="0"/>
              <a:t>Sample Questionnaire</a:t>
            </a:r>
          </a:p>
        </p:txBody>
      </p:sp>
      <p:pic>
        <p:nvPicPr>
          <p:cNvPr id="6" name="Content Placeholder 5">
            <a:extLst>
              <a:ext uri="{FF2B5EF4-FFF2-40B4-BE49-F238E27FC236}">
                <a16:creationId xmlns:a16="http://schemas.microsoft.com/office/drawing/2014/main" id="{15D7371E-FFD6-42AE-988E-7859EB58D50C}"/>
              </a:ext>
            </a:extLst>
          </p:cNvPr>
          <p:cNvPicPr>
            <a:picLocks noGrp="1" noChangeAspect="1"/>
          </p:cNvPicPr>
          <p:nvPr>
            <p:ph idx="1"/>
          </p:nvPr>
        </p:nvPicPr>
        <p:blipFill>
          <a:blip r:embed="rId3"/>
          <a:stretch>
            <a:fillRect/>
          </a:stretch>
        </p:blipFill>
        <p:spPr>
          <a:xfrm>
            <a:off x="3785925" y="648983"/>
            <a:ext cx="5883008" cy="3177950"/>
          </a:xfrm>
          <a:prstGeom prst="rect">
            <a:avLst/>
          </a:prstGeom>
        </p:spPr>
      </p:pic>
      <p:pic>
        <p:nvPicPr>
          <p:cNvPr id="7" name="Picture 6">
            <a:extLst>
              <a:ext uri="{FF2B5EF4-FFF2-40B4-BE49-F238E27FC236}">
                <a16:creationId xmlns:a16="http://schemas.microsoft.com/office/drawing/2014/main" id="{487ABBB6-B585-446B-B0FD-C9C2ADD9FF66}"/>
              </a:ext>
            </a:extLst>
          </p:cNvPr>
          <p:cNvPicPr>
            <a:picLocks noChangeAspect="1"/>
          </p:cNvPicPr>
          <p:nvPr/>
        </p:nvPicPr>
        <p:blipFill>
          <a:blip r:embed="rId4"/>
          <a:stretch>
            <a:fillRect/>
          </a:stretch>
        </p:blipFill>
        <p:spPr>
          <a:xfrm>
            <a:off x="3785925" y="3860799"/>
            <a:ext cx="5883008" cy="2555716"/>
          </a:xfrm>
          <a:prstGeom prst="rect">
            <a:avLst/>
          </a:prstGeom>
        </p:spPr>
      </p:pic>
    </p:spTree>
    <p:extLst>
      <p:ext uri="{BB962C8B-B14F-4D97-AF65-F5344CB8AC3E}">
        <p14:creationId xmlns:p14="http://schemas.microsoft.com/office/powerpoint/2010/main" val="192770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C573-E18C-43D0-BF37-599049D7FB10}"/>
              </a:ext>
            </a:extLst>
          </p:cNvPr>
          <p:cNvSpPr>
            <a:spLocks noGrp="1"/>
          </p:cNvSpPr>
          <p:nvPr>
            <p:ph type="title"/>
          </p:nvPr>
        </p:nvSpPr>
        <p:spPr>
          <a:xfrm>
            <a:off x="252920" y="1123837"/>
            <a:ext cx="3150680" cy="4601183"/>
          </a:xfrm>
        </p:spPr>
        <p:txBody>
          <a:bodyPr/>
          <a:lstStyle/>
          <a:p>
            <a:r>
              <a:rPr lang="en-US" dirty="0"/>
              <a:t>Developing Teaching Materials For ESP: Course/Syllabus Design</a:t>
            </a:r>
          </a:p>
        </p:txBody>
      </p:sp>
      <p:sp>
        <p:nvSpPr>
          <p:cNvPr id="3" name="Content Placeholder 2">
            <a:extLst>
              <a:ext uri="{FF2B5EF4-FFF2-40B4-BE49-F238E27FC236}">
                <a16:creationId xmlns:a16="http://schemas.microsoft.com/office/drawing/2014/main" id="{01DC9482-DE0D-46A7-8CF6-632214621C4E}"/>
              </a:ext>
            </a:extLst>
          </p:cNvPr>
          <p:cNvSpPr>
            <a:spLocks noGrp="1"/>
          </p:cNvSpPr>
          <p:nvPr>
            <p:ph idx="1"/>
          </p:nvPr>
        </p:nvSpPr>
        <p:spPr/>
        <p:txBody>
          <a:bodyPr/>
          <a:lstStyle/>
          <a:p>
            <a:r>
              <a:rPr lang="en-US" dirty="0"/>
              <a:t> Selection of  ESP materials</a:t>
            </a:r>
          </a:p>
          <a:p>
            <a:r>
              <a:rPr lang="en-US" dirty="0"/>
              <a:t> Syllabus design – breakdown of materials selected into manageable instructional units.</a:t>
            </a:r>
          </a:p>
          <a:p>
            <a:r>
              <a:rPr lang="en-US" dirty="0"/>
              <a:t>Syllabus – specifies the content, sequencing of instructional blocks, skills to be developed, learning outcomes, methodology, modes of evaluation. </a:t>
            </a:r>
          </a:p>
          <a:p>
            <a:r>
              <a:rPr lang="en-US" dirty="0"/>
              <a:t>ESP syllabus- determined by teaching materials selected/created by the author who decides the contexts in which the language will appear, the number and type of exercises to be spent on any aspect of language, the degree of recycling and revision. </a:t>
            </a:r>
          </a:p>
          <a:p>
            <a:endParaRPr lang="en-US" dirty="0"/>
          </a:p>
        </p:txBody>
      </p:sp>
    </p:spTree>
    <p:extLst>
      <p:ext uri="{BB962C8B-B14F-4D97-AF65-F5344CB8AC3E}">
        <p14:creationId xmlns:p14="http://schemas.microsoft.com/office/powerpoint/2010/main" val="137453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794A-0609-4F66-8140-0E12405DF3FD}"/>
              </a:ext>
            </a:extLst>
          </p:cNvPr>
          <p:cNvSpPr>
            <a:spLocks noGrp="1"/>
          </p:cNvSpPr>
          <p:nvPr>
            <p:ph type="title"/>
          </p:nvPr>
        </p:nvSpPr>
        <p:spPr/>
        <p:txBody>
          <a:bodyPr/>
          <a:lstStyle/>
          <a:p>
            <a:r>
              <a:rPr lang="en-US" dirty="0"/>
              <a:t>What are ESP Materials?</a:t>
            </a:r>
          </a:p>
        </p:txBody>
      </p:sp>
      <p:sp>
        <p:nvSpPr>
          <p:cNvPr id="3" name="Content Placeholder 2">
            <a:extLst>
              <a:ext uri="{FF2B5EF4-FFF2-40B4-BE49-F238E27FC236}">
                <a16:creationId xmlns:a16="http://schemas.microsoft.com/office/drawing/2014/main" id="{D3B36D03-6948-4F7D-BB69-32B6C2BAD41B}"/>
              </a:ext>
            </a:extLst>
          </p:cNvPr>
          <p:cNvSpPr>
            <a:spLocks noGrp="1"/>
          </p:cNvSpPr>
          <p:nvPr>
            <p:ph idx="1"/>
          </p:nvPr>
        </p:nvSpPr>
        <p:spPr/>
        <p:txBody>
          <a:bodyPr/>
          <a:lstStyle/>
          <a:p>
            <a:r>
              <a:rPr lang="en-US" dirty="0"/>
              <a:t>(Near) Authentic samples of the target discourse</a:t>
            </a:r>
          </a:p>
          <a:p>
            <a:r>
              <a:rPr lang="en-US" dirty="0"/>
              <a:t> Reflect both the language and disciplinary content.</a:t>
            </a:r>
          </a:p>
          <a:p>
            <a:r>
              <a:rPr lang="en-US" dirty="0"/>
              <a:t> Reflect the target communicative situations.</a:t>
            </a:r>
          </a:p>
          <a:p>
            <a:endParaRPr lang="en-US" dirty="0"/>
          </a:p>
        </p:txBody>
      </p:sp>
    </p:spTree>
    <p:extLst>
      <p:ext uri="{BB962C8B-B14F-4D97-AF65-F5344CB8AC3E}">
        <p14:creationId xmlns:p14="http://schemas.microsoft.com/office/powerpoint/2010/main" val="255380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B574-7226-42B0-B1E3-251CD479CBFA}"/>
              </a:ext>
            </a:extLst>
          </p:cNvPr>
          <p:cNvSpPr>
            <a:spLocks noGrp="1"/>
          </p:cNvSpPr>
          <p:nvPr>
            <p:ph type="title"/>
          </p:nvPr>
        </p:nvSpPr>
        <p:spPr/>
        <p:txBody>
          <a:bodyPr/>
          <a:lstStyle/>
          <a:p>
            <a:r>
              <a:rPr lang="en-US" dirty="0"/>
              <a:t>Developing Teaching Materials For ESP: </a:t>
            </a:r>
            <a:br>
              <a:rPr lang="en-US" dirty="0"/>
            </a:br>
            <a:r>
              <a:rPr lang="en-US" dirty="0"/>
              <a:t>From Texts To Handouts And Textbooks</a:t>
            </a:r>
          </a:p>
        </p:txBody>
      </p:sp>
      <p:sp>
        <p:nvSpPr>
          <p:cNvPr id="3" name="Content Placeholder 2">
            <a:extLst>
              <a:ext uri="{FF2B5EF4-FFF2-40B4-BE49-F238E27FC236}">
                <a16:creationId xmlns:a16="http://schemas.microsoft.com/office/drawing/2014/main" id="{8F94AC74-AD43-4DA7-9D02-4D25A208472F}"/>
              </a:ext>
            </a:extLst>
          </p:cNvPr>
          <p:cNvSpPr>
            <a:spLocks noGrp="1"/>
          </p:cNvSpPr>
          <p:nvPr>
            <p:ph idx="1"/>
          </p:nvPr>
        </p:nvSpPr>
        <p:spPr/>
        <p:txBody>
          <a:bodyPr/>
          <a:lstStyle/>
          <a:p>
            <a:pPr algn="just"/>
            <a:r>
              <a:rPr lang="en-US" b="1" dirty="0"/>
              <a:t>From texts to textbooks</a:t>
            </a:r>
          </a:p>
          <a:p>
            <a:pPr algn="just"/>
            <a:r>
              <a:rPr lang="sr-Latn-ME" dirty="0"/>
              <a:t>Compiling relevant content-specific corpora </a:t>
            </a:r>
            <a:r>
              <a:rPr lang="en-US" dirty="0"/>
              <a:t>(from existing EL corpora, subject textbooks, specialist periodicals, reports, presentations and other samples produced by the target discourse community).</a:t>
            </a:r>
            <a:endParaRPr lang="sr-Latn-ME" dirty="0"/>
          </a:p>
          <a:p>
            <a:pPr algn="just"/>
            <a:r>
              <a:rPr lang="en-US" dirty="0"/>
              <a:t>Analysis of the genre to identify linguistic features and communicative situations that will make up the course materials.</a:t>
            </a:r>
          </a:p>
          <a:p>
            <a:endParaRPr lang="en-US" dirty="0"/>
          </a:p>
        </p:txBody>
      </p:sp>
    </p:spTree>
    <p:extLst>
      <p:ext uri="{BB962C8B-B14F-4D97-AF65-F5344CB8AC3E}">
        <p14:creationId xmlns:p14="http://schemas.microsoft.com/office/powerpoint/2010/main" val="112737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25E5-988E-4C95-B495-2F6C05E4A0D8}"/>
              </a:ext>
            </a:extLst>
          </p:cNvPr>
          <p:cNvSpPr>
            <a:spLocks noGrp="1"/>
          </p:cNvSpPr>
          <p:nvPr>
            <p:ph type="title"/>
          </p:nvPr>
        </p:nvSpPr>
        <p:spPr/>
        <p:txBody>
          <a:bodyPr>
            <a:normAutofit/>
          </a:bodyPr>
          <a:lstStyle/>
          <a:p>
            <a:r>
              <a:rPr lang="en-US" dirty="0"/>
              <a:t>Language Content Continuum and Methodology</a:t>
            </a:r>
          </a:p>
        </p:txBody>
      </p:sp>
      <p:sp>
        <p:nvSpPr>
          <p:cNvPr id="3" name="Content Placeholder 2">
            <a:extLst>
              <a:ext uri="{FF2B5EF4-FFF2-40B4-BE49-F238E27FC236}">
                <a16:creationId xmlns:a16="http://schemas.microsoft.com/office/drawing/2014/main" id="{B25BDADB-7FEB-4A45-82B5-B628A58FB4C1}"/>
              </a:ext>
            </a:extLst>
          </p:cNvPr>
          <p:cNvSpPr>
            <a:spLocks noGrp="1"/>
          </p:cNvSpPr>
          <p:nvPr>
            <p:ph idx="1"/>
          </p:nvPr>
        </p:nvSpPr>
        <p:spPr/>
        <p:txBody>
          <a:bodyPr/>
          <a:lstStyle/>
          <a:p>
            <a:endParaRPr lang="en-US" dirty="0"/>
          </a:p>
          <a:p>
            <a:r>
              <a:rPr lang="en-US" dirty="0"/>
              <a:t>Approaches that complement ESP (Task-Based Language Teaching (TBLT)) or compete with it Content-Based Instruction (CBI), CLIL English-Medium Instruction (EMI).</a:t>
            </a:r>
          </a:p>
        </p:txBody>
      </p:sp>
      <p:pic>
        <p:nvPicPr>
          <p:cNvPr id="4" name="Picture 3">
            <a:extLst>
              <a:ext uri="{FF2B5EF4-FFF2-40B4-BE49-F238E27FC236}">
                <a16:creationId xmlns:a16="http://schemas.microsoft.com/office/drawing/2014/main" id="{B4B44900-A779-4D5A-BEFE-8E2912DF6462}"/>
              </a:ext>
            </a:extLst>
          </p:cNvPr>
          <p:cNvPicPr>
            <a:picLocks noChangeAspect="1"/>
          </p:cNvPicPr>
          <p:nvPr/>
        </p:nvPicPr>
        <p:blipFill>
          <a:blip r:embed="rId3"/>
          <a:stretch>
            <a:fillRect/>
          </a:stretch>
        </p:blipFill>
        <p:spPr>
          <a:xfrm>
            <a:off x="4002374" y="1582093"/>
            <a:ext cx="7182093" cy="1231271"/>
          </a:xfrm>
          <a:prstGeom prst="rect">
            <a:avLst/>
          </a:prstGeom>
        </p:spPr>
      </p:pic>
    </p:spTree>
    <p:extLst>
      <p:ext uri="{BB962C8B-B14F-4D97-AF65-F5344CB8AC3E}">
        <p14:creationId xmlns:p14="http://schemas.microsoft.com/office/powerpoint/2010/main" val="252576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3EBC-39FB-4C80-B8A3-16AAF85FA261}"/>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DEBC7B6E-9A0B-448C-8BE5-5FC637003666}"/>
              </a:ext>
            </a:extLst>
          </p:cNvPr>
          <p:cNvSpPr>
            <a:spLocks noGrp="1"/>
          </p:cNvSpPr>
          <p:nvPr>
            <p:ph idx="1"/>
          </p:nvPr>
        </p:nvSpPr>
        <p:spPr/>
        <p:txBody>
          <a:bodyPr/>
          <a:lstStyle/>
          <a:p>
            <a:r>
              <a:rPr lang="en-US" dirty="0"/>
              <a:t>General overview of ELT in Montenegro.</a:t>
            </a:r>
          </a:p>
          <a:p>
            <a:r>
              <a:rPr lang="en-US" dirty="0"/>
              <a:t>Why ESP? How is ESP different from GE?</a:t>
            </a:r>
          </a:p>
          <a:p>
            <a:r>
              <a:rPr lang="en-US" dirty="0"/>
              <a:t>Strategic planning: Needs assessment process</a:t>
            </a:r>
          </a:p>
          <a:p>
            <a:r>
              <a:rPr lang="en-US" dirty="0"/>
              <a:t>Developing teaching materials for ESP: course design</a:t>
            </a:r>
          </a:p>
          <a:p>
            <a:r>
              <a:rPr lang="en-US" dirty="0"/>
              <a:t>ESP materials - from texts to handouts and textbooks</a:t>
            </a:r>
          </a:p>
          <a:p>
            <a:r>
              <a:rPr lang="en-US" dirty="0"/>
              <a:t>Language - Content continuum and methodology</a:t>
            </a:r>
          </a:p>
          <a:p>
            <a:r>
              <a:rPr lang="en-US" dirty="0"/>
              <a:t>ESP tasks</a:t>
            </a:r>
          </a:p>
          <a:p>
            <a:r>
              <a:rPr lang="en-US" dirty="0"/>
              <a:t>Practical application</a:t>
            </a:r>
          </a:p>
          <a:p>
            <a:endParaRPr lang="en-US" dirty="0"/>
          </a:p>
        </p:txBody>
      </p:sp>
    </p:spTree>
    <p:extLst>
      <p:ext uri="{BB962C8B-B14F-4D97-AF65-F5344CB8AC3E}">
        <p14:creationId xmlns:p14="http://schemas.microsoft.com/office/powerpoint/2010/main" val="37189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6091-C84E-4E2F-8530-C86DEABED3EE}"/>
              </a:ext>
            </a:extLst>
          </p:cNvPr>
          <p:cNvSpPr>
            <a:spLocks noGrp="1"/>
          </p:cNvSpPr>
          <p:nvPr>
            <p:ph type="title"/>
          </p:nvPr>
        </p:nvSpPr>
        <p:spPr/>
        <p:txBody>
          <a:bodyPr/>
          <a:lstStyle/>
          <a:p>
            <a:r>
              <a:rPr lang="en-US" dirty="0"/>
              <a:t>ESP Tasks </a:t>
            </a:r>
          </a:p>
        </p:txBody>
      </p:sp>
      <p:sp>
        <p:nvSpPr>
          <p:cNvPr id="3" name="Content Placeholder 2">
            <a:extLst>
              <a:ext uri="{FF2B5EF4-FFF2-40B4-BE49-F238E27FC236}">
                <a16:creationId xmlns:a16="http://schemas.microsoft.com/office/drawing/2014/main" id="{57BCBA79-F3A9-4074-A45D-958BFEFCBEB1}"/>
              </a:ext>
            </a:extLst>
          </p:cNvPr>
          <p:cNvSpPr>
            <a:spLocks noGrp="1"/>
          </p:cNvSpPr>
          <p:nvPr>
            <p:ph idx="1"/>
          </p:nvPr>
        </p:nvSpPr>
        <p:spPr/>
        <p:txBody>
          <a:bodyPr/>
          <a:lstStyle/>
          <a:p>
            <a:r>
              <a:rPr lang="en-US" dirty="0"/>
              <a:t>Connect the language practiced in the classroom with real-life situations in which the learners may find themselves. </a:t>
            </a:r>
          </a:p>
          <a:p>
            <a:r>
              <a:rPr lang="en-US" dirty="0"/>
              <a:t> Reconstructing real-life communicative situations through the use of tasks.</a:t>
            </a:r>
          </a:p>
          <a:p>
            <a:r>
              <a:rPr lang="en-US" dirty="0"/>
              <a:t>Tasks: goal-oriented, do not have an obvious linguistic purpose. </a:t>
            </a:r>
          </a:p>
        </p:txBody>
      </p:sp>
    </p:spTree>
    <p:extLst>
      <p:ext uri="{BB962C8B-B14F-4D97-AF65-F5344CB8AC3E}">
        <p14:creationId xmlns:p14="http://schemas.microsoft.com/office/powerpoint/2010/main" val="206137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EC1E-DDA0-42E2-A3B3-ABA5A6CA69F3}"/>
              </a:ext>
            </a:extLst>
          </p:cNvPr>
          <p:cNvSpPr>
            <a:spLocks noGrp="1"/>
          </p:cNvSpPr>
          <p:nvPr>
            <p:ph type="title"/>
          </p:nvPr>
        </p:nvSpPr>
        <p:spPr/>
        <p:txBody>
          <a:bodyPr/>
          <a:lstStyle/>
          <a:p>
            <a:r>
              <a:rPr lang="en-US" dirty="0"/>
              <a:t>Sample Tasks</a:t>
            </a:r>
            <a:br>
              <a:rPr lang="en-US" dirty="0"/>
            </a:br>
            <a:r>
              <a:rPr lang="en-US" dirty="0"/>
              <a:t> (Radio English MNE)</a:t>
            </a:r>
          </a:p>
        </p:txBody>
      </p:sp>
      <p:sp>
        <p:nvSpPr>
          <p:cNvPr id="3" name="Content Placeholder 2">
            <a:extLst>
              <a:ext uri="{FF2B5EF4-FFF2-40B4-BE49-F238E27FC236}">
                <a16:creationId xmlns:a16="http://schemas.microsoft.com/office/drawing/2014/main" id="{0683499D-CCF2-4372-93AE-6053F8DC9109}"/>
              </a:ext>
            </a:extLst>
          </p:cNvPr>
          <p:cNvSpPr>
            <a:spLocks noGrp="1"/>
          </p:cNvSpPr>
          <p:nvPr>
            <p:ph idx="1"/>
          </p:nvPr>
        </p:nvSpPr>
        <p:spPr/>
        <p:txBody>
          <a:bodyPr/>
          <a:lstStyle/>
          <a:p>
            <a:r>
              <a:rPr lang="en-US" dirty="0"/>
              <a:t>A  Your call sign is S2o. You have set up a check point near the town of  Yola at grid 518 246. Suddenly you hear gunshots near the checkpoint and you see a hostile group of the local militia  approaching the checkpoint. Send a message to T25. Report the incident and give your location and ask for support. Confirm the message from T25 and say you will comply.</a:t>
            </a:r>
          </a:p>
          <a:p>
            <a:endParaRPr lang="en-US" dirty="0"/>
          </a:p>
          <a:p>
            <a:r>
              <a:rPr lang="en-US" dirty="0"/>
              <a:t>B Your call sign is T25. You receive a message from S20 about a shooting incident near a check point. Ask about the safety of the situation. After receiving the answer send a message for them to remain at the location. An APC will be sent to extract them. Ask for confirmation. </a:t>
            </a:r>
          </a:p>
        </p:txBody>
      </p:sp>
    </p:spTree>
    <p:extLst>
      <p:ext uri="{BB962C8B-B14F-4D97-AF65-F5344CB8AC3E}">
        <p14:creationId xmlns:p14="http://schemas.microsoft.com/office/powerpoint/2010/main" val="100468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3FB5-8471-40FE-A47E-9E7B62573060}"/>
              </a:ext>
            </a:extLst>
          </p:cNvPr>
          <p:cNvSpPr>
            <a:spLocks noGrp="1"/>
          </p:cNvSpPr>
          <p:nvPr>
            <p:ph type="title"/>
          </p:nvPr>
        </p:nvSpPr>
        <p:spPr/>
        <p:txBody>
          <a:bodyPr/>
          <a:lstStyle/>
          <a:p>
            <a:r>
              <a:rPr lang="en-US" dirty="0"/>
              <a:t>Practical Application</a:t>
            </a:r>
          </a:p>
        </p:txBody>
      </p:sp>
      <p:sp>
        <p:nvSpPr>
          <p:cNvPr id="3" name="Content Placeholder 2">
            <a:extLst>
              <a:ext uri="{FF2B5EF4-FFF2-40B4-BE49-F238E27FC236}">
                <a16:creationId xmlns:a16="http://schemas.microsoft.com/office/drawing/2014/main" id="{7B1D88EF-30AC-4B3C-B344-040A615264FF}"/>
              </a:ext>
            </a:extLst>
          </p:cNvPr>
          <p:cNvSpPr>
            <a:spLocks noGrp="1"/>
          </p:cNvSpPr>
          <p:nvPr>
            <p:ph idx="1"/>
          </p:nvPr>
        </p:nvSpPr>
        <p:spPr>
          <a:xfrm>
            <a:off x="3869268" y="864107"/>
            <a:ext cx="7315200" cy="5468959"/>
          </a:xfrm>
        </p:spPr>
        <p:txBody>
          <a:bodyPr/>
          <a:lstStyle/>
          <a:p>
            <a:endParaRPr lang="en-US" dirty="0"/>
          </a:p>
        </p:txBody>
      </p:sp>
      <p:graphicFrame>
        <p:nvGraphicFramePr>
          <p:cNvPr id="4" name="Object 3">
            <a:extLst>
              <a:ext uri="{FF2B5EF4-FFF2-40B4-BE49-F238E27FC236}">
                <a16:creationId xmlns:a16="http://schemas.microsoft.com/office/drawing/2014/main" id="{75066725-826F-4BB4-BBE3-9E9BCC183708}"/>
              </a:ext>
            </a:extLst>
          </p:cNvPr>
          <p:cNvGraphicFramePr>
            <a:graphicFrameLocks noChangeAspect="1"/>
          </p:cNvGraphicFramePr>
          <p:nvPr>
            <p:extLst>
              <p:ext uri="{D42A27DB-BD31-4B8C-83A1-F6EECF244321}">
                <p14:modId xmlns:p14="http://schemas.microsoft.com/office/powerpoint/2010/main" val="985485290"/>
              </p:ext>
            </p:extLst>
          </p:nvPr>
        </p:nvGraphicFramePr>
        <p:xfrm>
          <a:off x="3869268" y="873252"/>
          <a:ext cx="7315200" cy="5260244"/>
        </p:xfrm>
        <a:graphic>
          <a:graphicData uri="http://schemas.openxmlformats.org/presentationml/2006/ole">
            <mc:AlternateContent xmlns:mc="http://schemas.openxmlformats.org/markup-compatibility/2006">
              <mc:Choice xmlns:v="urn:schemas-microsoft-com:vml" Requires="v">
                <p:oleObj spid="_x0000_s1086" name="Acrobat Document" r:id="rId4" imgW="5667037" imgH="8019948" progId="AcroExch.Document.DC">
                  <p:embed/>
                </p:oleObj>
              </mc:Choice>
              <mc:Fallback>
                <p:oleObj name="Acrobat Document" r:id="rId4" imgW="5667037" imgH="8019948" progId="AcroExch.Document.DC">
                  <p:embed/>
                  <p:pic>
                    <p:nvPicPr>
                      <p:cNvPr id="0" name=""/>
                      <p:cNvPicPr/>
                      <p:nvPr/>
                    </p:nvPicPr>
                    <p:blipFill>
                      <a:blip r:embed="rId5"/>
                      <a:stretch>
                        <a:fillRect/>
                      </a:stretch>
                    </p:blipFill>
                    <p:spPr>
                      <a:xfrm>
                        <a:off x="3869268" y="873252"/>
                        <a:ext cx="7315200" cy="5260244"/>
                      </a:xfrm>
                      <a:prstGeom prst="rect">
                        <a:avLst/>
                      </a:prstGeom>
                    </p:spPr>
                  </p:pic>
                </p:oleObj>
              </mc:Fallback>
            </mc:AlternateContent>
          </a:graphicData>
        </a:graphic>
      </p:graphicFrame>
    </p:spTree>
    <p:extLst>
      <p:ext uri="{BB962C8B-B14F-4D97-AF65-F5344CB8AC3E}">
        <p14:creationId xmlns:p14="http://schemas.microsoft.com/office/powerpoint/2010/main" val="234692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2909-AAEA-4BDF-81BE-260D054174F5}"/>
              </a:ext>
            </a:extLst>
          </p:cNvPr>
          <p:cNvSpPr>
            <a:spLocks noGrp="1"/>
          </p:cNvSpPr>
          <p:nvPr>
            <p:ph type="title"/>
          </p:nvPr>
        </p:nvSpPr>
        <p:spPr/>
        <p:txBody>
          <a:bodyPr/>
          <a:lstStyle/>
          <a:p>
            <a:r>
              <a:rPr lang="en-US" dirty="0"/>
              <a:t>Practical Application</a:t>
            </a:r>
          </a:p>
        </p:txBody>
      </p:sp>
      <p:sp>
        <p:nvSpPr>
          <p:cNvPr id="3" name="Content Placeholder 2">
            <a:extLst>
              <a:ext uri="{FF2B5EF4-FFF2-40B4-BE49-F238E27FC236}">
                <a16:creationId xmlns:a16="http://schemas.microsoft.com/office/drawing/2014/main" id="{4157A667-4035-4787-8C20-70D43DE69E27}"/>
              </a:ext>
            </a:extLst>
          </p:cNvPr>
          <p:cNvSpPr>
            <a:spLocks noGrp="1"/>
          </p:cNvSpPr>
          <p:nvPr>
            <p:ph idx="1"/>
          </p:nvPr>
        </p:nvSpPr>
        <p:spPr>
          <a:xfrm>
            <a:off x="3869268" y="864108"/>
            <a:ext cx="7315200" cy="5418138"/>
          </a:xfrm>
        </p:spPr>
        <p:txBody>
          <a:bodyPr/>
          <a:lstStyle/>
          <a:p>
            <a:endParaRPr lang="en-US" dirty="0"/>
          </a:p>
        </p:txBody>
      </p:sp>
      <p:graphicFrame>
        <p:nvGraphicFramePr>
          <p:cNvPr id="4" name="Object 3">
            <a:extLst>
              <a:ext uri="{FF2B5EF4-FFF2-40B4-BE49-F238E27FC236}">
                <a16:creationId xmlns:a16="http://schemas.microsoft.com/office/drawing/2014/main" id="{7761087C-1912-4BB0-9069-37364AE3CF1E}"/>
              </a:ext>
            </a:extLst>
          </p:cNvPr>
          <p:cNvGraphicFramePr>
            <a:graphicFrameLocks noChangeAspect="1"/>
          </p:cNvGraphicFramePr>
          <p:nvPr>
            <p:extLst>
              <p:ext uri="{D42A27DB-BD31-4B8C-83A1-F6EECF244321}">
                <p14:modId xmlns:p14="http://schemas.microsoft.com/office/powerpoint/2010/main" val="4077512904"/>
              </p:ext>
            </p:extLst>
          </p:nvPr>
        </p:nvGraphicFramePr>
        <p:xfrm>
          <a:off x="3869268" y="873252"/>
          <a:ext cx="6900332" cy="5418138"/>
        </p:xfrm>
        <a:graphic>
          <a:graphicData uri="http://schemas.openxmlformats.org/presentationml/2006/ole">
            <mc:AlternateContent xmlns:mc="http://schemas.openxmlformats.org/markup-compatibility/2006">
              <mc:Choice xmlns:v="urn:schemas-microsoft-com:vml" Requires="v">
                <p:oleObj spid="_x0000_s2097" name="Acrobat Document" r:id="rId3" imgW="5667037" imgH="8019948" progId="AcroExch.Document.DC">
                  <p:embed/>
                </p:oleObj>
              </mc:Choice>
              <mc:Fallback>
                <p:oleObj name="Acrobat Document" r:id="rId3" imgW="5667037" imgH="8019948" progId="AcroExch.Document.DC">
                  <p:embed/>
                  <p:pic>
                    <p:nvPicPr>
                      <p:cNvPr id="0" name=""/>
                      <p:cNvPicPr/>
                      <p:nvPr/>
                    </p:nvPicPr>
                    <p:blipFill>
                      <a:blip r:embed="rId4"/>
                      <a:stretch>
                        <a:fillRect/>
                      </a:stretch>
                    </p:blipFill>
                    <p:spPr>
                      <a:xfrm>
                        <a:off x="3869268" y="873252"/>
                        <a:ext cx="6900332" cy="5418138"/>
                      </a:xfrm>
                      <a:prstGeom prst="rect">
                        <a:avLst/>
                      </a:prstGeom>
                    </p:spPr>
                  </p:pic>
                </p:oleObj>
              </mc:Fallback>
            </mc:AlternateContent>
          </a:graphicData>
        </a:graphic>
      </p:graphicFrame>
    </p:spTree>
    <p:extLst>
      <p:ext uri="{BB962C8B-B14F-4D97-AF65-F5344CB8AC3E}">
        <p14:creationId xmlns:p14="http://schemas.microsoft.com/office/powerpoint/2010/main" val="348694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3DEC-1AC1-4517-A8E4-6D690AE95DF9}"/>
              </a:ext>
            </a:extLst>
          </p:cNvPr>
          <p:cNvSpPr>
            <a:spLocks noGrp="1"/>
          </p:cNvSpPr>
          <p:nvPr>
            <p:ph type="title"/>
          </p:nvPr>
        </p:nvSpPr>
        <p:spPr/>
        <p:txBody>
          <a:bodyPr/>
          <a:lstStyle/>
          <a:p>
            <a:r>
              <a:rPr lang="en-US" dirty="0"/>
              <a:t>Practical Application</a:t>
            </a:r>
          </a:p>
        </p:txBody>
      </p:sp>
      <p:sp>
        <p:nvSpPr>
          <p:cNvPr id="3" name="Content Placeholder 2">
            <a:extLst>
              <a:ext uri="{FF2B5EF4-FFF2-40B4-BE49-F238E27FC236}">
                <a16:creationId xmlns:a16="http://schemas.microsoft.com/office/drawing/2014/main" id="{47DB08E9-64CA-4E0E-A887-5DD3C9687C1F}"/>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B878378F-59BD-4C2D-9847-F8269520D594}"/>
              </a:ext>
            </a:extLst>
          </p:cNvPr>
          <p:cNvGraphicFramePr>
            <a:graphicFrameLocks noChangeAspect="1"/>
          </p:cNvGraphicFramePr>
          <p:nvPr>
            <p:extLst>
              <p:ext uri="{D42A27DB-BD31-4B8C-83A1-F6EECF244321}">
                <p14:modId xmlns:p14="http://schemas.microsoft.com/office/powerpoint/2010/main" val="4094633511"/>
              </p:ext>
            </p:extLst>
          </p:nvPr>
        </p:nvGraphicFramePr>
        <p:xfrm>
          <a:off x="3869268" y="864107"/>
          <a:ext cx="3829050" cy="5120641"/>
        </p:xfrm>
        <a:graphic>
          <a:graphicData uri="http://schemas.openxmlformats.org/presentationml/2006/ole">
            <mc:AlternateContent xmlns:mc="http://schemas.openxmlformats.org/markup-compatibility/2006">
              <mc:Choice xmlns:v="urn:schemas-microsoft-com:vml" Requires="v">
                <p:oleObj spid="_x0000_s3167" name="Acrobat Document" r:id="rId3" imgW="5667037" imgH="8019948" progId="AcroExch.Document.DC">
                  <p:embed/>
                </p:oleObj>
              </mc:Choice>
              <mc:Fallback>
                <p:oleObj name="Acrobat Document" r:id="rId3" imgW="5667037" imgH="8019948" progId="AcroExch.Document.DC">
                  <p:embed/>
                  <p:pic>
                    <p:nvPicPr>
                      <p:cNvPr id="0" name=""/>
                      <p:cNvPicPr/>
                      <p:nvPr/>
                    </p:nvPicPr>
                    <p:blipFill>
                      <a:blip r:embed="rId4"/>
                      <a:stretch>
                        <a:fillRect/>
                      </a:stretch>
                    </p:blipFill>
                    <p:spPr>
                      <a:xfrm>
                        <a:off x="3869268" y="864107"/>
                        <a:ext cx="3829050" cy="512064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CC6F73B-79B4-42E4-98F7-64FA71DCDE46}"/>
              </a:ext>
            </a:extLst>
          </p:cNvPr>
          <p:cNvGraphicFramePr>
            <a:graphicFrameLocks noChangeAspect="1"/>
          </p:cNvGraphicFramePr>
          <p:nvPr>
            <p:extLst>
              <p:ext uri="{D42A27DB-BD31-4B8C-83A1-F6EECF244321}">
                <p14:modId xmlns:p14="http://schemas.microsoft.com/office/powerpoint/2010/main" val="582516405"/>
              </p:ext>
            </p:extLst>
          </p:nvPr>
        </p:nvGraphicFramePr>
        <p:xfrm>
          <a:off x="7698318" y="873253"/>
          <a:ext cx="3829050" cy="5111496"/>
        </p:xfrm>
        <a:graphic>
          <a:graphicData uri="http://schemas.openxmlformats.org/presentationml/2006/ole">
            <mc:AlternateContent xmlns:mc="http://schemas.openxmlformats.org/markup-compatibility/2006">
              <mc:Choice xmlns:v="urn:schemas-microsoft-com:vml" Requires="v">
                <p:oleObj spid="_x0000_s3168" name="Acrobat Document" r:id="rId5" imgW="5667037" imgH="8019948" progId="AcroExch.Document.DC">
                  <p:embed/>
                </p:oleObj>
              </mc:Choice>
              <mc:Fallback>
                <p:oleObj name="Acrobat Document" r:id="rId5" imgW="5667037" imgH="8019948" progId="AcroExch.Document.DC">
                  <p:embed/>
                  <p:pic>
                    <p:nvPicPr>
                      <p:cNvPr id="0" name=""/>
                      <p:cNvPicPr/>
                      <p:nvPr/>
                    </p:nvPicPr>
                    <p:blipFill>
                      <a:blip r:embed="rId6"/>
                      <a:stretch>
                        <a:fillRect/>
                      </a:stretch>
                    </p:blipFill>
                    <p:spPr>
                      <a:xfrm>
                        <a:off x="7698318" y="873253"/>
                        <a:ext cx="3829050" cy="5111496"/>
                      </a:xfrm>
                      <a:prstGeom prst="rect">
                        <a:avLst/>
                      </a:prstGeom>
                    </p:spPr>
                  </p:pic>
                </p:oleObj>
              </mc:Fallback>
            </mc:AlternateContent>
          </a:graphicData>
        </a:graphic>
      </p:graphicFrame>
    </p:spTree>
    <p:extLst>
      <p:ext uri="{BB962C8B-B14F-4D97-AF65-F5344CB8AC3E}">
        <p14:creationId xmlns:p14="http://schemas.microsoft.com/office/powerpoint/2010/main" val="73185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34A1-AADA-425C-8EF8-E4DFEE4F1E5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264943C-A8E2-420B-BE89-B0A4D9F5D96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535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75E4E-3C96-2E49-AF71-9C6EA0D61BEB}"/>
              </a:ext>
            </a:extLst>
          </p:cNvPr>
          <p:cNvSpPr>
            <a:spLocks noGrp="1"/>
          </p:cNvSpPr>
          <p:nvPr>
            <p:ph type="title"/>
          </p:nvPr>
        </p:nvSpPr>
        <p:spPr/>
        <p:txBody>
          <a:bodyPr/>
          <a:lstStyle/>
          <a:p>
            <a:r>
              <a:rPr lang="en-US" dirty="0"/>
              <a:t>General overview of ELT in Montenegro</a:t>
            </a:r>
            <a:endParaRPr lang="it-IT" dirty="0"/>
          </a:p>
        </p:txBody>
      </p:sp>
      <p:sp>
        <p:nvSpPr>
          <p:cNvPr id="4" name="Segnaposto testo 3">
            <a:extLst>
              <a:ext uri="{FF2B5EF4-FFF2-40B4-BE49-F238E27FC236}">
                <a16:creationId xmlns:a16="http://schemas.microsoft.com/office/drawing/2014/main" id="{FADFE0B9-F93F-564E-8628-74FE54F98AFA}"/>
              </a:ext>
            </a:extLst>
          </p:cNvPr>
          <p:cNvSpPr>
            <a:spLocks noGrp="1"/>
          </p:cNvSpPr>
          <p:nvPr>
            <p:ph type="body" idx="1"/>
          </p:nvPr>
        </p:nvSpPr>
        <p:spPr>
          <a:xfrm>
            <a:off x="3867912" y="1023586"/>
            <a:ext cx="3474720" cy="813171"/>
          </a:xfrm>
        </p:spPr>
        <p:txBody>
          <a:bodyPr/>
          <a:lstStyle/>
          <a:p>
            <a:r>
              <a:rPr lang="it-IT" dirty="0"/>
              <a:t>MNE EDUCATIONAL SYSTEM </a:t>
            </a:r>
          </a:p>
        </p:txBody>
      </p:sp>
      <p:sp>
        <p:nvSpPr>
          <p:cNvPr id="3" name="Segnaposto contenuto 2">
            <a:extLst>
              <a:ext uri="{FF2B5EF4-FFF2-40B4-BE49-F238E27FC236}">
                <a16:creationId xmlns:a16="http://schemas.microsoft.com/office/drawing/2014/main" id="{F5454181-25C0-1541-A43B-93E9C808C517}"/>
              </a:ext>
            </a:extLst>
          </p:cNvPr>
          <p:cNvSpPr>
            <a:spLocks noGrp="1"/>
          </p:cNvSpPr>
          <p:nvPr>
            <p:ph sz="half" idx="2"/>
          </p:nvPr>
        </p:nvSpPr>
        <p:spPr>
          <a:xfrm>
            <a:off x="3867912" y="2523066"/>
            <a:ext cx="3474720" cy="3431229"/>
          </a:xfrm>
        </p:spPr>
        <p:txBody>
          <a:bodyPr>
            <a:normAutofit fontScale="92500" lnSpcReduction="10000"/>
          </a:bodyPr>
          <a:lstStyle/>
          <a:p>
            <a:r>
              <a:rPr lang="it-IT" sz="1800" b="1" dirty="0"/>
              <a:t>GE courses following the programs/curricula set by the authorities</a:t>
            </a:r>
          </a:p>
          <a:p>
            <a:r>
              <a:rPr lang="it-IT" sz="1800" b="1" dirty="0"/>
              <a:t>Educational reforms and policies</a:t>
            </a:r>
          </a:p>
          <a:p>
            <a:r>
              <a:rPr lang="en-US" sz="1600" dirty="0"/>
              <a:t>Strategy for preschool and early education</a:t>
            </a:r>
          </a:p>
          <a:p>
            <a:r>
              <a:rPr lang="en-US" sz="1600" dirty="0"/>
              <a:t>Strategy for higher education</a:t>
            </a:r>
          </a:p>
          <a:p>
            <a:r>
              <a:rPr lang="en-US" sz="1600" dirty="0"/>
              <a:t>Strategy for internationalization of the University</a:t>
            </a:r>
          </a:p>
          <a:p>
            <a:r>
              <a:rPr lang="en-US" sz="1600" b="1" dirty="0"/>
              <a:t>Reforming Foreign Languages in Academia in Montenegro – </a:t>
            </a:r>
            <a:r>
              <a:rPr lang="en-US" sz="1600" b="1" dirty="0" err="1"/>
              <a:t>ReFLAME</a:t>
            </a:r>
            <a:r>
              <a:rPr lang="en-US" sz="1600" b="1" dirty="0"/>
              <a:t>  EU, Erasmus project</a:t>
            </a:r>
            <a:endParaRPr lang="it-IT" sz="1600" b="1" dirty="0"/>
          </a:p>
          <a:p>
            <a:endParaRPr lang="it-IT" dirty="0"/>
          </a:p>
        </p:txBody>
      </p:sp>
      <p:sp>
        <p:nvSpPr>
          <p:cNvPr id="5" name="Segnaposto testo 4">
            <a:extLst>
              <a:ext uri="{FF2B5EF4-FFF2-40B4-BE49-F238E27FC236}">
                <a16:creationId xmlns:a16="http://schemas.microsoft.com/office/drawing/2014/main" id="{74A8DB82-EE12-3642-A36A-8BC7306E81A3}"/>
              </a:ext>
            </a:extLst>
          </p:cNvPr>
          <p:cNvSpPr>
            <a:spLocks noGrp="1"/>
          </p:cNvSpPr>
          <p:nvPr>
            <p:ph type="body" sz="quarter" idx="3"/>
          </p:nvPr>
        </p:nvSpPr>
        <p:spPr/>
        <p:txBody>
          <a:bodyPr/>
          <a:lstStyle/>
          <a:p>
            <a:r>
              <a:rPr lang="it-IT" dirty="0"/>
              <a:t>MNE ARMED FORCES</a:t>
            </a:r>
          </a:p>
        </p:txBody>
      </p:sp>
      <p:sp>
        <p:nvSpPr>
          <p:cNvPr id="6" name="Segnaposto contenuto 5">
            <a:extLst>
              <a:ext uri="{FF2B5EF4-FFF2-40B4-BE49-F238E27FC236}">
                <a16:creationId xmlns:a16="http://schemas.microsoft.com/office/drawing/2014/main" id="{A6A8A9C8-8E29-C344-9CDE-BC4B1763DBB7}"/>
              </a:ext>
            </a:extLst>
          </p:cNvPr>
          <p:cNvSpPr>
            <a:spLocks noGrp="1"/>
          </p:cNvSpPr>
          <p:nvPr>
            <p:ph sz="quarter" idx="4"/>
          </p:nvPr>
        </p:nvSpPr>
        <p:spPr>
          <a:xfrm>
            <a:off x="7818463" y="2201332"/>
            <a:ext cx="3474720" cy="3752963"/>
          </a:xfrm>
        </p:spPr>
        <p:txBody>
          <a:bodyPr>
            <a:normAutofit fontScale="92500" lnSpcReduction="10000"/>
          </a:bodyPr>
          <a:lstStyle/>
          <a:p>
            <a:pPr marL="0" marR="0">
              <a:lnSpc>
                <a:spcPct val="107000"/>
              </a:lnSpc>
              <a:spcBef>
                <a:spcPts val="0"/>
              </a:spcBef>
              <a:spcAft>
                <a:spcPts val="800"/>
              </a:spcAft>
            </a:pPr>
            <a:r>
              <a:rPr lang="en-US" sz="1900" b="1" dirty="0">
                <a:ea typeface="Calibri" panose="020F0502020204030204" pitchFamily="34" charset="0"/>
                <a:cs typeface="Times New Roman" panose="02020603050405020304" pitchFamily="18" charset="0"/>
              </a:rPr>
              <a:t>2008 – present GE courses</a:t>
            </a:r>
          </a:p>
          <a:p>
            <a:pPr marL="0" marR="0">
              <a:lnSpc>
                <a:spcPct val="107000"/>
              </a:lnSpc>
              <a:spcBef>
                <a:spcPts val="0"/>
              </a:spcBef>
              <a:spcAft>
                <a:spcPts val="800"/>
              </a:spcAft>
            </a:pPr>
            <a:r>
              <a:rPr lang="en-US" sz="1500" dirty="0">
                <a:ea typeface="Calibri" panose="020F0502020204030204" pitchFamily="34" charset="0"/>
                <a:cs typeface="Times New Roman" panose="02020603050405020304" pitchFamily="18" charset="0"/>
              </a:rPr>
              <a:t>Headway English Course</a:t>
            </a:r>
          </a:p>
          <a:p>
            <a:pPr marL="0" marR="0">
              <a:lnSpc>
                <a:spcPct val="107000"/>
              </a:lnSpc>
              <a:spcBef>
                <a:spcPts val="0"/>
              </a:spcBef>
              <a:spcAft>
                <a:spcPts val="800"/>
              </a:spcAft>
            </a:pPr>
            <a:r>
              <a:rPr lang="en-US" sz="1500" dirty="0">
                <a:ea typeface="Calibri" panose="020F0502020204030204" pitchFamily="34" charset="0"/>
                <a:cs typeface="Times New Roman" panose="02020603050405020304" pitchFamily="18" charset="0"/>
              </a:rPr>
              <a:t>ALC (American Language Course)</a:t>
            </a:r>
          </a:p>
          <a:p>
            <a:pPr marL="0" marR="0">
              <a:lnSpc>
                <a:spcPct val="107000"/>
              </a:lnSpc>
              <a:spcBef>
                <a:spcPts val="0"/>
              </a:spcBef>
              <a:spcAft>
                <a:spcPts val="800"/>
              </a:spcAft>
            </a:pPr>
            <a:r>
              <a:rPr lang="en-US" b="1" dirty="0">
                <a:ea typeface="Calibri" panose="020F0502020204030204" pitchFamily="34" charset="0"/>
                <a:cs typeface="Times New Roman" panose="02020603050405020304" pitchFamily="18" charset="0"/>
              </a:rPr>
              <a:t>2013-2017 </a:t>
            </a:r>
            <a:r>
              <a:rPr lang="en-US" sz="1600" b="1" dirty="0">
                <a:ea typeface="Calibri" panose="020F0502020204030204" pitchFamily="34" charset="0"/>
                <a:cs typeface="Times New Roman" panose="02020603050405020304" pitchFamily="18" charset="0"/>
              </a:rPr>
              <a:t>British Council:  PELT MNE project</a:t>
            </a:r>
          </a:p>
          <a:p>
            <a:pPr marL="257175" marR="0">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ESP projects developed within the project</a:t>
            </a:r>
          </a:p>
          <a:p>
            <a:pPr marL="257175" marR="0">
              <a:lnSpc>
                <a:spcPct val="107000"/>
              </a:lnSpc>
              <a:spcBef>
                <a:spcPts val="0"/>
              </a:spcBef>
              <a:spcAft>
                <a:spcPts val="0"/>
              </a:spcAft>
            </a:pPr>
            <a:r>
              <a:rPr lang="en-US" sz="1500" dirty="0">
                <a:ea typeface="Calibri" panose="020F0502020204030204" pitchFamily="34" charset="0"/>
                <a:cs typeface="Times New Roman" panose="02020603050405020304" pitchFamily="18" charset="0"/>
              </a:rPr>
              <a:t> Negotiating skills</a:t>
            </a:r>
          </a:p>
          <a:p>
            <a:pPr marL="257175" marR="0">
              <a:lnSpc>
                <a:spcPct val="107000"/>
              </a:lnSpc>
              <a:spcBef>
                <a:spcPts val="0"/>
              </a:spcBef>
              <a:spcAft>
                <a:spcPts val="0"/>
              </a:spcAft>
            </a:pPr>
            <a:r>
              <a:rPr lang="en-US" sz="1500" dirty="0">
                <a:ea typeface="Calibri" panose="020F0502020204030204" pitchFamily="34" charset="0"/>
                <a:cs typeface="Times New Roman" panose="02020603050405020304" pitchFamily="18" charset="0"/>
              </a:rPr>
              <a:t> Communication skills</a:t>
            </a:r>
          </a:p>
          <a:p>
            <a:pPr marL="257175" marR="0">
              <a:lnSpc>
                <a:spcPct val="107000"/>
              </a:lnSpc>
              <a:spcBef>
                <a:spcPts val="0"/>
              </a:spcBef>
              <a:spcAft>
                <a:spcPts val="0"/>
              </a:spcAft>
            </a:pPr>
            <a:r>
              <a:rPr lang="en-US" sz="1500" dirty="0">
                <a:ea typeface="Calibri" panose="020F0502020204030204" pitchFamily="34" charset="0"/>
                <a:cs typeface="Times New Roman" panose="02020603050405020304" pitchFamily="18" charset="0"/>
              </a:rPr>
              <a:t> Giving presentations</a:t>
            </a:r>
          </a:p>
          <a:p>
            <a:pPr marL="257175" marR="0">
              <a:lnSpc>
                <a:spcPct val="107000"/>
              </a:lnSpc>
              <a:spcBef>
                <a:spcPts val="0"/>
              </a:spcBef>
              <a:spcAft>
                <a:spcPts val="0"/>
              </a:spcAft>
            </a:pPr>
            <a:r>
              <a:rPr lang="en-US" sz="1500" dirty="0">
                <a:ea typeface="Calibri" panose="020F0502020204030204" pitchFamily="34" charset="0"/>
                <a:cs typeface="Times New Roman" panose="02020603050405020304" pitchFamily="18" charset="0"/>
              </a:rPr>
              <a:t> Report writing</a:t>
            </a:r>
          </a:p>
          <a:p>
            <a:pPr marL="257175" marR="0">
              <a:lnSpc>
                <a:spcPct val="107000"/>
              </a:lnSpc>
              <a:spcBef>
                <a:spcPts val="0"/>
              </a:spcBef>
              <a:spcAft>
                <a:spcPts val="0"/>
              </a:spcAft>
            </a:pPr>
            <a:r>
              <a:rPr lang="en-US" sz="1500" dirty="0">
                <a:ea typeface="Calibri" panose="020F0502020204030204" pitchFamily="34" charset="0"/>
                <a:cs typeface="Times New Roman" panose="02020603050405020304" pitchFamily="18" charset="0"/>
              </a:rPr>
              <a:t> Radio English </a:t>
            </a:r>
          </a:p>
          <a:p>
            <a:pPr marL="257175" marR="0">
              <a:lnSpc>
                <a:spcPct val="107000"/>
              </a:lnSpc>
              <a:spcBef>
                <a:spcPts val="0"/>
              </a:spcBef>
              <a:spcAft>
                <a:spcPts val="800"/>
              </a:spcAft>
            </a:pPr>
            <a:r>
              <a:rPr lang="en-US" sz="1500" dirty="0">
                <a:ea typeface="Calibri" panose="020F0502020204030204" pitchFamily="34" charset="0"/>
                <a:cs typeface="Times New Roman" panose="02020603050405020304" pitchFamily="18" charset="0"/>
              </a:rPr>
              <a:t> IELTS preparation</a:t>
            </a:r>
          </a:p>
        </p:txBody>
      </p:sp>
    </p:spTree>
    <p:extLst>
      <p:ext uri="{BB962C8B-B14F-4D97-AF65-F5344CB8AC3E}">
        <p14:creationId xmlns:p14="http://schemas.microsoft.com/office/powerpoint/2010/main" val="281716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81065-B4B8-AE4E-B34F-E17B7DBF937F}"/>
              </a:ext>
            </a:extLst>
          </p:cNvPr>
          <p:cNvSpPr>
            <a:spLocks noGrp="1"/>
          </p:cNvSpPr>
          <p:nvPr>
            <p:ph type="title"/>
          </p:nvPr>
        </p:nvSpPr>
        <p:spPr/>
        <p:txBody>
          <a:bodyPr/>
          <a:lstStyle/>
          <a:p>
            <a:r>
              <a:rPr lang="it-IT" dirty="0"/>
              <a:t>1. Why  </a:t>
            </a:r>
            <a:br>
              <a:rPr lang="it-IT" dirty="0"/>
            </a:br>
            <a:r>
              <a:rPr lang="it-IT" dirty="0"/>
              <a:t>ESP?</a:t>
            </a:r>
          </a:p>
        </p:txBody>
      </p:sp>
      <p:sp>
        <p:nvSpPr>
          <p:cNvPr id="3" name="Segnaposto contenuto 2">
            <a:extLst>
              <a:ext uri="{FF2B5EF4-FFF2-40B4-BE49-F238E27FC236}">
                <a16:creationId xmlns:a16="http://schemas.microsoft.com/office/drawing/2014/main" id="{D35756CD-6839-7E4C-98AF-2020FCB8D8DF}"/>
              </a:ext>
            </a:extLst>
          </p:cNvPr>
          <p:cNvSpPr>
            <a:spLocks noGrp="1"/>
          </p:cNvSpPr>
          <p:nvPr>
            <p:ph idx="1"/>
          </p:nvPr>
        </p:nvSpPr>
        <p:spPr/>
        <p:txBody>
          <a:bodyPr/>
          <a:lstStyle/>
          <a:p>
            <a:pPr algn="just"/>
            <a:r>
              <a:rPr lang="en-GB" dirty="0"/>
              <a:t>ESP is an approach to language teaching that targets the current and/or future needs of learners, focuses on the necessary language, genres, and skills to address these needs, and assists learners in meeting these needs through the use of general and/or discipline specific teaching materials and methods (Anthony, 2018: 10-11).</a:t>
            </a:r>
          </a:p>
        </p:txBody>
      </p:sp>
    </p:spTree>
    <p:extLst>
      <p:ext uri="{BB962C8B-B14F-4D97-AF65-F5344CB8AC3E}">
        <p14:creationId xmlns:p14="http://schemas.microsoft.com/office/powerpoint/2010/main" val="393473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1ACFC-883F-154B-9679-540FA5A707F9}"/>
              </a:ext>
            </a:extLst>
          </p:cNvPr>
          <p:cNvSpPr>
            <a:spLocks noGrp="1"/>
          </p:cNvSpPr>
          <p:nvPr>
            <p:ph type="title"/>
          </p:nvPr>
        </p:nvSpPr>
        <p:spPr/>
        <p:txBody>
          <a:bodyPr>
            <a:normAutofit/>
          </a:bodyPr>
          <a:lstStyle/>
          <a:p>
            <a:r>
              <a:rPr lang="it-IT" dirty="0"/>
              <a:t>1. </a:t>
            </a:r>
            <a:r>
              <a:rPr lang="en-GB" dirty="0"/>
              <a:t>Why  ESP? How is ESP different from general  language teaching?</a:t>
            </a:r>
            <a:br>
              <a:rPr lang="en-GB" dirty="0"/>
            </a:br>
            <a:br>
              <a:rPr lang="en-GB" dirty="0"/>
            </a:br>
            <a:br>
              <a:rPr lang="en-GB" dirty="0"/>
            </a:br>
            <a:endParaRPr lang="en-GB" dirty="0"/>
          </a:p>
        </p:txBody>
      </p:sp>
      <p:sp>
        <p:nvSpPr>
          <p:cNvPr id="3" name="Segnaposto contenuto 2">
            <a:extLst>
              <a:ext uri="{FF2B5EF4-FFF2-40B4-BE49-F238E27FC236}">
                <a16:creationId xmlns:a16="http://schemas.microsoft.com/office/drawing/2014/main" id="{26E23001-73B4-C34D-8190-383CABAE7097}"/>
              </a:ext>
            </a:extLst>
          </p:cNvPr>
          <p:cNvSpPr>
            <a:spLocks noGrp="1"/>
          </p:cNvSpPr>
          <p:nvPr>
            <p:ph idx="1"/>
          </p:nvPr>
        </p:nvSpPr>
        <p:spPr/>
        <p:txBody>
          <a:bodyPr>
            <a:normAutofit/>
          </a:bodyPr>
          <a:lstStyle/>
          <a:p>
            <a:pPr lvl="1">
              <a:buFont typeface="Wingdings" panose="05000000000000000000" pitchFamily="2" charset="2"/>
              <a:buChar char="v"/>
            </a:pPr>
            <a:r>
              <a:rPr lang="en-US" sz="1600" b="1" dirty="0">
                <a:cs typeface="Arial" panose="020B0604020202020204" pitchFamily="34" charset="0"/>
              </a:rPr>
              <a:t> Didactic dimension</a:t>
            </a:r>
          </a:p>
          <a:p>
            <a:pPr marL="502920" lvl="1" indent="0">
              <a:buNone/>
            </a:pPr>
            <a:r>
              <a:rPr lang="en-US" sz="1600" dirty="0">
                <a:cs typeface="Arial" panose="020B0604020202020204" pitchFamily="34" charset="0"/>
              </a:rPr>
              <a:t>Relevance to learners’ needs</a:t>
            </a:r>
          </a:p>
          <a:p>
            <a:pPr lvl="1">
              <a:buFont typeface="Wingdings" panose="05000000000000000000" pitchFamily="2" charset="2"/>
              <a:buChar char="v"/>
            </a:pPr>
            <a:r>
              <a:rPr lang="en-US" sz="1600" b="1" dirty="0">
                <a:cs typeface="Arial" panose="020B0604020202020204" pitchFamily="34" charset="0"/>
              </a:rPr>
              <a:t>Pragmatic, linguistic and professional dimensions</a:t>
            </a:r>
          </a:p>
          <a:p>
            <a:pPr lvl="1"/>
            <a:r>
              <a:rPr lang="en-US" sz="1600" dirty="0">
                <a:cs typeface="Arial" panose="020B0604020202020204" pitchFamily="34" charset="0"/>
              </a:rPr>
              <a:t>Contextualization: Focus on assisting learners towards competence in particular genres/contexts/ particular subset of tasks or skills. </a:t>
            </a:r>
          </a:p>
          <a:p>
            <a:pPr lvl="1"/>
            <a:r>
              <a:rPr lang="en-US" sz="1600" dirty="0">
                <a:cs typeface="Arial" panose="020B0604020202020204" pitchFamily="34" charset="0"/>
              </a:rPr>
              <a:t>Goal and process oriented (how is language used and how is language best acquired)</a:t>
            </a:r>
          </a:p>
          <a:p>
            <a:pPr lvl="1"/>
            <a:r>
              <a:rPr lang="en-US" sz="1600" dirty="0">
                <a:cs typeface="Arial" panose="020B0604020202020204" pitchFamily="34" charset="0"/>
              </a:rPr>
              <a:t>Content/needs driven with the use of linguistically sensitive strategies - turning language learners to language users (effective use of language in professional setting)</a:t>
            </a:r>
            <a:endParaRPr lang="it-IT" sz="1600" dirty="0">
              <a:cs typeface="Arial" panose="020B0604020202020204" pitchFamily="34" charset="0"/>
            </a:endParaRPr>
          </a:p>
          <a:p>
            <a:pPr lvl="1">
              <a:buFont typeface="Wingdings" panose="05000000000000000000" pitchFamily="2" charset="2"/>
              <a:buChar char="v"/>
            </a:pPr>
            <a:r>
              <a:rPr lang="en-US" sz="1600" b="1" dirty="0">
                <a:cs typeface="Arial" panose="020B0604020202020204" pitchFamily="34" charset="0"/>
              </a:rPr>
              <a:t>Educational psychology dimension</a:t>
            </a:r>
          </a:p>
          <a:p>
            <a:pPr lvl="1"/>
            <a:r>
              <a:rPr lang="en-US" sz="1600" dirty="0">
                <a:cs typeface="Arial" panose="020B0604020202020204" pitchFamily="34" charset="0"/>
              </a:rPr>
              <a:t>Central importance of the learners and their attitudes to learning</a:t>
            </a:r>
            <a:r>
              <a:rPr lang="it-IT" sz="1600" dirty="0">
                <a:cs typeface="Arial" panose="020B0604020202020204" pitchFamily="34" charset="0"/>
              </a:rPr>
              <a:t> </a:t>
            </a:r>
          </a:p>
          <a:p>
            <a:pPr lvl="1"/>
            <a:r>
              <a:rPr lang="it-IT" sz="1600" dirty="0">
                <a:cs typeface="Arial" panose="020B0604020202020204" pitchFamily="34" charset="0"/>
              </a:rPr>
              <a:t>Ethic of transparency grounded in dialogue: partnership of learners and instructors</a:t>
            </a:r>
          </a:p>
          <a:p>
            <a:pPr lvl="1"/>
            <a:r>
              <a:rPr lang="it-IT" sz="1600" dirty="0">
                <a:cs typeface="Arial" panose="020B0604020202020204" pitchFamily="34" charset="0"/>
              </a:rPr>
              <a:t>Motivation – meaningful activities that lead to autonomy and self-direction</a:t>
            </a:r>
          </a:p>
        </p:txBody>
      </p:sp>
    </p:spTree>
    <p:extLst>
      <p:ext uri="{BB962C8B-B14F-4D97-AF65-F5344CB8AC3E}">
        <p14:creationId xmlns:p14="http://schemas.microsoft.com/office/powerpoint/2010/main" val="82288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C3FB803-2FDB-E241-B0FB-5F9E17E15100}"/>
              </a:ext>
            </a:extLst>
          </p:cNvPr>
          <p:cNvSpPr>
            <a:spLocks noGrp="1"/>
          </p:cNvSpPr>
          <p:nvPr>
            <p:ph type="title"/>
          </p:nvPr>
        </p:nvSpPr>
        <p:spPr>
          <a:xfrm>
            <a:off x="256032" y="1143000"/>
            <a:ext cx="2834640" cy="3291840"/>
          </a:xfrm>
        </p:spPr>
        <p:txBody>
          <a:bodyPr>
            <a:normAutofit/>
          </a:bodyPr>
          <a:lstStyle/>
          <a:p>
            <a:r>
              <a:rPr lang="it-IT" dirty="0"/>
              <a:t>2. How is ESP different from general language teaching?</a:t>
            </a:r>
            <a:br>
              <a:rPr lang="it-IT" dirty="0"/>
            </a:br>
            <a:br>
              <a:rPr lang="it-IT" dirty="0"/>
            </a:br>
            <a:endParaRPr lang="it-IT" dirty="0"/>
          </a:p>
        </p:txBody>
      </p:sp>
      <p:pic>
        <p:nvPicPr>
          <p:cNvPr id="5" name="Segnaposto immagine 4">
            <a:extLst>
              <a:ext uri="{FF2B5EF4-FFF2-40B4-BE49-F238E27FC236}">
                <a16:creationId xmlns:a16="http://schemas.microsoft.com/office/drawing/2014/main" id="{5E633166-3A24-F442-A258-1E1DA05F5821}"/>
              </a:ext>
            </a:extLst>
          </p:cNvPr>
          <p:cNvPicPr>
            <a:picLocks noGrp="1" noChangeAspect="1"/>
          </p:cNvPicPr>
          <p:nvPr>
            <p:ph type="pic" idx="1"/>
          </p:nvPr>
        </p:nvPicPr>
        <p:blipFill>
          <a:blip r:embed="rId3"/>
          <a:stretch>
            <a:fillRect/>
          </a:stretch>
        </p:blipFill>
        <p:spPr>
          <a:xfrm>
            <a:off x="3688255" y="737870"/>
            <a:ext cx="7717878" cy="1340312"/>
          </a:xfrm>
        </p:spPr>
      </p:pic>
      <p:pic>
        <p:nvPicPr>
          <p:cNvPr id="8" name="Immagine 7">
            <a:extLst>
              <a:ext uri="{FF2B5EF4-FFF2-40B4-BE49-F238E27FC236}">
                <a16:creationId xmlns:a16="http://schemas.microsoft.com/office/drawing/2014/main" id="{07E9CC88-5C11-6047-A47E-4BB702E8E183}"/>
              </a:ext>
            </a:extLst>
          </p:cNvPr>
          <p:cNvPicPr>
            <a:picLocks noChangeAspect="1"/>
          </p:cNvPicPr>
          <p:nvPr/>
        </p:nvPicPr>
        <p:blipFill>
          <a:blip r:embed="rId4"/>
          <a:stretch>
            <a:fillRect/>
          </a:stretch>
        </p:blipFill>
        <p:spPr>
          <a:xfrm>
            <a:off x="8365691" y="3144970"/>
            <a:ext cx="3826309" cy="3103430"/>
          </a:xfrm>
          <a:prstGeom prst="rect">
            <a:avLst/>
          </a:prstGeom>
        </p:spPr>
      </p:pic>
      <p:sp>
        <p:nvSpPr>
          <p:cNvPr id="6" name="Segnaposto contenuto 2">
            <a:extLst>
              <a:ext uri="{FF2B5EF4-FFF2-40B4-BE49-F238E27FC236}">
                <a16:creationId xmlns:a16="http://schemas.microsoft.com/office/drawing/2014/main" id="{AB8279DB-92DE-4123-A801-004932027455}"/>
              </a:ext>
            </a:extLst>
          </p:cNvPr>
          <p:cNvSpPr txBox="1">
            <a:spLocks/>
          </p:cNvSpPr>
          <p:nvPr/>
        </p:nvSpPr>
        <p:spPr>
          <a:xfrm>
            <a:off x="3688255" y="2618508"/>
            <a:ext cx="4917106" cy="3366239"/>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32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8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502920" lvl="1">
              <a:spcBef>
                <a:spcPts val="600"/>
              </a:spcBef>
            </a:pPr>
            <a:r>
              <a:rPr lang="it-IT" sz="1800" b="1" dirty="0"/>
              <a:t>ADVANTAGES</a:t>
            </a:r>
          </a:p>
          <a:p>
            <a:pPr marL="331470" indent="-285750">
              <a:lnSpc>
                <a:spcPct val="210000"/>
              </a:lnSpc>
              <a:spcBef>
                <a:spcPts val="600"/>
              </a:spcBef>
              <a:buFont typeface="Arial" panose="020B0604020202020204" pitchFamily="34" charset="0"/>
              <a:buChar char="•"/>
            </a:pPr>
            <a:r>
              <a:rPr lang="it-IT" sz="1800" dirty="0"/>
              <a:t>many possible foci depending on the context</a:t>
            </a:r>
          </a:p>
          <a:p>
            <a:pPr marL="331470" indent="-285750">
              <a:lnSpc>
                <a:spcPct val="210000"/>
              </a:lnSpc>
              <a:spcBef>
                <a:spcPts val="600"/>
              </a:spcBef>
              <a:buFont typeface="Arial" panose="020B0604020202020204" pitchFamily="34" charset="0"/>
              <a:buChar char="•"/>
            </a:pPr>
            <a:r>
              <a:rPr lang="it-IT" sz="1800" dirty="0"/>
              <a:t>clear goals and subject boundaries</a:t>
            </a:r>
          </a:p>
          <a:p>
            <a:pPr marL="331470" indent="-285750">
              <a:lnSpc>
                <a:spcPct val="210000"/>
              </a:lnSpc>
              <a:spcBef>
                <a:spcPts val="600"/>
              </a:spcBef>
              <a:buFont typeface="Arial" panose="020B0604020202020204" pitchFamily="34" charset="0"/>
              <a:buChar char="•"/>
            </a:pPr>
            <a:r>
              <a:rPr lang="it-IT" sz="1800" dirty="0"/>
              <a:t>faster acquisition of required linguistic items</a:t>
            </a:r>
          </a:p>
          <a:p>
            <a:pPr marL="331470" indent="-285750">
              <a:lnSpc>
                <a:spcPct val="210000"/>
              </a:lnSpc>
              <a:spcBef>
                <a:spcPts val="600"/>
              </a:spcBef>
              <a:buFont typeface="Arial" panose="020B0604020202020204" pitchFamily="34" charset="0"/>
              <a:buChar char="•"/>
            </a:pPr>
            <a:r>
              <a:rPr lang="it-IT" sz="1800" dirty="0"/>
              <a:t>follows the native acquisition pattern</a:t>
            </a:r>
          </a:p>
          <a:p>
            <a:pPr marL="331470" indent="-285750">
              <a:lnSpc>
                <a:spcPct val="210000"/>
              </a:lnSpc>
              <a:spcBef>
                <a:spcPts val="600"/>
              </a:spcBef>
              <a:buFont typeface="Arial" panose="020B0604020202020204" pitchFamily="34" charset="0"/>
              <a:buChar char="•"/>
            </a:pPr>
            <a:r>
              <a:rPr lang="it-IT" sz="1800" dirty="0"/>
              <a:t>maximum use of learning resources</a:t>
            </a:r>
            <a:br>
              <a:rPr lang="it-IT" sz="1800" dirty="0"/>
            </a:br>
            <a:endParaRPr lang="it-IT" sz="1800" dirty="0">
              <a:cs typeface="Arial" panose="020B0604020202020204" pitchFamily="34" charset="0"/>
            </a:endParaRPr>
          </a:p>
        </p:txBody>
      </p:sp>
    </p:spTree>
    <p:extLst>
      <p:ext uri="{BB962C8B-B14F-4D97-AF65-F5344CB8AC3E}">
        <p14:creationId xmlns:p14="http://schemas.microsoft.com/office/powerpoint/2010/main" val="130005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83D39-CBCD-8C42-AED4-2E3B3F637EAF}"/>
              </a:ext>
            </a:extLst>
          </p:cNvPr>
          <p:cNvSpPr>
            <a:spLocks noGrp="1"/>
          </p:cNvSpPr>
          <p:nvPr>
            <p:ph type="title"/>
          </p:nvPr>
        </p:nvSpPr>
        <p:spPr/>
        <p:txBody>
          <a:bodyPr>
            <a:normAutofit/>
          </a:bodyPr>
          <a:lstStyle/>
          <a:p>
            <a:r>
              <a:rPr lang="it-IT" sz="3200" dirty="0"/>
              <a:t>2. How is ESP different from general language teaching?</a:t>
            </a:r>
            <a:br>
              <a:rPr lang="it-IT" sz="3200" dirty="0"/>
            </a:br>
            <a:br>
              <a:rPr lang="it-IT" sz="3200" dirty="0"/>
            </a:br>
            <a:r>
              <a:rPr lang="it-IT" sz="3200" dirty="0"/>
              <a:t>The four pillars of ESP (Anthony, 2018)</a:t>
            </a:r>
          </a:p>
        </p:txBody>
      </p:sp>
      <p:pic>
        <p:nvPicPr>
          <p:cNvPr id="16" name="Segnaposto contenuto 15">
            <a:extLst>
              <a:ext uri="{FF2B5EF4-FFF2-40B4-BE49-F238E27FC236}">
                <a16:creationId xmlns:a16="http://schemas.microsoft.com/office/drawing/2014/main" id="{B9FCDE18-DB85-BB46-BF24-030F34BA661D}"/>
              </a:ext>
            </a:extLst>
          </p:cNvPr>
          <p:cNvPicPr>
            <a:picLocks noGrp="1" noChangeAspect="1"/>
          </p:cNvPicPr>
          <p:nvPr>
            <p:ph idx="1"/>
          </p:nvPr>
        </p:nvPicPr>
        <p:blipFill>
          <a:blip r:embed="rId3"/>
          <a:stretch>
            <a:fillRect/>
          </a:stretch>
        </p:blipFill>
        <p:spPr>
          <a:xfrm>
            <a:off x="4809744" y="1152324"/>
            <a:ext cx="5632704" cy="4710684"/>
          </a:xfrm>
        </p:spPr>
      </p:pic>
    </p:spTree>
    <p:extLst>
      <p:ext uri="{BB962C8B-B14F-4D97-AF65-F5344CB8AC3E}">
        <p14:creationId xmlns:p14="http://schemas.microsoft.com/office/powerpoint/2010/main" val="313574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87856-118F-214D-86A3-5D4ECA82B14C}"/>
              </a:ext>
            </a:extLst>
          </p:cNvPr>
          <p:cNvSpPr>
            <a:spLocks noGrp="1"/>
          </p:cNvSpPr>
          <p:nvPr>
            <p:ph type="title"/>
          </p:nvPr>
        </p:nvSpPr>
        <p:spPr/>
        <p:txBody>
          <a:bodyPr/>
          <a:lstStyle/>
          <a:p>
            <a:r>
              <a:rPr lang="it-IT" dirty="0"/>
              <a:t>Strategic Planning</a:t>
            </a:r>
            <a:br>
              <a:rPr lang="it-IT" dirty="0"/>
            </a:br>
            <a:r>
              <a:rPr lang="it-IT" dirty="0"/>
              <a:t> Organizational Needs Assessment Chart</a:t>
            </a:r>
          </a:p>
        </p:txBody>
      </p:sp>
      <p:graphicFrame>
        <p:nvGraphicFramePr>
          <p:cNvPr id="12" name="Diagram 11">
            <a:extLst>
              <a:ext uri="{FF2B5EF4-FFF2-40B4-BE49-F238E27FC236}">
                <a16:creationId xmlns:a16="http://schemas.microsoft.com/office/drawing/2014/main" id="{82F5DCD4-F71D-40CB-9907-788369AB4C14}"/>
              </a:ext>
            </a:extLst>
          </p:cNvPr>
          <p:cNvGraphicFramePr/>
          <p:nvPr>
            <p:extLst>
              <p:ext uri="{D42A27DB-BD31-4B8C-83A1-F6EECF244321}">
                <p14:modId xmlns:p14="http://schemas.microsoft.com/office/powerpoint/2010/main" val="2654731136"/>
              </p:ext>
            </p:extLst>
          </p:nvPr>
        </p:nvGraphicFramePr>
        <p:xfrm>
          <a:off x="3200401" y="7150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22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B9A0-C671-45E9-9F87-534D435F2B43}"/>
              </a:ext>
            </a:extLst>
          </p:cNvPr>
          <p:cNvSpPr>
            <a:spLocks noGrp="1"/>
          </p:cNvSpPr>
          <p:nvPr>
            <p:ph type="title"/>
          </p:nvPr>
        </p:nvSpPr>
        <p:spPr/>
        <p:txBody>
          <a:bodyPr/>
          <a:lstStyle/>
          <a:p>
            <a:r>
              <a:rPr lang="en-US" dirty="0"/>
              <a:t>Needs Assessment Process</a:t>
            </a:r>
          </a:p>
        </p:txBody>
      </p:sp>
      <p:sp>
        <p:nvSpPr>
          <p:cNvPr id="3" name="Content Placeholder 2">
            <a:extLst>
              <a:ext uri="{FF2B5EF4-FFF2-40B4-BE49-F238E27FC236}">
                <a16:creationId xmlns:a16="http://schemas.microsoft.com/office/drawing/2014/main" id="{A079AA62-AA60-4CD0-9B5D-345EB4D713C2}"/>
              </a:ext>
            </a:extLst>
          </p:cNvPr>
          <p:cNvSpPr>
            <a:spLocks noGrp="1"/>
          </p:cNvSpPr>
          <p:nvPr>
            <p:ph idx="1"/>
          </p:nvPr>
        </p:nvSpPr>
        <p:spPr/>
        <p:txBody>
          <a:bodyPr/>
          <a:lstStyle/>
          <a:p>
            <a:pPr>
              <a:buFont typeface="Wingdings" panose="05000000000000000000" pitchFamily="2" charset="2"/>
              <a:buChar char="v"/>
            </a:pPr>
            <a:r>
              <a:rPr lang="en-US" b="1" dirty="0"/>
              <a:t>TARGET SITUATION ANALYSIS (TSA) </a:t>
            </a:r>
          </a:p>
          <a:p>
            <a:pPr>
              <a:buFont typeface="Wingdings" panose="05000000000000000000" pitchFamily="2" charset="2"/>
              <a:buChar char="v"/>
            </a:pPr>
            <a:r>
              <a:rPr lang="en-US" b="1" dirty="0"/>
              <a:t>PRESENT SITUATION ANALYSIS (PSA)</a:t>
            </a:r>
          </a:p>
          <a:p>
            <a:pPr>
              <a:buFont typeface="Wingdings" panose="05000000000000000000" pitchFamily="2" charset="2"/>
              <a:buChar char="v"/>
            </a:pPr>
            <a:r>
              <a:rPr lang="en-US" b="1" dirty="0"/>
              <a:t>CONTEXT ANALYSIS (CA)</a:t>
            </a:r>
          </a:p>
        </p:txBody>
      </p:sp>
    </p:spTree>
    <p:extLst>
      <p:ext uri="{BB962C8B-B14F-4D97-AF65-F5344CB8AC3E}">
        <p14:creationId xmlns:p14="http://schemas.microsoft.com/office/powerpoint/2010/main" val="4177428908"/>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Cornice</Template>
  <TotalTime>5287</TotalTime>
  <Words>2976</Words>
  <Application>Microsoft Office PowerPoint</Application>
  <PresentationFormat>Widescreen</PresentationFormat>
  <Paragraphs>168</Paragraphs>
  <Slides>25</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Corbel</vt:lpstr>
      <vt:lpstr>Times New Roman</vt:lpstr>
      <vt:lpstr>Wingdings</vt:lpstr>
      <vt:lpstr>Wingdings 2</vt:lpstr>
      <vt:lpstr>Cornice</vt:lpstr>
      <vt:lpstr>Acrobat Document</vt:lpstr>
      <vt:lpstr>Developing teaching materials for specific missions/ESP courses: AF MNE   </vt:lpstr>
      <vt:lpstr>Presentation overview</vt:lpstr>
      <vt:lpstr>General overview of ELT in Montenegro</vt:lpstr>
      <vt:lpstr>1. Why   ESP?</vt:lpstr>
      <vt:lpstr>1. Why  ESP? How is ESP different from general  language teaching?   </vt:lpstr>
      <vt:lpstr>2. How is ESP different from general language teaching?  </vt:lpstr>
      <vt:lpstr>2. How is ESP different from general language teaching?  The four pillars of ESP (Anthony, 2018)</vt:lpstr>
      <vt:lpstr>Strategic Planning  Organizational Needs Assessment Chart</vt:lpstr>
      <vt:lpstr>Needs Assessment Process</vt:lpstr>
      <vt:lpstr>TSA</vt:lpstr>
      <vt:lpstr>PSA</vt:lpstr>
      <vt:lpstr>CA</vt:lpstr>
      <vt:lpstr>Sources of Information</vt:lpstr>
      <vt:lpstr>Data Collection Methods </vt:lpstr>
      <vt:lpstr>Sample Questionnaire</vt:lpstr>
      <vt:lpstr>Developing Teaching Materials For ESP: Course/Syllabus Design</vt:lpstr>
      <vt:lpstr>What are ESP Materials?</vt:lpstr>
      <vt:lpstr>Developing Teaching Materials For ESP:  From Texts To Handouts And Textbooks</vt:lpstr>
      <vt:lpstr>Language Content Continuum and Methodology</vt:lpstr>
      <vt:lpstr>ESP Tasks </vt:lpstr>
      <vt:lpstr>Sample Tasks  (Radio English MNE)</vt:lpstr>
      <vt:lpstr>Practical Application</vt:lpstr>
      <vt:lpstr>Practical Application</vt:lpstr>
      <vt:lpstr>Practical Application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Borbala Samu</dc:creator>
  <cp:lastModifiedBy>AdminX</cp:lastModifiedBy>
  <cp:revision>146</cp:revision>
  <dcterms:created xsi:type="dcterms:W3CDTF">2020-06-26T14:16:43Z</dcterms:created>
  <dcterms:modified xsi:type="dcterms:W3CDTF">2022-05-22T17:16:51Z</dcterms:modified>
</cp:coreProperties>
</file>