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8" r:id="rId2"/>
    <p:sldId id="289" r:id="rId3"/>
    <p:sldId id="280" r:id="rId4"/>
    <p:sldId id="257" r:id="rId5"/>
    <p:sldId id="269" r:id="rId6"/>
    <p:sldId id="281" r:id="rId7"/>
    <p:sldId id="291" r:id="rId8"/>
    <p:sldId id="282" r:id="rId9"/>
    <p:sldId id="290" r:id="rId10"/>
    <p:sldId id="283" r:id="rId11"/>
    <p:sldId id="284" r:id="rId12"/>
    <p:sldId id="292" r:id="rId13"/>
    <p:sldId id="286" r:id="rId14"/>
    <p:sldId id="287" r:id="rId15"/>
    <p:sldId id="288" r:id="rId16"/>
    <p:sldId id="273" r:id="rId17"/>
    <p:sldId id="274" r:id="rId18"/>
    <p:sldId id="276" r:id="rId19"/>
    <p:sldId id="277" r:id="rId20"/>
    <p:sldId id="275" r:id="rId21"/>
    <p:sldId id="278" r:id="rId22"/>
    <p:sldId id="279" r:id="rId23"/>
    <p:sldId id="271" r:id="rId24"/>
  </p:sldIdLst>
  <p:sldSz cx="12192000" cy="6858000"/>
  <p:notesSz cx="6669088" cy="98726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536" autoAdjust="0"/>
  </p:normalViewPr>
  <p:slideViewPr>
    <p:cSldViewPr snapToGrid="0">
      <p:cViewPr varScale="1">
        <p:scale>
          <a:sx n="59" d="100"/>
          <a:sy n="59" d="100"/>
        </p:scale>
        <p:origin x="396" y="78"/>
      </p:cViewPr>
      <p:guideLst>
        <p:guide orient="horz" pos="2160"/>
        <p:guide pos="3840"/>
      </p:guideLst>
    </p:cSldViewPr>
  </p:slideViewPr>
  <p:notesTextViewPr>
    <p:cViewPr>
      <p:scale>
        <a:sx n="3" d="2"/>
        <a:sy n="3" d="2"/>
      </p:scale>
      <p:origin x="0" y="0"/>
    </p:cViewPr>
  </p:notesTextViewPr>
  <p:sorterViewPr>
    <p:cViewPr>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5C5724B1-9F6F-4F47-9222-4617444C1BAD}" type="datetimeFigureOut">
              <a:rPr lang="es-ES" smtClean="0"/>
              <a:t>23/05/2018</a:t>
            </a:fld>
            <a:endParaRPr lang="es-ES"/>
          </a:p>
        </p:txBody>
      </p:sp>
      <p:sp>
        <p:nvSpPr>
          <p:cNvPr id="4" name="Marcador de imagen de diapositiva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C3DD0DC2-9AD0-4FE4-AE58-8BE9B7D2147D}" type="slidenum">
              <a:rPr lang="es-ES" smtClean="0"/>
              <a:t>‹Nº›</a:t>
            </a:fld>
            <a:endParaRPr lang="es-ES"/>
          </a:p>
        </p:txBody>
      </p:sp>
    </p:spTree>
    <p:extLst>
      <p:ext uri="{BB962C8B-B14F-4D97-AF65-F5344CB8AC3E}">
        <p14:creationId xmlns:p14="http://schemas.microsoft.com/office/powerpoint/2010/main" val="295305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0"/>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8F20E6-4FAD-4125-8B1B-D7F25C3C7EAD}" type="slidenum">
              <a:rPr lang="es-ES" altLang="es-ES" smtClean="0">
                <a:latin typeface="Arial" panose="020B0604020202020204" pitchFamily="34" charset="0"/>
              </a:rPr>
              <a:pPr>
                <a:spcBef>
                  <a:spcPct val="0"/>
                </a:spcBef>
                <a:buClrTx/>
                <a:buFontTx/>
                <a:buNone/>
              </a:pPr>
              <a:t>1</a:t>
            </a:fld>
            <a:endParaRPr lang="es-ES" altLang="es-ES" smtClean="0">
              <a:latin typeface="Arial" panose="020B0604020202020204" pitchFamily="34" charset="0"/>
            </a:endParaRPr>
          </a:p>
        </p:txBody>
      </p:sp>
      <p:sp>
        <p:nvSpPr>
          <p:cNvPr id="5123" name="Rectangle 1"/>
          <p:cNvSpPr>
            <a:spLocks noGrp="1" noRot="1" noChangeAspect="1" noChangeArrowheads="1" noTextEdit="1"/>
          </p:cNvSpPr>
          <p:nvPr>
            <p:ph type="sldImg"/>
          </p:nvPr>
        </p:nvSpPr>
        <p:spPr>
          <a:xfrm>
            <a:off x="-266700" y="803275"/>
            <a:ext cx="7143750" cy="4019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Text Box 2"/>
          <p:cNvSpPr txBox="1">
            <a:spLocks noChangeArrowheads="1"/>
          </p:cNvSpPr>
          <p:nvPr/>
        </p:nvSpPr>
        <p:spPr bwMode="auto">
          <a:xfrm>
            <a:off x="660734" y="5090593"/>
            <a:ext cx="5288957" cy="4823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es-ES" altLang="es-ES">
              <a:solidFill>
                <a:srgbClr val="FFFFFF"/>
              </a:solidFill>
              <a:latin typeface="Arial" panose="020B0604020202020204" pitchFamily="34" charset="0"/>
              <a:ea typeface="Microsoft YaHei" panose="020B0503020204020204" pitchFamily="34" charset="-122"/>
            </a:endParaRPr>
          </a:p>
        </p:txBody>
      </p:sp>
      <p:sp>
        <p:nvSpPr>
          <p:cNvPr id="2" name="Marcador de notas 1"/>
          <p:cNvSpPr>
            <a:spLocks noGrp="1"/>
          </p:cNvSpPr>
          <p:nvPr>
            <p:ph type="body" idx="1"/>
          </p:nvPr>
        </p:nvSpPr>
        <p:spPr/>
        <p:txBody>
          <a:bodyPr/>
          <a:lstStyle/>
          <a:p>
            <a:r>
              <a:rPr lang="en-GB" noProof="0" dirty="0" smtClean="0"/>
              <a:t>Ladies and gentlemen, good morning. I</a:t>
            </a:r>
            <a:r>
              <a:rPr lang="en-GB" baseline="0" noProof="0" dirty="0" smtClean="0"/>
              <a:t> am </a:t>
            </a:r>
            <a:r>
              <a:rPr lang="en-GB" baseline="0" noProof="0" dirty="0" err="1" smtClean="0"/>
              <a:t>LtCol</a:t>
            </a:r>
            <a:r>
              <a:rPr lang="en-GB" baseline="0" noProof="0" dirty="0" smtClean="0"/>
              <a:t> Luis Arias. I belong to the Spanish Army, and I am posted in the Foreign Languages Department (English Wing) within the Army Warfare School.</a:t>
            </a:r>
            <a:endParaRPr lang="en-GB" noProof="0" dirty="0" smtClean="0"/>
          </a:p>
          <a:p>
            <a:endParaRPr lang="en-GB" noProof="0" dirty="0" smtClean="0"/>
          </a:p>
          <a:p>
            <a:r>
              <a:rPr lang="en-GB" noProof="0" dirty="0" smtClean="0"/>
              <a:t>First things first, on behalf of all the Spanish delegation, I’d like to thank</a:t>
            </a:r>
            <a:r>
              <a:rPr lang="en-GB" baseline="0" noProof="0" dirty="0" smtClean="0"/>
              <a:t> the BILC, and specially, Portugal as host nation, for this –once again-brilliant annual conference.</a:t>
            </a:r>
          </a:p>
          <a:p>
            <a:r>
              <a:rPr lang="en-GB" baseline="0" noProof="0" dirty="0" smtClean="0"/>
              <a:t>And let me focus this gratitude on one person, Lt Com. Gabriel, whose excellent work I know and has been vital for this event. Also, because she was the one encouraging me to be here today (maybe you will not thank her for that), when we were attending LSAS in </a:t>
            </a:r>
            <a:r>
              <a:rPr lang="en-GB" baseline="0" noProof="0" dirty="0" err="1" smtClean="0"/>
              <a:t>Garmisch</a:t>
            </a:r>
            <a:r>
              <a:rPr lang="en-GB" baseline="0" noProof="0" dirty="0" smtClean="0"/>
              <a:t> last December.</a:t>
            </a:r>
          </a:p>
          <a:p>
            <a:r>
              <a:rPr lang="en-GB" baseline="0" noProof="0" dirty="0" smtClean="0"/>
              <a:t>In that seminar I had the opportunity to show some initiatives and tools we are implementing in the Spanish Armed Forces. None of them can be considered “high-tech”, but they have a clear goal.. Actually, a double one: to support foreign language learners, and to make everyone acquainted with SLP, STANAG, and tests.</a:t>
            </a:r>
            <a:endParaRPr lang="en-GB" noProof="0" dirty="0"/>
          </a:p>
        </p:txBody>
      </p:sp>
    </p:spTree>
    <p:extLst>
      <p:ext uri="{BB962C8B-B14F-4D97-AF65-F5344CB8AC3E}">
        <p14:creationId xmlns:p14="http://schemas.microsoft.com/office/powerpoint/2010/main" val="365343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a:t>
            </a:r>
            <a:r>
              <a:rPr lang="en-GB" baseline="0" noProof="0" dirty="0" smtClean="0"/>
              <a:t>our Educational Directorate has developed some smartphone APPs, to make it easier to reach this info. Not only for students, but also for different users (deployed personnel, for instance). As you see, some of them are “specific purpose”, and two of them we think are really useful for a general audience: Languages Corner, and Operational Languages.</a:t>
            </a:r>
          </a:p>
          <a:p>
            <a:endParaRPr lang="en-GB" baseline="0" noProof="0" dirty="0" smtClean="0"/>
          </a:p>
          <a:p>
            <a:r>
              <a:rPr lang="en-GB" baseline="0" noProof="0" dirty="0" smtClean="0"/>
              <a:t>If we have time, I’ll show you some of their most important features.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16</a:t>
            </a:fld>
            <a:endParaRPr lang="es-ES"/>
          </a:p>
        </p:txBody>
      </p:sp>
    </p:spTree>
    <p:extLst>
      <p:ext uri="{BB962C8B-B14F-4D97-AF65-F5344CB8AC3E}">
        <p14:creationId xmlns:p14="http://schemas.microsoft.com/office/powerpoint/2010/main" val="83844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a:t>
            </a:r>
            <a:r>
              <a:rPr lang="en-GB" baseline="0" noProof="0" dirty="0" smtClean="0"/>
              <a:t>our Educational Directorate has developed some smartphone APPs, to make it easier to reach this info. Not only for students, but also for different users (deployed personnel, for instance). As you see, some of them are “specific purpose”, and two of them we think are really useful for a general audience: Languages Corner, and Operational Languages.</a:t>
            </a:r>
          </a:p>
          <a:p>
            <a:endParaRPr lang="en-GB" baseline="0" noProof="0" dirty="0" smtClean="0"/>
          </a:p>
          <a:p>
            <a:r>
              <a:rPr lang="en-GB" baseline="0" noProof="0" dirty="0" smtClean="0"/>
              <a:t>If we have time, I’ll show you some of their most important features.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17</a:t>
            </a:fld>
            <a:endParaRPr lang="es-ES"/>
          </a:p>
        </p:txBody>
      </p:sp>
    </p:spTree>
    <p:extLst>
      <p:ext uri="{BB962C8B-B14F-4D97-AF65-F5344CB8AC3E}">
        <p14:creationId xmlns:p14="http://schemas.microsoft.com/office/powerpoint/2010/main" val="2869524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a:t>
            </a:r>
            <a:r>
              <a:rPr lang="en-GB" baseline="0" noProof="0" dirty="0" smtClean="0"/>
              <a:t>our Educational Directorate has developed some smartphone APPs, to make it easier to reach this info. Not only for students, but also for different users (deployed personnel, for instance). As you see, some of them are “specific purpose”, and two of them we think are really useful for a general audience: Languages Corner, and Operational Languages.</a:t>
            </a:r>
          </a:p>
          <a:p>
            <a:endParaRPr lang="en-GB" baseline="0" noProof="0" dirty="0" smtClean="0"/>
          </a:p>
          <a:p>
            <a:r>
              <a:rPr lang="en-GB" baseline="0" noProof="0" dirty="0" smtClean="0"/>
              <a:t>If we have time, I’ll show you some of their most important features.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18</a:t>
            </a:fld>
            <a:endParaRPr lang="es-ES"/>
          </a:p>
        </p:txBody>
      </p:sp>
    </p:spTree>
    <p:extLst>
      <p:ext uri="{BB962C8B-B14F-4D97-AF65-F5344CB8AC3E}">
        <p14:creationId xmlns:p14="http://schemas.microsoft.com/office/powerpoint/2010/main" val="341415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a:t>
            </a:r>
            <a:r>
              <a:rPr lang="en-GB" baseline="0" noProof="0" dirty="0" smtClean="0"/>
              <a:t>our Educational Directorate has developed some smartphone APPs, to make it easier to reach this info. Not only for students, but also for different users (deployed personnel, for instance). As you see, some of them are “specific purpose”, and two of them we think are really useful for a general audience: Languages Corner, and Operational Languages.</a:t>
            </a:r>
          </a:p>
          <a:p>
            <a:endParaRPr lang="en-GB" baseline="0" noProof="0" dirty="0" smtClean="0"/>
          </a:p>
          <a:p>
            <a:r>
              <a:rPr lang="en-GB" baseline="0" noProof="0" dirty="0" smtClean="0"/>
              <a:t>If we have time, I’ll show you some of their most important features.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19</a:t>
            </a:fld>
            <a:endParaRPr lang="es-ES"/>
          </a:p>
        </p:txBody>
      </p:sp>
    </p:spTree>
    <p:extLst>
      <p:ext uri="{BB962C8B-B14F-4D97-AF65-F5344CB8AC3E}">
        <p14:creationId xmlns:p14="http://schemas.microsoft.com/office/powerpoint/2010/main" val="1733997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a:t>
            </a:r>
            <a:r>
              <a:rPr lang="en-GB" baseline="0" noProof="0" dirty="0" smtClean="0"/>
              <a:t>our Educational Directorate has developed some smartphone APPs, to make it easier to reach this info. Not only for students, but also for different users (deployed personnel, for instance). As you see, some of them are “specific purpose”, and two of them we think are really useful for a general audience: Languages Corner, and Operational Languages.</a:t>
            </a:r>
          </a:p>
          <a:p>
            <a:endParaRPr lang="en-GB" baseline="0" noProof="0" dirty="0" smtClean="0"/>
          </a:p>
          <a:p>
            <a:r>
              <a:rPr lang="en-GB" baseline="0" noProof="0" dirty="0" smtClean="0"/>
              <a:t>If we have time, I’ll show you some of their most important features.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20</a:t>
            </a:fld>
            <a:endParaRPr lang="es-ES"/>
          </a:p>
        </p:txBody>
      </p:sp>
    </p:spTree>
    <p:extLst>
      <p:ext uri="{BB962C8B-B14F-4D97-AF65-F5344CB8AC3E}">
        <p14:creationId xmlns:p14="http://schemas.microsoft.com/office/powerpoint/2010/main" val="327159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Bottom</a:t>
            </a:r>
            <a:r>
              <a:rPr lang="es-ES" dirty="0" smtClean="0"/>
              <a:t> line, </a:t>
            </a:r>
            <a:r>
              <a:rPr lang="es-ES" dirty="0" err="1" smtClean="0"/>
              <a:t>we</a:t>
            </a:r>
            <a:r>
              <a:rPr lang="es-ES" baseline="0" dirty="0" smtClean="0"/>
              <a:t> </a:t>
            </a:r>
            <a:r>
              <a:rPr lang="es-ES" baseline="0" dirty="0" err="1" smtClean="0"/>
              <a:t>have</a:t>
            </a:r>
            <a:r>
              <a:rPr lang="es-ES" baseline="0" dirty="0" smtClean="0"/>
              <a:t> </a:t>
            </a:r>
            <a:r>
              <a:rPr lang="es-ES" baseline="0" dirty="0" err="1" smtClean="0"/>
              <a:t>students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teachers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technology</a:t>
            </a:r>
            <a:r>
              <a:rPr lang="es-ES" baseline="0" dirty="0" smtClean="0"/>
              <a:t>…</a:t>
            </a:r>
          </a:p>
        </p:txBody>
      </p:sp>
      <p:sp>
        <p:nvSpPr>
          <p:cNvPr id="4" name="Marcador de número de diapositiva 3"/>
          <p:cNvSpPr>
            <a:spLocks noGrp="1"/>
          </p:cNvSpPr>
          <p:nvPr>
            <p:ph type="sldNum" sz="quarter" idx="10"/>
          </p:nvPr>
        </p:nvSpPr>
        <p:spPr/>
        <p:txBody>
          <a:bodyPr/>
          <a:lstStyle/>
          <a:p>
            <a:fld id="{C3DD0DC2-9AD0-4FE4-AE58-8BE9B7D2147D}" type="slidenum">
              <a:rPr lang="es-ES" smtClean="0"/>
              <a:t>21</a:t>
            </a:fld>
            <a:endParaRPr lang="es-ES"/>
          </a:p>
        </p:txBody>
      </p:sp>
    </p:spTree>
    <p:extLst>
      <p:ext uri="{BB962C8B-B14F-4D97-AF65-F5344CB8AC3E}">
        <p14:creationId xmlns:p14="http://schemas.microsoft.com/office/powerpoint/2010/main" val="3279280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Bottom</a:t>
            </a:r>
            <a:r>
              <a:rPr lang="es-ES" dirty="0" smtClean="0"/>
              <a:t> line, </a:t>
            </a:r>
            <a:r>
              <a:rPr lang="es-ES" dirty="0" err="1" smtClean="0"/>
              <a:t>we</a:t>
            </a:r>
            <a:r>
              <a:rPr lang="es-ES" baseline="0" dirty="0" smtClean="0"/>
              <a:t> </a:t>
            </a:r>
            <a:r>
              <a:rPr lang="es-ES" baseline="0" dirty="0" err="1" smtClean="0"/>
              <a:t>have</a:t>
            </a:r>
            <a:r>
              <a:rPr lang="es-ES" baseline="0" dirty="0" smtClean="0"/>
              <a:t> </a:t>
            </a:r>
            <a:r>
              <a:rPr lang="es-ES" baseline="0" dirty="0" err="1" smtClean="0"/>
              <a:t>students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teachers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technology</a:t>
            </a:r>
            <a:r>
              <a:rPr lang="es-ES" baseline="0" dirty="0" smtClean="0"/>
              <a:t>… </a:t>
            </a:r>
            <a:r>
              <a:rPr lang="es-ES" baseline="0" dirty="0" err="1" smtClean="0"/>
              <a:t>what</a:t>
            </a:r>
            <a:r>
              <a:rPr lang="es-ES" baseline="0" dirty="0" smtClean="0"/>
              <a:t> </a:t>
            </a:r>
            <a:r>
              <a:rPr lang="es-ES" baseline="0" dirty="0" err="1" smtClean="0"/>
              <a:t>for</a:t>
            </a:r>
            <a:r>
              <a:rPr lang="es-ES" baseline="0" dirty="0" smtClean="0"/>
              <a:t>?</a:t>
            </a:r>
          </a:p>
          <a:p>
            <a:endParaRPr lang="es-ES" baseline="0" dirty="0" smtClean="0"/>
          </a:p>
          <a:p>
            <a:r>
              <a:rPr lang="es-ES" baseline="0" dirty="0" smtClean="0"/>
              <a:t>INTEROPERABILITY IS OUR GOAL.</a:t>
            </a:r>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22</a:t>
            </a:fld>
            <a:endParaRPr lang="es-ES"/>
          </a:p>
        </p:txBody>
      </p:sp>
    </p:spTree>
    <p:extLst>
      <p:ext uri="{BB962C8B-B14F-4D97-AF65-F5344CB8AC3E}">
        <p14:creationId xmlns:p14="http://schemas.microsoft.com/office/powerpoint/2010/main" val="3019008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DD0DC2-9AD0-4FE4-AE58-8BE9B7D2147D}" type="slidenum">
              <a:rPr lang="es-ES" smtClean="0"/>
              <a:t>23</a:t>
            </a:fld>
            <a:endParaRPr lang="es-ES"/>
          </a:p>
        </p:txBody>
      </p:sp>
    </p:spTree>
    <p:extLst>
      <p:ext uri="{BB962C8B-B14F-4D97-AF65-F5344CB8AC3E}">
        <p14:creationId xmlns:p14="http://schemas.microsoft.com/office/powerpoint/2010/main" val="277150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So, </a:t>
            </a:r>
            <a:r>
              <a:rPr lang="es-ES" dirty="0" err="1" smtClean="0"/>
              <a:t>this</a:t>
            </a:r>
            <a:r>
              <a:rPr lang="es-ES" dirty="0" smtClean="0"/>
              <a:t> </a:t>
            </a:r>
            <a:r>
              <a:rPr lang="es-ES" dirty="0" err="1" smtClean="0"/>
              <a:t>is</a:t>
            </a:r>
            <a:r>
              <a:rPr lang="es-ES" dirty="0" smtClean="0"/>
              <a:t> </a:t>
            </a:r>
            <a:r>
              <a:rPr lang="es-ES" dirty="0" err="1" smtClean="0"/>
              <a:t>the</a:t>
            </a:r>
            <a:r>
              <a:rPr lang="es-ES" dirty="0" smtClean="0"/>
              <a:t> agenda </a:t>
            </a:r>
            <a:r>
              <a:rPr lang="es-ES" dirty="0" err="1" smtClean="0"/>
              <a:t>for</a:t>
            </a:r>
            <a:r>
              <a:rPr lang="es-ES" dirty="0" smtClean="0"/>
              <a:t> </a:t>
            </a:r>
            <a:r>
              <a:rPr lang="es-ES" dirty="0" err="1" smtClean="0"/>
              <a:t>my</a:t>
            </a:r>
            <a:r>
              <a:rPr lang="es-ES" dirty="0" smtClean="0"/>
              <a:t> </a:t>
            </a:r>
            <a:r>
              <a:rPr lang="es-ES" dirty="0" err="1" smtClean="0"/>
              <a:t>presentation</a:t>
            </a:r>
            <a:r>
              <a:rPr lang="es-ES" dirty="0" smtClean="0"/>
              <a:t>.</a:t>
            </a:r>
            <a:r>
              <a:rPr lang="es-ES" baseline="0" dirty="0" smtClean="0"/>
              <a:t> </a:t>
            </a:r>
            <a:r>
              <a:rPr lang="es-ES" baseline="0" dirty="0" err="1" smtClean="0"/>
              <a:t>I’ll</a:t>
            </a:r>
            <a:r>
              <a:rPr lang="es-ES" baseline="0" dirty="0" smtClean="0"/>
              <a:t> </a:t>
            </a:r>
            <a:r>
              <a:rPr lang="es-ES" baseline="0" dirty="0" err="1" smtClean="0"/>
              <a:t>make</a:t>
            </a:r>
            <a:r>
              <a:rPr lang="es-ES" baseline="0" dirty="0" smtClean="0"/>
              <a:t> a </a:t>
            </a:r>
            <a:r>
              <a:rPr lang="es-ES" baseline="0" dirty="0" err="1" smtClean="0"/>
              <a:t>brief</a:t>
            </a:r>
            <a:r>
              <a:rPr lang="es-ES" baseline="0" dirty="0" smtClean="0"/>
              <a:t> </a:t>
            </a:r>
            <a:r>
              <a:rPr lang="es-ES" baseline="0" dirty="0" err="1" smtClean="0"/>
              <a:t>introduction</a:t>
            </a:r>
            <a:r>
              <a:rPr lang="es-ES" baseline="0" dirty="0" smtClean="0"/>
              <a:t> to </a:t>
            </a:r>
            <a:r>
              <a:rPr lang="es-ES" baseline="0" dirty="0" err="1" smtClean="0"/>
              <a:t>who</a:t>
            </a:r>
            <a:r>
              <a:rPr lang="es-ES" baseline="0" dirty="0" smtClean="0"/>
              <a:t> </a:t>
            </a:r>
            <a:r>
              <a:rPr lang="es-ES" baseline="0" dirty="0" err="1" smtClean="0"/>
              <a:t>we</a:t>
            </a:r>
            <a:r>
              <a:rPr lang="es-ES" baseline="0" dirty="0" smtClean="0"/>
              <a:t> are and </a:t>
            </a:r>
            <a:r>
              <a:rPr lang="es-ES" baseline="0" dirty="0" err="1" smtClean="0"/>
              <a:t>why</a:t>
            </a:r>
            <a:r>
              <a:rPr lang="es-ES" baseline="0" dirty="0" smtClean="0"/>
              <a:t> </a:t>
            </a:r>
            <a:r>
              <a:rPr lang="es-ES" baseline="0" dirty="0" err="1" smtClean="0"/>
              <a:t>we</a:t>
            </a:r>
            <a:r>
              <a:rPr lang="es-ES" baseline="0" dirty="0" smtClean="0"/>
              <a:t> are </a:t>
            </a:r>
            <a:r>
              <a:rPr lang="es-ES" baseline="0" dirty="0" err="1" smtClean="0"/>
              <a:t>here</a:t>
            </a:r>
            <a:r>
              <a:rPr lang="es-ES" baseline="0" dirty="0" smtClean="0"/>
              <a:t>, and </a:t>
            </a:r>
            <a:r>
              <a:rPr lang="es-ES" baseline="0" dirty="0" err="1" smtClean="0"/>
              <a:t>then</a:t>
            </a:r>
            <a:r>
              <a:rPr lang="es-ES" baseline="0" dirty="0" smtClean="0"/>
              <a:t> </a:t>
            </a:r>
            <a:r>
              <a:rPr lang="es-ES" baseline="0" dirty="0" err="1" smtClean="0"/>
              <a:t>we</a:t>
            </a:r>
            <a:r>
              <a:rPr lang="es-ES" baseline="0" dirty="0" smtClean="0"/>
              <a:t> </a:t>
            </a:r>
            <a:r>
              <a:rPr lang="es-ES" baseline="0" dirty="0" err="1" smtClean="0"/>
              <a:t>will</a:t>
            </a:r>
            <a:r>
              <a:rPr lang="es-ES" baseline="0" dirty="0" smtClean="0"/>
              <a:t> </a:t>
            </a:r>
            <a:r>
              <a:rPr lang="es-ES" baseline="0" dirty="0" err="1" smtClean="0"/>
              <a:t>see</a:t>
            </a:r>
            <a:r>
              <a:rPr lang="es-ES" baseline="0" dirty="0" smtClean="0"/>
              <a:t> </a:t>
            </a:r>
            <a:r>
              <a:rPr lang="es-ES" baseline="0" dirty="0" err="1" smtClean="0"/>
              <a:t>what</a:t>
            </a:r>
            <a:r>
              <a:rPr lang="es-ES" baseline="0" dirty="0" smtClean="0"/>
              <a:t> </a:t>
            </a:r>
            <a:r>
              <a:rPr lang="es-ES" baseline="0" dirty="0" err="1" smtClean="0"/>
              <a:t>we</a:t>
            </a:r>
            <a:r>
              <a:rPr lang="es-ES" baseline="0" dirty="0" smtClean="0"/>
              <a:t> </a:t>
            </a:r>
            <a:r>
              <a:rPr lang="es-ES" baseline="0" dirty="0" err="1" smtClean="0"/>
              <a:t>need</a:t>
            </a:r>
            <a:r>
              <a:rPr lang="es-ES" baseline="0" dirty="0" smtClean="0"/>
              <a:t> and </a:t>
            </a:r>
            <a:r>
              <a:rPr lang="es-ES" baseline="0" dirty="0" err="1" smtClean="0"/>
              <a:t>which</a:t>
            </a:r>
            <a:r>
              <a:rPr lang="es-ES" baseline="0" dirty="0" smtClean="0"/>
              <a:t> </a:t>
            </a:r>
            <a:r>
              <a:rPr lang="es-ES" baseline="0" dirty="0" err="1" smtClean="0"/>
              <a:t>solutions</a:t>
            </a:r>
            <a:r>
              <a:rPr lang="es-ES" baseline="0" dirty="0" smtClean="0"/>
              <a:t> </a:t>
            </a:r>
            <a:r>
              <a:rPr lang="es-ES" baseline="0" dirty="0" err="1" smtClean="0"/>
              <a:t>we</a:t>
            </a:r>
            <a:r>
              <a:rPr lang="es-ES" baseline="0" dirty="0" smtClean="0"/>
              <a:t> are </a:t>
            </a:r>
            <a:r>
              <a:rPr lang="es-ES" baseline="0" dirty="0" err="1" smtClean="0"/>
              <a:t>working</a:t>
            </a:r>
            <a:r>
              <a:rPr lang="es-ES" baseline="0" dirty="0" smtClean="0"/>
              <a:t> </a:t>
            </a:r>
            <a:r>
              <a:rPr lang="es-ES" baseline="0" dirty="0" err="1" smtClean="0"/>
              <a:t>out</a:t>
            </a:r>
            <a:r>
              <a:rPr lang="es-ES" baseline="0" dirty="0" smtClean="0"/>
              <a:t> to </a:t>
            </a:r>
            <a:r>
              <a:rPr lang="es-ES" baseline="0" dirty="0" err="1" smtClean="0"/>
              <a:t>that</a:t>
            </a:r>
            <a:r>
              <a:rPr lang="es-ES" baseline="0" dirty="0" smtClean="0"/>
              <a:t> </a:t>
            </a:r>
            <a:r>
              <a:rPr lang="es-ES" baseline="0" dirty="0" err="1" smtClean="0"/>
              <a:t>purpose</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3</a:t>
            </a:fld>
            <a:endParaRPr lang="es-ES"/>
          </a:p>
        </p:txBody>
      </p:sp>
    </p:spTree>
    <p:extLst>
      <p:ext uri="{BB962C8B-B14F-4D97-AF65-F5344CB8AC3E}">
        <p14:creationId xmlns:p14="http://schemas.microsoft.com/office/powerpoint/2010/main" val="256917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Everything we</a:t>
            </a:r>
            <a:r>
              <a:rPr lang="en-GB" baseline="0" noProof="0" dirty="0" smtClean="0"/>
              <a:t> have been learning these past three days will be unnecessary when Mr Negroponte’s prediction becomes real… or not. There will always be someone who has to design, prepare and concoct the ingredients for the pill.</a:t>
            </a:r>
          </a:p>
          <a:p>
            <a:r>
              <a:rPr lang="en-GB" baseline="0" noProof="0" dirty="0" smtClean="0"/>
              <a:t>But meanwhile, we have to instil the knowledge the “classic” way, this is…by a learning process. The pill will be a passive way of learning, and we need active involvement.</a:t>
            </a:r>
          </a:p>
          <a:p>
            <a:r>
              <a:rPr lang="en-GB" baseline="0" noProof="0" dirty="0" smtClean="0"/>
              <a:t>Let’s have a look to some ways we are trying now in our Armed Forces.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4</a:t>
            </a:fld>
            <a:endParaRPr lang="es-ES"/>
          </a:p>
        </p:txBody>
      </p:sp>
    </p:spTree>
    <p:extLst>
      <p:ext uri="{BB962C8B-B14F-4D97-AF65-F5344CB8AC3E}">
        <p14:creationId xmlns:p14="http://schemas.microsoft.com/office/powerpoint/2010/main" val="375383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smtClean="0"/>
              <a:t>First of all, let</a:t>
            </a:r>
            <a:r>
              <a:rPr lang="en-GB" baseline="0" noProof="0" dirty="0" smtClean="0"/>
              <a:t> me explain something: I am a member of the Spanish Army. My colleagues here belong to the Mil. Lang School (that’s MoD) and Guardia Civil. What I am going to present in the next few minutes is what we do in the Army. We are aligned, we are on the same page, and we share information, but this is just a sample of some Army initiatives.</a:t>
            </a:r>
            <a:endParaRPr lang="en-GB" noProof="0"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5</a:t>
            </a:fld>
            <a:endParaRPr lang="es-ES"/>
          </a:p>
        </p:txBody>
      </p:sp>
    </p:spTree>
    <p:extLst>
      <p:ext uri="{BB962C8B-B14F-4D97-AF65-F5344CB8AC3E}">
        <p14:creationId xmlns:p14="http://schemas.microsoft.com/office/powerpoint/2010/main" val="221566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We</a:t>
            </a:r>
            <a:r>
              <a:rPr lang="es-ES" dirty="0" smtClean="0"/>
              <a:t> </a:t>
            </a:r>
            <a:r>
              <a:rPr lang="es-ES" dirty="0" err="1" smtClean="0"/>
              <a:t>need</a:t>
            </a:r>
            <a:r>
              <a:rPr lang="es-ES" dirty="0" smtClean="0"/>
              <a:t> </a:t>
            </a:r>
            <a:r>
              <a:rPr lang="es-ES" dirty="0" err="1" smtClean="0"/>
              <a:t>tools</a:t>
            </a:r>
            <a:r>
              <a:rPr lang="es-ES" baseline="0" dirty="0" smtClean="0"/>
              <a:t> to test </a:t>
            </a:r>
            <a:r>
              <a:rPr lang="es-ES" baseline="0" dirty="0" err="1" smtClean="0"/>
              <a:t>students</a:t>
            </a:r>
            <a:r>
              <a:rPr lang="es-ES" baseline="0" dirty="0" smtClean="0"/>
              <a:t> (</a:t>
            </a:r>
            <a:r>
              <a:rPr lang="es-ES" baseline="0" dirty="0" err="1" smtClean="0"/>
              <a:t>proficiency</a:t>
            </a:r>
            <a:r>
              <a:rPr lang="es-ES" baseline="0" dirty="0" smtClean="0"/>
              <a:t> SLP </a:t>
            </a:r>
            <a:r>
              <a:rPr lang="es-ES" baseline="0" dirty="0" err="1" smtClean="0"/>
              <a:t>tests</a:t>
            </a:r>
            <a:r>
              <a:rPr lang="es-ES" baseline="0" dirty="0" smtClean="0"/>
              <a:t>, </a:t>
            </a:r>
            <a:r>
              <a:rPr lang="es-ES" baseline="0" dirty="0" err="1" smtClean="0"/>
              <a:t>progress</a:t>
            </a:r>
            <a:r>
              <a:rPr lang="es-ES" baseline="0" dirty="0" smtClean="0"/>
              <a:t> </a:t>
            </a:r>
            <a:r>
              <a:rPr lang="es-ES" baseline="0" dirty="0" err="1" smtClean="0"/>
              <a:t>tests</a:t>
            </a:r>
            <a:r>
              <a:rPr lang="es-ES" baseline="0" dirty="0" smtClean="0"/>
              <a:t>,…).</a:t>
            </a:r>
          </a:p>
          <a:p>
            <a:r>
              <a:rPr lang="es-ES" baseline="0" dirty="0" err="1" smtClean="0"/>
              <a:t>Also</a:t>
            </a:r>
            <a:r>
              <a:rPr lang="es-ES" baseline="0" dirty="0" smtClean="0"/>
              <a:t> </a:t>
            </a:r>
            <a:r>
              <a:rPr lang="es-ES" baseline="0" dirty="0" err="1" smtClean="0"/>
              <a:t>we</a:t>
            </a:r>
            <a:r>
              <a:rPr lang="es-ES" baseline="0" dirty="0" smtClean="0"/>
              <a:t> </a:t>
            </a:r>
            <a:r>
              <a:rPr lang="es-ES" baseline="0" dirty="0" err="1" smtClean="0"/>
              <a:t>need</a:t>
            </a:r>
            <a:r>
              <a:rPr lang="es-ES" baseline="0" dirty="0" smtClean="0"/>
              <a:t> </a:t>
            </a:r>
            <a:r>
              <a:rPr lang="es-ES" baseline="0" dirty="0" err="1" smtClean="0"/>
              <a:t>tools</a:t>
            </a:r>
            <a:r>
              <a:rPr lang="es-ES" baseline="0" dirty="0" smtClean="0"/>
              <a:t> to share </a:t>
            </a:r>
            <a:r>
              <a:rPr lang="es-ES" baseline="0" dirty="0" err="1" smtClean="0"/>
              <a:t>teaching</a:t>
            </a:r>
            <a:r>
              <a:rPr lang="es-ES" baseline="0" dirty="0" smtClean="0"/>
              <a:t> </a:t>
            </a:r>
            <a:r>
              <a:rPr lang="es-ES" baseline="0" dirty="0" err="1" smtClean="0"/>
              <a:t>materials</a:t>
            </a:r>
            <a:r>
              <a:rPr lang="es-ES" baseline="0" dirty="0" smtClean="0"/>
              <a:t> and </a:t>
            </a:r>
            <a:r>
              <a:rPr lang="es-ES" baseline="0" dirty="0" err="1" smtClean="0"/>
              <a:t>best</a:t>
            </a:r>
            <a:r>
              <a:rPr lang="es-ES" baseline="0" dirty="0" smtClean="0"/>
              <a:t> </a:t>
            </a:r>
            <a:r>
              <a:rPr lang="es-ES" baseline="0" dirty="0" err="1" smtClean="0"/>
              <a:t>practises</a:t>
            </a:r>
            <a:r>
              <a:rPr lang="es-ES" baseline="0" dirty="0" smtClean="0"/>
              <a:t> as </a:t>
            </a:r>
            <a:r>
              <a:rPr lang="es-ES" baseline="0" dirty="0" err="1" smtClean="0"/>
              <a:t>well</a:t>
            </a:r>
            <a:r>
              <a:rPr lang="es-ES" baseline="0" dirty="0" smtClean="0"/>
              <a:t> as to </a:t>
            </a:r>
            <a:r>
              <a:rPr lang="es-ES" baseline="0" dirty="0" err="1" smtClean="0"/>
              <a:t>provide</a:t>
            </a:r>
            <a:r>
              <a:rPr lang="es-ES" baseline="0" dirty="0" smtClean="0"/>
              <a:t> </a:t>
            </a:r>
            <a:r>
              <a:rPr lang="es-ES" baseline="0" dirty="0" err="1" smtClean="0"/>
              <a:t>students</a:t>
            </a:r>
            <a:r>
              <a:rPr lang="es-ES" baseline="0" dirty="0" smtClean="0"/>
              <a:t> </a:t>
            </a:r>
            <a:r>
              <a:rPr lang="es-ES" baseline="0" dirty="0" err="1" smtClean="0"/>
              <a:t>with</a:t>
            </a:r>
            <a:r>
              <a:rPr lang="es-ES" baseline="0" dirty="0" smtClean="0"/>
              <a:t> </a:t>
            </a:r>
            <a:r>
              <a:rPr lang="es-ES" baseline="0" dirty="0" err="1" smtClean="0"/>
              <a:t>resources</a:t>
            </a:r>
            <a:r>
              <a:rPr lang="es-ES" baseline="0" dirty="0" smtClean="0"/>
              <a:t> to </a:t>
            </a:r>
            <a:r>
              <a:rPr lang="es-ES" baseline="0" dirty="0" err="1" smtClean="0"/>
              <a:t>support</a:t>
            </a:r>
            <a:r>
              <a:rPr lang="es-ES" baseline="0" dirty="0" smtClean="0"/>
              <a:t> </a:t>
            </a:r>
            <a:r>
              <a:rPr lang="es-ES" baseline="0" dirty="0" err="1" smtClean="0"/>
              <a:t>them</a:t>
            </a:r>
            <a:r>
              <a:rPr lang="es-ES" baseline="0" dirty="0" smtClean="0"/>
              <a:t>, </a:t>
            </a:r>
            <a:r>
              <a:rPr lang="es-ES" baseline="0" dirty="0" err="1" smtClean="0"/>
              <a:t>either</a:t>
            </a:r>
            <a:r>
              <a:rPr lang="es-ES" baseline="0" dirty="0" smtClean="0"/>
              <a:t> </a:t>
            </a:r>
            <a:r>
              <a:rPr lang="es-ES" baseline="0" dirty="0" err="1" smtClean="0"/>
              <a:t>when</a:t>
            </a:r>
            <a:r>
              <a:rPr lang="es-ES" baseline="0" dirty="0" smtClean="0"/>
              <a:t> </a:t>
            </a:r>
            <a:r>
              <a:rPr lang="es-ES" baseline="0" dirty="0" err="1" smtClean="0"/>
              <a:t>they</a:t>
            </a:r>
            <a:r>
              <a:rPr lang="es-ES" baseline="0" dirty="0" smtClean="0"/>
              <a:t> </a:t>
            </a:r>
            <a:r>
              <a:rPr lang="es-ES" baseline="0" dirty="0" err="1" smtClean="0"/>
              <a:t>attend</a:t>
            </a:r>
            <a:r>
              <a:rPr lang="es-ES" baseline="0" dirty="0" smtClean="0"/>
              <a:t> </a:t>
            </a:r>
            <a:r>
              <a:rPr lang="es-ES" baseline="0" dirty="0" err="1" smtClean="0"/>
              <a:t>courses</a:t>
            </a:r>
            <a:r>
              <a:rPr lang="es-ES" baseline="0" dirty="0" smtClean="0"/>
              <a:t>, </a:t>
            </a:r>
            <a:r>
              <a:rPr lang="es-ES" baseline="0" dirty="0" err="1" smtClean="0"/>
              <a:t>or</a:t>
            </a:r>
            <a:r>
              <a:rPr lang="es-ES" baseline="0" dirty="0" smtClean="0"/>
              <a:t> more </a:t>
            </a:r>
            <a:r>
              <a:rPr lang="es-ES" baseline="0" dirty="0" err="1" smtClean="0"/>
              <a:t>important</a:t>
            </a:r>
            <a:r>
              <a:rPr lang="es-ES" baseline="0" dirty="0" smtClean="0"/>
              <a:t>, </a:t>
            </a:r>
            <a:r>
              <a:rPr lang="es-ES" baseline="0" dirty="0" err="1" smtClean="0"/>
              <a:t>for</a:t>
            </a:r>
            <a:r>
              <a:rPr lang="es-ES" baseline="0" dirty="0" smtClean="0"/>
              <a:t> </a:t>
            </a:r>
            <a:r>
              <a:rPr lang="es-ES" baseline="0" dirty="0" err="1" smtClean="0"/>
              <a:t>self-study</a:t>
            </a:r>
            <a:r>
              <a:rPr lang="es-ES" baseline="0" dirty="0" smtClean="0"/>
              <a:t>. And </a:t>
            </a:r>
            <a:r>
              <a:rPr lang="es-ES" baseline="0" dirty="0" err="1" smtClean="0"/>
              <a:t>we</a:t>
            </a:r>
            <a:r>
              <a:rPr lang="es-ES" baseline="0" dirty="0" smtClean="0"/>
              <a:t> are </a:t>
            </a:r>
            <a:r>
              <a:rPr lang="es-ES" baseline="0" dirty="0" err="1" smtClean="0"/>
              <a:t>making</a:t>
            </a:r>
            <a:r>
              <a:rPr lang="es-ES" baseline="0" dirty="0" smtClean="0"/>
              <a:t> a </a:t>
            </a:r>
            <a:r>
              <a:rPr lang="es-ES" baseline="0" dirty="0" err="1" smtClean="0"/>
              <a:t>big</a:t>
            </a:r>
            <a:r>
              <a:rPr lang="es-ES" baseline="0" dirty="0" smtClean="0"/>
              <a:t> </a:t>
            </a:r>
            <a:r>
              <a:rPr lang="es-ES" baseline="0" dirty="0" err="1" smtClean="0"/>
              <a:t>effort</a:t>
            </a:r>
            <a:r>
              <a:rPr lang="es-ES" baseline="0" dirty="0" smtClean="0"/>
              <a:t> in </a:t>
            </a:r>
            <a:r>
              <a:rPr lang="es-ES" baseline="0" dirty="0" err="1" smtClean="0"/>
              <a:t>telling</a:t>
            </a:r>
            <a:r>
              <a:rPr lang="es-ES" baseline="0" dirty="0" smtClean="0"/>
              <a:t> </a:t>
            </a:r>
            <a:r>
              <a:rPr lang="es-ES" baseline="0" dirty="0" err="1" smtClean="0"/>
              <a:t>everyone</a:t>
            </a:r>
            <a:r>
              <a:rPr lang="es-ES" baseline="0" dirty="0" smtClean="0"/>
              <a:t> </a:t>
            </a:r>
            <a:r>
              <a:rPr lang="es-ES" baseline="0" dirty="0" err="1" smtClean="0"/>
              <a:t>that</a:t>
            </a:r>
            <a:r>
              <a:rPr lang="es-ES" baseline="0" dirty="0" smtClean="0"/>
              <a:t> </a:t>
            </a:r>
            <a:r>
              <a:rPr lang="es-ES" baseline="0" dirty="0" err="1" smtClean="0"/>
              <a:t>the</a:t>
            </a:r>
            <a:r>
              <a:rPr lang="es-ES" baseline="0" dirty="0" smtClean="0"/>
              <a:t> test </a:t>
            </a:r>
            <a:r>
              <a:rPr lang="es-ES" baseline="0" dirty="0" err="1" smtClean="0"/>
              <a:t>is</a:t>
            </a:r>
            <a:r>
              <a:rPr lang="es-ES" baseline="0" dirty="0" smtClean="0"/>
              <a:t> </a:t>
            </a:r>
            <a:r>
              <a:rPr lang="es-ES" baseline="0" dirty="0" err="1" smtClean="0"/>
              <a:t>not</a:t>
            </a:r>
            <a:r>
              <a:rPr lang="es-ES" baseline="0" dirty="0" smtClean="0"/>
              <a:t> </a:t>
            </a:r>
            <a:r>
              <a:rPr lang="es-ES" baseline="0" dirty="0" err="1" smtClean="0"/>
              <a:t>the</a:t>
            </a:r>
            <a:r>
              <a:rPr lang="es-ES" baseline="0" dirty="0" smtClean="0"/>
              <a:t> </a:t>
            </a:r>
            <a:r>
              <a:rPr lang="es-ES" baseline="0" dirty="0" err="1" smtClean="0"/>
              <a:t>end</a:t>
            </a:r>
            <a:r>
              <a:rPr lang="es-ES" baseline="0" dirty="0" smtClean="0"/>
              <a:t> of </a:t>
            </a:r>
            <a:r>
              <a:rPr lang="es-ES" baseline="0" dirty="0" err="1" smtClean="0"/>
              <a:t>the</a:t>
            </a:r>
            <a:r>
              <a:rPr lang="es-ES" baseline="0" dirty="0" smtClean="0"/>
              <a:t> </a:t>
            </a:r>
            <a:r>
              <a:rPr lang="es-ES" baseline="0" dirty="0" err="1" smtClean="0"/>
              <a:t>road</a:t>
            </a:r>
            <a:r>
              <a:rPr lang="es-ES" baseline="0" dirty="0" smtClean="0"/>
              <a:t>… </a:t>
            </a:r>
            <a:r>
              <a:rPr lang="es-ES" baseline="0" dirty="0" err="1" smtClean="0"/>
              <a:t>Keep</a:t>
            </a:r>
            <a:r>
              <a:rPr lang="es-ES" baseline="0" dirty="0" smtClean="0"/>
              <a:t> </a:t>
            </a:r>
            <a:r>
              <a:rPr lang="es-ES" baseline="0" dirty="0" err="1" smtClean="0"/>
              <a:t>language</a:t>
            </a:r>
            <a:r>
              <a:rPr lang="es-ES" baseline="0" dirty="0" smtClean="0"/>
              <a:t> </a:t>
            </a:r>
            <a:r>
              <a:rPr lang="es-ES" baseline="0" dirty="0" err="1" smtClean="0"/>
              <a:t>alive</a:t>
            </a:r>
            <a:r>
              <a:rPr lang="es-ES" baseline="0" dirty="0" smtClean="0"/>
              <a:t>, and </a:t>
            </a:r>
            <a:r>
              <a:rPr lang="es-ES" baseline="0" dirty="0" err="1" smtClean="0"/>
              <a:t>not</a:t>
            </a:r>
            <a:r>
              <a:rPr lang="es-ES" baseline="0" dirty="0" smtClean="0"/>
              <a:t> </a:t>
            </a:r>
            <a:r>
              <a:rPr lang="es-ES" baseline="0" dirty="0" err="1" smtClean="0"/>
              <a:t>letting</a:t>
            </a:r>
            <a:r>
              <a:rPr lang="es-ES" baseline="0" dirty="0" smtClean="0"/>
              <a:t> </a:t>
            </a:r>
            <a:r>
              <a:rPr lang="es-ES" baseline="0" dirty="0" err="1" smtClean="0"/>
              <a:t>it</a:t>
            </a:r>
            <a:r>
              <a:rPr lang="es-ES" baseline="0" dirty="0" smtClean="0"/>
              <a:t> </a:t>
            </a:r>
            <a:r>
              <a:rPr lang="es-ES" baseline="0" dirty="0" err="1" smtClean="0"/>
              <a:t>go</a:t>
            </a:r>
            <a:r>
              <a:rPr lang="es-ES" baseline="0" dirty="0" smtClean="0"/>
              <a:t> “</a:t>
            </a:r>
            <a:r>
              <a:rPr lang="es-ES" baseline="0" dirty="0" err="1" smtClean="0"/>
              <a:t>rusty</a:t>
            </a:r>
            <a:r>
              <a:rPr lang="es-ES" baseline="0" dirty="0" smtClean="0"/>
              <a:t>” </a:t>
            </a:r>
            <a:r>
              <a:rPr lang="es-ES" baseline="0" dirty="0" err="1" smtClean="0"/>
              <a:t>is</a:t>
            </a:r>
            <a:r>
              <a:rPr lang="es-ES" baseline="0" dirty="0" smtClean="0"/>
              <a:t> </a:t>
            </a:r>
            <a:r>
              <a:rPr lang="es-ES" baseline="0" dirty="0" err="1" smtClean="0"/>
              <a:t>another</a:t>
            </a:r>
            <a:r>
              <a:rPr lang="es-ES" baseline="0" dirty="0" smtClean="0"/>
              <a:t> of </a:t>
            </a:r>
            <a:r>
              <a:rPr lang="es-ES" baseline="0" dirty="0" err="1" smtClean="0"/>
              <a:t>our</a:t>
            </a:r>
            <a:r>
              <a:rPr lang="es-ES" baseline="0" dirty="0" smtClean="0"/>
              <a:t> </a:t>
            </a:r>
            <a:r>
              <a:rPr lang="es-ES" baseline="0" dirty="0" err="1" smtClean="0"/>
              <a:t>goals</a:t>
            </a:r>
            <a:r>
              <a:rPr lang="es-ES" baseline="0" dirty="0" smtClean="0"/>
              <a:t>. </a:t>
            </a:r>
          </a:p>
          <a:p>
            <a:r>
              <a:rPr lang="es-ES" baseline="0" dirty="0" smtClean="0"/>
              <a:t>Of </a:t>
            </a:r>
            <a:r>
              <a:rPr lang="es-ES" baseline="0" dirty="0" err="1" smtClean="0"/>
              <a:t>course</a:t>
            </a:r>
            <a:r>
              <a:rPr lang="es-ES" baseline="0" dirty="0" smtClean="0"/>
              <a:t>, </a:t>
            </a:r>
            <a:r>
              <a:rPr lang="es-ES" baseline="0" dirty="0" err="1" smtClean="0"/>
              <a:t>the</a:t>
            </a:r>
            <a:r>
              <a:rPr lang="es-ES" baseline="0" dirty="0" smtClean="0"/>
              <a:t> </a:t>
            </a:r>
            <a:r>
              <a:rPr lang="es-ES" baseline="0" dirty="0" err="1" smtClean="0"/>
              <a:t>ultimate</a:t>
            </a:r>
            <a:r>
              <a:rPr lang="es-ES" baseline="0" dirty="0" smtClean="0"/>
              <a:t> </a:t>
            </a:r>
            <a:r>
              <a:rPr lang="es-ES" baseline="0" dirty="0" err="1" smtClean="0"/>
              <a:t>goal</a:t>
            </a:r>
            <a:r>
              <a:rPr lang="es-ES" baseline="0" dirty="0" smtClean="0"/>
              <a:t> of </a:t>
            </a:r>
            <a:r>
              <a:rPr lang="es-ES" baseline="0" dirty="0" err="1" smtClean="0"/>
              <a:t>language</a:t>
            </a:r>
            <a:r>
              <a:rPr lang="es-ES" baseline="0" dirty="0" smtClean="0"/>
              <a:t> </a:t>
            </a:r>
            <a:r>
              <a:rPr lang="es-ES" baseline="0" dirty="0" err="1" smtClean="0"/>
              <a:t>learning</a:t>
            </a:r>
            <a:r>
              <a:rPr lang="es-ES" baseline="0" dirty="0" smtClean="0"/>
              <a:t> </a:t>
            </a:r>
            <a:r>
              <a:rPr lang="es-ES" baseline="0" dirty="0" err="1" smtClean="0"/>
              <a:t>is</a:t>
            </a:r>
            <a:r>
              <a:rPr lang="es-ES" baseline="0" dirty="0" smtClean="0"/>
              <a:t> </a:t>
            </a:r>
            <a:r>
              <a:rPr lang="es-ES" baseline="0" dirty="0" err="1" smtClean="0"/>
              <a:t>using</a:t>
            </a:r>
            <a:r>
              <a:rPr lang="es-ES" baseline="0" dirty="0" smtClean="0"/>
              <a:t> </a:t>
            </a:r>
            <a:r>
              <a:rPr lang="es-ES" baseline="0" dirty="0" err="1" smtClean="0"/>
              <a:t>it</a:t>
            </a:r>
            <a:r>
              <a:rPr lang="es-ES" baseline="0" dirty="0" smtClean="0"/>
              <a:t>. </a:t>
            </a:r>
            <a:r>
              <a:rPr lang="es-ES" baseline="0" dirty="0" err="1" smtClean="0"/>
              <a:t>Our</a:t>
            </a:r>
            <a:r>
              <a:rPr lang="es-ES" baseline="0" dirty="0" smtClean="0"/>
              <a:t> </a:t>
            </a:r>
            <a:r>
              <a:rPr lang="es-ES" baseline="0" dirty="0" err="1" smtClean="0"/>
              <a:t>personnel</a:t>
            </a:r>
            <a:r>
              <a:rPr lang="es-ES" baseline="0" dirty="0" smtClean="0"/>
              <a:t> </a:t>
            </a:r>
            <a:r>
              <a:rPr lang="es-ES" baseline="0" dirty="0" err="1" smtClean="0"/>
              <a:t>is</a:t>
            </a:r>
            <a:r>
              <a:rPr lang="es-ES" baseline="0" dirty="0" smtClean="0"/>
              <a:t> </a:t>
            </a:r>
            <a:r>
              <a:rPr lang="es-ES" baseline="0" dirty="0" err="1" smtClean="0"/>
              <a:t>deployed</a:t>
            </a:r>
            <a:r>
              <a:rPr lang="es-ES" baseline="0" dirty="0" smtClean="0"/>
              <a:t> in </a:t>
            </a:r>
            <a:r>
              <a:rPr lang="es-ES" baseline="0" dirty="0" err="1" smtClean="0"/>
              <a:t>different</a:t>
            </a:r>
            <a:r>
              <a:rPr lang="es-ES" baseline="0" dirty="0" smtClean="0"/>
              <a:t> </a:t>
            </a:r>
            <a:r>
              <a:rPr lang="es-ES" baseline="0" dirty="0" err="1" smtClean="0"/>
              <a:t>missions</a:t>
            </a:r>
            <a:r>
              <a:rPr lang="es-ES" baseline="0" dirty="0" smtClean="0"/>
              <a:t>, </a:t>
            </a:r>
            <a:r>
              <a:rPr lang="es-ES" baseline="0" dirty="0" err="1" smtClean="0"/>
              <a:t>with</a:t>
            </a:r>
            <a:r>
              <a:rPr lang="es-ES" baseline="0" dirty="0" smtClean="0"/>
              <a:t> </a:t>
            </a:r>
            <a:r>
              <a:rPr lang="es-ES" baseline="0" dirty="0" err="1" smtClean="0"/>
              <a:t>different</a:t>
            </a:r>
            <a:r>
              <a:rPr lang="es-ES" baseline="0" dirty="0" smtClean="0"/>
              <a:t> </a:t>
            </a:r>
            <a:r>
              <a:rPr lang="es-ES" baseline="0" dirty="0" err="1" smtClean="0"/>
              <a:t>duties</a:t>
            </a:r>
            <a:r>
              <a:rPr lang="es-ES" baseline="0" dirty="0" smtClean="0"/>
              <a:t> and </a:t>
            </a:r>
            <a:r>
              <a:rPr lang="es-ES" baseline="0" dirty="0" err="1" smtClean="0"/>
              <a:t>tasks</a:t>
            </a:r>
            <a:r>
              <a:rPr lang="es-ES" baseline="0" dirty="0" smtClean="0"/>
              <a:t>. </a:t>
            </a:r>
            <a:r>
              <a:rPr lang="es-ES" baseline="0" dirty="0" err="1" smtClean="0"/>
              <a:t>Lingüistic</a:t>
            </a:r>
            <a:r>
              <a:rPr lang="es-ES" baseline="0" dirty="0" smtClean="0"/>
              <a:t> </a:t>
            </a:r>
            <a:r>
              <a:rPr lang="es-ES" baseline="0" dirty="0" err="1" smtClean="0"/>
              <a:t>support</a:t>
            </a:r>
            <a:r>
              <a:rPr lang="es-ES" baseline="0" dirty="0" smtClean="0"/>
              <a:t> </a:t>
            </a:r>
            <a:r>
              <a:rPr lang="es-ES" baseline="0" dirty="0" err="1" smtClean="0"/>
              <a:t>is</a:t>
            </a:r>
            <a:r>
              <a:rPr lang="es-ES" baseline="0" dirty="0" smtClean="0"/>
              <a:t> </a:t>
            </a:r>
            <a:r>
              <a:rPr lang="es-ES" baseline="0" dirty="0" err="1" smtClean="0"/>
              <a:t>always</a:t>
            </a:r>
            <a:r>
              <a:rPr lang="es-ES" baseline="0" dirty="0" smtClean="0"/>
              <a:t> </a:t>
            </a:r>
            <a:r>
              <a:rPr lang="es-ES" baseline="0" dirty="0" err="1" smtClean="0"/>
              <a:t>welcome</a:t>
            </a:r>
            <a:r>
              <a:rPr lang="es-ES" baseline="0" dirty="0" smtClean="0"/>
              <a:t>.</a:t>
            </a:r>
          </a:p>
          <a:p>
            <a:r>
              <a:rPr lang="es-ES" baseline="0" dirty="0" err="1" smtClean="0"/>
              <a:t>Finally</a:t>
            </a:r>
            <a:r>
              <a:rPr lang="es-ES" baseline="0" dirty="0" smtClean="0"/>
              <a:t>, </a:t>
            </a:r>
            <a:r>
              <a:rPr lang="es-ES" baseline="0" dirty="0" err="1" smtClean="0"/>
              <a:t>there</a:t>
            </a:r>
            <a:r>
              <a:rPr lang="es-ES" baseline="0" dirty="0" smtClean="0"/>
              <a:t> are </a:t>
            </a:r>
            <a:r>
              <a:rPr lang="es-ES" baseline="0" dirty="0" err="1" smtClean="0"/>
              <a:t>different</a:t>
            </a:r>
            <a:r>
              <a:rPr lang="es-ES" baseline="0" dirty="0" smtClean="0"/>
              <a:t> </a:t>
            </a:r>
            <a:r>
              <a:rPr lang="es-ES" baseline="0" dirty="0" err="1" smtClean="0"/>
              <a:t>actors</a:t>
            </a:r>
            <a:r>
              <a:rPr lang="es-ES" baseline="0" dirty="0" smtClean="0"/>
              <a:t> </a:t>
            </a:r>
            <a:r>
              <a:rPr lang="es-ES" baseline="0" dirty="0" err="1" smtClean="0"/>
              <a:t>involved</a:t>
            </a:r>
            <a:r>
              <a:rPr lang="es-ES" baseline="0" dirty="0" smtClean="0"/>
              <a:t> in </a:t>
            </a:r>
            <a:r>
              <a:rPr lang="es-ES" baseline="0" dirty="0" err="1" smtClean="0"/>
              <a:t>the</a:t>
            </a:r>
            <a:r>
              <a:rPr lang="es-ES" baseline="0" dirty="0" smtClean="0"/>
              <a:t> </a:t>
            </a:r>
            <a:r>
              <a:rPr lang="es-ES" baseline="0" dirty="0" err="1" smtClean="0"/>
              <a:t>process</a:t>
            </a:r>
            <a:r>
              <a:rPr lang="es-ES" baseline="0" dirty="0" smtClean="0"/>
              <a:t>. </a:t>
            </a:r>
            <a:r>
              <a:rPr lang="es-ES" baseline="0" dirty="0" err="1" smtClean="0"/>
              <a:t>Not</a:t>
            </a:r>
            <a:r>
              <a:rPr lang="es-ES" baseline="0" dirty="0" smtClean="0"/>
              <a:t> </a:t>
            </a:r>
            <a:r>
              <a:rPr lang="es-ES" baseline="0" dirty="0" err="1" smtClean="0"/>
              <a:t>only</a:t>
            </a:r>
            <a:r>
              <a:rPr lang="es-ES" baseline="0" dirty="0" smtClean="0"/>
              <a:t> </a:t>
            </a:r>
            <a:r>
              <a:rPr lang="es-ES" baseline="0" dirty="0" err="1" smtClean="0"/>
              <a:t>mere</a:t>
            </a:r>
            <a:r>
              <a:rPr lang="es-ES" baseline="0" dirty="0" smtClean="0"/>
              <a:t> </a:t>
            </a:r>
            <a:r>
              <a:rPr lang="es-ES" baseline="0" dirty="0" err="1" smtClean="0"/>
              <a:t>students</a:t>
            </a:r>
            <a:r>
              <a:rPr lang="es-ES" baseline="0" dirty="0" smtClean="0"/>
              <a:t>, </a:t>
            </a:r>
            <a:r>
              <a:rPr lang="es-ES" baseline="0" dirty="0" err="1" smtClean="0"/>
              <a:t>but</a:t>
            </a:r>
            <a:r>
              <a:rPr lang="es-ES" baseline="0" dirty="0" smtClean="0"/>
              <a:t> </a:t>
            </a:r>
            <a:r>
              <a:rPr lang="es-ES" baseline="0" dirty="0" err="1" smtClean="0"/>
              <a:t>program</a:t>
            </a:r>
            <a:r>
              <a:rPr lang="es-ES" baseline="0" dirty="0" smtClean="0"/>
              <a:t> managers, </a:t>
            </a:r>
            <a:r>
              <a:rPr lang="es-ES" baseline="0" dirty="0" err="1" smtClean="0"/>
              <a:t>planners</a:t>
            </a:r>
            <a:r>
              <a:rPr lang="es-ES" baseline="0" dirty="0" smtClean="0"/>
              <a:t>, staff </a:t>
            </a:r>
            <a:r>
              <a:rPr lang="es-ES" baseline="0" dirty="0" err="1" smtClean="0"/>
              <a:t>officers</a:t>
            </a:r>
            <a:r>
              <a:rPr lang="es-ES" baseline="0" dirty="0" smtClean="0"/>
              <a:t> and </a:t>
            </a:r>
            <a:r>
              <a:rPr lang="es-ES" baseline="0" dirty="0" err="1" smtClean="0"/>
              <a:t>the</a:t>
            </a:r>
            <a:r>
              <a:rPr lang="es-ES" baseline="0" dirty="0" smtClean="0"/>
              <a:t> </a:t>
            </a:r>
            <a:r>
              <a:rPr lang="es-ES" baseline="0" dirty="0" err="1" smtClean="0"/>
              <a:t>whole</a:t>
            </a:r>
            <a:r>
              <a:rPr lang="es-ES" baseline="0" dirty="0" smtClean="0"/>
              <a:t> </a:t>
            </a:r>
            <a:r>
              <a:rPr lang="es-ES" baseline="0" dirty="0" err="1" smtClean="0"/>
              <a:t>chain</a:t>
            </a:r>
            <a:r>
              <a:rPr lang="es-ES" baseline="0" dirty="0" smtClean="0"/>
              <a:t> of </a:t>
            </a:r>
            <a:r>
              <a:rPr lang="es-ES" baseline="0" dirty="0" err="1" smtClean="0"/>
              <a:t>command</a:t>
            </a:r>
            <a:r>
              <a:rPr lang="es-ES" baseline="0" dirty="0" smtClean="0"/>
              <a:t> </a:t>
            </a:r>
            <a:r>
              <a:rPr lang="es-ES" baseline="0" dirty="0" err="1" smtClean="0"/>
              <a:t>should</a:t>
            </a:r>
            <a:r>
              <a:rPr lang="es-ES" baseline="0" dirty="0" smtClean="0"/>
              <a:t> be </a:t>
            </a:r>
            <a:r>
              <a:rPr lang="es-ES" baseline="0" dirty="0" err="1" smtClean="0"/>
              <a:t>aware</a:t>
            </a:r>
            <a:r>
              <a:rPr lang="es-ES" baseline="0" dirty="0" smtClean="0"/>
              <a:t> </a:t>
            </a:r>
            <a:r>
              <a:rPr lang="es-ES" baseline="0" dirty="0" err="1" smtClean="0"/>
              <a:t>about</a:t>
            </a:r>
            <a:r>
              <a:rPr lang="es-ES" baseline="0" dirty="0" smtClean="0"/>
              <a:t> </a:t>
            </a:r>
            <a:r>
              <a:rPr lang="es-ES" baseline="0" dirty="0" err="1" smtClean="0"/>
              <a:t>procedures</a:t>
            </a:r>
            <a:r>
              <a:rPr lang="es-ES" baseline="0" dirty="0" smtClean="0"/>
              <a:t>, </a:t>
            </a:r>
            <a:r>
              <a:rPr lang="es-ES" baseline="0" dirty="0" err="1" smtClean="0"/>
              <a:t>regulations</a:t>
            </a:r>
            <a:r>
              <a:rPr lang="es-ES" baseline="0" dirty="0" smtClean="0"/>
              <a:t>, and so </a:t>
            </a:r>
            <a:r>
              <a:rPr lang="es-ES" baseline="0" dirty="0" err="1" smtClean="0"/>
              <a:t>on</a:t>
            </a:r>
            <a:r>
              <a:rPr lang="es-ES" baseline="0" dirty="0" smtClean="0"/>
              <a:t>. </a:t>
            </a:r>
            <a:r>
              <a:rPr lang="es-ES" baseline="0" dirty="0" err="1" smtClean="0"/>
              <a:t>All</a:t>
            </a:r>
            <a:r>
              <a:rPr lang="es-ES" baseline="0" dirty="0" smtClean="0"/>
              <a:t> of </a:t>
            </a:r>
            <a:r>
              <a:rPr lang="es-ES" baseline="0" dirty="0" err="1" smtClean="0"/>
              <a:t>these</a:t>
            </a:r>
            <a:r>
              <a:rPr lang="es-ES" baseline="0" dirty="0" smtClean="0"/>
              <a:t> </a:t>
            </a:r>
            <a:r>
              <a:rPr lang="es-ES" baseline="0" dirty="0" err="1" smtClean="0"/>
              <a:t>actors</a:t>
            </a:r>
            <a:r>
              <a:rPr lang="es-ES" baseline="0" dirty="0" smtClean="0"/>
              <a:t> </a:t>
            </a:r>
            <a:r>
              <a:rPr lang="es-ES" baseline="0" dirty="0" err="1" smtClean="0"/>
              <a:t>need</a:t>
            </a:r>
            <a:r>
              <a:rPr lang="es-ES" baseline="0" dirty="0" smtClean="0"/>
              <a:t> </a:t>
            </a:r>
            <a:r>
              <a:rPr lang="es-ES" baseline="0" dirty="0" err="1" smtClean="0"/>
              <a:t>information</a:t>
            </a:r>
            <a:r>
              <a:rPr lang="es-ES" baseline="0" dirty="0" smtClean="0"/>
              <a:t> and </a:t>
            </a:r>
            <a:r>
              <a:rPr lang="es-ES" baseline="0" dirty="0" err="1" smtClean="0"/>
              <a:t>motivation</a:t>
            </a:r>
            <a:r>
              <a:rPr lang="es-ES" baseline="0" dirty="0" smtClean="0"/>
              <a:t>. And </a:t>
            </a:r>
            <a:r>
              <a:rPr lang="es-ES" baseline="0" dirty="0" err="1" smtClean="0"/>
              <a:t>it</a:t>
            </a:r>
            <a:r>
              <a:rPr lang="es-ES" baseline="0" dirty="0" smtClean="0"/>
              <a:t> has to be </a:t>
            </a:r>
            <a:r>
              <a:rPr lang="es-ES" baseline="0" dirty="0" err="1" smtClean="0"/>
              <a:t>available</a:t>
            </a:r>
            <a:r>
              <a:rPr lang="es-ES" baseline="0" dirty="0" smtClean="0"/>
              <a:t>. </a:t>
            </a:r>
            <a:r>
              <a:rPr lang="es-ES" baseline="0" dirty="0" err="1" smtClean="0"/>
              <a:t>We</a:t>
            </a:r>
            <a:r>
              <a:rPr lang="es-ES" baseline="0" dirty="0" smtClean="0"/>
              <a:t> </a:t>
            </a:r>
            <a:r>
              <a:rPr lang="es-ES" baseline="0" dirty="0" err="1" smtClean="0"/>
              <a:t>have</a:t>
            </a:r>
            <a:r>
              <a:rPr lang="es-ES" baseline="0" dirty="0" smtClean="0"/>
              <a:t> to </a:t>
            </a:r>
            <a:r>
              <a:rPr lang="es-ES" baseline="0" dirty="0" err="1" smtClean="0"/>
              <a:t>reach</a:t>
            </a:r>
            <a:r>
              <a:rPr lang="es-ES" baseline="0" dirty="0" smtClean="0"/>
              <a:t> </a:t>
            </a:r>
            <a:r>
              <a:rPr lang="es-ES" baseline="0" dirty="0" err="1" smtClean="0"/>
              <a:t>all</a:t>
            </a:r>
            <a:r>
              <a:rPr lang="es-ES" baseline="0" dirty="0" smtClean="0"/>
              <a:t> of </a:t>
            </a:r>
            <a:r>
              <a:rPr lang="es-ES" baseline="0" dirty="0" err="1" smtClean="0"/>
              <a:t>them</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6</a:t>
            </a:fld>
            <a:endParaRPr lang="es-ES"/>
          </a:p>
        </p:txBody>
      </p:sp>
    </p:spTree>
    <p:extLst>
      <p:ext uri="{BB962C8B-B14F-4D97-AF65-F5344CB8AC3E}">
        <p14:creationId xmlns:p14="http://schemas.microsoft.com/office/powerpoint/2010/main" val="113126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err="1" smtClean="0"/>
              <a:t>Finally</a:t>
            </a:r>
            <a:r>
              <a:rPr lang="es-ES" baseline="0" dirty="0" smtClean="0"/>
              <a:t>, </a:t>
            </a:r>
            <a:r>
              <a:rPr lang="es-ES" baseline="0" dirty="0" err="1" smtClean="0"/>
              <a:t>there</a:t>
            </a:r>
            <a:r>
              <a:rPr lang="es-ES" baseline="0" dirty="0" smtClean="0"/>
              <a:t> are </a:t>
            </a:r>
            <a:r>
              <a:rPr lang="es-ES" baseline="0" dirty="0" err="1" smtClean="0"/>
              <a:t>different</a:t>
            </a:r>
            <a:r>
              <a:rPr lang="es-ES" baseline="0" dirty="0" smtClean="0"/>
              <a:t> </a:t>
            </a:r>
            <a:r>
              <a:rPr lang="es-ES" baseline="0" dirty="0" err="1" smtClean="0"/>
              <a:t>actors</a:t>
            </a:r>
            <a:r>
              <a:rPr lang="es-ES" baseline="0" dirty="0" smtClean="0"/>
              <a:t> </a:t>
            </a:r>
            <a:r>
              <a:rPr lang="es-ES" baseline="0" dirty="0" err="1" smtClean="0"/>
              <a:t>involved</a:t>
            </a:r>
            <a:r>
              <a:rPr lang="es-ES" baseline="0" dirty="0" smtClean="0"/>
              <a:t> in </a:t>
            </a:r>
            <a:r>
              <a:rPr lang="es-ES" baseline="0" dirty="0" err="1" smtClean="0"/>
              <a:t>the</a:t>
            </a:r>
            <a:r>
              <a:rPr lang="es-ES" baseline="0" dirty="0" smtClean="0"/>
              <a:t> </a:t>
            </a:r>
            <a:r>
              <a:rPr lang="es-ES" baseline="0" dirty="0" err="1" smtClean="0"/>
              <a:t>process</a:t>
            </a:r>
            <a:r>
              <a:rPr lang="es-ES" baseline="0" dirty="0" smtClean="0"/>
              <a:t>. </a:t>
            </a:r>
            <a:r>
              <a:rPr lang="es-ES" baseline="0" dirty="0" err="1" smtClean="0"/>
              <a:t>Not</a:t>
            </a:r>
            <a:r>
              <a:rPr lang="es-ES" baseline="0" dirty="0" smtClean="0"/>
              <a:t> </a:t>
            </a:r>
            <a:r>
              <a:rPr lang="es-ES" baseline="0" dirty="0" err="1" smtClean="0"/>
              <a:t>only</a:t>
            </a:r>
            <a:r>
              <a:rPr lang="es-ES" baseline="0" dirty="0" smtClean="0"/>
              <a:t> </a:t>
            </a:r>
            <a:r>
              <a:rPr lang="es-ES" baseline="0" dirty="0" err="1" smtClean="0"/>
              <a:t>mere</a:t>
            </a:r>
            <a:r>
              <a:rPr lang="es-ES" baseline="0" dirty="0" smtClean="0"/>
              <a:t> </a:t>
            </a:r>
            <a:r>
              <a:rPr lang="es-ES" baseline="0" dirty="0" err="1" smtClean="0"/>
              <a:t>students</a:t>
            </a:r>
            <a:r>
              <a:rPr lang="es-ES" baseline="0" dirty="0" smtClean="0"/>
              <a:t>, </a:t>
            </a:r>
            <a:r>
              <a:rPr lang="es-ES" baseline="0" dirty="0" err="1" smtClean="0"/>
              <a:t>but</a:t>
            </a:r>
            <a:r>
              <a:rPr lang="es-ES" baseline="0" dirty="0" smtClean="0"/>
              <a:t> </a:t>
            </a:r>
            <a:r>
              <a:rPr lang="es-ES" baseline="0" dirty="0" err="1" smtClean="0"/>
              <a:t>program</a:t>
            </a:r>
            <a:r>
              <a:rPr lang="es-ES" baseline="0" dirty="0" smtClean="0"/>
              <a:t> managers, </a:t>
            </a:r>
            <a:r>
              <a:rPr lang="es-ES" baseline="0" dirty="0" err="1" smtClean="0"/>
              <a:t>planners</a:t>
            </a:r>
            <a:r>
              <a:rPr lang="es-ES" baseline="0" dirty="0" smtClean="0"/>
              <a:t>, staff </a:t>
            </a:r>
            <a:r>
              <a:rPr lang="es-ES" baseline="0" dirty="0" err="1" smtClean="0"/>
              <a:t>officers</a:t>
            </a:r>
            <a:r>
              <a:rPr lang="es-ES" baseline="0" dirty="0" smtClean="0"/>
              <a:t> and </a:t>
            </a:r>
            <a:r>
              <a:rPr lang="es-ES" baseline="0" dirty="0" err="1" smtClean="0"/>
              <a:t>the</a:t>
            </a:r>
            <a:r>
              <a:rPr lang="es-ES" baseline="0" dirty="0" smtClean="0"/>
              <a:t> </a:t>
            </a:r>
            <a:r>
              <a:rPr lang="es-ES" baseline="0" dirty="0" err="1" smtClean="0"/>
              <a:t>whole</a:t>
            </a:r>
            <a:r>
              <a:rPr lang="es-ES" baseline="0" dirty="0" smtClean="0"/>
              <a:t> </a:t>
            </a:r>
            <a:r>
              <a:rPr lang="es-ES" baseline="0" dirty="0" err="1" smtClean="0"/>
              <a:t>chain</a:t>
            </a:r>
            <a:r>
              <a:rPr lang="es-ES" baseline="0" dirty="0" smtClean="0"/>
              <a:t> of </a:t>
            </a:r>
            <a:r>
              <a:rPr lang="es-ES" baseline="0" dirty="0" err="1" smtClean="0"/>
              <a:t>command</a:t>
            </a:r>
            <a:r>
              <a:rPr lang="es-ES" baseline="0" dirty="0" smtClean="0"/>
              <a:t> </a:t>
            </a:r>
            <a:r>
              <a:rPr lang="es-ES" baseline="0" dirty="0" err="1" smtClean="0"/>
              <a:t>should</a:t>
            </a:r>
            <a:r>
              <a:rPr lang="es-ES" baseline="0" dirty="0" smtClean="0"/>
              <a:t> be </a:t>
            </a:r>
            <a:r>
              <a:rPr lang="es-ES" baseline="0" dirty="0" err="1" smtClean="0"/>
              <a:t>aware</a:t>
            </a:r>
            <a:r>
              <a:rPr lang="es-ES" baseline="0" dirty="0" smtClean="0"/>
              <a:t> </a:t>
            </a:r>
            <a:r>
              <a:rPr lang="es-ES" baseline="0" dirty="0" err="1" smtClean="0"/>
              <a:t>about</a:t>
            </a:r>
            <a:r>
              <a:rPr lang="es-ES" baseline="0" dirty="0" smtClean="0"/>
              <a:t> </a:t>
            </a:r>
            <a:r>
              <a:rPr lang="es-ES" baseline="0" dirty="0" err="1" smtClean="0"/>
              <a:t>procedures</a:t>
            </a:r>
            <a:r>
              <a:rPr lang="es-ES" baseline="0" dirty="0" smtClean="0"/>
              <a:t>, </a:t>
            </a:r>
            <a:r>
              <a:rPr lang="es-ES" baseline="0" dirty="0" err="1" smtClean="0"/>
              <a:t>regulations</a:t>
            </a:r>
            <a:r>
              <a:rPr lang="es-ES" baseline="0" dirty="0" smtClean="0"/>
              <a:t>, and so </a:t>
            </a:r>
            <a:r>
              <a:rPr lang="es-ES" baseline="0" dirty="0" err="1" smtClean="0"/>
              <a:t>on</a:t>
            </a:r>
            <a:r>
              <a:rPr lang="es-ES" baseline="0" dirty="0" smtClean="0"/>
              <a:t>. </a:t>
            </a:r>
            <a:r>
              <a:rPr lang="es-ES" baseline="0" dirty="0" err="1" smtClean="0"/>
              <a:t>All</a:t>
            </a:r>
            <a:r>
              <a:rPr lang="es-ES" baseline="0" dirty="0" smtClean="0"/>
              <a:t> of </a:t>
            </a:r>
            <a:r>
              <a:rPr lang="es-ES" baseline="0" dirty="0" err="1" smtClean="0"/>
              <a:t>these</a:t>
            </a:r>
            <a:r>
              <a:rPr lang="es-ES" baseline="0" dirty="0" smtClean="0"/>
              <a:t> </a:t>
            </a:r>
            <a:r>
              <a:rPr lang="es-ES" baseline="0" dirty="0" err="1" smtClean="0"/>
              <a:t>actors</a:t>
            </a:r>
            <a:r>
              <a:rPr lang="es-ES" baseline="0" dirty="0" smtClean="0"/>
              <a:t> </a:t>
            </a:r>
            <a:r>
              <a:rPr lang="es-ES" baseline="0" dirty="0" err="1" smtClean="0"/>
              <a:t>need</a:t>
            </a:r>
            <a:r>
              <a:rPr lang="es-ES" baseline="0" dirty="0" smtClean="0"/>
              <a:t> </a:t>
            </a:r>
            <a:r>
              <a:rPr lang="es-ES" baseline="0" dirty="0" err="1" smtClean="0"/>
              <a:t>information</a:t>
            </a:r>
            <a:r>
              <a:rPr lang="es-ES" baseline="0" dirty="0" smtClean="0"/>
              <a:t> and </a:t>
            </a:r>
            <a:r>
              <a:rPr lang="es-ES" baseline="0" dirty="0" err="1" smtClean="0"/>
              <a:t>motivation</a:t>
            </a:r>
            <a:r>
              <a:rPr lang="es-ES" baseline="0" dirty="0" smtClean="0"/>
              <a:t>. And </a:t>
            </a:r>
            <a:r>
              <a:rPr lang="es-ES" baseline="0" dirty="0" err="1" smtClean="0"/>
              <a:t>it</a:t>
            </a:r>
            <a:r>
              <a:rPr lang="es-ES" baseline="0" dirty="0" smtClean="0"/>
              <a:t> has to be </a:t>
            </a:r>
            <a:r>
              <a:rPr lang="es-ES" baseline="0" dirty="0" err="1" smtClean="0"/>
              <a:t>available</a:t>
            </a:r>
            <a:r>
              <a:rPr lang="es-ES" baseline="0" dirty="0" smtClean="0"/>
              <a:t>. </a:t>
            </a:r>
            <a:r>
              <a:rPr lang="es-ES" baseline="0" dirty="0" err="1" smtClean="0"/>
              <a:t>We</a:t>
            </a:r>
            <a:r>
              <a:rPr lang="es-ES" baseline="0" dirty="0" smtClean="0"/>
              <a:t> </a:t>
            </a:r>
            <a:r>
              <a:rPr lang="es-ES" baseline="0" dirty="0" err="1" smtClean="0"/>
              <a:t>have</a:t>
            </a:r>
            <a:r>
              <a:rPr lang="es-ES" baseline="0" dirty="0" smtClean="0"/>
              <a:t> to </a:t>
            </a:r>
            <a:r>
              <a:rPr lang="es-ES" baseline="0" dirty="0" err="1" smtClean="0"/>
              <a:t>reach</a:t>
            </a:r>
            <a:r>
              <a:rPr lang="es-ES" baseline="0" dirty="0" smtClean="0"/>
              <a:t> </a:t>
            </a:r>
            <a:r>
              <a:rPr lang="es-ES" baseline="0" dirty="0" err="1" smtClean="0"/>
              <a:t>all</a:t>
            </a:r>
            <a:r>
              <a:rPr lang="es-ES" baseline="0" dirty="0" smtClean="0"/>
              <a:t> of </a:t>
            </a:r>
            <a:r>
              <a:rPr lang="es-ES" baseline="0" dirty="0" err="1" smtClean="0"/>
              <a:t>them</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7</a:t>
            </a:fld>
            <a:endParaRPr lang="es-ES"/>
          </a:p>
        </p:txBody>
      </p:sp>
    </p:spTree>
    <p:extLst>
      <p:ext uri="{BB962C8B-B14F-4D97-AF65-F5344CB8AC3E}">
        <p14:creationId xmlns:p14="http://schemas.microsoft.com/office/powerpoint/2010/main" val="1749340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For</a:t>
            </a:r>
            <a:r>
              <a:rPr lang="es-ES" dirty="0" smtClean="0"/>
              <a:t> </a:t>
            </a:r>
            <a:r>
              <a:rPr lang="es-ES" dirty="0" err="1" smtClean="0"/>
              <a:t>testing</a:t>
            </a:r>
            <a:r>
              <a:rPr lang="es-ES" dirty="0" smtClean="0"/>
              <a:t>, </a:t>
            </a:r>
            <a:r>
              <a:rPr lang="es-ES" dirty="0" err="1" smtClean="0"/>
              <a:t>we</a:t>
            </a:r>
            <a:r>
              <a:rPr lang="es-ES" dirty="0" smtClean="0"/>
              <a:t> </a:t>
            </a:r>
            <a:r>
              <a:rPr lang="es-ES" dirty="0" err="1" smtClean="0"/>
              <a:t>have</a:t>
            </a:r>
            <a:r>
              <a:rPr lang="es-ES" dirty="0" smtClean="0"/>
              <a:t> </a:t>
            </a:r>
            <a:r>
              <a:rPr lang="es-ES" dirty="0" err="1" smtClean="0"/>
              <a:t>Defence</a:t>
            </a:r>
            <a:r>
              <a:rPr lang="es-ES" dirty="0" smtClean="0"/>
              <a:t> </a:t>
            </a:r>
            <a:r>
              <a:rPr lang="es-ES" dirty="0" err="1" smtClean="0"/>
              <a:t>testing</a:t>
            </a:r>
            <a:r>
              <a:rPr lang="es-ES" dirty="0" smtClean="0"/>
              <a:t> </a:t>
            </a:r>
            <a:r>
              <a:rPr lang="es-ES" dirty="0" err="1" smtClean="0"/>
              <a:t>system</a:t>
            </a:r>
            <a:r>
              <a:rPr lang="es-ES" dirty="0" smtClean="0"/>
              <a:t>, and Moodle, in a virtual </a:t>
            </a:r>
            <a:r>
              <a:rPr lang="es-ES" dirty="0" err="1" smtClean="0"/>
              <a:t>Defence</a:t>
            </a:r>
            <a:r>
              <a:rPr lang="es-ES" baseline="0" dirty="0" smtClean="0"/>
              <a:t> </a:t>
            </a:r>
            <a:r>
              <a:rPr lang="es-ES" dirty="0" smtClean="0"/>
              <a:t>Campus. I </a:t>
            </a:r>
            <a:r>
              <a:rPr lang="es-ES" dirty="0" err="1" smtClean="0"/>
              <a:t>think</a:t>
            </a:r>
            <a:r>
              <a:rPr lang="es-ES" dirty="0" smtClean="0"/>
              <a:t> </a:t>
            </a:r>
            <a:r>
              <a:rPr lang="es-ES" dirty="0" err="1" smtClean="0"/>
              <a:t>you</a:t>
            </a:r>
            <a:r>
              <a:rPr lang="es-ES" baseline="0" dirty="0" smtClean="0"/>
              <a:t> </a:t>
            </a:r>
            <a:r>
              <a:rPr lang="es-ES" baseline="0" dirty="0" err="1" smtClean="0"/>
              <a:t>may</a:t>
            </a:r>
            <a:r>
              <a:rPr lang="es-ES" baseline="0" dirty="0" smtClean="0"/>
              <a:t> </a:t>
            </a:r>
            <a:r>
              <a:rPr lang="es-ES" baseline="0" dirty="0" err="1" smtClean="0"/>
              <a:t>know</a:t>
            </a:r>
            <a:r>
              <a:rPr lang="es-ES" baseline="0" dirty="0" smtClean="0"/>
              <a:t> </a:t>
            </a:r>
            <a:r>
              <a:rPr lang="es-ES" baseline="0" dirty="0" err="1" smtClean="0"/>
              <a:t>about</a:t>
            </a:r>
            <a:r>
              <a:rPr lang="es-ES" baseline="0" dirty="0" smtClean="0"/>
              <a:t> </a:t>
            </a:r>
            <a:r>
              <a:rPr lang="es-ES" baseline="0" dirty="0" err="1" smtClean="0"/>
              <a:t>the</a:t>
            </a:r>
            <a:r>
              <a:rPr lang="es-ES" baseline="0" dirty="0" smtClean="0"/>
              <a:t> </a:t>
            </a:r>
            <a:r>
              <a:rPr lang="es-ES" baseline="0" dirty="0" err="1" smtClean="0"/>
              <a:t>former</a:t>
            </a:r>
            <a:r>
              <a:rPr lang="es-ES" baseline="0" dirty="0" smtClean="0"/>
              <a:t> </a:t>
            </a:r>
            <a:r>
              <a:rPr lang="es-ES" baseline="0" dirty="0" err="1" smtClean="0"/>
              <a:t>from</a:t>
            </a:r>
            <a:r>
              <a:rPr lang="es-ES" baseline="0" dirty="0" smtClean="0"/>
              <a:t> </a:t>
            </a:r>
            <a:r>
              <a:rPr lang="es-ES" baseline="0" dirty="0" err="1" smtClean="0"/>
              <a:t>previous</a:t>
            </a:r>
            <a:r>
              <a:rPr lang="es-ES" baseline="0" dirty="0" smtClean="0"/>
              <a:t> </a:t>
            </a:r>
            <a:r>
              <a:rPr lang="es-ES" baseline="0" dirty="0" err="1" smtClean="0"/>
              <a:t>conferences</a:t>
            </a:r>
            <a:r>
              <a:rPr lang="es-ES" baseline="0" dirty="0" smtClean="0"/>
              <a:t>, and </a:t>
            </a:r>
            <a:r>
              <a:rPr lang="es-ES" baseline="0" dirty="0" err="1" smtClean="0"/>
              <a:t>the</a:t>
            </a:r>
            <a:r>
              <a:rPr lang="es-ES" baseline="0" dirty="0" smtClean="0"/>
              <a:t> </a:t>
            </a:r>
            <a:r>
              <a:rPr lang="es-ES" baseline="0" dirty="0" err="1" smtClean="0"/>
              <a:t>latter</a:t>
            </a:r>
            <a:r>
              <a:rPr lang="es-ES" baseline="0" dirty="0" smtClean="0"/>
              <a:t> </a:t>
            </a:r>
            <a:r>
              <a:rPr lang="es-ES" baseline="0" dirty="0" err="1" smtClean="0"/>
              <a:t>is</a:t>
            </a:r>
            <a:r>
              <a:rPr lang="es-ES" baseline="0" dirty="0" smtClean="0"/>
              <a:t> </a:t>
            </a:r>
            <a:r>
              <a:rPr lang="es-ES" baseline="0" dirty="0" err="1" smtClean="0"/>
              <a:t>really</a:t>
            </a:r>
            <a:r>
              <a:rPr lang="es-ES" baseline="0" dirty="0" smtClean="0"/>
              <a:t> a popular COTS.</a:t>
            </a:r>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8</a:t>
            </a:fld>
            <a:endParaRPr lang="es-ES"/>
          </a:p>
        </p:txBody>
      </p:sp>
    </p:spTree>
    <p:extLst>
      <p:ext uri="{BB962C8B-B14F-4D97-AF65-F5344CB8AC3E}">
        <p14:creationId xmlns:p14="http://schemas.microsoft.com/office/powerpoint/2010/main" val="98597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For</a:t>
            </a:r>
            <a:r>
              <a:rPr lang="es-ES" dirty="0" smtClean="0"/>
              <a:t> </a:t>
            </a:r>
            <a:r>
              <a:rPr lang="es-ES" dirty="0" err="1" smtClean="0"/>
              <a:t>testing</a:t>
            </a:r>
            <a:r>
              <a:rPr lang="es-ES" dirty="0" smtClean="0"/>
              <a:t>, </a:t>
            </a:r>
            <a:r>
              <a:rPr lang="es-ES" dirty="0" err="1" smtClean="0"/>
              <a:t>we</a:t>
            </a:r>
            <a:r>
              <a:rPr lang="es-ES" dirty="0" smtClean="0"/>
              <a:t> </a:t>
            </a:r>
            <a:r>
              <a:rPr lang="es-ES" dirty="0" err="1" smtClean="0"/>
              <a:t>have</a:t>
            </a:r>
            <a:r>
              <a:rPr lang="es-ES" dirty="0" smtClean="0"/>
              <a:t> </a:t>
            </a:r>
            <a:r>
              <a:rPr lang="es-ES" dirty="0" err="1" smtClean="0"/>
              <a:t>Defence</a:t>
            </a:r>
            <a:r>
              <a:rPr lang="es-ES" dirty="0" smtClean="0"/>
              <a:t> </a:t>
            </a:r>
            <a:r>
              <a:rPr lang="es-ES" dirty="0" err="1" smtClean="0"/>
              <a:t>testing</a:t>
            </a:r>
            <a:r>
              <a:rPr lang="es-ES" dirty="0" smtClean="0"/>
              <a:t> </a:t>
            </a:r>
            <a:r>
              <a:rPr lang="es-ES" dirty="0" err="1" smtClean="0"/>
              <a:t>system</a:t>
            </a:r>
            <a:r>
              <a:rPr lang="es-ES" dirty="0" smtClean="0"/>
              <a:t>, and Moodle, in a virtual </a:t>
            </a:r>
            <a:r>
              <a:rPr lang="es-ES" dirty="0" err="1" smtClean="0"/>
              <a:t>Defence</a:t>
            </a:r>
            <a:r>
              <a:rPr lang="es-ES" baseline="0" dirty="0" smtClean="0"/>
              <a:t> </a:t>
            </a:r>
            <a:r>
              <a:rPr lang="es-ES" dirty="0" smtClean="0"/>
              <a:t>Campus. I </a:t>
            </a:r>
            <a:r>
              <a:rPr lang="es-ES" dirty="0" err="1" smtClean="0"/>
              <a:t>think</a:t>
            </a:r>
            <a:r>
              <a:rPr lang="es-ES" dirty="0" smtClean="0"/>
              <a:t> </a:t>
            </a:r>
            <a:r>
              <a:rPr lang="es-ES" dirty="0" err="1" smtClean="0"/>
              <a:t>you</a:t>
            </a:r>
            <a:r>
              <a:rPr lang="es-ES" baseline="0" dirty="0" smtClean="0"/>
              <a:t> </a:t>
            </a:r>
            <a:r>
              <a:rPr lang="es-ES" baseline="0" dirty="0" err="1" smtClean="0"/>
              <a:t>may</a:t>
            </a:r>
            <a:r>
              <a:rPr lang="es-ES" baseline="0" dirty="0" smtClean="0"/>
              <a:t> </a:t>
            </a:r>
            <a:r>
              <a:rPr lang="es-ES" baseline="0" dirty="0" err="1" smtClean="0"/>
              <a:t>know</a:t>
            </a:r>
            <a:r>
              <a:rPr lang="es-ES" baseline="0" dirty="0" smtClean="0"/>
              <a:t> </a:t>
            </a:r>
            <a:r>
              <a:rPr lang="es-ES" baseline="0" dirty="0" err="1" smtClean="0"/>
              <a:t>about</a:t>
            </a:r>
            <a:r>
              <a:rPr lang="es-ES" baseline="0" dirty="0" smtClean="0"/>
              <a:t> </a:t>
            </a:r>
            <a:r>
              <a:rPr lang="es-ES" baseline="0" dirty="0" err="1" smtClean="0"/>
              <a:t>the</a:t>
            </a:r>
            <a:r>
              <a:rPr lang="es-ES" baseline="0" dirty="0" smtClean="0"/>
              <a:t> </a:t>
            </a:r>
            <a:r>
              <a:rPr lang="es-ES" baseline="0" dirty="0" err="1" smtClean="0"/>
              <a:t>former</a:t>
            </a:r>
            <a:r>
              <a:rPr lang="es-ES" baseline="0" dirty="0" smtClean="0"/>
              <a:t> </a:t>
            </a:r>
            <a:r>
              <a:rPr lang="es-ES" baseline="0" dirty="0" err="1" smtClean="0"/>
              <a:t>from</a:t>
            </a:r>
            <a:r>
              <a:rPr lang="es-ES" baseline="0" dirty="0" smtClean="0"/>
              <a:t> </a:t>
            </a:r>
            <a:r>
              <a:rPr lang="es-ES" baseline="0" dirty="0" err="1" smtClean="0"/>
              <a:t>previous</a:t>
            </a:r>
            <a:r>
              <a:rPr lang="es-ES" baseline="0" dirty="0" smtClean="0"/>
              <a:t> </a:t>
            </a:r>
            <a:r>
              <a:rPr lang="es-ES" baseline="0" dirty="0" err="1" smtClean="0"/>
              <a:t>conferences</a:t>
            </a:r>
            <a:r>
              <a:rPr lang="es-ES" baseline="0" dirty="0" smtClean="0"/>
              <a:t>, and </a:t>
            </a:r>
            <a:r>
              <a:rPr lang="es-ES" baseline="0" dirty="0" err="1" smtClean="0"/>
              <a:t>the</a:t>
            </a:r>
            <a:r>
              <a:rPr lang="es-ES" baseline="0" dirty="0" smtClean="0"/>
              <a:t> </a:t>
            </a:r>
            <a:r>
              <a:rPr lang="es-ES" baseline="0" dirty="0" err="1" smtClean="0"/>
              <a:t>latter</a:t>
            </a:r>
            <a:r>
              <a:rPr lang="es-ES" baseline="0" dirty="0" smtClean="0"/>
              <a:t> </a:t>
            </a:r>
            <a:r>
              <a:rPr lang="es-ES" baseline="0" dirty="0" err="1" smtClean="0"/>
              <a:t>is</a:t>
            </a:r>
            <a:r>
              <a:rPr lang="es-ES" baseline="0" dirty="0" smtClean="0"/>
              <a:t> </a:t>
            </a:r>
            <a:r>
              <a:rPr lang="es-ES" baseline="0" dirty="0" err="1" smtClean="0"/>
              <a:t>really</a:t>
            </a:r>
            <a:r>
              <a:rPr lang="es-ES" baseline="0" smtClean="0"/>
              <a:t> a popular COTS.</a:t>
            </a:r>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9</a:t>
            </a:fld>
            <a:endParaRPr lang="es-ES"/>
          </a:p>
        </p:txBody>
      </p:sp>
    </p:spTree>
    <p:extLst>
      <p:ext uri="{BB962C8B-B14F-4D97-AF65-F5344CB8AC3E}">
        <p14:creationId xmlns:p14="http://schemas.microsoft.com/office/powerpoint/2010/main" val="165645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DD0DC2-9AD0-4FE4-AE58-8BE9B7D2147D}" type="slidenum">
              <a:rPr lang="es-ES" smtClean="0"/>
              <a:t>15</a:t>
            </a:fld>
            <a:endParaRPr lang="es-ES"/>
          </a:p>
        </p:txBody>
      </p:sp>
    </p:spTree>
    <p:extLst>
      <p:ext uri="{BB962C8B-B14F-4D97-AF65-F5344CB8AC3E}">
        <p14:creationId xmlns:p14="http://schemas.microsoft.com/office/powerpoint/2010/main" val="300758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6FA0DEA-2B6C-43B6-B8D6-81C80CB8139D}" type="datetimeFigureOut">
              <a:rPr lang="es-ES" smtClean="0"/>
              <a:t>23/05/2018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280736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6FA0DEA-2B6C-43B6-B8D6-81C80CB8139D}" type="datetimeFigureOut">
              <a:rPr lang="es-ES" smtClean="0"/>
              <a:t>23/05/2018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148969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6FA0DEA-2B6C-43B6-B8D6-81C80CB8139D}" type="datetimeFigureOut">
              <a:rPr lang="es-ES" smtClean="0"/>
              <a:t>23/05/2018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297236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64333" cy="1136650"/>
          </a:xfrm>
        </p:spPr>
        <p:txBody>
          <a:bodyPr/>
          <a:lstStyle/>
          <a:p>
            <a:r>
              <a:rPr lang="es-ES" smtClean="0"/>
              <a:t>Haga clic para modificar el estilo de título del patrón</a:t>
            </a:r>
            <a:endParaRPr lang="es-ES"/>
          </a:p>
        </p:txBody>
      </p:sp>
      <p:sp>
        <p:nvSpPr>
          <p:cNvPr id="3" name="Rectangle 5"/>
          <p:cNvSpPr>
            <a:spLocks noGrp="1" noChangeArrowheads="1"/>
          </p:cNvSpPr>
          <p:nvPr>
            <p:ph type="sldNum" idx="10"/>
          </p:nvPr>
        </p:nvSpPr>
        <p:spPr>
          <a:ln/>
        </p:spPr>
        <p:txBody>
          <a:bodyPr/>
          <a:lstStyle>
            <a:lvl1pPr>
              <a:defRPr/>
            </a:lvl1pPr>
          </a:lstStyle>
          <a:p>
            <a:pPr>
              <a:defRPr/>
            </a:pPr>
            <a:fld id="{943E0043-C4FE-42FE-9AC8-9FE49B76907D}" type="slidenum">
              <a:rPr lang="es-ES" altLang="es-ES"/>
              <a:pPr>
                <a:defRPr/>
              </a:pPr>
              <a:t>‹Nº›</a:t>
            </a:fld>
            <a:endParaRPr lang="es-ES" altLang="es-ES"/>
          </a:p>
        </p:txBody>
      </p:sp>
    </p:spTree>
    <p:extLst>
      <p:ext uri="{BB962C8B-B14F-4D97-AF65-F5344CB8AC3E}">
        <p14:creationId xmlns:p14="http://schemas.microsoft.com/office/powerpoint/2010/main" val="98692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6FA0DEA-2B6C-43B6-B8D6-81C80CB8139D}" type="datetimeFigureOut">
              <a:rPr lang="es-ES" smtClean="0"/>
              <a:t>23/05/2018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383158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6FA0DEA-2B6C-43B6-B8D6-81C80CB8139D}" type="datetimeFigureOut">
              <a:rPr lang="es-ES" smtClean="0"/>
              <a:t>23/05/2018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42896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66FA0DEA-2B6C-43B6-B8D6-81C80CB8139D}" type="datetimeFigureOut">
              <a:rPr lang="es-ES" smtClean="0"/>
              <a:t>23/05/2018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386718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66FA0DEA-2B6C-43B6-B8D6-81C80CB8139D}" type="datetimeFigureOut">
              <a:rPr lang="es-ES" smtClean="0"/>
              <a:t>23/05/2018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139634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66FA0DEA-2B6C-43B6-B8D6-81C80CB8139D}" type="datetimeFigureOut">
              <a:rPr lang="es-ES" smtClean="0"/>
              <a:t>23/05/2018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76221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6FA0DEA-2B6C-43B6-B8D6-81C80CB8139D}" type="datetimeFigureOut">
              <a:rPr lang="es-ES" smtClean="0"/>
              <a:t>23/05/2018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163631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6FA0DEA-2B6C-43B6-B8D6-81C80CB8139D}" type="datetimeFigureOut">
              <a:rPr lang="es-ES" smtClean="0"/>
              <a:t>23/05/2018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249004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6FA0DEA-2B6C-43B6-B8D6-81C80CB8139D}" type="datetimeFigureOut">
              <a:rPr lang="es-ES" smtClean="0"/>
              <a:t>23/05/2018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73B00D9-D375-449C-BA7F-E4017875A11A}" type="slidenum">
              <a:rPr lang="es-ES" smtClean="0"/>
              <a:t>‹Nº›</a:t>
            </a:fld>
            <a:endParaRPr lang="es-ES"/>
          </a:p>
        </p:txBody>
      </p:sp>
    </p:spTree>
    <p:extLst>
      <p:ext uri="{BB962C8B-B14F-4D97-AF65-F5344CB8AC3E}">
        <p14:creationId xmlns:p14="http://schemas.microsoft.com/office/powerpoint/2010/main" val="58356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72000">
              <a:schemeClr val="accent1">
                <a:lumMod val="45000"/>
                <a:lumOff val="55000"/>
              </a:schemeClr>
            </a:gs>
            <a:gs pos="95000">
              <a:schemeClr val="accent1">
                <a:lumMod val="45000"/>
                <a:lumOff val="55000"/>
              </a:schemeClr>
            </a:gs>
            <a:gs pos="100000">
              <a:schemeClr val="accent1">
                <a:lumMod val="30000"/>
                <a:lumOff val="70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A0DEA-2B6C-43B6-B8D6-81C80CB8139D}" type="datetimeFigureOut">
              <a:rPr lang="es-ES" smtClean="0"/>
              <a:t>23/05/2018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B00D9-D375-449C-BA7F-E4017875A11A}" type="slidenum">
              <a:rPr lang="es-ES" smtClean="0"/>
              <a:t>‹Nº›</a:t>
            </a:fld>
            <a:endParaRPr lang="es-ES"/>
          </a:p>
        </p:txBody>
      </p:sp>
    </p:spTree>
    <p:extLst>
      <p:ext uri="{BB962C8B-B14F-4D97-AF65-F5344CB8AC3E}">
        <p14:creationId xmlns:p14="http://schemas.microsoft.com/office/powerpoint/2010/main" val="330376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campus.defensa.gob.es/mod/quiz/attempt.php?attempt=460671" TargetMode="External"/><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campus.defensa.gob.es/mod/quiz/attempt.php?attempt=460671" TargetMode="Externa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campus.defensa.gob.es/mod/quiz/attempt.php?attempt=460671" TargetMode="External"/><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hyperlink" Target="http://manual-ingles.byethost7.com/?i=1" TargetMode="External"/><Relationship Id="rId5"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hyperlink" Target="http://manual-ingles.byethost7.com/?i=1" TargetMode="External"/><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8.jp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hyperlink" Target="https://campus.defensa.gob.es/mod/quiz/attempt.php?attempt=460671" TargetMode="Externa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hyperlink" Target="http://manual-ingles.byethost7.com/?i=1" TargetMode="External"/><Relationship Id="rId13"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35.png"/><Relationship Id="rId12"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1.pn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hyperlink" Target="https://campus.defensa.gob.es/mod/quiz/attempt.php?attempt=460671" TargetMode="External"/><Relationship Id="rId9" Type="http://schemas.openxmlformats.org/officeDocument/2006/relationships/image" Target="../media/image36.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png"/><Relationship Id="rId3" Type="http://schemas.openxmlformats.org/officeDocument/2006/relationships/image" Target="../media/image26.png"/><Relationship Id="rId7" Type="http://schemas.openxmlformats.org/officeDocument/2006/relationships/hyperlink" Target="http://manual-ingles.byethost7.com/?i=1" TargetMode="External"/><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hyperlink" Target="http://www.ejercito.mde.es/publicaciones/boletin/index.html" TargetMode="External"/><Relationship Id="rId5" Type="http://schemas.openxmlformats.org/officeDocument/2006/relationships/image" Target="../media/image27.png"/><Relationship Id="rId15" Type="http://schemas.openxmlformats.org/officeDocument/2006/relationships/hyperlink" Target="https://campus.defensa.gob.es/" TargetMode="External"/><Relationship Id="rId10" Type="http://schemas.openxmlformats.org/officeDocument/2006/relationships/image" Target="../media/image41.png"/><Relationship Id="rId4" Type="http://schemas.openxmlformats.org/officeDocument/2006/relationships/hyperlink" Target="https://campus.defensa.gob.es/mod/quiz/attempt.php?attempt=460671" TargetMode="External"/><Relationship Id="rId9" Type="http://schemas.openxmlformats.org/officeDocument/2006/relationships/image" Target="../media/image46.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256" y="1063626"/>
            <a:ext cx="2794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Freeform 8"/>
          <p:cNvSpPr>
            <a:spLocks noChangeArrowheads="1"/>
          </p:cNvSpPr>
          <p:nvPr/>
        </p:nvSpPr>
        <p:spPr bwMode="auto">
          <a:xfrm>
            <a:off x="4815332" y="6493393"/>
            <a:ext cx="7212012" cy="79375"/>
          </a:xfrm>
          <a:custGeom>
            <a:avLst/>
            <a:gdLst>
              <a:gd name="T0" fmla="*/ 0 w 5288"/>
              <a:gd name="T1" fmla="*/ 2147483646 h 49"/>
              <a:gd name="T2" fmla="*/ 2147483646 w 5288"/>
              <a:gd name="T3" fmla="*/ 2147483646 h 49"/>
              <a:gd name="T4" fmla="*/ 2147483646 w 5288"/>
              <a:gd name="T5" fmla="*/ 0 h 49"/>
              <a:gd name="T6" fmla="*/ 2147483646 w 5288"/>
              <a:gd name="T7" fmla="*/ 0 h 49"/>
              <a:gd name="T8" fmla="*/ 0 w 5288"/>
              <a:gd name="T9" fmla="*/ 2147483646 h 49"/>
              <a:gd name="T10" fmla="*/ 0 60000 65536"/>
              <a:gd name="T11" fmla="*/ 0 60000 65536"/>
              <a:gd name="T12" fmla="*/ 0 60000 65536"/>
              <a:gd name="T13" fmla="*/ 0 60000 65536"/>
              <a:gd name="T14" fmla="*/ 0 60000 65536"/>
              <a:gd name="T15" fmla="*/ 0 w 5288"/>
              <a:gd name="T16" fmla="*/ 0 h 49"/>
              <a:gd name="T17" fmla="*/ 5288 w 5288"/>
              <a:gd name="T18" fmla="*/ 49 h 49"/>
            </a:gdLst>
            <a:ahLst/>
            <a:cxnLst>
              <a:cxn ang="T10">
                <a:pos x="T0" y="T1"/>
              </a:cxn>
              <a:cxn ang="T11">
                <a:pos x="T2" y="T3"/>
              </a:cxn>
              <a:cxn ang="T12">
                <a:pos x="T4" y="T5"/>
              </a:cxn>
              <a:cxn ang="T13">
                <a:pos x="T6" y="T7"/>
              </a:cxn>
              <a:cxn ang="T14">
                <a:pos x="T8" y="T9"/>
              </a:cxn>
            </a:cxnLst>
            <a:rect l="T15" t="T16" r="T17" b="T18"/>
            <a:pathLst>
              <a:path w="5288" h="49">
                <a:moveTo>
                  <a:pt x="0" y="48"/>
                </a:moveTo>
                <a:lnTo>
                  <a:pt x="5287" y="48"/>
                </a:lnTo>
                <a:lnTo>
                  <a:pt x="5287" y="0"/>
                </a:lnTo>
                <a:lnTo>
                  <a:pt x="14" y="0"/>
                </a:lnTo>
                <a:lnTo>
                  <a:pt x="0" y="48"/>
                </a:lnTo>
              </a:path>
            </a:pathLst>
          </a:custGeom>
          <a:solidFill>
            <a:srgbClr val="333399"/>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pPr>
            <a:endParaRPr lang="es-ES">
              <a:solidFill>
                <a:srgbClr val="FFFFFF"/>
              </a:solidFill>
            </a:endParaRPr>
          </a:p>
        </p:txBody>
      </p:sp>
      <p:sp>
        <p:nvSpPr>
          <p:cNvPr id="4100" name="Text Box 10"/>
          <p:cNvSpPr txBox="1">
            <a:spLocks noChangeArrowheads="1"/>
          </p:cNvSpPr>
          <p:nvPr/>
        </p:nvSpPr>
        <p:spPr bwMode="auto">
          <a:xfrm>
            <a:off x="8208335" y="5322889"/>
            <a:ext cx="3819009" cy="925511"/>
          </a:xfrm>
          <a:prstGeom prst="rect">
            <a:avLst/>
          </a:prstGeom>
          <a:solidFill>
            <a:srgbClr val="002060"/>
          </a:solidFill>
          <a:ln>
            <a:noFill/>
          </a:ln>
          <a:effectLs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9pPr>
          </a:lstStyle>
          <a:p>
            <a:pPr algn="ctr" defTabSz="449263" fontAlgn="base">
              <a:lnSpc>
                <a:spcPct val="150000"/>
              </a:lnSpc>
              <a:spcBef>
                <a:spcPct val="0"/>
              </a:spcBef>
              <a:spcAft>
                <a:spcPct val="0"/>
              </a:spcAft>
              <a:buClrTx/>
            </a:pPr>
            <a:r>
              <a:rPr lang="es-ES" alt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LTC. (OF-4) LUIS ARIAS</a:t>
            </a:r>
          </a:p>
          <a:p>
            <a:pPr algn="ctr" defTabSz="449263" fontAlgn="base">
              <a:lnSpc>
                <a:spcPct val="150000"/>
              </a:lnSpc>
              <a:spcBef>
                <a:spcPct val="0"/>
              </a:spcBef>
              <a:spcAft>
                <a:spcPct val="0"/>
              </a:spcAft>
              <a:buClrTx/>
            </a:pPr>
            <a:r>
              <a:rPr lang="en-US" alt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ARMY WARFARE SCHOOL</a:t>
            </a:r>
          </a:p>
          <a:p>
            <a:pPr algn="ctr" defTabSz="449263" fontAlgn="base">
              <a:lnSpc>
                <a:spcPct val="150000"/>
              </a:lnSpc>
              <a:spcBef>
                <a:spcPct val="0"/>
              </a:spcBef>
              <a:spcAft>
                <a:spcPct val="0"/>
              </a:spcAft>
              <a:buClrTx/>
            </a:pPr>
            <a:r>
              <a:rPr lang="es-ES" alt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FOREIGN LANGUAGES DPT. (DIEGE)</a:t>
            </a:r>
          </a:p>
        </p:txBody>
      </p:sp>
      <p:sp>
        <p:nvSpPr>
          <p:cNvPr id="4101" name="Rectangle 12"/>
          <p:cNvSpPr>
            <a:spLocks noChangeArrowheads="1"/>
          </p:cNvSpPr>
          <p:nvPr/>
        </p:nvSpPr>
        <p:spPr bwMode="auto">
          <a:xfrm>
            <a:off x="2364711" y="3957637"/>
            <a:ext cx="7920038"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tIns="44280" rIns="45720" bIns="4428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ClrTx/>
            </a:pPr>
            <a:r>
              <a:rPr lang="en-US" altLang="es-ES" dirty="0" smtClean="0">
                <a:latin typeface="Verdana" panose="020B0604030504040204" pitchFamily="34" charset="0"/>
                <a:ea typeface="Verdana" panose="020B0604030504040204" pitchFamily="34" charset="0"/>
                <a:cs typeface="Verdana" panose="020B0604030504040204" pitchFamily="34" charset="0"/>
              </a:rPr>
              <a:t>GETTING CLOSER TO SLP THROUGH THE NET</a:t>
            </a:r>
            <a:endParaRPr lang="en-US" altLang="es-ES" dirty="0">
              <a:latin typeface="Verdana" panose="020B0604030504040204" pitchFamily="34" charset="0"/>
              <a:ea typeface="Verdana" panose="020B0604030504040204" pitchFamily="34" charset="0"/>
              <a:cs typeface="Verdana" panose="020B0604030504040204" pitchFamily="34" charset="0"/>
            </a:endParaRPr>
          </a:p>
        </p:txBody>
      </p:sp>
      <p:sp>
        <p:nvSpPr>
          <p:cNvPr id="4102" name="Rectangle 13"/>
          <p:cNvSpPr>
            <a:spLocks noChangeArrowheads="1"/>
          </p:cNvSpPr>
          <p:nvPr/>
        </p:nvSpPr>
        <p:spPr bwMode="auto">
          <a:xfrm>
            <a:off x="2722563" y="2859089"/>
            <a:ext cx="6723062" cy="566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tIns="44280" rIns="45720" bIns="4428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ClrTx/>
            </a:pPr>
            <a:endParaRPr lang="en-US" altLang="es-ES"/>
          </a:p>
        </p:txBody>
      </p:sp>
      <p:pic>
        <p:nvPicPr>
          <p:cNvPr id="410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128" y="5337458"/>
            <a:ext cx="683207" cy="9109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5" name="Picture 4"/>
          <p:cNvPicPr>
            <a:picLocks noGrp="1" noChangeAspect="1" noChangeArrowheads="1"/>
          </p:cNvPicPr>
          <p:nvPr>
            <p:ph type="title"/>
          </p:nvPr>
        </p:nvPicPr>
        <p:blipFill>
          <a:blip r:embed="rId5">
            <a:extLst>
              <a:ext uri="{28A0092B-C50C-407E-A947-70E740481C1C}">
                <a14:useLocalDpi xmlns:a14="http://schemas.microsoft.com/office/drawing/2010/main" val="0"/>
              </a:ext>
            </a:extLst>
          </a:blip>
          <a:srcRect/>
          <a:stretch>
            <a:fillRect/>
          </a:stretch>
        </p:blipFill>
        <p:spPr>
          <a:xfrm>
            <a:off x="350838" y="115093"/>
            <a:ext cx="1295400" cy="863600"/>
          </a:xfrm>
          <a:noFill/>
        </p:spPr>
      </p:pic>
      <p:sp>
        <p:nvSpPr>
          <p:cNvPr id="4106" name="Text Box 5"/>
          <p:cNvSpPr txBox="1">
            <a:spLocks noChangeArrowheads="1"/>
          </p:cNvSpPr>
          <p:nvPr/>
        </p:nvSpPr>
        <p:spPr bwMode="auto">
          <a:xfrm>
            <a:off x="399256" y="39477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ClrTx/>
              <a:buSzTx/>
            </a:pPr>
            <a:r>
              <a:rPr lang="en-US" altLang="en-US" sz="2400" dirty="0">
                <a:solidFill>
                  <a:srgbClr val="3333CC"/>
                </a:solidFill>
                <a:latin typeface="Times New Roman" panose="02020603050405020304" pitchFamily="18" charset="0"/>
              </a:rPr>
              <a:t>Bureau for International Language Co-ordination</a:t>
            </a:r>
          </a:p>
        </p:txBody>
      </p:sp>
      <p:pic>
        <p:nvPicPr>
          <p:cNvPr id="2" name="Imagen 1"/>
          <p:cNvPicPr>
            <a:picLocks noChangeAspect="1"/>
          </p:cNvPicPr>
          <p:nvPr/>
        </p:nvPicPr>
        <p:blipFill>
          <a:blip r:embed="rId6"/>
          <a:stretch>
            <a:fillRect/>
          </a:stretch>
        </p:blipFill>
        <p:spPr>
          <a:xfrm>
            <a:off x="2413270" y="856733"/>
            <a:ext cx="7871479" cy="3467085"/>
          </a:xfrm>
          <a:prstGeom prst="rect">
            <a:avLst/>
          </a:prstGeom>
        </p:spPr>
      </p:pic>
    </p:spTree>
    <p:extLst>
      <p:ext uri="{BB962C8B-B14F-4D97-AF65-F5344CB8AC3E}">
        <p14:creationId xmlns:p14="http://schemas.microsoft.com/office/powerpoint/2010/main" val="826788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22" name="CuadroTexto 4"/>
          <p:cNvSpPr txBox="1"/>
          <p:nvPr/>
        </p:nvSpPr>
        <p:spPr>
          <a:xfrm>
            <a:off x="6316651" y="333919"/>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2" cstate="print"/>
          <a:srcRect l="9942" t="1783" r="59971" b="30620"/>
          <a:stretch/>
        </p:blipFill>
        <p:spPr>
          <a:xfrm>
            <a:off x="6481164" y="1137024"/>
            <a:ext cx="1721140" cy="1087561"/>
          </a:xfrm>
          <a:prstGeom prst="rect">
            <a:avLst/>
          </a:prstGeom>
          <a:ln>
            <a:solidFill>
              <a:schemeClr val="tx1"/>
            </a:solidFill>
          </a:ln>
        </p:spPr>
      </p:pic>
      <p:pic>
        <p:nvPicPr>
          <p:cNvPr id="9" name="Imagen 2">
            <a:hlinkClick r:id="rId3"/>
          </p:cNvPr>
          <p:cNvPicPr>
            <a:picLocks noChangeAspect="1"/>
          </p:cNvPicPr>
          <p:nvPr/>
        </p:nvPicPr>
        <p:blipFill rotWithShape="1">
          <a:blip r:embed="rId4" cstate="print"/>
          <a:srcRect r="50032"/>
          <a:stretch/>
        </p:blipFill>
        <p:spPr>
          <a:xfrm>
            <a:off x="8966579" y="1125488"/>
            <a:ext cx="1979549" cy="1114220"/>
          </a:xfrm>
          <a:prstGeom prst="rect">
            <a:avLst/>
          </a:prstGeom>
        </p:spPr>
      </p:pic>
      <p:sp>
        <p:nvSpPr>
          <p:cNvPr id="7" name="CuadroTexto 6"/>
          <p:cNvSpPr txBox="1"/>
          <p:nvPr/>
        </p:nvSpPr>
        <p:spPr>
          <a:xfrm>
            <a:off x="513231" y="346573"/>
            <a:ext cx="5073825"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DO/NEED</a:t>
            </a:r>
          </a:p>
        </p:txBody>
      </p:sp>
    </p:spTree>
    <p:extLst>
      <p:ext uri="{BB962C8B-B14F-4D97-AF65-F5344CB8AC3E}">
        <p14:creationId xmlns:p14="http://schemas.microsoft.com/office/powerpoint/2010/main" val="3216472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17" name="16 Elipse"/>
          <p:cNvSpPr/>
          <p:nvPr/>
        </p:nvSpPr>
        <p:spPr>
          <a:xfrm>
            <a:off x="411708" y="2554406"/>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p:txBody>
      </p:sp>
      <p:sp>
        <p:nvSpPr>
          <p:cNvPr id="22" name="CuadroTexto 4"/>
          <p:cNvSpPr txBox="1"/>
          <p:nvPr/>
        </p:nvSpPr>
        <p:spPr>
          <a:xfrm>
            <a:off x="5688007" y="362495"/>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2" cstate="print"/>
          <a:srcRect l="9942" t="1783" r="59971" b="30620"/>
          <a:stretch/>
        </p:blipFill>
        <p:spPr>
          <a:xfrm>
            <a:off x="6481164" y="1137024"/>
            <a:ext cx="1721140" cy="1087561"/>
          </a:xfrm>
          <a:prstGeom prst="rect">
            <a:avLst/>
          </a:prstGeom>
          <a:ln>
            <a:solidFill>
              <a:schemeClr val="tx1"/>
            </a:solidFill>
          </a:ln>
        </p:spPr>
      </p:pic>
      <p:pic>
        <p:nvPicPr>
          <p:cNvPr id="9" name="Imagen 2">
            <a:hlinkClick r:id="rId3"/>
          </p:cNvPr>
          <p:cNvPicPr>
            <a:picLocks noChangeAspect="1"/>
          </p:cNvPicPr>
          <p:nvPr/>
        </p:nvPicPr>
        <p:blipFill rotWithShape="1">
          <a:blip r:embed="rId4" cstate="print"/>
          <a:srcRect r="50032"/>
          <a:stretch/>
        </p:blipFill>
        <p:spPr>
          <a:xfrm>
            <a:off x="8966579" y="1125488"/>
            <a:ext cx="1979549" cy="1114220"/>
          </a:xfrm>
          <a:prstGeom prst="rect">
            <a:avLst/>
          </a:prstGeom>
        </p:spPr>
      </p:pic>
      <p:pic>
        <p:nvPicPr>
          <p:cNvPr id="10"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398" y="2592913"/>
            <a:ext cx="6733090" cy="3843473"/>
          </a:xfrm>
          <a:prstGeom prst="rect">
            <a:avLst/>
          </a:prstGeom>
        </p:spPr>
      </p:pic>
      <p:sp>
        <p:nvSpPr>
          <p:cNvPr id="14" name="CuadroTexto 13"/>
          <p:cNvSpPr txBox="1"/>
          <p:nvPr/>
        </p:nvSpPr>
        <p:spPr>
          <a:xfrm>
            <a:off x="513231" y="346573"/>
            <a:ext cx="5073825"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DO/NEED</a:t>
            </a:r>
          </a:p>
        </p:txBody>
      </p:sp>
      <p:pic>
        <p:nvPicPr>
          <p:cNvPr id="15" name="Imagen 14"/>
          <p:cNvPicPr>
            <a:picLocks noChangeAspect="1"/>
          </p:cNvPicPr>
          <p:nvPr/>
        </p:nvPicPr>
        <p:blipFill rotWithShape="1">
          <a:blip r:embed="rId6"/>
          <a:srcRect t="5680" r="50078" b="10563"/>
          <a:stretch/>
        </p:blipFill>
        <p:spPr>
          <a:xfrm>
            <a:off x="513231" y="587830"/>
            <a:ext cx="11557783" cy="5453742"/>
          </a:xfrm>
          <a:prstGeom prst="rect">
            <a:avLst/>
          </a:prstGeom>
        </p:spPr>
      </p:pic>
    </p:spTree>
    <p:extLst>
      <p:ext uri="{BB962C8B-B14F-4D97-AF65-F5344CB8AC3E}">
        <p14:creationId xmlns:p14="http://schemas.microsoft.com/office/powerpoint/2010/main" val="410735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17" name="16 Elipse"/>
          <p:cNvSpPr/>
          <p:nvPr/>
        </p:nvSpPr>
        <p:spPr>
          <a:xfrm>
            <a:off x="411708" y="2554406"/>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p:txBody>
      </p:sp>
      <p:sp>
        <p:nvSpPr>
          <p:cNvPr id="22" name="CuadroTexto 4"/>
          <p:cNvSpPr txBox="1"/>
          <p:nvPr/>
        </p:nvSpPr>
        <p:spPr>
          <a:xfrm>
            <a:off x="5688007" y="362495"/>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2" cstate="print"/>
          <a:srcRect l="9942" t="1783" r="59971" b="30620"/>
          <a:stretch/>
        </p:blipFill>
        <p:spPr>
          <a:xfrm>
            <a:off x="6481164" y="1137024"/>
            <a:ext cx="1721140" cy="1087561"/>
          </a:xfrm>
          <a:prstGeom prst="rect">
            <a:avLst/>
          </a:prstGeom>
          <a:ln>
            <a:solidFill>
              <a:schemeClr val="tx1"/>
            </a:solidFill>
          </a:ln>
        </p:spPr>
      </p:pic>
      <p:pic>
        <p:nvPicPr>
          <p:cNvPr id="9" name="Imagen 2">
            <a:hlinkClick r:id="rId3"/>
          </p:cNvPr>
          <p:cNvPicPr>
            <a:picLocks noChangeAspect="1"/>
          </p:cNvPicPr>
          <p:nvPr/>
        </p:nvPicPr>
        <p:blipFill rotWithShape="1">
          <a:blip r:embed="rId4" cstate="print"/>
          <a:srcRect r="50032"/>
          <a:stretch/>
        </p:blipFill>
        <p:spPr>
          <a:xfrm>
            <a:off x="8966579" y="1125488"/>
            <a:ext cx="1979549" cy="1114220"/>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2672" t="1230" r="3012" b="2072"/>
          <a:stretch/>
        </p:blipFill>
        <p:spPr>
          <a:xfrm>
            <a:off x="2291384" y="1159042"/>
            <a:ext cx="2800350" cy="5698958"/>
          </a:xfrm>
          <a:prstGeom prst="rect">
            <a:avLst/>
          </a:prstGeom>
        </p:spPr>
      </p:pic>
      <p:pic>
        <p:nvPicPr>
          <p:cNvPr id="11" name="Imagen 1">
            <a:hlinkClick r:id="rId6"/>
          </p:cNvPr>
          <p:cNvPicPr>
            <a:picLocks noChangeAspect="1"/>
          </p:cNvPicPr>
          <p:nvPr/>
        </p:nvPicPr>
        <p:blipFill rotWithShape="1">
          <a:blip r:embed="rId7" cstate="print"/>
          <a:srcRect t="8294" r="49942"/>
          <a:stretch/>
        </p:blipFill>
        <p:spPr>
          <a:xfrm>
            <a:off x="648757" y="1087349"/>
            <a:ext cx="11199841" cy="5770650"/>
          </a:xfrm>
          <a:prstGeom prst="rect">
            <a:avLst/>
          </a:prstGeom>
        </p:spPr>
      </p:pic>
      <p:pic>
        <p:nvPicPr>
          <p:cNvPr id="13" name="Imagen 2"/>
          <p:cNvPicPr>
            <a:picLocks noChangeAspect="1"/>
          </p:cNvPicPr>
          <p:nvPr/>
        </p:nvPicPr>
        <p:blipFill rotWithShape="1">
          <a:blip r:embed="rId8" cstate="print"/>
          <a:srcRect r="50032"/>
          <a:stretch/>
        </p:blipFill>
        <p:spPr>
          <a:xfrm>
            <a:off x="1217548" y="1680804"/>
            <a:ext cx="10329558" cy="5814151"/>
          </a:xfrm>
          <a:prstGeom prst="rect">
            <a:avLst/>
          </a:prstGeom>
        </p:spPr>
      </p:pic>
      <p:pic>
        <p:nvPicPr>
          <p:cNvPr id="2" name="Imagen 1"/>
          <p:cNvPicPr>
            <a:picLocks noChangeAspect="1"/>
          </p:cNvPicPr>
          <p:nvPr/>
        </p:nvPicPr>
        <p:blipFill rotWithShape="1">
          <a:blip r:embed="rId9"/>
          <a:srcRect t="14584" r="49140" b="5000"/>
          <a:stretch/>
        </p:blipFill>
        <p:spPr>
          <a:xfrm>
            <a:off x="275302" y="1125488"/>
            <a:ext cx="11916698" cy="5612257"/>
          </a:xfrm>
          <a:prstGeom prst="rect">
            <a:avLst/>
          </a:prstGeom>
        </p:spPr>
      </p:pic>
      <p:sp>
        <p:nvSpPr>
          <p:cNvPr id="14" name="CuadroTexto 13"/>
          <p:cNvSpPr txBox="1"/>
          <p:nvPr/>
        </p:nvSpPr>
        <p:spPr>
          <a:xfrm>
            <a:off x="513231" y="346573"/>
            <a:ext cx="5073825"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DO/NEED</a:t>
            </a:r>
          </a:p>
        </p:txBody>
      </p:sp>
    </p:spTree>
    <p:extLst>
      <p:ext uri="{BB962C8B-B14F-4D97-AF65-F5344CB8AC3E}">
        <p14:creationId xmlns:p14="http://schemas.microsoft.com/office/powerpoint/2010/main" val="75002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112763" y="2932034"/>
            <a:ext cx="2416916" cy="1138609"/>
          </a:xfrm>
          <a:prstGeom prst="rect">
            <a:avLst/>
          </a:prstGeom>
        </p:spPr>
      </p:pic>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17" name="16 Elipse"/>
          <p:cNvSpPr/>
          <p:nvPr/>
        </p:nvSpPr>
        <p:spPr>
          <a:xfrm>
            <a:off x="411708" y="2554406"/>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p:txBody>
      </p:sp>
      <p:sp>
        <p:nvSpPr>
          <p:cNvPr id="21" name="20 Elipse"/>
          <p:cNvSpPr/>
          <p:nvPr/>
        </p:nvSpPr>
        <p:spPr>
          <a:xfrm>
            <a:off x="723331" y="3794078"/>
            <a:ext cx="2365612" cy="755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OPERATIONAL SUPPORT</a:t>
            </a:r>
            <a:endParaRPr lang="fr-FR" dirty="0"/>
          </a:p>
        </p:txBody>
      </p:sp>
      <p:sp>
        <p:nvSpPr>
          <p:cNvPr id="22" name="CuadroTexto 4"/>
          <p:cNvSpPr txBox="1"/>
          <p:nvPr/>
        </p:nvSpPr>
        <p:spPr>
          <a:xfrm>
            <a:off x="5688007" y="362495"/>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3" cstate="print"/>
          <a:srcRect l="9942" t="1783" r="59971" b="30620"/>
          <a:stretch/>
        </p:blipFill>
        <p:spPr>
          <a:xfrm>
            <a:off x="6481164" y="1137024"/>
            <a:ext cx="1721140" cy="1087561"/>
          </a:xfrm>
          <a:prstGeom prst="rect">
            <a:avLst/>
          </a:prstGeom>
          <a:ln>
            <a:solidFill>
              <a:schemeClr val="tx1"/>
            </a:solidFill>
          </a:ln>
        </p:spPr>
      </p:pic>
      <p:pic>
        <p:nvPicPr>
          <p:cNvPr id="9" name="Imagen 2">
            <a:hlinkClick r:id="rId4"/>
          </p:cNvPr>
          <p:cNvPicPr>
            <a:picLocks noChangeAspect="1"/>
          </p:cNvPicPr>
          <p:nvPr/>
        </p:nvPicPr>
        <p:blipFill rotWithShape="1">
          <a:blip r:embed="rId5" cstate="print"/>
          <a:srcRect r="50032"/>
          <a:stretch/>
        </p:blipFill>
        <p:spPr>
          <a:xfrm>
            <a:off x="8966579" y="1125488"/>
            <a:ext cx="1979549" cy="1114220"/>
          </a:xfrm>
          <a:prstGeom prst="rect">
            <a:avLst/>
          </a:prstGeom>
        </p:spPr>
      </p:pic>
      <p:pic>
        <p:nvPicPr>
          <p:cNvPr id="10"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5832" y="2189595"/>
            <a:ext cx="1705473" cy="973541"/>
          </a:xfrm>
          <a:prstGeom prst="rect">
            <a:avLst/>
          </a:prstGeom>
        </p:spPr>
      </p:pic>
      <p:pic>
        <p:nvPicPr>
          <p:cNvPr id="11" name="Imagen 2">
            <a:hlinkClick r:id="rId4"/>
          </p:cNvPr>
          <p:cNvPicPr>
            <a:picLocks noChangeAspect="1"/>
          </p:cNvPicPr>
          <p:nvPr/>
        </p:nvPicPr>
        <p:blipFill rotWithShape="1">
          <a:blip r:embed="rId7" cstate="print"/>
          <a:srcRect r="50032"/>
          <a:stretch/>
        </p:blipFill>
        <p:spPr>
          <a:xfrm>
            <a:off x="6477940" y="2553601"/>
            <a:ext cx="2385085" cy="1342482"/>
          </a:xfrm>
          <a:prstGeom prst="rect">
            <a:avLst/>
          </a:prstGeom>
        </p:spPr>
      </p:pic>
      <p:pic>
        <p:nvPicPr>
          <p:cNvPr id="12" name="Imagen 1">
            <a:hlinkClick r:id="rId8"/>
          </p:cNvPr>
          <p:cNvPicPr>
            <a:picLocks noChangeAspect="1"/>
          </p:cNvPicPr>
          <p:nvPr/>
        </p:nvPicPr>
        <p:blipFill rotWithShape="1">
          <a:blip r:embed="rId9" cstate="print"/>
          <a:srcRect t="8294" r="49942"/>
          <a:stretch/>
        </p:blipFill>
        <p:spPr>
          <a:xfrm>
            <a:off x="8475259" y="2243337"/>
            <a:ext cx="2585914" cy="1332376"/>
          </a:xfrm>
          <a:prstGeom prst="rect">
            <a:avLst/>
          </a:prstGeom>
        </p:spPr>
      </p:pic>
      <p:pic>
        <p:nvPicPr>
          <p:cNvPr id="19" name="Imagen 18"/>
          <p:cNvPicPr>
            <a:picLocks noChangeAspect="1"/>
          </p:cNvPicPr>
          <p:nvPr/>
        </p:nvPicPr>
        <p:blipFill rotWithShape="1">
          <a:blip r:embed="rId10" cstate="print">
            <a:extLst>
              <a:ext uri="{28A0092B-C50C-407E-A947-70E740481C1C}">
                <a14:useLocalDpi xmlns:a14="http://schemas.microsoft.com/office/drawing/2010/main" val="0"/>
              </a:ext>
            </a:extLst>
          </a:blip>
          <a:srcRect l="2672" t="1230" r="3012" b="2072"/>
          <a:stretch/>
        </p:blipFill>
        <p:spPr>
          <a:xfrm>
            <a:off x="11144059" y="1933879"/>
            <a:ext cx="914063" cy="1860199"/>
          </a:xfrm>
          <a:prstGeom prst="rect">
            <a:avLst/>
          </a:prstGeom>
        </p:spPr>
      </p:pic>
      <p:grpSp>
        <p:nvGrpSpPr>
          <p:cNvPr id="25" name="Grupo 24"/>
          <p:cNvGrpSpPr/>
          <p:nvPr/>
        </p:nvGrpSpPr>
        <p:grpSpPr>
          <a:xfrm>
            <a:off x="2875008" y="1030549"/>
            <a:ext cx="9315488" cy="3740743"/>
            <a:chOff x="1256925" y="1608457"/>
            <a:chExt cx="8572875" cy="3092131"/>
          </a:xfrm>
        </p:grpSpPr>
        <p:pic>
          <p:nvPicPr>
            <p:cNvPr id="26" name="Imagen 25"/>
            <p:cNvPicPr>
              <a:picLocks noChangeAspect="1"/>
            </p:cNvPicPr>
            <p:nvPr/>
          </p:nvPicPr>
          <p:blipFill rotWithShape="1">
            <a:blip r:embed="rId11">
              <a:extLst>
                <a:ext uri="{28A0092B-C50C-407E-A947-70E740481C1C}">
                  <a14:useLocalDpi xmlns:a14="http://schemas.microsoft.com/office/drawing/2010/main" val="0"/>
                </a:ext>
              </a:extLst>
            </a:blip>
            <a:srcRect r="14588" b="34102"/>
            <a:stretch/>
          </p:blipFill>
          <p:spPr>
            <a:xfrm>
              <a:off x="1256925" y="1608457"/>
              <a:ext cx="8572875" cy="3092131"/>
            </a:xfrm>
            <a:prstGeom prst="rect">
              <a:avLst/>
            </a:prstGeom>
          </p:spPr>
        </p:pic>
        <p:pic>
          <p:nvPicPr>
            <p:cNvPr id="27" name="Imagen 26"/>
            <p:cNvPicPr>
              <a:picLocks noChangeAspect="1"/>
            </p:cNvPicPr>
            <p:nvPr/>
          </p:nvPicPr>
          <p:blipFill rotWithShape="1">
            <a:blip r:embed="rId11">
              <a:extLst>
                <a:ext uri="{28A0092B-C50C-407E-A947-70E740481C1C}">
                  <a14:useLocalDpi xmlns:a14="http://schemas.microsoft.com/office/drawing/2010/main" val="0"/>
                </a:ext>
              </a:extLst>
            </a:blip>
            <a:srcRect l="16564" t="58387" r="43437" b="6901"/>
            <a:stretch/>
          </p:blipFill>
          <p:spPr>
            <a:xfrm>
              <a:off x="2700337" y="2870341"/>
              <a:ext cx="4014787" cy="1628775"/>
            </a:xfrm>
            <a:prstGeom prst="rect">
              <a:avLst/>
            </a:prstGeom>
          </p:spPr>
        </p:pic>
      </p:grpSp>
      <p:sp>
        <p:nvSpPr>
          <p:cNvPr id="18" name="CuadroTexto 17"/>
          <p:cNvSpPr txBox="1"/>
          <p:nvPr/>
        </p:nvSpPr>
        <p:spPr>
          <a:xfrm>
            <a:off x="513231" y="346573"/>
            <a:ext cx="5073825"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DO/NEED</a:t>
            </a:r>
          </a:p>
        </p:txBody>
      </p:sp>
    </p:spTree>
    <p:extLst>
      <p:ext uri="{BB962C8B-B14F-4D97-AF65-F5344CB8AC3E}">
        <p14:creationId xmlns:p14="http://schemas.microsoft.com/office/powerpoint/2010/main" val="19311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899955" y="2396618"/>
            <a:ext cx="2414225" cy="1140051"/>
          </a:xfrm>
          <a:prstGeom prst="rect">
            <a:avLst/>
          </a:prstGeom>
        </p:spPr>
      </p:pic>
      <p:sp>
        <p:nvSpPr>
          <p:cNvPr id="25" name="18 Elipse"/>
          <p:cNvSpPr/>
          <p:nvPr/>
        </p:nvSpPr>
        <p:spPr>
          <a:xfrm>
            <a:off x="150111" y="5247486"/>
            <a:ext cx="3937948" cy="871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VISIBILITY/ACCESSIBILTIY/</a:t>
            </a:r>
          </a:p>
          <a:p>
            <a:pPr algn="ctr"/>
            <a:r>
              <a:rPr lang="fr-FR" dirty="0" smtClean="0"/>
              <a:t>AWARENESS/MOTIVATION</a:t>
            </a:r>
            <a:endParaRPr lang="fr-FR" dirty="0"/>
          </a:p>
        </p:txBody>
      </p:sp>
      <p:sp>
        <p:nvSpPr>
          <p:cNvPr id="5" name="CuadroTexto 4"/>
          <p:cNvSpPr txBox="1"/>
          <p:nvPr/>
        </p:nvSpPr>
        <p:spPr>
          <a:xfrm>
            <a:off x="513231" y="346573"/>
            <a:ext cx="5133136"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NEED?</a:t>
            </a:r>
          </a:p>
        </p:txBody>
      </p:sp>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17" name="16 Elipse"/>
          <p:cNvSpPr/>
          <p:nvPr/>
        </p:nvSpPr>
        <p:spPr>
          <a:xfrm>
            <a:off x="411708" y="2554406"/>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p:txBody>
      </p:sp>
      <p:sp>
        <p:nvSpPr>
          <p:cNvPr id="21" name="20 Elipse"/>
          <p:cNvSpPr/>
          <p:nvPr/>
        </p:nvSpPr>
        <p:spPr>
          <a:xfrm>
            <a:off x="714187" y="3953533"/>
            <a:ext cx="2365612" cy="755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OPERATIONAL SUPPORT</a:t>
            </a:r>
            <a:endParaRPr lang="fr-FR" dirty="0"/>
          </a:p>
        </p:txBody>
      </p:sp>
      <p:sp>
        <p:nvSpPr>
          <p:cNvPr id="22" name="CuadroTexto 4"/>
          <p:cNvSpPr txBox="1"/>
          <p:nvPr/>
        </p:nvSpPr>
        <p:spPr>
          <a:xfrm>
            <a:off x="5688007" y="362495"/>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3" cstate="print"/>
          <a:srcRect l="9942" t="1783" r="59971" b="30620"/>
          <a:stretch/>
        </p:blipFill>
        <p:spPr>
          <a:xfrm>
            <a:off x="6481164" y="1137024"/>
            <a:ext cx="1721140" cy="1087561"/>
          </a:xfrm>
          <a:prstGeom prst="rect">
            <a:avLst/>
          </a:prstGeom>
          <a:ln>
            <a:solidFill>
              <a:schemeClr val="tx1"/>
            </a:solidFill>
          </a:ln>
        </p:spPr>
      </p:pic>
      <p:pic>
        <p:nvPicPr>
          <p:cNvPr id="9" name="Imagen 2">
            <a:hlinkClick r:id="rId4"/>
          </p:cNvPr>
          <p:cNvPicPr>
            <a:picLocks noChangeAspect="1"/>
          </p:cNvPicPr>
          <p:nvPr/>
        </p:nvPicPr>
        <p:blipFill rotWithShape="1">
          <a:blip r:embed="rId5" cstate="print"/>
          <a:srcRect r="50032"/>
          <a:stretch/>
        </p:blipFill>
        <p:spPr>
          <a:xfrm>
            <a:off x="8966579" y="1125488"/>
            <a:ext cx="1979549" cy="1114220"/>
          </a:xfrm>
          <a:prstGeom prst="rect">
            <a:avLst/>
          </a:prstGeom>
        </p:spPr>
      </p:pic>
      <p:pic>
        <p:nvPicPr>
          <p:cNvPr id="10"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203" y="2181854"/>
            <a:ext cx="1697495" cy="968987"/>
          </a:xfrm>
          <a:prstGeom prst="rect">
            <a:avLst/>
          </a:prstGeom>
        </p:spPr>
      </p:pic>
      <p:pic>
        <p:nvPicPr>
          <p:cNvPr id="11" name="Imagen 2">
            <a:hlinkClick r:id="rId4"/>
          </p:cNvPr>
          <p:cNvPicPr>
            <a:picLocks noChangeAspect="1"/>
          </p:cNvPicPr>
          <p:nvPr/>
        </p:nvPicPr>
        <p:blipFill rotWithShape="1">
          <a:blip r:embed="rId7" cstate="print"/>
          <a:srcRect r="50032"/>
          <a:stretch/>
        </p:blipFill>
        <p:spPr>
          <a:xfrm>
            <a:off x="6362671" y="2362292"/>
            <a:ext cx="2225159" cy="1252465"/>
          </a:xfrm>
          <a:prstGeom prst="rect">
            <a:avLst/>
          </a:prstGeom>
        </p:spPr>
      </p:pic>
      <p:pic>
        <p:nvPicPr>
          <p:cNvPr id="12" name="Imagen 1">
            <a:hlinkClick r:id="rId8"/>
          </p:cNvPr>
          <p:cNvPicPr>
            <a:picLocks noChangeAspect="1"/>
          </p:cNvPicPr>
          <p:nvPr/>
        </p:nvPicPr>
        <p:blipFill rotWithShape="1">
          <a:blip r:embed="rId9" cstate="print"/>
          <a:srcRect t="8294" r="49942"/>
          <a:stretch/>
        </p:blipFill>
        <p:spPr>
          <a:xfrm>
            <a:off x="8706129" y="2362291"/>
            <a:ext cx="2355043" cy="1213421"/>
          </a:xfrm>
          <a:prstGeom prst="rect">
            <a:avLst/>
          </a:prstGeom>
        </p:spPr>
      </p:pic>
      <p:pic>
        <p:nvPicPr>
          <p:cNvPr id="19" name="Imagen 18"/>
          <p:cNvPicPr>
            <a:picLocks noChangeAspect="1"/>
          </p:cNvPicPr>
          <p:nvPr/>
        </p:nvPicPr>
        <p:blipFill rotWithShape="1">
          <a:blip r:embed="rId10" cstate="print">
            <a:extLst>
              <a:ext uri="{28A0092B-C50C-407E-A947-70E740481C1C}">
                <a14:useLocalDpi xmlns:a14="http://schemas.microsoft.com/office/drawing/2010/main" val="0"/>
              </a:ext>
            </a:extLst>
          </a:blip>
          <a:srcRect l="2672" t="1230" r="3012" b="2072"/>
          <a:stretch/>
        </p:blipFill>
        <p:spPr>
          <a:xfrm>
            <a:off x="11144059" y="1933879"/>
            <a:ext cx="914063" cy="1860199"/>
          </a:xfrm>
          <a:prstGeom prst="rect">
            <a:avLst/>
          </a:prstGeom>
        </p:spPr>
      </p:pic>
      <p:pic>
        <p:nvPicPr>
          <p:cNvPr id="24" name="Imagen 23"/>
          <p:cNvPicPr>
            <a:picLocks noChangeAspect="1"/>
          </p:cNvPicPr>
          <p:nvPr/>
        </p:nvPicPr>
        <p:blipFill rotWithShape="1">
          <a:blip r:embed="rId11"/>
          <a:srcRect l="6445" t="17917" r="85938" b="27083"/>
          <a:stretch/>
        </p:blipFill>
        <p:spPr>
          <a:xfrm>
            <a:off x="4078018" y="3626193"/>
            <a:ext cx="694247" cy="1409856"/>
          </a:xfrm>
          <a:prstGeom prst="rect">
            <a:avLst/>
          </a:prstGeom>
        </p:spPr>
      </p:pic>
      <p:pic>
        <p:nvPicPr>
          <p:cNvPr id="15" name="Imagen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1384" y="1062172"/>
            <a:ext cx="8876738" cy="5067140"/>
          </a:xfrm>
          <a:prstGeom prst="rect">
            <a:avLst/>
          </a:prstGeom>
        </p:spPr>
      </p:pic>
      <p:pic>
        <p:nvPicPr>
          <p:cNvPr id="20" name="Imagen 19"/>
          <p:cNvPicPr>
            <a:picLocks noChangeAspect="1"/>
          </p:cNvPicPr>
          <p:nvPr/>
        </p:nvPicPr>
        <p:blipFill rotWithShape="1">
          <a:blip r:embed="rId13"/>
          <a:srcRect l="16919" t="13256" r="66163" b="3644"/>
          <a:stretch/>
        </p:blipFill>
        <p:spPr>
          <a:xfrm>
            <a:off x="238463" y="1022825"/>
            <a:ext cx="4194073" cy="5793873"/>
          </a:xfrm>
          <a:prstGeom prst="rect">
            <a:avLst/>
          </a:prstGeom>
          <a:ln>
            <a:solidFill>
              <a:schemeClr val="tx1"/>
            </a:solidFill>
          </a:ln>
        </p:spPr>
      </p:pic>
      <p:pic>
        <p:nvPicPr>
          <p:cNvPr id="3" name="Imagen 2"/>
          <p:cNvPicPr>
            <a:picLocks noChangeAspect="1"/>
          </p:cNvPicPr>
          <p:nvPr/>
        </p:nvPicPr>
        <p:blipFill rotWithShape="1">
          <a:blip r:embed="rId14"/>
          <a:srcRect l="12333" t="23958" r="62492" b="10003"/>
          <a:stretch/>
        </p:blipFill>
        <p:spPr>
          <a:xfrm>
            <a:off x="4353016" y="1022826"/>
            <a:ext cx="7853140" cy="5793873"/>
          </a:xfrm>
          <a:prstGeom prst="rect">
            <a:avLst/>
          </a:prstGeom>
          <a:ln w="19050">
            <a:solidFill>
              <a:schemeClr val="tx1"/>
            </a:solidFill>
          </a:ln>
        </p:spPr>
      </p:pic>
    </p:spTree>
    <p:extLst>
      <p:ext uri="{BB962C8B-B14F-4D97-AF65-F5344CB8AC3E}">
        <p14:creationId xmlns:p14="http://schemas.microsoft.com/office/powerpoint/2010/main" val="197826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8 Elipse"/>
          <p:cNvSpPr/>
          <p:nvPr/>
        </p:nvSpPr>
        <p:spPr>
          <a:xfrm>
            <a:off x="150111" y="5247486"/>
            <a:ext cx="3937948" cy="871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VISIBILITY/ACCESSIBILITY/</a:t>
            </a:r>
          </a:p>
          <a:p>
            <a:pPr algn="ctr"/>
            <a:r>
              <a:rPr lang="fr-FR" dirty="0" smtClean="0"/>
              <a:t>AWARENESS/MOTIVATION</a:t>
            </a:r>
            <a:endParaRPr lang="fr-FR" dirty="0"/>
          </a:p>
        </p:txBody>
      </p:sp>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17" name="16 Elipse"/>
          <p:cNvSpPr/>
          <p:nvPr/>
        </p:nvSpPr>
        <p:spPr>
          <a:xfrm>
            <a:off x="411708" y="2554406"/>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p:txBody>
      </p:sp>
      <p:sp>
        <p:nvSpPr>
          <p:cNvPr id="21" name="20 Elipse"/>
          <p:cNvSpPr/>
          <p:nvPr/>
        </p:nvSpPr>
        <p:spPr>
          <a:xfrm>
            <a:off x="714187" y="3953533"/>
            <a:ext cx="2365612" cy="755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OPERATIONAL SUPPORT</a:t>
            </a:r>
            <a:endParaRPr lang="fr-FR" dirty="0"/>
          </a:p>
        </p:txBody>
      </p:sp>
      <p:sp>
        <p:nvSpPr>
          <p:cNvPr id="22" name="CuadroTexto 4"/>
          <p:cNvSpPr txBox="1"/>
          <p:nvPr/>
        </p:nvSpPr>
        <p:spPr>
          <a:xfrm>
            <a:off x="5688007" y="362495"/>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3" cstate="print"/>
          <a:srcRect l="9942" t="1783" r="59971" b="30620"/>
          <a:stretch/>
        </p:blipFill>
        <p:spPr>
          <a:xfrm>
            <a:off x="3761349" y="1291397"/>
            <a:ext cx="1327584" cy="838879"/>
          </a:xfrm>
          <a:prstGeom prst="rect">
            <a:avLst/>
          </a:prstGeom>
          <a:ln>
            <a:solidFill>
              <a:schemeClr val="tx1"/>
            </a:solidFill>
          </a:ln>
        </p:spPr>
      </p:pic>
      <p:pic>
        <p:nvPicPr>
          <p:cNvPr id="9" name="Imagen 2">
            <a:hlinkClick r:id="rId4"/>
          </p:cNvPr>
          <p:cNvPicPr>
            <a:picLocks noChangeAspect="1"/>
          </p:cNvPicPr>
          <p:nvPr/>
        </p:nvPicPr>
        <p:blipFill rotWithShape="1">
          <a:blip r:embed="rId5" cstate="print"/>
          <a:srcRect r="50032"/>
          <a:stretch/>
        </p:blipFill>
        <p:spPr>
          <a:xfrm>
            <a:off x="5547680" y="1266636"/>
            <a:ext cx="1534363" cy="863640"/>
          </a:xfrm>
          <a:prstGeom prst="rect">
            <a:avLst/>
          </a:prstGeom>
        </p:spPr>
      </p:pic>
      <p:pic>
        <p:nvPicPr>
          <p:cNvPr id="10"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2586" y="2517732"/>
            <a:ext cx="1485724" cy="848101"/>
          </a:xfrm>
          <a:prstGeom prst="rect">
            <a:avLst/>
          </a:prstGeom>
        </p:spPr>
      </p:pic>
      <p:pic>
        <p:nvPicPr>
          <p:cNvPr id="12" name="Imagen 1">
            <a:hlinkClick r:id="rId7"/>
          </p:cNvPr>
          <p:cNvPicPr>
            <a:picLocks noChangeAspect="1"/>
          </p:cNvPicPr>
          <p:nvPr/>
        </p:nvPicPr>
        <p:blipFill rotWithShape="1">
          <a:blip r:embed="rId8" cstate="print"/>
          <a:srcRect t="8294" r="49942"/>
          <a:stretch/>
        </p:blipFill>
        <p:spPr>
          <a:xfrm>
            <a:off x="8198128" y="2482506"/>
            <a:ext cx="1719694" cy="886061"/>
          </a:xfrm>
          <a:prstGeom prst="rect">
            <a:avLst/>
          </a:prstGeom>
        </p:spPr>
      </p:pic>
      <p:pic>
        <p:nvPicPr>
          <p:cNvPr id="19" name="Imagen 18"/>
          <p:cNvPicPr>
            <a:picLocks noChangeAspect="1"/>
          </p:cNvPicPr>
          <p:nvPr/>
        </p:nvPicPr>
        <p:blipFill rotWithShape="1">
          <a:blip r:embed="rId9" cstate="print">
            <a:extLst>
              <a:ext uri="{28A0092B-C50C-407E-A947-70E740481C1C}">
                <a14:useLocalDpi xmlns:a14="http://schemas.microsoft.com/office/drawing/2010/main" val="0"/>
              </a:ext>
            </a:extLst>
          </a:blip>
          <a:srcRect l="2672" t="1230" r="3012" b="2072"/>
          <a:stretch/>
        </p:blipFill>
        <p:spPr>
          <a:xfrm>
            <a:off x="10076459" y="2138326"/>
            <a:ext cx="739981" cy="1505926"/>
          </a:xfrm>
          <a:prstGeom prst="rect">
            <a:avLst/>
          </a:prstGeom>
        </p:spPr>
      </p:pic>
      <p:pic>
        <p:nvPicPr>
          <p:cNvPr id="24" name="Imagen 23"/>
          <p:cNvPicPr>
            <a:picLocks noChangeAspect="1"/>
          </p:cNvPicPr>
          <p:nvPr/>
        </p:nvPicPr>
        <p:blipFill rotWithShape="1">
          <a:blip r:embed="rId10"/>
          <a:srcRect l="6445" t="17917" r="85938" b="27083"/>
          <a:stretch/>
        </p:blipFill>
        <p:spPr>
          <a:xfrm>
            <a:off x="3792507" y="3721660"/>
            <a:ext cx="541950" cy="1100575"/>
          </a:xfrm>
          <a:prstGeom prst="rect">
            <a:avLst/>
          </a:prstGeom>
        </p:spPr>
      </p:pic>
      <p:pic>
        <p:nvPicPr>
          <p:cNvPr id="26" name="Imagen 25">
            <a:hlinkClick r:id="rId11"/>
          </p:cNvPr>
          <p:cNvPicPr>
            <a:picLocks noChangeAspect="1"/>
          </p:cNvPicPr>
          <p:nvPr/>
        </p:nvPicPr>
        <p:blipFill rotWithShape="1">
          <a:blip r:embed="rId12"/>
          <a:srcRect l="16919" t="13256" r="66163" b="72518"/>
          <a:stretch/>
        </p:blipFill>
        <p:spPr>
          <a:xfrm>
            <a:off x="6066579" y="5239427"/>
            <a:ext cx="3948067" cy="933686"/>
          </a:xfrm>
          <a:prstGeom prst="rect">
            <a:avLst/>
          </a:prstGeom>
          <a:ln>
            <a:solidFill>
              <a:schemeClr val="tx1"/>
            </a:solidFill>
          </a:ln>
        </p:spPr>
      </p:pic>
      <p:pic>
        <p:nvPicPr>
          <p:cNvPr id="27" name="Imagen 26"/>
          <p:cNvPicPr>
            <a:picLocks noChangeAspect="1"/>
          </p:cNvPicPr>
          <p:nvPr/>
        </p:nvPicPr>
        <p:blipFill rotWithShape="1">
          <a:blip r:embed="rId10"/>
          <a:srcRect l="6445" t="17917" r="85938" b="27083"/>
          <a:stretch/>
        </p:blipFill>
        <p:spPr>
          <a:xfrm>
            <a:off x="4222516" y="3730689"/>
            <a:ext cx="541950" cy="1100575"/>
          </a:xfrm>
          <a:prstGeom prst="rect">
            <a:avLst/>
          </a:prstGeom>
        </p:spPr>
      </p:pic>
      <p:pic>
        <p:nvPicPr>
          <p:cNvPr id="28" name="Imagen 27"/>
          <p:cNvPicPr>
            <a:picLocks noChangeAspect="1"/>
          </p:cNvPicPr>
          <p:nvPr/>
        </p:nvPicPr>
        <p:blipFill rotWithShape="1">
          <a:blip r:embed="rId10"/>
          <a:srcRect l="6445" t="17917" r="85938" b="27083"/>
          <a:stretch/>
        </p:blipFill>
        <p:spPr>
          <a:xfrm>
            <a:off x="4708249" y="3739719"/>
            <a:ext cx="541950" cy="1100575"/>
          </a:xfrm>
          <a:prstGeom prst="rect">
            <a:avLst/>
          </a:prstGeom>
        </p:spPr>
      </p:pic>
      <p:pic>
        <p:nvPicPr>
          <p:cNvPr id="2" name="Imagen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92836" y="2074158"/>
            <a:ext cx="389207" cy="389207"/>
          </a:xfrm>
          <a:prstGeom prst="rect">
            <a:avLst/>
          </a:prstGeom>
        </p:spPr>
      </p:pic>
      <p:pic>
        <p:nvPicPr>
          <p:cNvPr id="29" name="Imagen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59500" y="3236986"/>
            <a:ext cx="389207" cy="389207"/>
          </a:xfrm>
          <a:prstGeom prst="rect">
            <a:avLst/>
          </a:prstGeom>
        </p:spPr>
      </p:pic>
      <p:pic>
        <p:nvPicPr>
          <p:cNvPr id="30" name="Imagen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6426" y="4981801"/>
            <a:ext cx="389207" cy="389207"/>
          </a:xfrm>
          <a:prstGeom prst="rect">
            <a:avLst/>
          </a:prstGeom>
        </p:spPr>
      </p:pic>
      <p:pic>
        <p:nvPicPr>
          <p:cNvPr id="3" name="Imagen 2"/>
          <p:cNvPicPr>
            <a:picLocks noChangeAspect="1"/>
          </p:cNvPicPr>
          <p:nvPr/>
        </p:nvPicPr>
        <p:blipFill>
          <a:blip r:embed="rId14"/>
          <a:stretch>
            <a:fillRect/>
          </a:stretch>
        </p:blipFill>
        <p:spPr>
          <a:xfrm>
            <a:off x="4750501" y="2528920"/>
            <a:ext cx="1772285" cy="836913"/>
          </a:xfrm>
          <a:prstGeom prst="rect">
            <a:avLst/>
          </a:prstGeom>
        </p:spPr>
      </p:pic>
      <p:pic>
        <p:nvPicPr>
          <p:cNvPr id="11" name="Imagen 2">
            <a:hlinkClick r:id="rId15"/>
          </p:cNvPr>
          <p:cNvPicPr>
            <a:picLocks noChangeAspect="1"/>
          </p:cNvPicPr>
          <p:nvPr/>
        </p:nvPicPr>
        <p:blipFill rotWithShape="1">
          <a:blip r:embed="rId16" cstate="print"/>
          <a:srcRect r="50032"/>
          <a:stretch/>
        </p:blipFill>
        <p:spPr>
          <a:xfrm>
            <a:off x="6583895" y="2517732"/>
            <a:ext cx="1522226" cy="856808"/>
          </a:xfrm>
          <a:prstGeom prst="rect">
            <a:avLst/>
          </a:prstGeom>
        </p:spPr>
      </p:pic>
      <p:pic>
        <p:nvPicPr>
          <p:cNvPr id="32" name="Imagen 31"/>
          <p:cNvPicPr>
            <a:picLocks noChangeAspect="1"/>
          </p:cNvPicPr>
          <p:nvPr/>
        </p:nvPicPr>
        <p:blipFill rotWithShape="1">
          <a:blip r:embed="rId17" cstate="print">
            <a:extLst>
              <a:ext uri="{28A0092B-C50C-407E-A947-70E740481C1C}">
                <a14:useLocalDpi xmlns:a14="http://schemas.microsoft.com/office/drawing/2010/main" val="0"/>
              </a:ext>
            </a:extLst>
          </a:blip>
          <a:srcRect l="2672" t="1230" r="3012" b="2072"/>
          <a:stretch/>
        </p:blipFill>
        <p:spPr>
          <a:xfrm>
            <a:off x="10261044" y="4822235"/>
            <a:ext cx="779871" cy="1587107"/>
          </a:xfrm>
          <a:prstGeom prst="rect">
            <a:avLst/>
          </a:prstGeom>
        </p:spPr>
      </p:pic>
      <p:pic>
        <p:nvPicPr>
          <p:cNvPr id="33"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4457" y="5282220"/>
            <a:ext cx="1485724" cy="848101"/>
          </a:xfrm>
          <a:prstGeom prst="rect">
            <a:avLst/>
          </a:prstGeom>
        </p:spPr>
      </p:pic>
      <p:sp>
        <p:nvSpPr>
          <p:cNvPr id="25" name="CuadroTexto 24"/>
          <p:cNvSpPr txBox="1"/>
          <p:nvPr/>
        </p:nvSpPr>
        <p:spPr>
          <a:xfrm>
            <a:off x="513231" y="346573"/>
            <a:ext cx="5073825"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DO/NEED</a:t>
            </a:r>
          </a:p>
        </p:txBody>
      </p:sp>
    </p:spTree>
    <p:extLst>
      <p:ext uri="{BB962C8B-B14F-4D97-AF65-F5344CB8AC3E}">
        <p14:creationId xmlns:p14="http://schemas.microsoft.com/office/powerpoint/2010/main" val="2118398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3231" y="217981"/>
            <a:ext cx="9730907" cy="707886"/>
          </a:xfrm>
          <a:prstGeom prst="rect">
            <a:avLst/>
          </a:prstGeom>
          <a:noFill/>
        </p:spPr>
        <p:txBody>
          <a:bodyPr wrap="square" rtlCol="0">
            <a:spAutoFit/>
          </a:bodyPr>
          <a:lstStyle/>
          <a:p>
            <a:r>
              <a:rPr lang="en-GB" sz="4000" dirty="0" smtClean="0">
                <a:latin typeface="Verdana" panose="020B0604030504040204" pitchFamily="34" charset="0"/>
                <a:ea typeface="Verdana" panose="020B0604030504040204" pitchFamily="34" charset="0"/>
                <a:cs typeface="Verdana" panose="020B0604030504040204" pitchFamily="34" charset="0"/>
              </a:rPr>
              <a:t>3. Students’ support tools: APP,s</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2672" t="1230" r="3012" b="2072"/>
          <a:stretch/>
        </p:blipFill>
        <p:spPr>
          <a:xfrm>
            <a:off x="2543175" y="967758"/>
            <a:ext cx="2800350" cy="5698958"/>
          </a:xfrm>
          <a:prstGeom prst="rect">
            <a:avLst/>
          </a:prstGeom>
        </p:spPr>
      </p:pic>
      <p:pic>
        <p:nvPicPr>
          <p:cNvPr id="4" name="Imagen 3"/>
          <p:cNvPicPr>
            <a:picLocks noChangeAspect="1"/>
          </p:cNvPicPr>
          <p:nvPr/>
        </p:nvPicPr>
        <p:blipFill rotWithShape="1">
          <a:blip r:embed="rId4"/>
          <a:srcRect l="6445" t="17917" r="85938" b="27083"/>
          <a:stretch/>
        </p:blipFill>
        <p:spPr>
          <a:xfrm>
            <a:off x="6615112" y="950832"/>
            <a:ext cx="2814638" cy="5715883"/>
          </a:xfrm>
          <a:prstGeom prst="rect">
            <a:avLst/>
          </a:prstGeom>
        </p:spPr>
      </p:pic>
    </p:spTree>
    <p:extLst>
      <p:ext uri="{BB962C8B-B14F-4D97-AF65-F5344CB8AC3E}">
        <p14:creationId xmlns:p14="http://schemas.microsoft.com/office/powerpoint/2010/main" val="3932937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p:cNvSpPr txBox="1"/>
          <p:nvPr/>
        </p:nvSpPr>
        <p:spPr>
          <a:xfrm>
            <a:off x="513231" y="217981"/>
            <a:ext cx="11678769" cy="707886"/>
          </a:xfrm>
          <a:prstGeom prst="rect">
            <a:avLst/>
          </a:prstGeom>
          <a:noFill/>
        </p:spPr>
        <p:txBody>
          <a:bodyPr wrap="square" rtlCol="0">
            <a:spAutoFit/>
          </a:bodyPr>
          <a:lstStyle/>
          <a:p>
            <a:r>
              <a:rPr lang="en-GB" sz="4000" dirty="0" smtClean="0">
                <a:latin typeface="Verdana" panose="020B0604030504040204" pitchFamily="34" charset="0"/>
                <a:ea typeface="Verdana" panose="020B0604030504040204" pitchFamily="34" charset="0"/>
                <a:cs typeface="Verdana" panose="020B0604030504040204" pitchFamily="34" charset="0"/>
              </a:rPr>
              <a:t>3. Students’ support tools: English corner</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2672" t="1230" r="3012" b="2072"/>
          <a:stretch/>
        </p:blipFill>
        <p:spPr>
          <a:xfrm flipH="1">
            <a:off x="11384320" y="81802"/>
            <a:ext cx="481671" cy="98024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177" y="881029"/>
            <a:ext cx="2912797" cy="578171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974" y="881029"/>
            <a:ext cx="2912798" cy="5781713"/>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1771" y="881029"/>
            <a:ext cx="2912798" cy="5781714"/>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3499" y="921333"/>
            <a:ext cx="2892492" cy="5741409"/>
          </a:xfrm>
          <a:prstGeom prst="rect">
            <a:avLst/>
          </a:prstGeom>
        </p:spPr>
      </p:pic>
    </p:spTree>
    <p:extLst>
      <p:ext uri="{BB962C8B-B14F-4D97-AF65-F5344CB8AC3E}">
        <p14:creationId xmlns:p14="http://schemas.microsoft.com/office/powerpoint/2010/main" val="347363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p:cNvSpPr txBox="1"/>
          <p:nvPr/>
        </p:nvSpPr>
        <p:spPr>
          <a:xfrm>
            <a:off x="513231" y="217981"/>
            <a:ext cx="11678769" cy="707886"/>
          </a:xfrm>
          <a:prstGeom prst="rect">
            <a:avLst/>
          </a:prstGeom>
          <a:noFill/>
        </p:spPr>
        <p:txBody>
          <a:bodyPr wrap="square" rtlCol="0">
            <a:spAutoFit/>
          </a:bodyPr>
          <a:lstStyle/>
          <a:p>
            <a:r>
              <a:rPr lang="en-GB" sz="4000" dirty="0" smtClean="0">
                <a:latin typeface="Verdana" panose="020B0604030504040204" pitchFamily="34" charset="0"/>
                <a:ea typeface="Verdana" panose="020B0604030504040204" pitchFamily="34" charset="0"/>
                <a:cs typeface="Verdana" panose="020B0604030504040204" pitchFamily="34" charset="0"/>
              </a:rPr>
              <a:t>3. Students’ support tools: English corner</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2672" t="1230" r="3012" b="2072"/>
          <a:stretch/>
        </p:blipFill>
        <p:spPr>
          <a:xfrm flipH="1">
            <a:off x="11384320" y="81802"/>
            <a:ext cx="481671" cy="980243"/>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6" y="925867"/>
            <a:ext cx="2813854" cy="5585316"/>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4922" t="1509" r="4754" b="563"/>
          <a:stretch/>
        </p:blipFill>
        <p:spPr>
          <a:xfrm>
            <a:off x="9092646" y="1129665"/>
            <a:ext cx="2532509" cy="5450076"/>
          </a:xfrm>
          <a:prstGeom prst="rect">
            <a:avLst/>
          </a:prstGeom>
        </p:spPr>
      </p:pic>
      <p:pic>
        <p:nvPicPr>
          <p:cNvPr id="12" name="Imagen 11"/>
          <p:cNvPicPr>
            <a:picLocks noChangeAspect="1"/>
          </p:cNvPicPr>
          <p:nvPr/>
        </p:nvPicPr>
        <p:blipFill rotWithShape="1">
          <a:blip r:embed="rId6" cstate="print">
            <a:extLst>
              <a:ext uri="{28A0092B-C50C-407E-A947-70E740481C1C}">
                <a14:useLocalDpi xmlns:a14="http://schemas.microsoft.com/office/drawing/2010/main" val="0"/>
              </a:ext>
            </a:extLst>
          </a:blip>
          <a:srcRect l="3460" t="1701" r="3609"/>
          <a:stretch/>
        </p:blipFill>
        <p:spPr>
          <a:xfrm>
            <a:off x="3182570" y="1062045"/>
            <a:ext cx="2614613" cy="5489655"/>
          </a:xfrm>
          <a:prstGeom prst="rect">
            <a:avLst/>
          </a:prstGeom>
        </p:spPr>
      </p:pic>
      <p:pic>
        <p:nvPicPr>
          <p:cNvPr id="13" name="Imagen 12"/>
          <p:cNvPicPr>
            <a:picLocks noChangeAspect="1"/>
          </p:cNvPicPr>
          <p:nvPr/>
        </p:nvPicPr>
        <p:blipFill rotWithShape="1">
          <a:blip r:embed="rId7" cstate="print">
            <a:extLst>
              <a:ext uri="{28A0092B-C50C-407E-A947-70E740481C1C}">
                <a14:useLocalDpi xmlns:a14="http://schemas.microsoft.com/office/drawing/2010/main" val="0"/>
              </a:ext>
            </a:extLst>
          </a:blip>
          <a:srcRect l="2199" t="1486" r="3599" b="1501"/>
          <a:stretch/>
        </p:blipFill>
        <p:spPr>
          <a:xfrm>
            <a:off x="6182409" y="1122780"/>
            <a:ext cx="2626057" cy="5368183"/>
          </a:xfrm>
          <a:prstGeom prst="rect">
            <a:avLst/>
          </a:prstGeom>
        </p:spPr>
      </p:pic>
    </p:spTree>
    <p:extLst>
      <p:ext uri="{BB962C8B-B14F-4D97-AF65-F5344CB8AC3E}">
        <p14:creationId xmlns:p14="http://schemas.microsoft.com/office/powerpoint/2010/main" val="4110455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p:cNvSpPr txBox="1"/>
          <p:nvPr/>
        </p:nvSpPr>
        <p:spPr>
          <a:xfrm>
            <a:off x="513231" y="217981"/>
            <a:ext cx="11678769" cy="707886"/>
          </a:xfrm>
          <a:prstGeom prst="rect">
            <a:avLst/>
          </a:prstGeom>
          <a:noFill/>
        </p:spPr>
        <p:txBody>
          <a:bodyPr wrap="square" rtlCol="0">
            <a:spAutoFit/>
          </a:bodyPr>
          <a:lstStyle/>
          <a:p>
            <a:r>
              <a:rPr lang="en-GB" sz="4000" dirty="0" smtClean="0">
                <a:latin typeface="Verdana" panose="020B0604030504040204" pitchFamily="34" charset="0"/>
                <a:ea typeface="Verdana" panose="020B0604030504040204" pitchFamily="34" charset="0"/>
                <a:cs typeface="Verdana" panose="020B0604030504040204" pitchFamily="34" charset="0"/>
              </a:rPr>
              <a:t>3. Students’ support tools: English corner</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2672" t="1230" r="3012" b="2072"/>
          <a:stretch/>
        </p:blipFill>
        <p:spPr>
          <a:xfrm flipH="1">
            <a:off x="11384320" y="81802"/>
            <a:ext cx="481671" cy="980243"/>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2663" t="2437" r="3884" b="1439"/>
          <a:stretch/>
        </p:blipFill>
        <p:spPr>
          <a:xfrm>
            <a:off x="928687" y="1071564"/>
            <a:ext cx="2757195" cy="5629274"/>
          </a:xfrm>
          <a:prstGeom prst="rect">
            <a:avLst/>
          </a:prstGeom>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l="3016" t="1480" r="4018" b="1414"/>
          <a:stretch/>
        </p:blipFill>
        <p:spPr>
          <a:xfrm>
            <a:off x="4700588" y="1071564"/>
            <a:ext cx="2728912" cy="5657850"/>
          </a:xfrm>
          <a:prstGeom prst="rect">
            <a:avLst/>
          </a:prstGeom>
        </p:spPr>
      </p:pic>
      <p:pic>
        <p:nvPicPr>
          <p:cNvPr id="14" name="Imagen 13"/>
          <p:cNvPicPr>
            <a:picLocks noChangeAspect="1"/>
          </p:cNvPicPr>
          <p:nvPr/>
        </p:nvPicPr>
        <p:blipFill rotWithShape="1">
          <a:blip r:embed="rId6"/>
          <a:srcRect l="31033" t="42083" r="61935" b="5418"/>
          <a:stretch/>
        </p:blipFill>
        <p:spPr>
          <a:xfrm>
            <a:off x="8502088" y="1111591"/>
            <a:ext cx="2701457" cy="5673057"/>
          </a:xfrm>
          <a:prstGeom prst="rect">
            <a:avLst/>
          </a:prstGeom>
        </p:spPr>
      </p:pic>
    </p:spTree>
    <p:extLst>
      <p:ext uri="{BB962C8B-B14F-4D97-AF65-F5344CB8AC3E}">
        <p14:creationId xmlns:p14="http://schemas.microsoft.com/office/powerpoint/2010/main" val="241280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275" y="474663"/>
            <a:ext cx="6758290" cy="3797300"/>
          </a:xfrm>
          <a:prstGeom prst="rect">
            <a:avLst/>
          </a:prstGeom>
        </p:spPr>
      </p:pic>
      <p:sp>
        <p:nvSpPr>
          <p:cNvPr id="5" name="Multiplicar 4"/>
          <p:cNvSpPr/>
          <p:nvPr/>
        </p:nvSpPr>
        <p:spPr>
          <a:xfrm>
            <a:off x="2286000" y="474663"/>
            <a:ext cx="7628739" cy="4041775"/>
          </a:xfrm>
          <a:prstGeom prst="mathMultiply">
            <a:avLst>
              <a:gd name="adj1" fmla="val 11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6256" y="412360"/>
            <a:ext cx="3328226" cy="5103007"/>
          </a:xfrm>
          <a:prstGeom prst="rect">
            <a:avLst/>
          </a:prstGeom>
        </p:spPr>
      </p:pic>
    </p:spTree>
    <p:extLst>
      <p:ext uri="{BB962C8B-B14F-4D97-AF65-F5344CB8AC3E}">
        <p14:creationId xmlns:p14="http://schemas.microsoft.com/office/powerpoint/2010/main" val="2213149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321" t="1326" r="4315" b="1756"/>
          <a:stretch/>
        </p:blipFill>
        <p:spPr>
          <a:xfrm>
            <a:off x="3266886" y="871538"/>
            <a:ext cx="2686050" cy="5594614"/>
          </a:xfrm>
          <a:prstGeom prst="rect">
            <a:avLst/>
          </a:prstGeom>
        </p:spPr>
      </p:pic>
      <p:pic>
        <p:nvPicPr>
          <p:cNvPr id="4" name="Imagen 3"/>
          <p:cNvPicPr>
            <a:picLocks noChangeAspect="1"/>
          </p:cNvPicPr>
          <p:nvPr/>
        </p:nvPicPr>
        <p:blipFill rotWithShape="1">
          <a:blip r:embed="rId4"/>
          <a:srcRect l="6445" t="17917" r="85938" b="27083"/>
          <a:stretch/>
        </p:blipFill>
        <p:spPr>
          <a:xfrm>
            <a:off x="314324" y="802756"/>
            <a:ext cx="2814638" cy="5715883"/>
          </a:xfrm>
          <a:prstGeom prst="rect">
            <a:avLst/>
          </a:prstGeom>
        </p:spPr>
      </p:pic>
      <p:sp>
        <p:nvSpPr>
          <p:cNvPr id="6" name="CuadroTexto 5"/>
          <p:cNvSpPr txBox="1"/>
          <p:nvPr/>
        </p:nvSpPr>
        <p:spPr>
          <a:xfrm>
            <a:off x="513231" y="217981"/>
            <a:ext cx="11678769" cy="584775"/>
          </a:xfrm>
          <a:prstGeom prst="rect">
            <a:avLst/>
          </a:prstGeom>
          <a:noFill/>
        </p:spPr>
        <p:txBody>
          <a:bodyPr wrap="square" rtlCol="0">
            <a:spAutoFit/>
          </a:bodyPr>
          <a:lstStyle/>
          <a:p>
            <a:r>
              <a:rPr lang="en-GB" sz="3200" dirty="0" smtClean="0">
                <a:latin typeface="Verdana" panose="020B0604030504040204" pitchFamily="34" charset="0"/>
                <a:ea typeface="Verdana" panose="020B0604030504040204" pitchFamily="34" charset="0"/>
                <a:cs typeface="Verdana" panose="020B0604030504040204" pitchFamily="34" charset="0"/>
              </a:rPr>
              <a:t>3. Students’ support tools: OPERATIONAL LANGUAGES</a:t>
            </a:r>
          </a:p>
        </p:txBody>
      </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2304" t="757" r="3006" b="1311"/>
          <a:stretch/>
        </p:blipFill>
        <p:spPr>
          <a:xfrm>
            <a:off x="6115048" y="914399"/>
            <a:ext cx="2700338" cy="5543551"/>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5278" t="1772" r="2357" b="2059"/>
          <a:stretch/>
        </p:blipFill>
        <p:spPr>
          <a:xfrm>
            <a:off x="9013123" y="911356"/>
            <a:ext cx="2683837" cy="5546594"/>
          </a:xfrm>
          <a:prstGeom prst="rect">
            <a:avLst/>
          </a:prstGeom>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3144" t="2158" r="2400" b="1780"/>
          <a:stretch/>
        </p:blipFill>
        <p:spPr>
          <a:xfrm>
            <a:off x="4809936" y="642937"/>
            <a:ext cx="2972596" cy="6000751"/>
          </a:xfrm>
          <a:prstGeom prst="rect">
            <a:avLst/>
          </a:prstGeom>
        </p:spPr>
      </p:pic>
    </p:spTree>
    <p:extLst>
      <p:ext uri="{BB962C8B-B14F-4D97-AF65-F5344CB8AC3E}">
        <p14:creationId xmlns:p14="http://schemas.microsoft.com/office/powerpoint/2010/main" val="167049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148673" y="1432251"/>
            <a:ext cx="1152987" cy="2343571"/>
          </a:xfrm>
          <a:prstGeom prst="rect">
            <a:avLst/>
          </a:prstGeom>
        </p:spPr>
      </p:pic>
      <p:pic>
        <p:nvPicPr>
          <p:cNvPr id="6" name="Imagen 5"/>
          <p:cNvPicPr>
            <a:picLocks noChangeAspect="1"/>
          </p:cNvPicPr>
          <p:nvPr/>
        </p:nvPicPr>
        <p:blipFill>
          <a:blip r:embed="rId4"/>
          <a:stretch>
            <a:fillRect/>
          </a:stretch>
        </p:blipFill>
        <p:spPr>
          <a:xfrm>
            <a:off x="3380422" y="1600200"/>
            <a:ext cx="4628632" cy="2642095"/>
          </a:xfrm>
          <a:prstGeom prst="rect">
            <a:avLst/>
          </a:prstGeom>
        </p:spPr>
      </p:pic>
      <p:pic>
        <p:nvPicPr>
          <p:cNvPr id="7" name="Imagen 6"/>
          <p:cNvPicPr>
            <a:picLocks noChangeAspect="1"/>
          </p:cNvPicPr>
          <p:nvPr/>
        </p:nvPicPr>
        <p:blipFill>
          <a:blip r:embed="rId5"/>
          <a:stretch>
            <a:fillRect/>
          </a:stretch>
        </p:blipFill>
        <p:spPr>
          <a:xfrm>
            <a:off x="662898" y="4844099"/>
            <a:ext cx="3614769" cy="1863128"/>
          </a:xfrm>
          <a:prstGeom prst="rect">
            <a:avLst/>
          </a:prstGeom>
        </p:spPr>
      </p:pic>
      <p:pic>
        <p:nvPicPr>
          <p:cNvPr id="8" name="Imagen 7"/>
          <p:cNvPicPr>
            <a:picLocks noChangeAspect="1"/>
          </p:cNvPicPr>
          <p:nvPr/>
        </p:nvPicPr>
        <p:blipFill rotWithShape="1">
          <a:blip r:embed="rId6"/>
          <a:srcRect l="16919" t="13256" r="66163" b="72518"/>
          <a:stretch/>
        </p:blipFill>
        <p:spPr>
          <a:xfrm>
            <a:off x="6980741" y="5172024"/>
            <a:ext cx="4817550" cy="1139312"/>
          </a:xfrm>
          <a:prstGeom prst="rect">
            <a:avLst/>
          </a:prstGeom>
          <a:ln>
            <a:solidFill>
              <a:schemeClr val="tx1"/>
            </a:solidFill>
          </a:ln>
        </p:spPr>
      </p:pic>
      <p:pic>
        <p:nvPicPr>
          <p:cNvPr id="9" name="Imagen 8"/>
          <p:cNvPicPr>
            <a:picLocks noChangeAspect="1"/>
          </p:cNvPicPr>
          <p:nvPr/>
        </p:nvPicPr>
        <p:blipFill rotWithShape="1">
          <a:blip r:embed="rId7"/>
          <a:srcRect t="20416" r="71928" b="6250"/>
          <a:stretch/>
        </p:blipFill>
        <p:spPr>
          <a:xfrm>
            <a:off x="9217679" y="1898125"/>
            <a:ext cx="2580612" cy="1895969"/>
          </a:xfrm>
          <a:prstGeom prst="rect">
            <a:avLst/>
          </a:prstGeom>
          <a:ln w="19050">
            <a:solidFill>
              <a:schemeClr val="tx1"/>
            </a:solidFill>
          </a:ln>
        </p:spPr>
      </p:pic>
      <p:sp>
        <p:nvSpPr>
          <p:cNvPr id="11" name="CuadroTexto 10"/>
          <p:cNvSpPr txBox="1"/>
          <p:nvPr/>
        </p:nvSpPr>
        <p:spPr>
          <a:xfrm>
            <a:off x="2614614" y="198955"/>
            <a:ext cx="10101262" cy="769441"/>
          </a:xfrm>
          <a:prstGeom prst="rect">
            <a:avLst/>
          </a:prstGeom>
          <a:noFill/>
        </p:spPr>
        <p:txBody>
          <a:bodyPr wrap="square" rtlCol="0">
            <a:spAutoFit/>
          </a:bodyPr>
          <a:lstStyle/>
          <a:p>
            <a:pPr algn="ctr"/>
            <a:r>
              <a:rPr lang="es-ES" sz="4400" dirty="0" smtClean="0">
                <a:latin typeface="Verdana" panose="020B0604030504040204" pitchFamily="34" charset="0"/>
                <a:ea typeface="Verdana" panose="020B0604030504040204" pitchFamily="34" charset="0"/>
                <a:cs typeface="Verdana" panose="020B0604030504040204" pitchFamily="34" charset="0"/>
              </a:rPr>
              <a:t>SO, ALL THIS… WHAT FOR?</a:t>
            </a:r>
            <a:endParaRPr lang="es-ES" sz="4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77790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b="13986"/>
          <a:stretch/>
        </p:blipFill>
        <p:spPr>
          <a:xfrm>
            <a:off x="228601" y="860233"/>
            <a:ext cx="4257676" cy="2380570"/>
          </a:xfrm>
          <a:prstGeom prst="rect">
            <a:avLst/>
          </a:prstGeom>
        </p:spPr>
      </p:pic>
      <p:sp>
        <p:nvSpPr>
          <p:cNvPr id="2" name="CuadroTexto 1"/>
          <p:cNvSpPr txBox="1"/>
          <p:nvPr/>
        </p:nvSpPr>
        <p:spPr>
          <a:xfrm>
            <a:off x="1307306" y="3279203"/>
            <a:ext cx="10101262" cy="769441"/>
          </a:xfrm>
          <a:prstGeom prst="rect">
            <a:avLst/>
          </a:prstGeom>
          <a:noFill/>
        </p:spPr>
        <p:txBody>
          <a:bodyPr wrap="square" rtlCol="0">
            <a:spAutoFit/>
          </a:bodyPr>
          <a:lstStyle/>
          <a:p>
            <a:pPr algn="ctr"/>
            <a:r>
              <a:rPr lang="es-ES" sz="4400" dirty="0" smtClean="0">
                <a:latin typeface="Verdana" panose="020B0604030504040204" pitchFamily="34" charset="0"/>
                <a:ea typeface="Verdana" panose="020B0604030504040204" pitchFamily="34" charset="0"/>
                <a:cs typeface="Verdana" panose="020B0604030504040204" pitchFamily="34" charset="0"/>
              </a:rPr>
              <a:t>INTEROPERABILITY</a:t>
            </a:r>
            <a:endParaRPr lang="es-ES" sz="4400" dirty="0">
              <a:latin typeface="Verdana" panose="020B0604030504040204" pitchFamily="34" charset="0"/>
              <a:ea typeface="Verdana" panose="020B0604030504040204" pitchFamily="34" charset="0"/>
              <a:cs typeface="Verdana" panose="020B0604030504040204" pitchFamily="34" charset="0"/>
            </a:endParaRPr>
          </a:p>
        </p:txBody>
      </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b="8035"/>
          <a:stretch/>
        </p:blipFill>
        <p:spPr>
          <a:xfrm>
            <a:off x="8227215" y="754244"/>
            <a:ext cx="3633789" cy="2524959"/>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322" y="4522109"/>
            <a:ext cx="3399232" cy="2266155"/>
          </a:xfrm>
          <a:prstGeom prst="rect">
            <a:avLst/>
          </a:prstGeom>
        </p:spPr>
      </p:pic>
      <p:sp>
        <p:nvSpPr>
          <p:cNvPr id="6" name="CuadroTexto 5"/>
          <p:cNvSpPr txBox="1"/>
          <p:nvPr/>
        </p:nvSpPr>
        <p:spPr>
          <a:xfrm>
            <a:off x="190498" y="237059"/>
            <a:ext cx="4295779" cy="584775"/>
          </a:xfrm>
          <a:prstGeom prst="rect">
            <a:avLst/>
          </a:prstGeom>
          <a:noFill/>
        </p:spPr>
        <p:txBody>
          <a:bodyPr wrap="square" rtlCol="0">
            <a:spAutoFit/>
          </a:bodyPr>
          <a:lstStyle/>
          <a:p>
            <a:pPr algn="ctr"/>
            <a:r>
              <a:rPr lang="es-ES" sz="3200" dirty="0" smtClean="0">
                <a:latin typeface="Verdana" panose="020B0604030504040204" pitchFamily="34" charset="0"/>
                <a:ea typeface="Verdana" panose="020B0604030504040204" pitchFamily="34" charset="0"/>
                <a:cs typeface="Verdana" panose="020B0604030504040204" pitchFamily="34" charset="0"/>
              </a:rPr>
              <a:t>ORGANIZATION</a:t>
            </a:r>
            <a:endParaRPr lang="es-ES" sz="3200" dirty="0">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p:cNvSpPr txBox="1"/>
          <p:nvPr/>
        </p:nvSpPr>
        <p:spPr>
          <a:xfrm>
            <a:off x="7896221" y="191795"/>
            <a:ext cx="4295779" cy="584775"/>
          </a:xfrm>
          <a:prstGeom prst="rect">
            <a:avLst/>
          </a:prstGeom>
          <a:noFill/>
        </p:spPr>
        <p:txBody>
          <a:bodyPr wrap="square" rtlCol="0">
            <a:spAutoFit/>
          </a:bodyPr>
          <a:lstStyle/>
          <a:p>
            <a:pPr algn="ctr"/>
            <a:r>
              <a:rPr lang="es-ES" sz="3200" dirty="0" smtClean="0">
                <a:latin typeface="Verdana" panose="020B0604030504040204" pitchFamily="34" charset="0"/>
                <a:ea typeface="Verdana" panose="020B0604030504040204" pitchFamily="34" charset="0"/>
                <a:cs typeface="Verdana" panose="020B0604030504040204" pitchFamily="34" charset="0"/>
              </a:rPr>
              <a:t>MOTIVATION</a:t>
            </a:r>
            <a:endParaRPr lang="es-ES" sz="3200" dirty="0">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7"/>
          <p:cNvSpPr txBox="1"/>
          <p:nvPr/>
        </p:nvSpPr>
        <p:spPr>
          <a:xfrm>
            <a:off x="4210048" y="3939990"/>
            <a:ext cx="4295779" cy="584775"/>
          </a:xfrm>
          <a:prstGeom prst="rect">
            <a:avLst/>
          </a:prstGeom>
          <a:noFill/>
        </p:spPr>
        <p:txBody>
          <a:bodyPr wrap="square" rtlCol="0">
            <a:spAutoFit/>
          </a:bodyPr>
          <a:lstStyle/>
          <a:p>
            <a:pPr algn="ctr"/>
            <a:r>
              <a:rPr lang="es-ES" sz="3200" dirty="0" smtClean="0">
                <a:latin typeface="Verdana" panose="020B0604030504040204" pitchFamily="34" charset="0"/>
                <a:ea typeface="Verdana" panose="020B0604030504040204" pitchFamily="34" charset="0"/>
                <a:cs typeface="Verdana" panose="020B0604030504040204" pitchFamily="34" charset="0"/>
              </a:rPr>
              <a:t>ENGAGEMENT</a:t>
            </a:r>
            <a:endParaRPr lang="es-ES" sz="3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391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47750" y="673822"/>
            <a:ext cx="7527374" cy="5763555"/>
          </a:xfrm>
          <a:prstGeom prst="rect">
            <a:avLst/>
          </a:prstGeom>
        </p:spPr>
      </p:pic>
      <p:sp>
        <p:nvSpPr>
          <p:cNvPr id="2" name="Título 1"/>
          <p:cNvSpPr>
            <a:spLocks noGrp="1"/>
          </p:cNvSpPr>
          <p:nvPr>
            <p:ph type="title"/>
          </p:nvPr>
        </p:nvSpPr>
        <p:spPr>
          <a:xfrm>
            <a:off x="-424548" y="673822"/>
            <a:ext cx="4956322" cy="496112"/>
          </a:xfrm>
        </p:spPr>
        <p:txBody>
          <a:bodyPr>
            <a:normAutofit fontScale="90000"/>
          </a:bodyPr>
          <a:lstStyle/>
          <a:p>
            <a:pPr algn="ctr"/>
            <a:r>
              <a:rPr lang="es-ES" b="1" dirty="0" smtClean="0">
                <a:latin typeface="Verdana" panose="020B0604030504040204" pitchFamily="34" charset="0"/>
                <a:ea typeface="Verdana" panose="020B0604030504040204" pitchFamily="34" charset="0"/>
                <a:cs typeface="Verdana" panose="020B0604030504040204" pitchFamily="34" charset="0"/>
              </a:rPr>
              <a:t>QUESTIONS?</a:t>
            </a:r>
            <a:endParaRPr lang="es-ES" b="1" dirty="0">
              <a:latin typeface="Verdana" panose="020B0604030504040204" pitchFamily="34" charset="0"/>
              <a:ea typeface="Verdana" panose="020B0604030504040204" pitchFamily="34" charset="0"/>
              <a:cs typeface="Verdana" panose="020B0604030504040204" pitchFamily="34" charset="0"/>
            </a:endParaRPr>
          </a:p>
        </p:txBody>
      </p:sp>
      <p:grpSp>
        <p:nvGrpSpPr>
          <p:cNvPr id="3" name="Grupo 2"/>
          <p:cNvGrpSpPr/>
          <p:nvPr/>
        </p:nvGrpSpPr>
        <p:grpSpPr>
          <a:xfrm>
            <a:off x="7223615" y="5341199"/>
            <a:ext cx="4922026" cy="1479509"/>
            <a:chOff x="7223615" y="5341199"/>
            <a:chExt cx="4922026" cy="1479509"/>
          </a:xfrm>
        </p:grpSpPr>
        <p:sp>
          <p:nvSpPr>
            <p:cNvPr id="5" name="Text Box 10"/>
            <p:cNvSpPr txBox="1">
              <a:spLocks noChangeArrowheads="1"/>
            </p:cNvSpPr>
            <p:nvPr/>
          </p:nvSpPr>
          <p:spPr bwMode="auto">
            <a:xfrm>
              <a:off x="8326632" y="5341199"/>
              <a:ext cx="3819009" cy="1479509"/>
            </a:xfrm>
            <a:prstGeom prst="rect">
              <a:avLst/>
            </a:prstGeom>
            <a:solidFill>
              <a:srgbClr val="2D2DB9"/>
            </a:solidFill>
            <a:ln>
              <a:noFill/>
            </a:ln>
            <a:effectLs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sz="2000">
                  <a:solidFill>
                    <a:srgbClr val="000000"/>
                  </a:solidFill>
                  <a:latin typeface="Arial" panose="020B0604020202020204" pitchFamily="34" charset="0"/>
                  <a:ea typeface="Microsoft YaHei" panose="020B0503020204020204" pitchFamily="34" charset="-122"/>
                </a:defRPr>
              </a:lvl9pPr>
            </a:lstStyle>
            <a:p>
              <a:pPr marL="0" marR="0" lvl="0" indent="0" algn="ctr" defTabSz="449263" eaLnBrk="1" fontAlgn="base" latinLnBrk="0" hangingPunct="1">
                <a:lnSpc>
                  <a:spcPct val="15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a:pPr>
              <a:r>
                <a:rPr kumimoji="0" lang="es-ES" altLang="es-E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LTC. (OF-4) LUIS ARIAS</a:t>
              </a:r>
            </a:p>
            <a:p>
              <a:pPr marL="0" marR="0" lvl="0" indent="0" algn="ctr" defTabSz="449263" eaLnBrk="1" fontAlgn="base" latinLnBrk="0" hangingPunct="1">
                <a:lnSpc>
                  <a:spcPct val="15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a:pPr>
              <a:r>
                <a:rPr kumimoji="0" lang="en-US" altLang="es-E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ARMY WARFARE SCHOOL</a:t>
              </a:r>
            </a:p>
            <a:p>
              <a:pPr marL="0" marR="0" lvl="0" indent="0" algn="ctr" defTabSz="449263" eaLnBrk="1" fontAlgn="base" latinLnBrk="0" hangingPunct="1">
                <a:lnSpc>
                  <a:spcPct val="15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a:pPr>
              <a:r>
                <a:rPr kumimoji="0" lang="es-ES" altLang="es-E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FOREIGN LANGUAGES DPT. (DIEGE</a:t>
              </a:r>
              <a:r>
                <a:rPr kumimoji="0" lang="es-ES" altLang="es-ES" sz="1200"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ctr" defTabSz="449263" eaLnBrk="1" fontAlgn="base" latinLnBrk="0" hangingPunct="1">
                <a:lnSpc>
                  <a:spcPct val="15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a:pPr>
              <a:r>
                <a:rPr lang="es-ES" altLang="es-ES" sz="1200" kern="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lariasl@et.mde.es</a:t>
              </a:r>
            </a:p>
            <a:p>
              <a:pPr marL="0" marR="0" lvl="0" indent="0" algn="ctr" defTabSz="449263" eaLnBrk="1" fontAlgn="base" latinLnBrk="0" hangingPunct="1">
                <a:lnSpc>
                  <a:spcPct val="15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8275" algn="l"/>
                  <a:tab pos="10779125" algn="l"/>
                  <a:tab pos="10780713" algn="l"/>
                </a:tabLst>
                <a:defRPr/>
              </a:pPr>
              <a:r>
                <a:rPr kumimoji="0" lang="es-ES" altLang="es-ES" sz="1200"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+34 976 722 375</a:t>
              </a:r>
              <a:endParaRPr kumimoji="0" lang="es-ES" altLang="es-E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615" y="5350020"/>
              <a:ext cx="1103017" cy="1470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 name="Título 1"/>
          <p:cNvSpPr txBox="1">
            <a:spLocks/>
          </p:cNvSpPr>
          <p:nvPr/>
        </p:nvSpPr>
        <p:spPr>
          <a:xfrm>
            <a:off x="7304332" y="2754251"/>
            <a:ext cx="4956322" cy="49611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smtClean="0">
                <a:latin typeface="Verdana" panose="020B0604030504040204" pitchFamily="34" charset="0"/>
                <a:ea typeface="Verdana" panose="020B0604030504040204" pitchFamily="34" charset="0"/>
                <a:cs typeface="Verdana" panose="020B0604030504040204" pitchFamily="34" charset="0"/>
              </a:rPr>
              <a:t>OBRIGADO</a:t>
            </a:r>
            <a:endParaRPr lang="es-E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1418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379102" y="1826722"/>
            <a:ext cx="4382931" cy="2554545"/>
          </a:xfrm>
          <a:prstGeom prst="rect">
            <a:avLst/>
          </a:prstGeom>
          <a:noFill/>
        </p:spPr>
        <p:txBody>
          <a:bodyPr wrap="none" rtlCol="0">
            <a:spAutoFit/>
          </a:bodyPr>
          <a:lstStyle/>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Introduction</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What we do</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What we need</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What we have</a:t>
            </a: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0838" y="115093"/>
            <a:ext cx="1295400" cy="863600"/>
          </a:xfrm>
          <a:prstGeom prst="rect">
            <a:avLst/>
          </a:prstGeom>
          <a:noFill/>
        </p:spPr>
      </p:pic>
    </p:spTree>
    <p:extLst>
      <p:ext uri="{BB962C8B-B14F-4D97-AF65-F5344CB8AC3E}">
        <p14:creationId xmlns:p14="http://schemas.microsoft.com/office/powerpoint/2010/main" val="2514452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3231" y="346573"/>
            <a:ext cx="3861955" cy="707886"/>
          </a:xfrm>
          <a:prstGeom prst="rect">
            <a:avLst/>
          </a:prstGeom>
          <a:noFill/>
        </p:spPr>
        <p:txBody>
          <a:bodyPr wrap="none" rtlCol="0">
            <a:spAutoFit/>
          </a:bodyPr>
          <a:lstStyle/>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Introduction</a:t>
            </a:r>
          </a:p>
        </p:txBody>
      </p:sp>
      <p:pic>
        <p:nvPicPr>
          <p:cNvPr id="12" name="Imagen 11"/>
          <p:cNvPicPr>
            <a:picLocks noChangeAspect="1"/>
          </p:cNvPicPr>
          <p:nvPr/>
        </p:nvPicPr>
        <p:blipFill rotWithShape="1">
          <a:blip r:embed="rId3"/>
          <a:srcRect l="15349" t="14806" r="72442" b="34341"/>
          <a:stretch/>
        </p:blipFill>
        <p:spPr>
          <a:xfrm>
            <a:off x="361507" y="1200310"/>
            <a:ext cx="4401879" cy="5156489"/>
          </a:xfrm>
          <a:prstGeom prst="rect">
            <a:avLst/>
          </a:prstGeom>
          <a:ln>
            <a:solidFill>
              <a:schemeClr val="tx1"/>
            </a:solidFill>
          </a:ln>
        </p:spPr>
      </p:pic>
      <p:pic>
        <p:nvPicPr>
          <p:cNvPr id="13" name="Imagen 12"/>
          <p:cNvPicPr>
            <a:picLocks noChangeAspect="1"/>
          </p:cNvPicPr>
          <p:nvPr/>
        </p:nvPicPr>
        <p:blipFill rotWithShape="1">
          <a:blip r:embed="rId4"/>
          <a:srcRect t="51705" r="67907" b="14496"/>
          <a:stretch/>
        </p:blipFill>
        <p:spPr>
          <a:xfrm>
            <a:off x="3715080" y="1200310"/>
            <a:ext cx="8018543" cy="2375058"/>
          </a:xfrm>
          <a:prstGeom prst="rect">
            <a:avLst/>
          </a:prstGeom>
          <a:ln w="28575">
            <a:solidFill>
              <a:schemeClr val="tx1"/>
            </a:solid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450" y="4267199"/>
            <a:ext cx="2847975" cy="1609725"/>
          </a:xfrm>
          <a:prstGeom prst="rect">
            <a:avLst/>
          </a:prstGeom>
        </p:spPr>
      </p:pic>
    </p:spTree>
    <p:extLst>
      <p:ext uri="{BB962C8B-B14F-4D97-AF65-F5344CB8AC3E}">
        <p14:creationId xmlns:p14="http://schemas.microsoft.com/office/powerpoint/2010/main" val="177471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3231" y="346573"/>
            <a:ext cx="3861955" cy="707886"/>
          </a:xfrm>
          <a:prstGeom prst="rect">
            <a:avLst/>
          </a:prstGeom>
          <a:noFill/>
        </p:spPr>
        <p:txBody>
          <a:bodyPr wrap="none" rtlCol="0">
            <a:spAutoFit/>
          </a:bodyPr>
          <a:lstStyle/>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8" y="1649486"/>
            <a:ext cx="1830790" cy="3342669"/>
          </a:xfrm>
          <a:prstGeom prst="rect">
            <a:avLst/>
          </a:prstGeom>
        </p:spPr>
      </p:pic>
      <p:sp>
        <p:nvSpPr>
          <p:cNvPr id="8" name="CuadroTexto 7"/>
          <p:cNvSpPr txBox="1"/>
          <p:nvPr/>
        </p:nvSpPr>
        <p:spPr>
          <a:xfrm>
            <a:off x="4004085" y="2676418"/>
            <a:ext cx="6638356" cy="707886"/>
          </a:xfrm>
          <a:prstGeom prst="rect">
            <a:avLst/>
          </a:prstGeom>
          <a:noFill/>
        </p:spPr>
        <p:txBody>
          <a:bodyPr wrap="none" rtlCol="0">
            <a:spAutoFit/>
          </a:bodyPr>
          <a:lstStyle/>
          <a:p>
            <a:r>
              <a:rPr lang="en-GB" sz="4000" dirty="0" smtClean="0">
                <a:latin typeface="Verdana" panose="020B0604030504040204" pitchFamily="34" charset="0"/>
                <a:ea typeface="Verdana" panose="020B0604030504040204" pitchFamily="34" charset="0"/>
                <a:cs typeface="Verdana" panose="020B0604030504040204" pitchFamily="34" charset="0"/>
              </a:rPr>
              <a:t>Military Language School</a:t>
            </a:r>
          </a:p>
        </p:txBody>
      </p:sp>
      <p:sp>
        <p:nvSpPr>
          <p:cNvPr id="7" name="Freeform 10"/>
          <p:cNvSpPr>
            <a:spLocks noChangeArrowheads="1"/>
          </p:cNvSpPr>
          <p:nvPr/>
        </p:nvSpPr>
        <p:spPr bwMode="auto">
          <a:xfrm>
            <a:off x="4935947" y="6642100"/>
            <a:ext cx="7178675" cy="77788"/>
          </a:xfrm>
          <a:custGeom>
            <a:avLst/>
            <a:gdLst>
              <a:gd name="T0" fmla="*/ 0 w 5288"/>
              <a:gd name="T1" fmla="*/ 2147483646 h 49"/>
              <a:gd name="T2" fmla="*/ 2147483646 w 5288"/>
              <a:gd name="T3" fmla="*/ 2147483646 h 49"/>
              <a:gd name="T4" fmla="*/ 2147483646 w 5288"/>
              <a:gd name="T5" fmla="*/ 0 h 49"/>
              <a:gd name="T6" fmla="*/ 2147483646 w 5288"/>
              <a:gd name="T7" fmla="*/ 0 h 49"/>
              <a:gd name="T8" fmla="*/ 0 w 5288"/>
              <a:gd name="T9" fmla="*/ 2147483646 h 49"/>
              <a:gd name="T10" fmla="*/ 0 60000 65536"/>
              <a:gd name="T11" fmla="*/ 0 60000 65536"/>
              <a:gd name="T12" fmla="*/ 0 60000 65536"/>
              <a:gd name="T13" fmla="*/ 0 60000 65536"/>
              <a:gd name="T14" fmla="*/ 0 60000 65536"/>
              <a:gd name="T15" fmla="*/ 0 w 5288"/>
              <a:gd name="T16" fmla="*/ 0 h 49"/>
              <a:gd name="T17" fmla="*/ 5288 w 5288"/>
              <a:gd name="T18" fmla="*/ 49 h 49"/>
            </a:gdLst>
            <a:ahLst/>
            <a:cxnLst>
              <a:cxn ang="T10">
                <a:pos x="T0" y="T1"/>
              </a:cxn>
              <a:cxn ang="T11">
                <a:pos x="T2" y="T3"/>
              </a:cxn>
              <a:cxn ang="T12">
                <a:pos x="T4" y="T5"/>
              </a:cxn>
              <a:cxn ang="T13">
                <a:pos x="T6" y="T7"/>
              </a:cxn>
              <a:cxn ang="T14">
                <a:pos x="T8" y="T9"/>
              </a:cxn>
            </a:cxnLst>
            <a:rect l="T15" t="T16" r="T17" b="T18"/>
            <a:pathLst>
              <a:path w="5288" h="49">
                <a:moveTo>
                  <a:pt x="0" y="48"/>
                </a:moveTo>
                <a:lnTo>
                  <a:pt x="5287" y="48"/>
                </a:lnTo>
                <a:lnTo>
                  <a:pt x="5287" y="0"/>
                </a:lnTo>
                <a:lnTo>
                  <a:pt x="14" y="0"/>
                </a:lnTo>
                <a:lnTo>
                  <a:pt x="0" y="48"/>
                </a:lnTo>
              </a:path>
            </a:pathLst>
          </a:custGeom>
          <a:solidFill>
            <a:srgbClr val="333399"/>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pic>
        <p:nvPicPr>
          <p:cNvPr id="13"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7837" y="1728491"/>
            <a:ext cx="3210150" cy="90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598" y="4879068"/>
            <a:ext cx="917314" cy="12054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Imagen 4"/>
          <p:cNvPicPr>
            <a:picLocks noChangeAspect="1"/>
          </p:cNvPicPr>
          <p:nvPr/>
        </p:nvPicPr>
        <p:blipFill>
          <a:blip r:embed="rId6">
            <a:extLst>
              <a:ext uri="{28A0092B-C50C-407E-A947-70E740481C1C}">
                <a14:useLocalDpi xmlns:a14="http://schemas.microsoft.com/office/drawing/2010/main" val="0"/>
              </a:ext>
            </a:extLst>
          </a:blip>
          <a:srcRect l="25143" r="23807"/>
          <a:stretch>
            <a:fillRect/>
          </a:stretch>
        </p:blipFill>
        <p:spPr bwMode="auto">
          <a:xfrm>
            <a:off x="5619860" y="4879068"/>
            <a:ext cx="834865" cy="121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38120" y="4879068"/>
            <a:ext cx="2595064" cy="117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6"/>
          <p:cNvPicPr>
            <a:picLocks noChangeAspect="1"/>
          </p:cNvPicPr>
          <p:nvPr/>
        </p:nvPicPr>
        <p:blipFill>
          <a:blip r:embed="rId8">
            <a:extLst>
              <a:ext uri="{28A0092B-C50C-407E-A947-70E740481C1C}">
                <a14:useLocalDpi xmlns:a14="http://schemas.microsoft.com/office/drawing/2010/main" val="0"/>
              </a:ext>
            </a:extLst>
          </a:blip>
          <a:srcRect l="25877" r="22208"/>
          <a:stretch>
            <a:fillRect/>
          </a:stretch>
        </p:blipFill>
        <p:spPr bwMode="auto">
          <a:xfrm>
            <a:off x="9451634" y="4879068"/>
            <a:ext cx="954170" cy="120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0"/>
          <p:cNvPicPr>
            <a:picLocks noChangeAspect="1"/>
          </p:cNvPicPr>
          <p:nvPr/>
        </p:nvPicPr>
        <p:blipFill>
          <a:blip r:embed="rId9">
            <a:extLst>
              <a:ext uri="{28A0092B-C50C-407E-A947-70E740481C1C}">
                <a14:useLocalDpi xmlns:a14="http://schemas.microsoft.com/office/drawing/2010/main" val="0"/>
              </a:ext>
            </a:extLst>
          </a:blip>
          <a:srcRect t="21436" b="21445"/>
          <a:stretch>
            <a:fillRect/>
          </a:stretch>
        </p:blipFill>
        <p:spPr bwMode="auto">
          <a:xfrm>
            <a:off x="10509330" y="3666962"/>
            <a:ext cx="898115" cy="5676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Imagen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51634" y="3666962"/>
            <a:ext cx="898525" cy="598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Imagen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9656" y="3629889"/>
            <a:ext cx="890587" cy="6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n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84912" y="3645455"/>
            <a:ext cx="900112" cy="6165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Imagen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400332" y="3667750"/>
            <a:ext cx="879475"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Imagen 1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72915" y="3644422"/>
            <a:ext cx="958850" cy="61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16"/>
          <p:cNvPicPr>
            <a:picLocks noChangeAspect="1"/>
          </p:cNvPicPr>
          <p:nvPr/>
        </p:nvPicPr>
        <p:blipFill>
          <a:blip r:embed="rId15" cstate="print">
            <a:extLst>
              <a:ext uri="{28A0092B-C50C-407E-A947-70E740481C1C}">
                <a14:useLocalDpi xmlns:a14="http://schemas.microsoft.com/office/drawing/2010/main" val="0"/>
              </a:ext>
            </a:extLst>
          </a:blip>
          <a:srcRect t="16679" b="16121"/>
          <a:stretch>
            <a:fillRect/>
          </a:stretch>
        </p:blipFill>
        <p:spPr bwMode="auto">
          <a:xfrm>
            <a:off x="3994711" y="3644422"/>
            <a:ext cx="909637" cy="581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63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3231" y="346573"/>
            <a:ext cx="4336444"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do?</a:t>
            </a:r>
          </a:p>
        </p:txBody>
      </p:sp>
      <p:sp>
        <p:nvSpPr>
          <p:cNvPr id="11" name="CuadroTexto 4"/>
          <p:cNvSpPr txBox="1"/>
          <p:nvPr/>
        </p:nvSpPr>
        <p:spPr>
          <a:xfrm>
            <a:off x="1563950" y="2099677"/>
            <a:ext cx="9655785" cy="3170099"/>
          </a:xfrm>
          <a:prstGeom prst="rect">
            <a:avLst/>
          </a:prstGeom>
          <a:noFill/>
        </p:spPr>
        <p:txBody>
          <a:bodyPr wrap="none" rtlCol="0">
            <a:spAutoFit/>
          </a:bodyPr>
          <a:lstStyle/>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We test students</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We share expertise</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We support language learners</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We support language maintenance</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We support deployed personnel</a:t>
            </a:r>
          </a:p>
        </p:txBody>
      </p:sp>
      <p:grpSp>
        <p:nvGrpSpPr>
          <p:cNvPr id="20" name="19 Grupo"/>
          <p:cNvGrpSpPr/>
          <p:nvPr/>
        </p:nvGrpSpPr>
        <p:grpSpPr>
          <a:xfrm>
            <a:off x="875731" y="1582173"/>
            <a:ext cx="8623111" cy="1236260"/>
            <a:chOff x="859809" y="1588827"/>
            <a:chExt cx="8623111" cy="1236260"/>
          </a:xfrm>
        </p:grpSpPr>
        <p:sp>
          <p:nvSpPr>
            <p:cNvPr id="12" name="11 Rectángulo"/>
            <p:cNvSpPr/>
            <p:nvPr/>
          </p:nvSpPr>
          <p:spPr>
            <a:xfrm>
              <a:off x="859809" y="1897039"/>
              <a:ext cx="6250675" cy="928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15 Elipse"/>
            <p:cNvSpPr/>
            <p:nvPr/>
          </p:nvSpPr>
          <p:spPr>
            <a:xfrm>
              <a:off x="6562299" y="1588827"/>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grpSp>
      <p:grpSp>
        <p:nvGrpSpPr>
          <p:cNvPr id="21" name="20 Grupo"/>
          <p:cNvGrpSpPr/>
          <p:nvPr/>
        </p:nvGrpSpPr>
        <p:grpSpPr>
          <a:xfrm>
            <a:off x="875731" y="2516876"/>
            <a:ext cx="10128047" cy="2039550"/>
            <a:chOff x="875731" y="2516876"/>
            <a:chExt cx="10128047" cy="2039550"/>
          </a:xfrm>
        </p:grpSpPr>
        <p:sp>
          <p:nvSpPr>
            <p:cNvPr id="13" name="12 Rectángulo"/>
            <p:cNvSpPr/>
            <p:nvPr/>
          </p:nvSpPr>
          <p:spPr>
            <a:xfrm>
              <a:off x="875731" y="2866029"/>
              <a:ext cx="10011344" cy="16903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16 Elipse"/>
            <p:cNvSpPr/>
            <p:nvPr/>
          </p:nvSpPr>
          <p:spPr>
            <a:xfrm>
              <a:off x="7586663" y="2516876"/>
              <a:ext cx="341711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a:p>
              <a:pPr algn="ctr"/>
              <a:r>
                <a:rPr lang="fr-FR" dirty="0" smtClean="0"/>
                <a:t>(TEACHERS&amp;STUDENTS)</a:t>
              </a:r>
            </a:p>
          </p:txBody>
        </p:sp>
      </p:grpSp>
      <p:grpSp>
        <p:nvGrpSpPr>
          <p:cNvPr id="22" name="21 Grupo"/>
          <p:cNvGrpSpPr/>
          <p:nvPr/>
        </p:nvGrpSpPr>
        <p:grpSpPr>
          <a:xfrm>
            <a:off x="875731" y="4556787"/>
            <a:ext cx="11374976" cy="755176"/>
            <a:chOff x="875731" y="4556787"/>
            <a:chExt cx="11374976" cy="755176"/>
          </a:xfrm>
        </p:grpSpPr>
        <p:sp>
          <p:nvSpPr>
            <p:cNvPr id="14" name="13 Rectángulo"/>
            <p:cNvSpPr/>
            <p:nvPr/>
          </p:nvSpPr>
          <p:spPr>
            <a:xfrm>
              <a:off x="875731" y="4599646"/>
              <a:ext cx="9387384" cy="6255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17 Elipse"/>
            <p:cNvSpPr/>
            <p:nvPr/>
          </p:nvSpPr>
          <p:spPr>
            <a:xfrm>
              <a:off x="9885095" y="4556787"/>
              <a:ext cx="2365612" cy="755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OPERATIONAL SUPPORT</a:t>
              </a:r>
              <a:endParaRPr lang="fr-FR" dirty="0"/>
            </a:p>
          </p:txBody>
        </p:sp>
      </p:grpSp>
    </p:spTree>
    <p:extLst>
      <p:ext uri="{BB962C8B-B14F-4D97-AF65-F5344CB8AC3E}">
        <p14:creationId xmlns:p14="http://schemas.microsoft.com/office/powerpoint/2010/main" val="289185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plus(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3231" y="346573"/>
            <a:ext cx="4963218"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need?</a:t>
            </a:r>
          </a:p>
        </p:txBody>
      </p:sp>
      <p:sp>
        <p:nvSpPr>
          <p:cNvPr id="11" name="CuadroTexto 4"/>
          <p:cNvSpPr txBox="1"/>
          <p:nvPr/>
        </p:nvSpPr>
        <p:spPr>
          <a:xfrm>
            <a:off x="1006738" y="1437957"/>
            <a:ext cx="9207777" cy="1938992"/>
          </a:xfrm>
          <a:prstGeom prst="rect">
            <a:avLst/>
          </a:prstGeom>
          <a:noFill/>
        </p:spPr>
        <p:txBody>
          <a:bodyPr wrap="none" rtlCol="0">
            <a:spAutoFit/>
          </a:bodyPr>
          <a:lstStyle/>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To organize/optimize information</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To involve all stakeholders</a:t>
            </a:r>
          </a:p>
          <a:p>
            <a:pPr marL="342900" indent="-342900">
              <a:buFont typeface="+mj-lt"/>
              <a:buAutoNum type="arabicPeriod"/>
            </a:pPr>
            <a:r>
              <a:rPr lang="en-GB" sz="4000" dirty="0" smtClean="0">
                <a:latin typeface="Verdana" panose="020B0604030504040204" pitchFamily="34" charset="0"/>
                <a:ea typeface="Verdana" panose="020B0604030504040204" pitchFamily="34" charset="0"/>
                <a:cs typeface="Verdana" panose="020B0604030504040204" pitchFamily="34" charset="0"/>
              </a:rPr>
              <a:t>To “spread the word”</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626" y="3615335"/>
            <a:ext cx="6550839" cy="3242665"/>
          </a:xfrm>
          <a:prstGeom prst="rect">
            <a:avLst/>
          </a:prstGeom>
        </p:spPr>
      </p:pic>
      <p:sp>
        <p:nvSpPr>
          <p:cNvPr id="24" name="18 Elipse"/>
          <p:cNvSpPr/>
          <p:nvPr/>
        </p:nvSpPr>
        <p:spPr>
          <a:xfrm>
            <a:off x="24214" y="4045006"/>
            <a:ext cx="5586412" cy="1456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VISIBILITY/ACCESSIBILITY/</a:t>
            </a:r>
          </a:p>
          <a:p>
            <a:pPr algn="ctr"/>
            <a:r>
              <a:rPr lang="fr-FR" sz="2400" dirty="0" smtClean="0"/>
              <a:t>AWARENESS/MOTIVATION</a:t>
            </a:r>
            <a:endParaRPr lang="fr-FR" sz="2400" dirty="0"/>
          </a:p>
        </p:txBody>
      </p:sp>
    </p:spTree>
    <p:extLst>
      <p:ext uri="{BB962C8B-B14F-4D97-AF65-F5344CB8AC3E}">
        <p14:creationId xmlns:p14="http://schemas.microsoft.com/office/powerpoint/2010/main" val="3687951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8 Elipse"/>
          <p:cNvSpPr/>
          <p:nvPr/>
        </p:nvSpPr>
        <p:spPr>
          <a:xfrm>
            <a:off x="153187" y="4875753"/>
            <a:ext cx="3937948" cy="871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VISIBILITY/ACCESSIBILITY/</a:t>
            </a:r>
          </a:p>
          <a:p>
            <a:pPr algn="ctr"/>
            <a:r>
              <a:rPr lang="fr-FR" dirty="0" smtClean="0"/>
              <a:t>AWARENESS/MOTIVATION</a:t>
            </a:r>
            <a:endParaRPr lang="fr-FR" dirty="0"/>
          </a:p>
        </p:txBody>
      </p:sp>
      <p:sp>
        <p:nvSpPr>
          <p:cNvPr id="5" name="CuadroTexto 4"/>
          <p:cNvSpPr txBox="1"/>
          <p:nvPr/>
        </p:nvSpPr>
        <p:spPr>
          <a:xfrm>
            <a:off x="513231" y="346573"/>
            <a:ext cx="5073825"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DO/NEED</a:t>
            </a:r>
          </a:p>
        </p:txBody>
      </p:sp>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17" name="16 Elipse"/>
          <p:cNvSpPr/>
          <p:nvPr/>
        </p:nvSpPr>
        <p:spPr>
          <a:xfrm>
            <a:off x="411708" y="2554406"/>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TRAINING</a:t>
            </a:r>
            <a:endParaRPr lang="fr-FR" dirty="0"/>
          </a:p>
        </p:txBody>
      </p:sp>
      <p:sp>
        <p:nvSpPr>
          <p:cNvPr id="21" name="20 Elipse"/>
          <p:cNvSpPr/>
          <p:nvPr/>
        </p:nvSpPr>
        <p:spPr>
          <a:xfrm>
            <a:off x="723331" y="3794078"/>
            <a:ext cx="2365612" cy="755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OPERATIONAL SUPPORT</a:t>
            </a:r>
            <a:endParaRPr lang="fr-FR" dirty="0"/>
          </a:p>
        </p:txBody>
      </p:sp>
      <p:sp>
        <p:nvSpPr>
          <p:cNvPr id="22" name="CuadroTexto 4"/>
          <p:cNvSpPr txBox="1"/>
          <p:nvPr/>
        </p:nvSpPr>
        <p:spPr>
          <a:xfrm>
            <a:off x="6316657" y="346573"/>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spTree>
    <p:extLst>
      <p:ext uri="{BB962C8B-B14F-4D97-AF65-F5344CB8AC3E}">
        <p14:creationId xmlns:p14="http://schemas.microsoft.com/office/powerpoint/2010/main" val="4592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3231" y="346573"/>
            <a:ext cx="4041491"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we NEED</a:t>
            </a:r>
          </a:p>
        </p:txBody>
      </p:sp>
      <p:sp>
        <p:nvSpPr>
          <p:cNvPr id="16" name="15 Elipse"/>
          <p:cNvSpPr/>
          <p:nvPr/>
        </p:nvSpPr>
        <p:spPr>
          <a:xfrm>
            <a:off x="354842" y="1392072"/>
            <a:ext cx="292062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TESTING</a:t>
            </a:r>
            <a:endParaRPr lang="fr-FR" dirty="0"/>
          </a:p>
        </p:txBody>
      </p:sp>
      <p:sp>
        <p:nvSpPr>
          <p:cNvPr id="22" name="CuadroTexto 4"/>
          <p:cNvSpPr txBox="1"/>
          <p:nvPr/>
        </p:nvSpPr>
        <p:spPr>
          <a:xfrm>
            <a:off x="6316657" y="346573"/>
            <a:ext cx="5102102" cy="707886"/>
          </a:xfrm>
          <a:prstGeom prst="rect">
            <a:avLst/>
          </a:prstGeom>
          <a:noFill/>
        </p:spPr>
        <p:txBody>
          <a:bodyPr wrap="none" rtlCol="0">
            <a:spAutoFit/>
          </a:bodyPr>
          <a:lstStyle/>
          <a:p>
            <a:pPr marL="342900" indent="-342900"/>
            <a:r>
              <a:rPr lang="en-GB" sz="4000" dirty="0" smtClean="0">
                <a:latin typeface="Verdana" panose="020B0604030504040204" pitchFamily="34" charset="0"/>
                <a:ea typeface="Verdana" panose="020B0604030504040204" pitchFamily="34" charset="0"/>
                <a:cs typeface="Verdana" panose="020B0604030504040204" pitchFamily="34" charset="0"/>
              </a:rPr>
              <a:t>What do we HAVE?</a:t>
            </a:r>
          </a:p>
        </p:txBody>
      </p:sp>
      <p:pic>
        <p:nvPicPr>
          <p:cNvPr id="23" name="Imagen 8"/>
          <p:cNvPicPr>
            <a:picLocks noChangeAspect="1"/>
          </p:cNvPicPr>
          <p:nvPr/>
        </p:nvPicPr>
        <p:blipFill rotWithShape="1">
          <a:blip r:embed="rId3" cstate="print"/>
          <a:srcRect l="9942" t="1783" r="59971" b="30620"/>
          <a:stretch/>
        </p:blipFill>
        <p:spPr>
          <a:xfrm>
            <a:off x="4391729" y="1087752"/>
            <a:ext cx="7155547" cy="4521478"/>
          </a:xfrm>
          <a:prstGeom prst="rect">
            <a:avLst/>
          </a:prstGeom>
          <a:ln>
            <a:solidFill>
              <a:schemeClr val="tx1"/>
            </a:solidFill>
          </a:ln>
        </p:spPr>
      </p:pic>
      <p:pic>
        <p:nvPicPr>
          <p:cNvPr id="24" name="Imagen 2"/>
          <p:cNvPicPr>
            <a:picLocks noChangeAspect="1"/>
          </p:cNvPicPr>
          <p:nvPr/>
        </p:nvPicPr>
        <p:blipFill rotWithShape="1">
          <a:blip r:embed="rId4" cstate="print"/>
          <a:srcRect r="50032"/>
          <a:stretch/>
        </p:blipFill>
        <p:spPr>
          <a:xfrm>
            <a:off x="3933518" y="1091821"/>
            <a:ext cx="7981442" cy="4492478"/>
          </a:xfrm>
          <a:prstGeom prst="rect">
            <a:avLst/>
          </a:prstGeom>
        </p:spPr>
      </p:pic>
    </p:spTree>
    <p:extLst>
      <p:ext uri="{BB962C8B-B14F-4D97-AF65-F5344CB8AC3E}">
        <p14:creationId xmlns:p14="http://schemas.microsoft.com/office/powerpoint/2010/main" val="36507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712</TotalTime>
  <Words>1499</Words>
  <Application>Microsoft Office PowerPoint</Application>
  <PresentationFormat>Panorámica</PresentationFormat>
  <Paragraphs>138</Paragraphs>
  <Slides>23</Slides>
  <Notes>17</Notes>
  <HiddenSlides>5</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Microsoft YaHei</vt:lpstr>
      <vt:lpstr>Arial</vt:lpstr>
      <vt:lpstr>Calibri</vt:lpstr>
      <vt:lpstr>Calibri Light</vt:lpstr>
      <vt:lpstr>Times New Roman</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QUESTIONS?</vt:lpstr>
    </vt:vector>
  </TitlesOfParts>
  <Company>Ministerio de Defensa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ARIAS LOSTE LUIS MANUEL</dc:creator>
  <cp:lastModifiedBy>ARIAS LOSTE LUIS MANUEL</cp:lastModifiedBy>
  <cp:revision>64</cp:revision>
  <cp:lastPrinted>2018-05-10T08:46:23Z</cp:lastPrinted>
  <dcterms:created xsi:type="dcterms:W3CDTF">2018-04-03T08:27:14Z</dcterms:created>
  <dcterms:modified xsi:type="dcterms:W3CDTF">2018-05-23T06:29:15Z</dcterms:modified>
</cp:coreProperties>
</file>