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270" r:id="rId3"/>
    <p:sldId id="299" r:id="rId4"/>
    <p:sldId id="304" r:id="rId5"/>
    <p:sldId id="319" r:id="rId6"/>
    <p:sldId id="307" r:id="rId7"/>
    <p:sldId id="310" r:id="rId8"/>
    <p:sldId id="309" r:id="rId9"/>
    <p:sldId id="300" r:id="rId10"/>
    <p:sldId id="284" r:id="rId11"/>
    <p:sldId id="291" r:id="rId12"/>
    <p:sldId id="306" r:id="rId13"/>
    <p:sldId id="308" r:id="rId14"/>
    <p:sldId id="311" r:id="rId15"/>
    <p:sldId id="312" r:id="rId16"/>
    <p:sldId id="305" r:id="rId17"/>
    <p:sldId id="303" r:id="rId18"/>
    <p:sldId id="285" r:id="rId19"/>
    <p:sldId id="313" r:id="rId20"/>
    <p:sldId id="314" r:id="rId21"/>
    <p:sldId id="315" r:id="rId22"/>
    <p:sldId id="317" r:id="rId23"/>
    <p:sldId id="320" r:id="rId24"/>
    <p:sldId id="318" r:id="rId25"/>
    <p:sldId id="297" r:id="rId26"/>
    <p:sldId id="264" r:id="rId27"/>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C4"/>
    <a:srgbClr val="3535A1"/>
    <a:srgbClr val="3838AE"/>
    <a:srgbClr val="85CA3A"/>
    <a:srgbClr val="458A00"/>
    <a:srgbClr val="FAA306"/>
    <a:srgbClr val="008000"/>
    <a:srgbClr val="FA6306"/>
    <a:srgbClr val="FF2929"/>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16" autoAdjust="0"/>
    <p:restoredTop sz="94147" autoAdjust="0"/>
  </p:normalViewPr>
  <p:slideViewPr>
    <p:cSldViewPr>
      <p:cViewPr varScale="1">
        <p:scale>
          <a:sx n="68" d="100"/>
          <a:sy n="68" d="100"/>
        </p:scale>
        <p:origin x="182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ltLang="de-DE"/>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ltLang="de-D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ltLang="de-DE"/>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45FCF9F-FC9F-42AE-8714-D00A85481D46}" type="slidenum">
              <a:rPr lang="de-DE" altLang="de-DE"/>
              <a:pPr>
                <a:defRPr/>
              </a:pPr>
              <a:t>‹#›</a:t>
            </a:fld>
            <a:endParaRPr lang="de-DE" altLang="de-DE"/>
          </a:p>
        </p:txBody>
      </p:sp>
    </p:spTree>
    <p:extLst>
      <p:ext uri="{BB962C8B-B14F-4D97-AF65-F5344CB8AC3E}">
        <p14:creationId xmlns:p14="http://schemas.microsoft.com/office/powerpoint/2010/main" val="13435678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ED9BB3F0-55D6-40F9-9065-67A75726E1F6}" type="datetime1">
              <a:rPr lang="de-DE" altLang="de-DE"/>
              <a:pPr>
                <a:defRPr/>
              </a:pPr>
              <a:t>26.05.2022</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C4103D9B-F4AD-454E-A37C-A48E69470BCB}" type="slidenum">
              <a:rPr lang="de-DE" altLang="de-DE"/>
              <a:pPr>
                <a:defRPr/>
              </a:pPr>
              <a:t>‹#›</a:t>
            </a:fld>
            <a:endParaRPr lang="de-DE" altLang="de-DE"/>
          </a:p>
        </p:txBody>
      </p:sp>
    </p:spTree>
    <p:extLst>
      <p:ext uri="{BB962C8B-B14F-4D97-AF65-F5344CB8AC3E}">
        <p14:creationId xmlns:p14="http://schemas.microsoft.com/office/powerpoint/2010/main" val="586897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4147E28F-AB96-4FB3-B68C-C44EAE62BE11}" type="datetime1">
              <a:rPr lang="de-DE" altLang="de-DE"/>
              <a:pPr>
                <a:defRPr/>
              </a:pPr>
              <a:t>26.05.2022</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D3AD5D4F-E1B7-48A1-B3F4-D5ABBEE40E95}" type="slidenum">
              <a:rPr lang="de-DE" altLang="de-DE"/>
              <a:pPr>
                <a:defRPr/>
              </a:pPr>
              <a:t>‹#›</a:t>
            </a:fld>
            <a:endParaRPr lang="de-DE" altLang="de-DE"/>
          </a:p>
        </p:txBody>
      </p:sp>
    </p:spTree>
    <p:extLst>
      <p:ext uri="{BB962C8B-B14F-4D97-AF65-F5344CB8AC3E}">
        <p14:creationId xmlns:p14="http://schemas.microsoft.com/office/powerpoint/2010/main" val="327338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1F149507-F164-4B73-BD11-5DC2670FD0AE}" type="datetime1">
              <a:rPr lang="de-DE" altLang="de-DE"/>
              <a:pPr>
                <a:defRPr/>
              </a:pPr>
              <a:t>26.05.2022</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D3A66BAA-7F39-4353-8232-1654F08AB37D}" type="slidenum">
              <a:rPr lang="de-DE" altLang="de-DE"/>
              <a:pPr>
                <a:defRPr/>
              </a:pPr>
              <a:t>‹#›</a:t>
            </a:fld>
            <a:endParaRPr lang="de-DE" altLang="de-DE"/>
          </a:p>
        </p:txBody>
      </p:sp>
    </p:spTree>
    <p:extLst>
      <p:ext uri="{BB962C8B-B14F-4D97-AF65-F5344CB8AC3E}">
        <p14:creationId xmlns:p14="http://schemas.microsoft.com/office/powerpoint/2010/main" val="42224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7820D94C-6858-4459-A5DD-C917F5AF4C71}" type="datetime1">
              <a:rPr lang="de-DE" altLang="de-DE"/>
              <a:pPr>
                <a:defRPr/>
              </a:pPr>
              <a:t>26.05.2022</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29ADBBC5-DA63-419D-BB27-2911711D9D57}" type="slidenum">
              <a:rPr lang="de-DE" altLang="de-DE"/>
              <a:pPr>
                <a:defRPr/>
              </a:pPr>
              <a:t>‹#›</a:t>
            </a:fld>
            <a:endParaRPr lang="de-DE" altLang="de-DE"/>
          </a:p>
        </p:txBody>
      </p:sp>
    </p:spTree>
    <p:extLst>
      <p:ext uri="{BB962C8B-B14F-4D97-AF65-F5344CB8AC3E}">
        <p14:creationId xmlns:p14="http://schemas.microsoft.com/office/powerpoint/2010/main" val="392383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A5AFA754-EEC0-4F52-921D-E3AB37E69280}" type="datetime1">
              <a:rPr lang="de-DE" altLang="de-DE"/>
              <a:pPr>
                <a:defRPr/>
              </a:pPr>
              <a:t>26.05.2022</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F18F8D33-FF59-459F-89B7-FCEE90B4C4E8}" type="slidenum">
              <a:rPr lang="de-DE" altLang="de-DE"/>
              <a:pPr>
                <a:defRPr/>
              </a:pPr>
              <a:t>‹#›</a:t>
            </a:fld>
            <a:endParaRPr lang="de-DE" altLang="de-DE"/>
          </a:p>
        </p:txBody>
      </p:sp>
    </p:spTree>
    <p:extLst>
      <p:ext uri="{BB962C8B-B14F-4D97-AF65-F5344CB8AC3E}">
        <p14:creationId xmlns:p14="http://schemas.microsoft.com/office/powerpoint/2010/main" val="54477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fld id="{57710A24-18BD-4DDC-A6BE-EDD2205C73E9}" type="datetime1">
              <a:rPr lang="de-DE" altLang="de-DE"/>
              <a:pPr>
                <a:defRPr/>
              </a:pPr>
              <a:t>26.05.2022</a:t>
            </a:fld>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12CD0C2E-FD46-416D-9993-678B2E8DF425}" type="slidenum">
              <a:rPr lang="de-DE" altLang="de-DE"/>
              <a:pPr>
                <a:defRPr/>
              </a:pPr>
              <a:t>‹#›</a:t>
            </a:fld>
            <a:endParaRPr lang="de-DE" altLang="de-DE"/>
          </a:p>
        </p:txBody>
      </p:sp>
    </p:spTree>
    <p:extLst>
      <p:ext uri="{BB962C8B-B14F-4D97-AF65-F5344CB8AC3E}">
        <p14:creationId xmlns:p14="http://schemas.microsoft.com/office/powerpoint/2010/main" val="172580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fld id="{81B60544-B8E9-41C3-AB5A-8A0005E33C12}" type="datetime1">
              <a:rPr lang="de-DE" altLang="de-DE"/>
              <a:pPr>
                <a:defRPr/>
              </a:pPr>
              <a:t>26.05.2022</a:t>
            </a:fld>
            <a:endParaRPr lang="de-DE" altLang="de-DE"/>
          </a:p>
        </p:txBody>
      </p:sp>
      <p:sp>
        <p:nvSpPr>
          <p:cNvPr id="8" name="Rectangle 6"/>
          <p:cNvSpPr>
            <a:spLocks noGrp="1" noChangeArrowheads="1"/>
          </p:cNvSpPr>
          <p:nvPr>
            <p:ph type="sldNum" sz="quarter" idx="11"/>
          </p:nvPr>
        </p:nvSpPr>
        <p:spPr>
          <a:ln/>
        </p:spPr>
        <p:txBody>
          <a:bodyPr/>
          <a:lstStyle>
            <a:lvl1pPr>
              <a:defRPr/>
            </a:lvl1pPr>
          </a:lstStyle>
          <a:p>
            <a:pPr>
              <a:defRPr/>
            </a:pPr>
            <a:fld id="{E2B19EAE-D187-4AE3-BB4C-6A35AB83BCFF}" type="slidenum">
              <a:rPr lang="de-DE" altLang="de-DE"/>
              <a:pPr>
                <a:defRPr/>
              </a:pPr>
              <a:t>‹#›</a:t>
            </a:fld>
            <a:endParaRPr lang="de-DE" altLang="de-DE"/>
          </a:p>
        </p:txBody>
      </p:sp>
    </p:spTree>
    <p:extLst>
      <p:ext uri="{BB962C8B-B14F-4D97-AF65-F5344CB8AC3E}">
        <p14:creationId xmlns:p14="http://schemas.microsoft.com/office/powerpoint/2010/main" val="231708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fld id="{9CBDE39A-9438-4486-9056-604F673CA579}" type="datetime1">
              <a:rPr lang="de-DE" altLang="de-DE"/>
              <a:pPr>
                <a:defRPr/>
              </a:pPr>
              <a:t>26.05.2022</a:t>
            </a:fld>
            <a:endParaRPr lang="de-DE" altLang="de-DE"/>
          </a:p>
        </p:txBody>
      </p:sp>
      <p:sp>
        <p:nvSpPr>
          <p:cNvPr id="4" name="Rectangle 6"/>
          <p:cNvSpPr>
            <a:spLocks noGrp="1" noChangeArrowheads="1"/>
          </p:cNvSpPr>
          <p:nvPr>
            <p:ph type="sldNum" sz="quarter" idx="11"/>
          </p:nvPr>
        </p:nvSpPr>
        <p:spPr>
          <a:ln/>
        </p:spPr>
        <p:txBody>
          <a:bodyPr/>
          <a:lstStyle>
            <a:lvl1pPr>
              <a:defRPr/>
            </a:lvl1pPr>
          </a:lstStyle>
          <a:p>
            <a:pPr>
              <a:defRPr/>
            </a:pPr>
            <a:fld id="{FA5FF970-19F0-4A4E-853C-76B4716E940D}" type="slidenum">
              <a:rPr lang="de-DE" altLang="de-DE"/>
              <a:pPr>
                <a:defRPr/>
              </a:pPr>
              <a:t>‹#›</a:t>
            </a:fld>
            <a:endParaRPr lang="de-DE" altLang="de-DE"/>
          </a:p>
        </p:txBody>
      </p:sp>
    </p:spTree>
    <p:extLst>
      <p:ext uri="{BB962C8B-B14F-4D97-AF65-F5344CB8AC3E}">
        <p14:creationId xmlns:p14="http://schemas.microsoft.com/office/powerpoint/2010/main" val="174326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D0A8143-2A0E-417C-A061-F30D80AE6F5B}" type="datetime1">
              <a:rPr lang="de-DE" altLang="de-DE"/>
              <a:pPr>
                <a:defRPr/>
              </a:pPr>
              <a:t>26.05.2022</a:t>
            </a:fld>
            <a:endParaRPr lang="de-DE" altLang="de-DE"/>
          </a:p>
        </p:txBody>
      </p:sp>
      <p:sp>
        <p:nvSpPr>
          <p:cNvPr id="3" name="Rectangle 6"/>
          <p:cNvSpPr>
            <a:spLocks noGrp="1" noChangeArrowheads="1"/>
          </p:cNvSpPr>
          <p:nvPr>
            <p:ph type="sldNum" sz="quarter" idx="11"/>
          </p:nvPr>
        </p:nvSpPr>
        <p:spPr>
          <a:ln/>
        </p:spPr>
        <p:txBody>
          <a:bodyPr/>
          <a:lstStyle>
            <a:lvl1pPr>
              <a:defRPr/>
            </a:lvl1pPr>
          </a:lstStyle>
          <a:p>
            <a:pPr>
              <a:defRPr/>
            </a:pPr>
            <a:fld id="{D8A6B6B1-B56B-45A2-BF02-FD03AA3E0D78}" type="slidenum">
              <a:rPr lang="de-DE" altLang="de-DE"/>
              <a:pPr>
                <a:defRPr/>
              </a:pPr>
              <a:t>‹#›</a:t>
            </a:fld>
            <a:endParaRPr lang="de-DE" altLang="de-DE"/>
          </a:p>
        </p:txBody>
      </p:sp>
    </p:spTree>
    <p:extLst>
      <p:ext uri="{BB962C8B-B14F-4D97-AF65-F5344CB8AC3E}">
        <p14:creationId xmlns:p14="http://schemas.microsoft.com/office/powerpoint/2010/main" val="182028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7DB2734A-92FD-42CF-BE39-F8A2F8C39EEB}" type="datetime1">
              <a:rPr lang="de-DE" altLang="de-DE"/>
              <a:pPr>
                <a:defRPr/>
              </a:pPr>
              <a:t>26.05.2022</a:t>
            </a:fld>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750EFF12-4E9A-4E48-8839-EE82A473D17C}" type="slidenum">
              <a:rPr lang="de-DE" altLang="de-DE"/>
              <a:pPr>
                <a:defRPr/>
              </a:pPr>
              <a:t>‹#›</a:t>
            </a:fld>
            <a:endParaRPr lang="de-DE" altLang="de-DE"/>
          </a:p>
        </p:txBody>
      </p:sp>
    </p:spTree>
    <p:extLst>
      <p:ext uri="{BB962C8B-B14F-4D97-AF65-F5344CB8AC3E}">
        <p14:creationId xmlns:p14="http://schemas.microsoft.com/office/powerpoint/2010/main" val="372326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4E27E3B1-C5BB-4393-8CD6-F84946138B33}" type="datetime1">
              <a:rPr lang="de-DE" altLang="de-DE"/>
              <a:pPr>
                <a:defRPr/>
              </a:pPr>
              <a:t>26.05.2022</a:t>
            </a:fld>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8DEC8407-B0C0-4816-B596-5DE8150BD612}" type="slidenum">
              <a:rPr lang="de-DE" altLang="de-DE"/>
              <a:pPr>
                <a:defRPr/>
              </a:pPr>
              <a:t>‹#›</a:t>
            </a:fld>
            <a:endParaRPr lang="de-DE" altLang="de-DE"/>
          </a:p>
        </p:txBody>
      </p:sp>
    </p:spTree>
    <p:extLst>
      <p:ext uri="{BB962C8B-B14F-4D97-AF65-F5344CB8AC3E}">
        <p14:creationId xmlns:p14="http://schemas.microsoft.com/office/powerpoint/2010/main" val="151487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0"/>
            <a:ext cx="9144000" cy="148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a:p>
        </p:txBody>
      </p:sp>
      <p:sp>
        <p:nvSpPr>
          <p:cNvPr id="1027" name="Rectangle 3"/>
          <p:cNvSpPr>
            <a:spLocks noGrp="1" noChangeArrowheads="1"/>
          </p:cNvSpPr>
          <p:nvPr>
            <p:ph type="body" idx="1"/>
          </p:nvPr>
        </p:nvSpPr>
        <p:spPr bwMode="auto">
          <a:xfrm>
            <a:off x="457200" y="1412875"/>
            <a:ext cx="8229600"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74146608-A44D-40EE-9D31-D6D4345FAF5F}" type="datetime1">
              <a:rPr lang="de-DE" altLang="de-DE"/>
              <a:pPr>
                <a:defRPr/>
              </a:pPr>
              <a:t>26.05.2022</a:t>
            </a:fld>
            <a:endParaRPr lang="de-DE" altLang="de-DE"/>
          </a:p>
        </p:txBody>
      </p:sp>
      <p:sp>
        <p:nvSpPr>
          <p:cNvPr id="1030" name="Rectangle 6"/>
          <p:cNvSpPr>
            <a:spLocks noGrp="1" noChangeArrowheads="1"/>
          </p:cNvSpPr>
          <p:nvPr>
            <p:ph type="sldNum" sz="quarter" idx="4"/>
          </p:nvPr>
        </p:nvSpPr>
        <p:spPr bwMode="auto">
          <a:xfrm>
            <a:off x="6553200" y="6453188"/>
            <a:ext cx="21336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7C359B5-8141-4478-8384-BBC8E840719F}" type="slidenum">
              <a:rPr lang="de-DE" altLang="de-DE"/>
              <a:pPr>
                <a:defRPr/>
              </a:pPr>
              <a:t>‹#›</a:t>
            </a:fld>
            <a:endParaRPr lang="de-DE" altLang="de-DE"/>
          </a:p>
        </p:txBody>
      </p:sp>
      <p:pic>
        <p:nvPicPr>
          <p:cNvPr id="2" name="Picture 13" descr="BSprA_Office_Farbe_e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2590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Grafik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052888" y="6192838"/>
            <a:ext cx="10382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8"/>
          <p:cNvSpPr txBox="1">
            <a:spLocks noChangeArrowheads="1"/>
          </p:cNvSpPr>
          <p:nvPr/>
        </p:nvSpPr>
        <p:spPr bwMode="auto">
          <a:xfrm>
            <a:off x="107950" y="1341438"/>
            <a:ext cx="8928100" cy="504138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de-DE" sz="2000" b="1" dirty="0">
                <a:solidFill>
                  <a:schemeClr val="accent2"/>
                </a:solidFill>
                <a:latin typeface="BundesSans Regular"/>
              </a:rPr>
              <a:t>BILC Conference 2022</a:t>
            </a:r>
          </a:p>
          <a:p>
            <a:pPr algn="ctr" eaLnBrk="1" hangingPunct="1">
              <a:spcBef>
                <a:spcPct val="0"/>
              </a:spcBef>
              <a:buFontTx/>
              <a:buNone/>
            </a:pPr>
            <a:endParaRPr lang="en-GB" altLang="de-DE" sz="1800" b="1" dirty="0">
              <a:solidFill>
                <a:srgbClr val="4D4D4D"/>
              </a:solidFill>
            </a:endParaRPr>
          </a:p>
          <a:p>
            <a:pPr marL="0" indent="0" algn="ctr">
              <a:buNone/>
            </a:pPr>
            <a:r>
              <a:rPr lang="en-US" b="1" i="1" dirty="0">
                <a:latin typeface="BundesSans Regular"/>
              </a:rPr>
              <a:t>Where are we tomorrow? The changing focus in blending online and in-person training in the Bundeswehr General Staff Candidates‘ English Course </a:t>
            </a:r>
            <a:endParaRPr lang="en-GB" altLang="de-DE" sz="1800" dirty="0">
              <a:latin typeface="BundesSans Regular"/>
            </a:endParaRPr>
          </a:p>
          <a:p>
            <a:pPr algn="ctr" eaLnBrk="1" hangingPunct="1">
              <a:spcBef>
                <a:spcPct val="0"/>
              </a:spcBef>
              <a:buFontTx/>
              <a:buNone/>
            </a:pPr>
            <a:endParaRPr lang="en-GB" altLang="de-DE" sz="1600" dirty="0">
              <a:latin typeface="BundesSans Regular"/>
            </a:endParaRPr>
          </a:p>
          <a:p>
            <a:pPr marL="0" indent="0" algn="ctr">
              <a:buNone/>
            </a:pPr>
            <a:r>
              <a:rPr lang="de-DE" altLang="de-DE" sz="1400" dirty="0"/>
              <a:t> </a:t>
            </a:r>
            <a:r>
              <a:rPr lang="en-CA" sz="2400" b="1" dirty="0">
                <a:solidFill>
                  <a:srgbClr val="000000"/>
                </a:solidFill>
                <a:latin typeface="BundesSans Regular" panose="020B0002030500000203"/>
              </a:rPr>
              <a:t>Dr. </a:t>
            </a:r>
            <a:r>
              <a:rPr lang="en-CA" sz="2400" b="1" dirty="0" err="1">
                <a:solidFill>
                  <a:srgbClr val="000000"/>
                </a:solidFill>
                <a:latin typeface="BundesSans Regular" panose="020B0002030500000203"/>
              </a:rPr>
              <a:t>Dugald</a:t>
            </a:r>
            <a:r>
              <a:rPr lang="en-CA" sz="2400" b="1" dirty="0">
                <a:solidFill>
                  <a:srgbClr val="000000"/>
                </a:solidFill>
                <a:latin typeface="BundesSans Regular" panose="020B0002030500000203"/>
              </a:rPr>
              <a:t> Sturges, Federal Office of Languages, </a:t>
            </a:r>
            <a:r>
              <a:rPr lang="en-CA" sz="2400" b="1" dirty="0" err="1">
                <a:solidFill>
                  <a:srgbClr val="000000"/>
                </a:solidFill>
                <a:latin typeface="BundesSans Regular" panose="020B0002030500000203"/>
              </a:rPr>
              <a:t>Hürth</a:t>
            </a:r>
            <a:r>
              <a:rPr lang="en-CA" sz="2400" b="1" dirty="0">
                <a:solidFill>
                  <a:srgbClr val="000000"/>
                </a:solidFill>
                <a:latin typeface="BundesSans Regular" panose="020B0002030500000203"/>
              </a:rPr>
              <a:t>, Germany</a:t>
            </a:r>
            <a:endParaRPr lang="de-DE" sz="2400" dirty="0">
              <a:solidFill>
                <a:srgbClr val="000000"/>
              </a:solidFill>
              <a:latin typeface="BundesSans Regular" panose="020B0002030500000203"/>
            </a:endParaRPr>
          </a:p>
          <a:p>
            <a:pPr marL="0" indent="0" algn="ctr">
              <a:buNone/>
            </a:pPr>
            <a:endParaRPr lang="de-DE" sz="2400" b="1" dirty="0">
              <a:latin typeface="BundesSans Regular" panose="020B0002030500000203"/>
            </a:endParaRPr>
          </a:p>
          <a:p>
            <a:pPr marL="0" indent="0" algn="ctr">
              <a:buNone/>
            </a:pPr>
            <a:r>
              <a:rPr lang="de-DE" sz="2400" b="1" dirty="0">
                <a:latin typeface="BundesSans Regular" panose="020B0002030500000203"/>
              </a:rPr>
              <a:t>Loreto, </a:t>
            </a:r>
            <a:r>
              <a:rPr lang="de-DE" sz="2400" b="1" dirty="0" err="1">
                <a:latin typeface="BundesSans Regular" panose="020B0002030500000203"/>
              </a:rPr>
              <a:t>Italy</a:t>
            </a:r>
            <a:endParaRPr lang="de-DE" sz="2400" b="1" dirty="0">
              <a:latin typeface="BundesSans Regular" panose="020B0002030500000203"/>
            </a:endParaRPr>
          </a:p>
          <a:p>
            <a:pPr marL="0" indent="0" algn="ctr">
              <a:buNone/>
            </a:pPr>
            <a:r>
              <a:rPr lang="en-CA" sz="2400" b="1" dirty="0">
                <a:latin typeface="BundesSans Regular" panose="020B0002030500000203"/>
              </a:rPr>
              <a:t>26 May 2022</a:t>
            </a:r>
            <a:endParaRPr lang="de-DE" sz="2400" dirty="0">
              <a:latin typeface="BundesSans Regular" panose="020B0002030500000203"/>
            </a:endParaRPr>
          </a:p>
          <a:p>
            <a:pPr marL="0" indent="0" eaLnBrk="1" hangingPunct="1">
              <a:spcBef>
                <a:spcPct val="50000"/>
              </a:spcBef>
              <a:buNone/>
            </a:pPr>
            <a:endParaRPr lang="de-DE" altLang="de-DE"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The Situation</a:t>
            </a:r>
            <a:endParaRPr lang="de-DE" sz="2400" dirty="0">
              <a:latin typeface="BundesSans Regular"/>
            </a:endParaRPr>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a:xfrm>
            <a:off x="457200" y="1085850"/>
            <a:ext cx="8229600" cy="4713288"/>
          </a:xfrm>
        </p:spPr>
        <p:txBody>
          <a:bodyPr/>
          <a:lstStyle/>
          <a:p>
            <a:r>
              <a:rPr lang="en-US" sz="2400" dirty="0">
                <a:latin typeface="BundesSans Regular"/>
              </a:rPr>
              <a:t>March 2020: First “Lockdown” – all language training suspended indefinitely</a:t>
            </a:r>
          </a:p>
          <a:p>
            <a:r>
              <a:rPr lang="en-US" sz="2400" dirty="0">
                <a:latin typeface="BundesSans Regular"/>
              </a:rPr>
              <a:t>Unsure when live language instruction could resume – dynamic pandemic situation made planning difficult</a:t>
            </a:r>
          </a:p>
          <a:p>
            <a:r>
              <a:rPr lang="en-US" sz="2400" dirty="0">
                <a:latin typeface="BundesSans Regular"/>
              </a:rPr>
              <a:t>Possibility that the General Staff course could be postponed or cancelled entirely</a:t>
            </a:r>
            <a:endParaRPr lang="de-DE" sz="2400" dirty="0">
              <a:latin typeface="BundesSans Regular"/>
            </a:endParaRPr>
          </a:p>
          <a:p>
            <a:r>
              <a:rPr lang="en-US" sz="2400" dirty="0">
                <a:latin typeface="BundesSans Regular"/>
              </a:rPr>
              <a:t>LGAN English course had to be entirely reengineered to be ready when and if teaching could resume</a:t>
            </a:r>
          </a:p>
          <a:p>
            <a:r>
              <a:rPr lang="en-US" sz="2400" dirty="0">
                <a:latin typeface="BundesSans Regular"/>
              </a:rPr>
              <a:t>Mid-May 2020 – Live instruction under strict hygiene regulations (social distancing, reduced class sizes, masks in common areas, ventilation of classrooms, disinfectant stations) resumes – only for the LGAN, as high priority course</a:t>
            </a:r>
            <a:endParaRPr lang="de-DE" sz="2400" dirty="0">
              <a:latin typeface="BundesSans Regular"/>
            </a:endParaRPr>
          </a:p>
          <a:p>
            <a:endParaRPr lang="de-DE" dirty="0"/>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10</a:t>
            </a:fld>
            <a:endParaRPr lang="de-DE" altLang="de-DE" dirty="0"/>
          </a:p>
        </p:txBody>
      </p:sp>
    </p:spTree>
    <p:extLst>
      <p:ext uri="{BB962C8B-B14F-4D97-AF65-F5344CB8AC3E}">
        <p14:creationId xmlns:p14="http://schemas.microsoft.com/office/powerpoint/2010/main" val="141135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Enter the Distance Classroom</a:t>
            </a:r>
            <a:endParaRPr lang="de-DE" sz="2400" dirty="0">
              <a:latin typeface="BundesSans Regular"/>
            </a:endParaRPr>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11</a:t>
            </a:fld>
            <a:endParaRPr lang="de-DE" altLang="de-DE"/>
          </a:p>
        </p:txBody>
      </p:sp>
      <p:pic>
        <p:nvPicPr>
          <p:cNvPr id="5" name="Grafik 4">
            <a:extLst>
              <a:ext uri="{FF2B5EF4-FFF2-40B4-BE49-F238E27FC236}">
                <a16:creationId xmlns:a16="http://schemas.microsoft.com/office/drawing/2014/main" id="{A7C0D8A3-031B-4BE0-B275-788F45C8B186}"/>
              </a:ext>
            </a:extLst>
          </p:cNvPr>
          <p:cNvPicPr>
            <a:picLocks noChangeAspect="1"/>
          </p:cNvPicPr>
          <p:nvPr/>
        </p:nvPicPr>
        <p:blipFill>
          <a:blip r:embed="rId2"/>
          <a:stretch>
            <a:fillRect/>
          </a:stretch>
        </p:blipFill>
        <p:spPr>
          <a:xfrm>
            <a:off x="254417" y="1196752"/>
            <a:ext cx="2665195" cy="2047908"/>
          </a:xfrm>
          <a:prstGeom prst="rect">
            <a:avLst/>
          </a:prstGeom>
        </p:spPr>
      </p:pic>
      <p:pic>
        <p:nvPicPr>
          <p:cNvPr id="7" name="Inhaltsplatzhalter 6">
            <a:extLst>
              <a:ext uri="{FF2B5EF4-FFF2-40B4-BE49-F238E27FC236}">
                <a16:creationId xmlns:a16="http://schemas.microsoft.com/office/drawing/2014/main" id="{89ED8A9D-D87D-4C48-91D8-FA14C9222C10}"/>
              </a:ext>
            </a:extLst>
          </p:cNvPr>
          <p:cNvPicPr>
            <a:picLocks noGrp="1" noChangeAspect="1"/>
          </p:cNvPicPr>
          <p:nvPr>
            <p:ph idx="1"/>
          </p:nvPr>
        </p:nvPicPr>
        <p:blipFill>
          <a:blip r:embed="rId3"/>
          <a:stretch>
            <a:fillRect/>
          </a:stretch>
        </p:blipFill>
        <p:spPr>
          <a:xfrm>
            <a:off x="455937" y="2331608"/>
            <a:ext cx="2663945" cy="2047908"/>
          </a:xfrm>
          <a:prstGeom prst="rect">
            <a:avLst/>
          </a:prstGeom>
        </p:spPr>
      </p:pic>
      <p:pic>
        <p:nvPicPr>
          <p:cNvPr id="10" name="Grafik 9">
            <a:extLst>
              <a:ext uri="{FF2B5EF4-FFF2-40B4-BE49-F238E27FC236}">
                <a16:creationId xmlns:a16="http://schemas.microsoft.com/office/drawing/2014/main" id="{D9CD43DB-535D-47E2-9148-F55FFF22AC63}"/>
              </a:ext>
            </a:extLst>
          </p:cNvPr>
          <p:cNvPicPr>
            <a:picLocks noChangeAspect="1"/>
          </p:cNvPicPr>
          <p:nvPr/>
        </p:nvPicPr>
        <p:blipFill>
          <a:blip r:embed="rId4"/>
          <a:stretch>
            <a:fillRect/>
          </a:stretch>
        </p:blipFill>
        <p:spPr>
          <a:xfrm>
            <a:off x="254417" y="4381254"/>
            <a:ext cx="2436466" cy="1648675"/>
          </a:xfrm>
          <a:prstGeom prst="rect">
            <a:avLst/>
          </a:prstGeom>
        </p:spPr>
      </p:pic>
      <p:sp>
        <p:nvSpPr>
          <p:cNvPr id="8" name="Inhaltsplatzhalter 2">
            <a:extLst>
              <a:ext uri="{FF2B5EF4-FFF2-40B4-BE49-F238E27FC236}">
                <a16:creationId xmlns:a16="http://schemas.microsoft.com/office/drawing/2014/main" id="{D5007609-41FF-432E-BCBC-4EF7476E6FDD}"/>
              </a:ext>
            </a:extLst>
          </p:cNvPr>
          <p:cNvSpPr txBox="1">
            <a:spLocks/>
          </p:cNvSpPr>
          <p:nvPr/>
        </p:nvSpPr>
        <p:spPr bwMode="auto">
          <a:xfrm>
            <a:off x="3239398" y="1065312"/>
            <a:ext cx="5569444"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kern="0" dirty="0">
                <a:latin typeface="BundesSans Regular"/>
              </a:rPr>
              <a:t>The required technology, the platforms, teaching and practice materials were already in place</a:t>
            </a:r>
          </a:p>
          <a:p>
            <a:r>
              <a:rPr lang="en-US" sz="2200" kern="0" dirty="0">
                <a:latin typeface="BundesSans Regular"/>
              </a:rPr>
              <a:t>Previously used to augment conventional in-person teaching or as part of “Kombi” (hybrid) courses</a:t>
            </a:r>
          </a:p>
          <a:p>
            <a:r>
              <a:rPr lang="en-US" sz="2200" kern="0" dirty="0">
                <a:latin typeface="BundesSans Regular"/>
              </a:rPr>
              <a:t>Technical support and backup was provided</a:t>
            </a:r>
          </a:p>
          <a:p>
            <a:r>
              <a:rPr lang="en-US" sz="2200" kern="0" dirty="0">
                <a:latin typeface="BundesSans Regular"/>
              </a:rPr>
              <a:t>Inhouse training and support for teachers available</a:t>
            </a:r>
          </a:p>
          <a:p>
            <a:r>
              <a:rPr lang="en-US" sz="2200" kern="0" dirty="0">
                <a:latin typeface="BundesSans Regular"/>
              </a:rPr>
              <a:t>New challenge: to implement these tools into a viable system which could work in tandem with the “live” classroom</a:t>
            </a:r>
            <a:endParaRPr lang="de-DE" sz="2200" kern="0" dirty="0">
              <a:latin typeface="BundesSans Regular"/>
            </a:endParaRPr>
          </a:p>
        </p:txBody>
      </p:sp>
    </p:spTree>
    <p:extLst>
      <p:ext uri="{BB962C8B-B14F-4D97-AF65-F5344CB8AC3E}">
        <p14:creationId xmlns:p14="http://schemas.microsoft.com/office/powerpoint/2010/main" val="235536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B00D9-A066-4091-B474-145E4DE8F4C7}"/>
              </a:ext>
            </a:extLst>
          </p:cNvPr>
          <p:cNvSpPr>
            <a:spLocks noGrp="1"/>
          </p:cNvSpPr>
          <p:nvPr>
            <p:ph type="title"/>
          </p:nvPr>
        </p:nvSpPr>
        <p:spPr>
          <a:xfrm>
            <a:off x="457200" y="274638"/>
            <a:ext cx="8229600" cy="634082"/>
          </a:xfrm>
        </p:spPr>
        <p:txBody>
          <a:bodyPr/>
          <a:lstStyle/>
          <a:p>
            <a:r>
              <a:rPr lang="de-DE" sz="2400" b="1" dirty="0">
                <a:solidFill>
                  <a:srgbClr val="4C4CC4"/>
                </a:solidFill>
                <a:latin typeface="BundesSans Regular"/>
              </a:rPr>
              <a:t>2020: LGAN </a:t>
            </a:r>
            <a:r>
              <a:rPr lang="de-DE" sz="2400" b="1" dirty="0" err="1">
                <a:solidFill>
                  <a:srgbClr val="4C4CC4"/>
                </a:solidFill>
                <a:latin typeface="BundesSans Regular"/>
              </a:rPr>
              <a:t>Blended</a:t>
            </a:r>
            <a:r>
              <a:rPr lang="de-DE" sz="2400" b="1" dirty="0">
                <a:solidFill>
                  <a:srgbClr val="4C4CC4"/>
                </a:solidFill>
                <a:latin typeface="BundesSans Regular"/>
              </a:rPr>
              <a:t> Learning</a:t>
            </a:r>
          </a:p>
        </p:txBody>
      </p:sp>
      <p:sp>
        <p:nvSpPr>
          <p:cNvPr id="3" name="Inhaltsplatzhalter 2">
            <a:extLst>
              <a:ext uri="{FF2B5EF4-FFF2-40B4-BE49-F238E27FC236}">
                <a16:creationId xmlns:a16="http://schemas.microsoft.com/office/drawing/2014/main" id="{75ADA725-F5F8-4215-A2ED-AEBCF49D983F}"/>
              </a:ext>
            </a:extLst>
          </p:cNvPr>
          <p:cNvSpPr>
            <a:spLocks noGrp="1"/>
          </p:cNvSpPr>
          <p:nvPr>
            <p:ph idx="1"/>
          </p:nvPr>
        </p:nvSpPr>
        <p:spPr>
          <a:xfrm>
            <a:off x="457200" y="980728"/>
            <a:ext cx="8435280" cy="4713288"/>
          </a:xfrm>
        </p:spPr>
        <p:txBody>
          <a:bodyPr/>
          <a:lstStyle/>
          <a:p>
            <a:pPr marL="0" indent="0">
              <a:buNone/>
            </a:pPr>
            <a:r>
              <a:rPr lang="en-US" sz="2400" dirty="0">
                <a:latin typeface="BundesSans Regular"/>
              </a:rPr>
              <a:t>LGAN Phase A </a:t>
            </a:r>
          </a:p>
          <a:p>
            <a:r>
              <a:rPr lang="en-US" sz="2400" dirty="0">
                <a:latin typeface="BundesSans Regular"/>
              </a:rPr>
              <a:t>all English teaching staff required (7 groups)</a:t>
            </a:r>
          </a:p>
          <a:p>
            <a:pPr>
              <a:spcAft>
                <a:spcPts val="600"/>
              </a:spcAft>
            </a:pPr>
            <a:r>
              <a:rPr lang="en-US" sz="2400" dirty="0">
                <a:latin typeface="BundesSans Regular"/>
              </a:rPr>
              <a:t>All other English courses cancelled (April – June)</a:t>
            </a:r>
          </a:p>
          <a:p>
            <a:pPr marL="0" indent="0">
              <a:buNone/>
            </a:pPr>
            <a:r>
              <a:rPr lang="en-US" sz="2400" dirty="0">
                <a:latin typeface="BundesSans Regular"/>
              </a:rPr>
              <a:t>LGAN Phase B</a:t>
            </a:r>
          </a:p>
          <a:p>
            <a:r>
              <a:rPr lang="en-US" sz="2400" dirty="0">
                <a:latin typeface="BundesSans Regular"/>
              </a:rPr>
              <a:t>Excursion cancelled</a:t>
            </a:r>
          </a:p>
          <a:p>
            <a:r>
              <a:rPr lang="en-US" sz="2400" dirty="0">
                <a:latin typeface="BundesSans Regular"/>
              </a:rPr>
              <a:t>3 week military language phase extended to 4 weeks</a:t>
            </a:r>
          </a:p>
          <a:p>
            <a:r>
              <a:rPr lang="en-US" sz="2400" dirty="0">
                <a:latin typeface="BundesSans Regular"/>
              </a:rPr>
              <a:t>3 SQEP Military English instructors (only 3 groups at a time)</a:t>
            </a:r>
          </a:p>
          <a:p>
            <a:r>
              <a:rPr lang="en-US" sz="2400" dirty="0">
                <a:latin typeface="BundesSans Regular"/>
              </a:rPr>
              <a:t>Other English courses required to run</a:t>
            </a:r>
          </a:p>
          <a:p>
            <a:r>
              <a:rPr lang="en-US" sz="2400" dirty="0">
                <a:latin typeface="BundesSans Regular"/>
              </a:rPr>
              <a:t>Class sizes to be no larger than 8 (room size)</a:t>
            </a:r>
          </a:p>
          <a:p>
            <a:r>
              <a:rPr lang="en-US" sz="2400" dirty="0">
                <a:latin typeface="BundesSans Regular"/>
              </a:rPr>
              <a:t>Alternating 2-week “shifts”: On site and online component</a:t>
            </a:r>
          </a:p>
          <a:p>
            <a:endParaRPr lang="de-DE" dirty="0"/>
          </a:p>
        </p:txBody>
      </p:sp>
      <p:sp>
        <p:nvSpPr>
          <p:cNvPr id="4" name="Foliennummernplatzhalter 3">
            <a:extLst>
              <a:ext uri="{FF2B5EF4-FFF2-40B4-BE49-F238E27FC236}">
                <a16:creationId xmlns:a16="http://schemas.microsoft.com/office/drawing/2014/main" id="{C3424404-C695-4801-AF0E-7F16A0E19D93}"/>
              </a:ext>
            </a:extLst>
          </p:cNvPr>
          <p:cNvSpPr>
            <a:spLocks noGrp="1"/>
          </p:cNvSpPr>
          <p:nvPr>
            <p:ph type="sldNum" sz="quarter" idx="11"/>
          </p:nvPr>
        </p:nvSpPr>
        <p:spPr/>
        <p:txBody>
          <a:bodyPr/>
          <a:lstStyle/>
          <a:p>
            <a:pPr>
              <a:defRPr/>
            </a:pPr>
            <a:fld id="{29ADBBC5-DA63-419D-BB27-2911711D9D57}" type="slidenum">
              <a:rPr lang="de-DE" altLang="de-DE" smtClean="0"/>
              <a:pPr>
                <a:defRPr/>
              </a:pPr>
              <a:t>12</a:t>
            </a:fld>
            <a:endParaRPr lang="de-DE" altLang="de-DE"/>
          </a:p>
        </p:txBody>
      </p:sp>
    </p:spTree>
    <p:extLst>
      <p:ext uri="{BB962C8B-B14F-4D97-AF65-F5344CB8AC3E}">
        <p14:creationId xmlns:p14="http://schemas.microsoft.com/office/powerpoint/2010/main" val="94867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LGAN-Specific Moodle Course</a:t>
            </a:r>
            <a:endParaRPr lang="de-DE" sz="2400" dirty="0">
              <a:latin typeface="BundesSans Regular"/>
            </a:endParaRPr>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13</a:t>
            </a:fld>
            <a:endParaRPr lang="de-DE" altLang="de-DE"/>
          </a:p>
        </p:txBody>
      </p:sp>
      <p:pic>
        <p:nvPicPr>
          <p:cNvPr id="9" name="Grafik 8">
            <a:extLst>
              <a:ext uri="{FF2B5EF4-FFF2-40B4-BE49-F238E27FC236}">
                <a16:creationId xmlns:a16="http://schemas.microsoft.com/office/drawing/2014/main" id="{C23F0D4F-E3D7-4CC1-9754-ECFD4158E302}"/>
              </a:ext>
            </a:extLst>
          </p:cNvPr>
          <p:cNvPicPr>
            <a:picLocks noChangeAspect="1"/>
          </p:cNvPicPr>
          <p:nvPr/>
        </p:nvPicPr>
        <p:blipFill>
          <a:blip r:embed="rId2"/>
          <a:stretch>
            <a:fillRect/>
          </a:stretch>
        </p:blipFill>
        <p:spPr>
          <a:xfrm>
            <a:off x="1351156" y="1085850"/>
            <a:ext cx="6441688" cy="4952047"/>
          </a:xfrm>
          <a:prstGeom prst="rect">
            <a:avLst/>
          </a:prstGeom>
        </p:spPr>
      </p:pic>
    </p:spTree>
    <p:extLst>
      <p:ext uri="{BB962C8B-B14F-4D97-AF65-F5344CB8AC3E}">
        <p14:creationId xmlns:p14="http://schemas.microsoft.com/office/powerpoint/2010/main" val="675046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32ACD-5AB9-4DB7-8418-449704D0425F}"/>
              </a:ext>
            </a:extLst>
          </p:cNvPr>
          <p:cNvSpPr>
            <a:spLocks noGrp="1"/>
          </p:cNvSpPr>
          <p:nvPr>
            <p:ph type="title"/>
          </p:nvPr>
        </p:nvSpPr>
        <p:spPr/>
        <p:txBody>
          <a:bodyPr/>
          <a:lstStyle/>
          <a:p>
            <a:r>
              <a:rPr lang="en-US" sz="2800" b="1" dirty="0">
                <a:solidFill>
                  <a:srgbClr val="3535A1"/>
                </a:solidFill>
                <a:latin typeface="BundesSans Regular"/>
              </a:rPr>
              <a:t>Lessons learned</a:t>
            </a:r>
            <a:endParaRPr lang="de-DE" sz="2800" dirty="0">
              <a:latin typeface="BundesSans Regular"/>
            </a:endParaRPr>
          </a:p>
        </p:txBody>
      </p:sp>
      <p:sp>
        <p:nvSpPr>
          <p:cNvPr id="3" name="Inhaltsplatzhalter 2">
            <a:extLst>
              <a:ext uri="{FF2B5EF4-FFF2-40B4-BE49-F238E27FC236}">
                <a16:creationId xmlns:a16="http://schemas.microsoft.com/office/drawing/2014/main" id="{DAD0EE46-0AE5-4852-B80A-F6C5A52AC838}"/>
              </a:ext>
            </a:extLst>
          </p:cNvPr>
          <p:cNvSpPr>
            <a:spLocks noGrp="1"/>
          </p:cNvSpPr>
          <p:nvPr>
            <p:ph idx="1"/>
          </p:nvPr>
        </p:nvSpPr>
        <p:spPr>
          <a:xfrm>
            <a:off x="457200" y="1196752"/>
            <a:ext cx="8229600" cy="4713288"/>
          </a:xfrm>
        </p:spPr>
        <p:txBody>
          <a:bodyPr/>
          <a:lstStyle/>
          <a:p>
            <a:r>
              <a:rPr lang="de-DE" sz="2400" dirty="0">
                <a:latin typeface="BundesSans Regular"/>
              </a:rPr>
              <a:t>Both </a:t>
            </a:r>
            <a:r>
              <a:rPr lang="de-DE" sz="2400" dirty="0" err="1">
                <a:latin typeface="BundesSans Regular"/>
              </a:rPr>
              <a:t>phases</a:t>
            </a:r>
            <a:r>
              <a:rPr lang="de-DE" sz="2400" dirty="0">
                <a:latin typeface="BundesSans Regular"/>
              </a:rPr>
              <a:t> </a:t>
            </a:r>
            <a:r>
              <a:rPr lang="de-DE" sz="2400" dirty="0" err="1">
                <a:latin typeface="BundesSans Regular"/>
              </a:rPr>
              <a:t>were</a:t>
            </a:r>
            <a:r>
              <a:rPr lang="de-DE" sz="2400" dirty="0">
                <a:latin typeface="BundesSans Regular"/>
              </a:rPr>
              <a:t> </a:t>
            </a:r>
            <a:r>
              <a:rPr lang="de-DE" sz="2400" dirty="0" err="1">
                <a:latin typeface="BundesSans Regular"/>
              </a:rPr>
              <a:t>well</a:t>
            </a:r>
            <a:r>
              <a:rPr lang="de-DE" sz="2400" dirty="0">
                <a:latin typeface="BundesSans Regular"/>
              </a:rPr>
              <a:t> </a:t>
            </a:r>
            <a:r>
              <a:rPr lang="de-DE" sz="2400" dirty="0" err="1">
                <a:latin typeface="BundesSans Regular"/>
              </a:rPr>
              <a:t>received</a:t>
            </a:r>
            <a:r>
              <a:rPr lang="de-DE" sz="2400" dirty="0">
                <a:latin typeface="BundesSans Regular"/>
              </a:rPr>
              <a:t> </a:t>
            </a:r>
            <a:r>
              <a:rPr lang="de-DE" sz="2400" dirty="0" err="1">
                <a:latin typeface="BundesSans Regular"/>
              </a:rPr>
              <a:t>by</a:t>
            </a:r>
            <a:r>
              <a:rPr lang="de-DE" sz="2400" dirty="0">
                <a:latin typeface="BundesSans Regular"/>
              </a:rPr>
              <a:t> </a:t>
            </a:r>
            <a:r>
              <a:rPr lang="de-DE" sz="2400" dirty="0" err="1">
                <a:latin typeface="BundesSans Regular"/>
              </a:rPr>
              <a:t>students</a:t>
            </a:r>
            <a:endParaRPr lang="de-DE" sz="2400" dirty="0">
              <a:latin typeface="BundesSans Regular"/>
            </a:endParaRPr>
          </a:p>
          <a:p>
            <a:r>
              <a:rPr lang="de-DE" sz="2400" dirty="0" err="1">
                <a:latin typeface="BundesSans Regular"/>
              </a:rPr>
              <a:t>Students</a:t>
            </a:r>
            <a:r>
              <a:rPr lang="de-DE" sz="2400" dirty="0">
                <a:latin typeface="BundesSans Regular"/>
              </a:rPr>
              <a:t> </a:t>
            </a:r>
            <a:r>
              <a:rPr lang="de-DE" sz="2400" dirty="0" err="1">
                <a:latin typeface="BundesSans Regular"/>
              </a:rPr>
              <a:t>grateful</a:t>
            </a:r>
            <a:r>
              <a:rPr lang="de-DE" sz="2400" dirty="0">
                <a:latin typeface="BundesSans Regular"/>
              </a:rPr>
              <a:t> </a:t>
            </a:r>
            <a:r>
              <a:rPr lang="de-DE" sz="2400" dirty="0" err="1">
                <a:latin typeface="BundesSans Regular"/>
              </a:rPr>
              <a:t>that</a:t>
            </a:r>
            <a:r>
              <a:rPr lang="de-DE" sz="2400" dirty="0">
                <a:latin typeface="BundesSans Regular"/>
              </a:rPr>
              <a:t> </a:t>
            </a:r>
            <a:r>
              <a:rPr lang="de-DE" sz="2400" dirty="0" err="1">
                <a:latin typeface="BundesSans Regular"/>
              </a:rPr>
              <a:t>we</a:t>
            </a:r>
            <a:r>
              <a:rPr lang="de-DE" sz="2400" dirty="0">
                <a:latin typeface="BundesSans Regular"/>
              </a:rPr>
              <a:t> </a:t>
            </a:r>
            <a:r>
              <a:rPr lang="de-DE" sz="2400" dirty="0" err="1">
                <a:latin typeface="BundesSans Regular"/>
              </a:rPr>
              <a:t>made</a:t>
            </a:r>
            <a:r>
              <a:rPr lang="de-DE" sz="2400" dirty="0">
                <a:latin typeface="BundesSans Regular"/>
              </a:rPr>
              <a:t> </a:t>
            </a:r>
            <a:r>
              <a:rPr lang="de-DE" sz="2400" dirty="0" err="1">
                <a:latin typeface="BundesSans Regular"/>
              </a:rPr>
              <a:t>it</a:t>
            </a:r>
            <a:r>
              <a:rPr lang="de-DE" sz="2400" dirty="0">
                <a:latin typeface="BundesSans Regular"/>
              </a:rPr>
              <a:t> happen at all</a:t>
            </a:r>
          </a:p>
          <a:p>
            <a:r>
              <a:rPr lang="de-DE" sz="2400" dirty="0">
                <a:latin typeface="BundesSans Regular"/>
              </a:rPr>
              <a:t>Additional time and </a:t>
            </a:r>
            <a:r>
              <a:rPr lang="de-DE" sz="2400" dirty="0" err="1">
                <a:latin typeface="BundesSans Regular"/>
              </a:rPr>
              <a:t>effort</a:t>
            </a:r>
            <a:r>
              <a:rPr lang="de-DE" sz="2400" dirty="0">
                <a:latin typeface="BundesSans Regular"/>
              </a:rPr>
              <a:t> </a:t>
            </a:r>
            <a:r>
              <a:rPr lang="de-DE" sz="2400" dirty="0" err="1">
                <a:latin typeface="BundesSans Regular"/>
              </a:rPr>
              <a:t>required</a:t>
            </a:r>
            <a:r>
              <a:rPr lang="de-DE" sz="2400" dirty="0">
                <a:latin typeface="BundesSans Regular"/>
              </a:rPr>
              <a:t> </a:t>
            </a:r>
            <a:r>
              <a:rPr lang="de-DE" sz="2400" dirty="0" err="1">
                <a:latin typeface="BundesSans Regular"/>
              </a:rPr>
              <a:t>to</a:t>
            </a:r>
            <a:r>
              <a:rPr lang="de-DE" sz="2400" dirty="0">
                <a:latin typeface="BundesSans Regular"/>
              </a:rPr>
              <a:t> </a:t>
            </a:r>
            <a:r>
              <a:rPr lang="de-DE" sz="2400" dirty="0" err="1">
                <a:latin typeface="BundesSans Regular"/>
              </a:rPr>
              <a:t>make</a:t>
            </a:r>
            <a:r>
              <a:rPr lang="de-DE" sz="2400" dirty="0">
                <a:latin typeface="BundesSans Regular"/>
              </a:rPr>
              <a:t> </a:t>
            </a:r>
            <a:r>
              <a:rPr lang="de-DE" sz="2400" dirty="0" err="1">
                <a:latin typeface="BundesSans Regular"/>
              </a:rPr>
              <a:t>it</a:t>
            </a:r>
            <a:r>
              <a:rPr lang="de-DE" sz="2400" dirty="0">
                <a:latin typeface="BundesSans Regular"/>
              </a:rPr>
              <a:t> happen</a:t>
            </a:r>
          </a:p>
          <a:p>
            <a:r>
              <a:rPr lang="de-DE" sz="2400" dirty="0">
                <a:latin typeface="BundesSans Regular"/>
              </a:rPr>
              <a:t>Home </a:t>
            </a:r>
            <a:r>
              <a:rPr lang="de-DE" sz="2400" dirty="0" err="1">
                <a:latin typeface="BundesSans Regular"/>
              </a:rPr>
              <a:t>study</a:t>
            </a:r>
            <a:r>
              <a:rPr lang="de-DE" sz="2400" dirty="0">
                <a:latin typeface="BundesSans Regular"/>
              </a:rPr>
              <a:t> </a:t>
            </a:r>
            <a:r>
              <a:rPr lang="de-DE" sz="2400" dirty="0" err="1">
                <a:latin typeface="BundesSans Regular"/>
              </a:rPr>
              <a:t>phase</a:t>
            </a:r>
            <a:r>
              <a:rPr lang="de-DE" sz="2400" dirty="0">
                <a:latin typeface="BundesSans Regular"/>
              </a:rPr>
              <a:t> </a:t>
            </a:r>
            <a:r>
              <a:rPr lang="de-DE" sz="2400" dirty="0" err="1">
                <a:latin typeface="BundesSans Regular"/>
              </a:rPr>
              <a:t>surpassed</a:t>
            </a:r>
            <a:r>
              <a:rPr lang="de-DE" sz="2400" dirty="0">
                <a:latin typeface="BundesSans Regular"/>
              </a:rPr>
              <a:t> </a:t>
            </a:r>
            <a:r>
              <a:rPr lang="de-DE" sz="2400" dirty="0" err="1">
                <a:latin typeface="BundesSans Regular"/>
              </a:rPr>
              <a:t>student</a:t>
            </a:r>
            <a:r>
              <a:rPr lang="de-DE" sz="2400" dirty="0">
                <a:latin typeface="BundesSans Regular"/>
              </a:rPr>
              <a:t> </a:t>
            </a:r>
            <a:r>
              <a:rPr lang="de-DE" sz="2400" dirty="0" err="1">
                <a:latin typeface="BundesSans Regular"/>
              </a:rPr>
              <a:t>expectations</a:t>
            </a:r>
            <a:endParaRPr lang="de-DE" sz="2400" dirty="0">
              <a:latin typeface="BundesSans Regular"/>
            </a:endParaRPr>
          </a:p>
          <a:p>
            <a:r>
              <a:rPr lang="en-US" sz="2400" dirty="0">
                <a:latin typeface="BundesSans Regular"/>
              </a:rPr>
              <a:t>Uniformly high level of English</a:t>
            </a:r>
          </a:p>
          <a:p>
            <a:r>
              <a:rPr lang="en-US" sz="2400" dirty="0">
                <a:latin typeface="BundesSans Regular"/>
              </a:rPr>
              <a:t>Broad branch experience – peer learning</a:t>
            </a:r>
          </a:p>
          <a:p>
            <a:r>
              <a:rPr lang="en-US" sz="2400" dirty="0">
                <a:latin typeface="BundesSans Regular"/>
              </a:rPr>
              <a:t>Focus was on practical training during both residential and home study phases </a:t>
            </a:r>
          </a:p>
          <a:p>
            <a:r>
              <a:rPr lang="en-US" sz="2400" dirty="0">
                <a:latin typeface="BundesSans Regular"/>
              </a:rPr>
              <a:t>Student achievement was greatest during on site training</a:t>
            </a:r>
          </a:p>
          <a:p>
            <a:pPr algn="ctr">
              <a:buFont typeface="Wingdings" panose="05000000000000000000" pitchFamily="2" charset="2"/>
              <a:buChar char="Ø"/>
            </a:pPr>
            <a:r>
              <a:rPr lang="en-US" sz="2400" dirty="0">
                <a:latin typeface="BundesSans Regular"/>
              </a:rPr>
              <a:t>A viable </a:t>
            </a:r>
            <a:r>
              <a:rPr lang="en-US" sz="2400" b="1" u="sng" dirty="0">
                <a:latin typeface="BundesSans Regular"/>
              </a:rPr>
              <a:t>temporary</a:t>
            </a:r>
            <a:r>
              <a:rPr lang="en-US" sz="2400" dirty="0">
                <a:latin typeface="BundesSans Regular"/>
              </a:rPr>
              <a:t> substitute: making the best of the available possibilities made it work</a:t>
            </a:r>
          </a:p>
          <a:p>
            <a:endParaRPr lang="en-US" dirty="0"/>
          </a:p>
          <a:p>
            <a:endParaRPr lang="de-DE" dirty="0"/>
          </a:p>
        </p:txBody>
      </p:sp>
      <p:sp>
        <p:nvSpPr>
          <p:cNvPr id="4" name="Foliennummernplatzhalter 3">
            <a:extLst>
              <a:ext uri="{FF2B5EF4-FFF2-40B4-BE49-F238E27FC236}">
                <a16:creationId xmlns:a16="http://schemas.microsoft.com/office/drawing/2014/main" id="{08446311-00A4-4BB2-A92F-734F99CB6A9F}"/>
              </a:ext>
            </a:extLst>
          </p:cNvPr>
          <p:cNvSpPr>
            <a:spLocks noGrp="1"/>
          </p:cNvSpPr>
          <p:nvPr>
            <p:ph type="sldNum" sz="quarter" idx="11"/>
          </p:nvPr>
        </p:nvSpPr>
        <p:spPr/>
        <p:txBody>
          <a:bodyPr/>
          <a:lstStyle/>
          <a:p>
            <a:pPr>
              <a:defRPr/>
            </a:pPr>
            <a:fld id="{29ADBBC5-DA63-419D-BB27-2911711D9D57}" type="slidenum">
              <a:rPr lang="de-DE" altLang="de-DE" smtClean="0"/>
              <a:pPr>
                <a:defRPr/>
              </a:pPr>
              <a:t>14</a:t>
            </a:fld>
            <a:endParaRPr lang="de-DE" altLang="de-DE"/>
          </a:p>
        </p:txBody>
      </p:sp>
    </p:spTree>
    <p:extLst>
      <p:ext uri="{BB962C8B-B14F-4D97-AF65-F5344CB8AC3E}">
        <p14:creationId xmlns:p14="http://schemas.microsoft.com/office/powerpoint/2010/main" val="1325326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FF84A-2933-40A9-82BA-ABD0771ADE0E}"/>
              </a:ext>
            </a:extLst>
          </p:cNvPr>
          <p:cNvSpPr>
            <a:spLocks noGrp="1"/>
          </p:cNvSpPr>
          <p:nvPr>
            <p:ph type="title"/>
          </p:nvPr>
        </p:nvSpPr>
        <p:spPr>
          <a:xfrm>
            <a:off x="457200" y="476672"/>
            <a:ext cx="8229600" cy="609178"/>
          </a:xfrm>
        </p:spPr>
        <p:txBody>
          <a:bodyPr/>
          <a:lstStyle/>
          <a:p>
            <a:r>
              <a:rPr lang="en-US" sz="2400" b="1" dirty="0">
                <a:solidFill>
                  <a:srgbClr val="3535A1"/>
                </a:solidFill>
                <a:latin typeface="BundesSans Regular"/>
              </a:rPr>
              <a:t>2021: The Second Lockdown - Here we go again</a:t>
            </a:r>
            <a:endParaRPr lang="de-DE" dirty="0">
              <a:latin typeface="BundesSans Regular"/>
            </a:endParaRPr>
          </a:p>
        </p:txBody>
      </p:sp>
      <p:pic>
        <p:nvPicPr>
          <p:cNvPr id="5" name="Inhaltsplatzhalter 4">
            <a:extLst>
              <a:ext uri="{FF2B5EF4-FFF2-40B4-BE49-F238E27FC236}">
                <a16:creationId xmlns:a16="http://schemas.microsoft.com/office/drawing/2014/main" id="{9FFEFB78-9344-4334-A8D6-52D95C6CB16D}"/>
              </a:ext>
            </a:extLst>
          </p:cNvPr>
          <p:cNvPicPr>
            <a:picLocks noGrp="1" noChangeAspect="1"/>
          </p:cNvPicPr>
          <p:nvPr>
            <p:ph idx="1"/>
          </p:nvPr>
        </p:nvPicPr>
        <p:blipFill>
          <a:blip r:embed="rId2"/>
          <a:stretch>
            <a:fillRect/>
          </a:stretch>
        </p:blipFill>
        <p:spPr>
          <a:xfrm>
            <a:off x="1430473" y="1268760"/>
            <a:ext cx="6283053" cy="4713288"/>
          </a:xfrm>
          <a:prstGeom prst="rect">
            <a:avLst/>
          </a:prstGeom>
        </p:spPr>
      </p:pic>
      <p:sp>
        <p:nvSpPr>
          <p:cNvPr id="4" name="Foliennummernplatzhalter 3">
            <a:extLst>
              <a:ext uri="{FF2B5EF4-FFF2-40B4-BE49-F238E27FC236}">
                <a16:creationId xmlns:a16="http://schemas.microsoft.com/office/drawing/2014/main" id="{D980FC2D-F4DF-439D-8854-F2BCF4ABE81C}"/>
              </a:ext>
            </a:extLst>
          </p:cNvPr>
          <p:cNvSpPr>
            <a:spLocks noGrp="1"/>
          </p:cNvSpPr>
          <p:nvPr>
            <p:ph type="sldNum" sz="quarter" idx="11"/>
          </p:nvPr>
        </p:nvSpPr>
        <p:spPr/>
        <p:txBody>
          <a:bodyPr/>
          <a:lstStyle/>
          <a:p>
            <a:pPr>
              <a:defRPr/>
            </a:pPr>
            <a:fld id="{29ADBBC5-DA63-419D-BB27-2911711D9D57}" type="slidenum">
              <a:rPr lang="de-DE" altLang="de-DE" smtClean="0"/>
              <a:pPr>
                <a:defRPr/>
              </a:pPr>
              <a:t>15</a:t>
            </a:fld>
            <a:endParaRPr lang="de-DE" altLang="de-DE"/>
          </a:p>
        </p:txBody>
      </p:sp>
    </p:spTree>
    <p:extLst>
      <p:ext uri="{BB962C8B-B14F-4D97-AF65-F5344CB8AC3E}">
        <p14:creationId xmlns:p14="http://schemas.microsoft.com/office/powerpoint/2010/main" val="3367253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2021: The Situation</a:t>
            </a:r>
            <a:endParaRPr lang="de-DE" sz="2400" dirty="0">
              <a:latin typeface="BundesSans Regular"/>
            </a:endParaRPr>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a:xfrm>
            <a:off x="457200" y="1196752"/>
            <a:ext cx="8229600" cy="4713288"/>
          </a:xfrm>
        </p:spPr>
        <p:txBody>
          <a:bodyPr/>
          <a:lstStyle/>
          <a:p>
            <a:r>
              <a:rPr lang="en-US" sz="2400" dirty="0">
                <a:latin typeface="BundesSans Regular"/>
              </a:rPr>
              <a:t>January 2021 – Explosive increase in number of infections (the post-Christmas vacation “Second Wave”)</a:t>
            </a:r>
            <a:endParaRPr lang="de-DE" sz="2400" dirty="0">
              <a:latin typeface="BundesSans Regular"/>
            </a:endParaRPr>
          </a:p>
          <a:p>
            <a:r>
              <a:rPr lang="en-US" sz="2400" dirty="0">
                <a:latin typeface="BundesSans Regular"/>
              </a:rPr>
              <a:t>12 January 2021 – Online courses implemented temporarily until “live“ courses could resume</a:t>
            </a:r>
          </a:p>
          <a:p>
            <a:r>
              <a:rPr lang="en-US" sz="2400" dirty="0">
                <a:latin typeface="BundesSans Regular"/>
              </a:rPr>
              <a:t>Over the next three months: worsening COVID 19 situation in Germany resulted in that date being postponed several times</a:t>
            </a:r>
          </a:p>
          <a:p>
            <a:r>
              <a:rPr lang="en-US" sz="2400" dirty="0">
                <a:latin typeface="BundesSans Regular"/>
              </a:rPr>
              <a:t>In the end, the entire 11-week teaching phase was conducted in distance format</a:t>
            </a:r>
          </a:p>
          <a:p>
            <a:r>
              <a:rPr lang="en-US" sz="2400" dirty="0">
                <a:latin typeface="BundesSans Regular"/>
              </a:rPr>
              <a:t>Students were only present in </a:t>
            </a:r>
            <a:r>
              <a:rPr lang="en-US" sz="2400" dirty="0" err="1">
                <a:latin typeface="BundesSans Regular"/>
              </a:rPr>
              <a:t>Hürth</a:t>
            </a:r>
            <a:r>
              <a:rPr lang="en-US" sz="2400" dirty="0">
                <a:latin typeface="BundesSans Regular"/>
              </a:rPr>
              <a:t> for a 3-day exam phase at the conclusion of the course</a:t>
            </a:r>
          </a:p>
          <a:p>
            <a:r>
              <a:rPr lang="en-US" sz="2400" dirty="0">
                <a:latin typeface="BundesSans Regular"/>
              </a:rPr>
              <a:t>The LGAN course was scheduled to begin on 12 April 2021 </a:t>
            </a:r>
          </a:p>
          <a:p>
            <a:endParaRPr lang="de-DE" dirty="0"/>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16</a:t>
            </a:fld>
            <a:endParaRPr lang="de-DE" altLang="de-DE"/>
          </a:p>
        </p:txBody>
      </p:sp>
    </p:spTree>
    <p:extLst>
      <p:ext uri="{BB962C8B-B14F-4D97-AF65-F5344CB8AC3E}">
        <p14:creationId xmlns:p14="http://schemas.microsoft.com/office/powerpoint/2010/main" val="342072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rPr>
              <a:t>2021: LGAN Hybrid approach</a:t>
            </a:r>
            <a:endParaRPr lang="de-DE" sz="2400" dirty="0"/>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a:xfrm>
            <a:off x="457200" y="1052736"/>
            <a:ext cx="8229600" cy="4713288"/>
          </a:xfrm>
        </p:spPr>
        <p:txBody>
          <a:bodyPr/>
          <a:lstStyle/>
          <a:p>
            <a:pPr marL="0" indent="0">
              <a:buNone/>
            </a:pPr>
            <a:r>
              <a:rPr lang="en-US" sz="2000" dirty="0">
                <a:latin typeface="BundesSans Regular"/>
              </a:rPr>
              <a:t>LGAN Phase A </a:t>
            </a:r>
          </a:p>
          <a:p>
            <a:pPr marL="0" indent="0">
              <a:buNone/>
            </a:pPr>
            <a:r>
              <a:rPr lang="en-US" sz="2000" dirty="0">
                <a:latin typeface="BundesSans Regular"/>
              </a:rPr>
              <a:t>Three week on site 3333-4444 English SLP course at the Army Officer School, Dresden (all students); Six classes</a:t>
            </a:r>
          </a:p>
          <a:p>
            <a:pPr marL="0" indent="0">
              <a:buNone/>
            </a:pPr>
            <a:r>
              <a:rPr lang="en-US" sz="2000" dirty="0">
                <a:latin typeface="BundesSans Regular"/>
              </a:rPr>
              <a:t>LGAN Phase B</a:t>
            </a:r>
          </a:p>
          <a:p>
            <a:pPr marL="0" indent="0">
              <a:buNone/>
            </a:pPr>
            <a:r>
              <a:rPr lang="en-US" sz="2000" dirty="0">
                <a:latin typeface="BundesSans Regular"/>
              </a:rPr>
              <a:t>Two week online (virtual classroom) continuation 3333-4444 English SLP course (all students)</a:t>
            </a:r>
          </a:p>
          <a:p>
            <a:pPr marL="0" indent="0">
              <a:buNone/>
            </a:pPr>
            <a:r>
              <a:rPr lang="en-US" sz="2000" dirty="0">
                <a:latin typeface="BundesSans Regular"/>
              </a:rPr>
              <a:t>LGAN Phase C</a:t>
            </a:r>
          </a:p>
          <a:p>
            <a:pPr marL="0" indent="0">
              <a:buNone/>
            </a:pPr>
            <a:r>
              <a:rPr lang="en-US" sz="2000" dirty="0">
                <a:latin typeface="BundesSans Regular"/>
              </a:rPr>
              <a:t>Six week phase, alternating every two weeks - two classes in on site Specialist Military English module (focus on operational planning), while the other four classes continue online SLP course (shift system)</a:t>
            </a:r>
          </a:p>
          <a:p>
            <a:pPr marL="0" indent="0">
              <a:buNone/>
            </a:pPr>
            <a:r>
              <a:rPr lang="en-US" sz="2000" dirty="0">
                <a:latin typeface="BundesSans Regular"/>
              </a:rPr>
              <a:t>LGAN Phase D </a:t>
            </a:r>
          </a:p>
          <a:p>
            <a:pPr marL="0" indent="0">
              <a:buNone/>
            </a:pPr>
            <a:r>
              <a:rPr lang="en-US" sz="2000" dirty="0">
                <a:latin typeface="BundesSans Regular"/>
              </a:rPr>
              <a:t>One week SLP examinations on site at the Army Officer School, Dresden (all students)</a:t>
            </a:r>
          </a:p>
          <a:p>
            <a:endParaRPr lang="de-DE" dirty="0"/>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17</a:t>
            </a:fld>
            <a:endParaRPr lang="de-DE" altLang="de-DE"/>
          </a:p>
        </p:txBody>
      </p:sp>
    </p:spTree>
    <p:extLst>
      <p:ext uri="{BB962C8B-B14F-4D97-AF65-F5344CB8AC3E}">
        <p14:creationId xmlns:p14="http://schemas.microsoft.com/office/powerpoint/2010/main" val="19384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Lessons learned</a:t>
            </a:r>
            <a:endParaRPr lang="de-DE" sz="2400" dirty="0">
              <a:latin typeface="BundesSans Regular"/>
            </a:endParaRPr>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p:txBody>
          <a:bodyPr/>
          <a:lstStyle/>
          <a:p>
            <a:r>
              <a:rPr lang="de-DE" sz="2400" dirty="0" err="1">
                <a:latin typeface="BundesSans Regular"/>
              </a:rPr>
              <a:t>Spreading</a:t>
            </a:r>
            <a:r>
              <a:rPr lang="de-DE" sz="2400" dirty="0">
                <a:latin typeface="BundesSans Regular"/>
              </a:rPr>
              <a:t> </a:t>
            </a:r>
            <a:r>
              <a:rPr lang="de-DE" sz="2400" dirty="0" err="1">
                <a:latin typeface="BundesSans Regular"/>
              </a:rPr>
              <a:t>the</a:t>
            </a:r>
            <a:r>
              <a:rPr lang="de-DE" sz="2400" dirty="0">
                <a:latin typeface="BundesSans Regular"/>
              </a:rPr>
              <a:t> </a:t>
            </a:r>
            <a:r>
              <a:rPr lang="de-DE" sz="2400" dirty="0" err="1">
                <a:latin typeface="BundesSans Regular"/>
              </a:rPr>
              <a:t>teaching</a:t>
            </a:r>
            <a:r>
              <a:rPr lang="de-DE" sz="2400" dirty="0">
                <a:latin typeface="BundesSans Regular"/>
              </a:rPr>
              <a:t> </a:t>
            </a:r>
            <a:r>
              <a:rPr lang="de-DE" sz="2400" dirty="0" err="1">
                <a:latin typeface="BundesSans Regular"/>
              </a:rPr>
              <a:t>burden</a:t>
            </a:r>
            <a:r>
              <a:rPr lang="de-DE" sz="2400" dirty="0">
                <a:latin typeface="BundesSans Regular"/>
              </a:rPr>
              <a:t> </a:t>
            </a:r>
            <a:r>
              <a:rPr lang="de-DE" sz="2400" dirty="0" err="1">
                <a:latin typeface="BundesSans Regular"/>
              </a:rPr>
              <a:t>between</a:t>
            </a:r>
            <a:r>
              <a:rPr lang="de-DE" sz="2400" dirty="0">
                <a:latin typeface="BundesSans Regular"/>
              </a:rPr>
              <a:t> </a:t>
            </a:r>
            <a:r>
              <a:rPr lang="de-DE" sz="2400" dirty="0" err="1">
                <a:latin typeface="BundesSans Regular"/>
              </a:rPr>
              <a:t>various</a:t>
            </a:r>
            <a:r>
              <a:rPr lang="de-DE" sz="2400" dirty="0">
                <a:latin typeface="BundesSans Regular"/>
              </a:rPr>
              <a:t> </a:t>
            </a:r>
            <a:r>
              <a:rPr lang="de-DE" sz="2400" dirty="0" err="1">
                <a:latin typeface="BundesSans Regular"/>
              </a:rPr>
              <a:t>schools</a:t>
            </a:r>
            <a:r>
              <a:rPr lang="de-DE" sz="2400" dirty="0">
                <a:latin typeface="BundesSans Regular"/>
              </a:rPr>
              <a:t> </a:t>
            </a:r>
            <a:r>
              <a:rPr lang="de-DE" sz="2400" dirty="0" err="1">
                <a:latin typeface="BundesSans Regular"/>
              </a:rPr>
              <a:t>made</a:t>
            </a:r>
            <a:r>
              <a:rPr lang="de-DE" sz="2400" dirty="0">
                <a:latin typeface="BundesSans Regular"/>
              </a:rPr>
              <a:t> </a:t>
            </a:r>
            <a:r>
              <a:rPr lang="de-DE" sz="2400" dirty="0" err="1">
                <a:latin typeface="BundesSans Regular"/>
              </a:rPr>
              <a:t>it</a:t>
            </a:r>
            <a:r>
              <a:rPr lang="de-DE" sz="2400" dirty="0">
                <a:latin typeface="BundesSans Regular"/>
              </a:rPr>
              <a:t> possible </a:t>
            </a:r>
            <a:r>
              <a:rPr lang="de-DE" sz="2400" dirty="0" err="1">
                <a:latin typeface="BundesSans Regular"/>
              </a:rPr>
              <a:t>to</a:t>
            </a:r>
            <a:r>
              <a:rPr lang="de-DE" sz="2400" dirty="0">
                <a:latin typeface="BundesSans Regular"/>
              </a:rPr>
              <a:t> </a:t>
            </a:r>
            <a:r>
              <a:rPr lang="de-DE" sz="2400" dirty="0" err="1">
                <a:latin typeface="BundesSans Regular"/>
              </a:rPr>
              <a:t>teach</a:t>
            </a:r>
            <a:r>
              <a:rPr lang="de-DE" sz="2400" dirty="0">
                <a:latin typeface="BundesSans Regular"/>
              </a:rPr>
              <a:t> </a:t>
            </a:r>
            <a:r>
              <a:rPr lang="de-DE" sz="2400" dirty="0" err="1">
                <a:latin typeface="BundesSans Regular"/>
              </a:rPr>
              <a:t>other</a:t>
            </a:r>
            <a:r>
              <a:rPr lang="de-DE" sz="2400" dirty="0">
                <a:latin typeface="BundesSans Regular"/>
              </a:rPr>
              <a:t> </a:t>
            </a:r>
            <a:r>
              <a:rPr lang="de-DE" sz="2400" dirty="0" err="1">
                <a:latin typeface="BundesSans Regular"/>
              </a:rPr>
              <a:t>courses</a:t>
            </a:r>
            <a:r>
              <a:rPr lang="de-DE" sz="2400" dirty="0">
                <a:latin typeface="BundesSans Regular"/>
              </a:rPr>
              <a:t>, </a:t>
            </a:r>
            <a:r>
              <a:rPr lang="de-DE" sz="2400" dirty="0" err="1">
                <a:latin typeface="BundesSans Regular"/>
              </a:rPr>
              <a:t>reducing</a:t>
            </a:r>
            <a:r>
              <a:rPr lang="de-DE" sz="2400" dirty="0">
                <a:latin typeface="BundesSans Regular"/>
              </a:rPr>
              <a:t> </a:t>
            </a:r>
            <a:r>
              <a:rPr lang="de-DE" sz="2400" dirty="0" err="1">
                <a:latin typeface="BundesSans Regular"/>
              </a:rPr>
              <a:t>backlog</a:t>
            </a:r>
            <a:endParaRPr lang="de-DE" sz="2400" dirty="0">
              <a:latin typeface="BundesSans Regular"/>
            </a:endParaRPr>
          </a:p>
          <a:p>
            <a:r>
              <a:rPr lang="de-DE" sz="2400" dirty="0" err="1">
                <a:latin typeface="BundesSans Regular"/>
              </a:rPr>
              <a:t>Required</a:t>
            </a:r>
            <a:r>
              <a:rPr lang="de-DE" sz="2400" dirty="0">
                <a:latin typeface="BundesSans Regular"/>
              </a:rPr>
              <a:t> a </a:t>
            </a:r>
            <a:r>
              <a:rPr lang="de-DE" sz="2400" dirty="0" err="1">
                <a:latin typeface="BundesSans Regular"/>
              </a:rPr>
              <a:t>great</a:t>
            </a:r>
            <a:r>
              <a:rPr lang="de-DE" sz="2400" dirty="0">
                <a:latin typeface="BundesSans Regular"/>
              </a:rPr>
              <a:t> deal </a:t>
            </a:r>
            <a:r>
              <a:rPr lang="de-DE" sz="2400" dirty="0" err="1">
                <a:latin typeface="BundesSans Regular"/>
              </a:rPr>
              <a:t>of</a:t>
            </a:r>
            <a:r>
              <a:rPr lang="de-DE" sz="2400" dirty="0">
                <a:latin typeface="BundesSans Regular"/>
              </a:rPr>
              <a:t> </a:t>
            </a:r>
            <a:r>
              <a:rPr lang="de-DE" sz="2400" dirty="0" err="1">
                <a:latin typeface="BundesSans Regular"/>
              </a:rPr>
              <a:t>long-distance</a:t>
            </a:r>
            <a:r>
              <a:rPr lang="de-DE" sz="2400" dirty="0">
                <a:latin typeface="BundesSans Regular"/>
              </a:rPr>
              <a:t> </a:t>
            </a:r>
            <a:r>
              <a:rPr lang="de-DE" sz="2400" dirty="0" err="1">
                <a:latin typeface="BundesSans Regular"/>
              </a:rPr>
              <a:t>coordination</a:t>
            </a:r>
            <a:r>
              <a:rPr lang="de-DE" sz="2400" dirty="0">
                <a:latin typeface="BundesSans Regular"/>
              </a:rPr>
              <a:t> </a:t>
            </a:r>
            <a:r>
              <a:rPr lang="de-DE" sz="2400" dirty="0" err="1">
                <a:latin typeface="BundesSans Regular"/>
              </a:rPr>
              <a:t>between</a:t>
            </a:r>
            <a:r>
              <a:rPr lang="de-DE" sz="2400" dirty="0">
                <a:latin typeface="BundesSans Regular"/>
              </a:rPr>
              <a:t> different </a:t>
            </a:r>
            <a:r>
              <a:rPr lang="de-DE" sz="2400" dirty="0" err="1">
                <a:latin typeface="BundesSans Regular"/>
              </a:rPr>
              <a:t>sections</a:t>
            </a:r>
            <a:r>
              <a:rPr lang="de-DE" sz="2400" dirty="0">
                <a:latin typeface="BundesSans Regular"/>
              </a:rPr>
              <a:t> </a:t>
            </a:r>
            <a:r>
              <a:rPr lang="de-DE" sz="2400" dirty="0" err="1">
                <a:latin typeface="BundesSans Regular"/>
              </a:rPr>
              <a:t>of</a:t>
            </a:r>
            <a:r>
              <a:rPr lang="de-DE" sz="2400" dirty="0">
                <a:latin typeface="BundesSans Regular"/>
              </a:rPr>
              <a:t> </a:t>
            </a:r>
            <a:r>
              <a:rPr lang="de-DE" sz="2400" dirty="0" err="1">
                <a:latin typeface="BundesSans Regular"/>
              </a:rPr>
              <a:t>the</a:t>
            </a:r>
            <a:r>
              <a:rPr lang="de-DE" sz="2400" dirty="0">
                <a:latin typeface="BundesSans Regular"/>
              </a:rPr>
              <a:t> Federal Office </a:t>
            </a:r>
            <a:r>
              <a:rPr lang="de-DE" sz="2400" dirty="0" err="1">
                <a:latin typeface="BundesSans Regular"/>
              </a:rPr>
              <a:t>of</a:t>
            </a:r>
            <a:r>
              <a:rPr lang="de-DE" sz="2400" dirty="0">
                <a:latin typeface="BundesSans Regular"/>
              </a:rPr>
              <a:t> </a:t>
            </a:r>
            <a:r>
              <a:rPr lang="de-DE" sz="2400" dirty="0" err="1">
                <a:latin typeface="BundesSans Regular"/>
              </a:rPr>
              <a:t>Languages</a:t>
            </a:r>
            <a:endParaRPr lang="de-DE" sz="2400" dirty="0">
              <a:latin typeface="BundesSans Regular"/>
            </a:endParaRPr>
          </a:p>
          <a:p>
            <a:r>
              <a:rPr lang="de-DE" sz="2400" dirty="0" err="1">
                <a:latin typeface="BundesSans Regular"/>
              </a:rPr>
              <a:t>Increased</a:t>
            </a:r>
            <a:r>
              <a:rPr lang="de-DE" sz="2400" dirty="0">
                <a:latin typeface="BundesSans Regular"/>
              </a:rPr>
              <a:t> </a:t>
            </a:r>
            <a:r>
              <a:rPr lang="de-DE" sz="2400" dirty="0" err="1">
                <a:latin typeface="BundesSans Regular"/>
              </a:rPr>
              <a:t>travel</a:t>
            </a:r>
            <a:r>
              <a:rPr lang="de-DE" sz="2400" dirty="0">
                <a:latin typeface="BundesSans Regular"/>
              </a:rPr>
              <a:t> (</a:t>
            </a:r>
            <a:r>
              <a:rPr lang="de-DE" sz="2400" dirty="0" err="1">
                <a:latin typeface="BundesSans Regular"/>
              </a:rPr>
              <a:t>three</a:t>
            </a:r>
            <a:r>
              <a:rPr lang="de-DE" sz="2400" dirty="0">
                <a:latin typeface="BundesSans Regular"/>
              </a:rPr>
              <a:t> </a:t>
            </a:r>
            <a:r>
              <a:rPr lang="de-DE" sz="2400" dirty="0" err="1">
                <a:latin typeface="BundesSans Regular"/>
              </a:rPr>
              <a:t>locations</a:t>
            </a:r>
            <a:r>
              <a:rPr lang="de-DE" sz="2400" dirty="0">
                <a:latin typeface="BundesSans Regular"/>
              </a:rPr>
              <a:t>, 3-4 </a:t>
            </a:r>
            <a:r>
              <a:rPr lang="de-DE" sz="2400" dirty="0" err="1">
                <a:latin typeface="BundesSans Regular"/>
              </a:rPr>
              <a:t>times</a:t>
            </a:r>
            <a:r>
              <a:rPr lang="de-DE" sz="2400" dirty="0">
                <a:latin typeface="BundesSans Regular"/>
              </a:rPr>
              <a:t>)</a:t>
            </a:r>
          </a:p>
          <a:p>
            <a:r>
              <a:rPr lang="de-DE" sz="2400" dirty="0" err="1">
                <a:latin typeface="BundesSans Regular"/>
              </a:rPr>
              <a:t>Increased</a:t>
            </a:r>
            <a:r>
              <a:rPr lang="de-DE" sz="2400" dirty="0">
                <a:latin typeface="BundesSans Regular"/>
              </a:rPr>
              <a:t> </a:t>
            </a:r>
            <a:r>
              <a:rPr lang="de-DE" sz="2400" dirty="0" err="1">
                <a:latin typeface="BundesSans Regular"/>
              </a:rPr>
              <a:t>student</a:t>
            </a:r>
            <a:r>
              <a:rPr lang="de-DE" sz="2400" dirty="0">
                <a:latin typeface="BundesSans Regular"/>
              </a:rPr>
              <a:t> </a:t>
            </a:r>
            <a:r>
              <a:rPr lang="de-DE" sz="2400" dirty="0" err="1">
                <a:latin typeface="BundesSans Regular"/>
              </a:rPr>
              <a:t>expectations</a:t>
            </a:r>
            <a:r>
              <a:rPr lang="de-DE" sz="2400" dirty="0">
                <a:latin typeface="BundesSans Regular"/>
              </a:rPr>
              <a:t> </a:t>
            </a:r>
            <a:r>
              <a:rPr lang="de-DE" sz="2400" dirty="0" err="1">
                <a:latin typeface="BundesSans Regular"/>
              </a:rPr>
              <a:t>regarding</a:t>
            </a:r>
            <a:r>
              <a:rPr lang="de-DE" sz="2400" dirty="0">
                <a:latin typeface="BundesSans Regular"/>
              </a:rPr>
              <a:t> </a:t>
            </a:r>
            <a:r>
              <a:rPr lang="de-DE" sz="2400" dirty="0" err="1">
                <a:latin typeface="BundesSans Regular"/>
              </a:rPr>
              <a:t>distance</a:t>
            </a:r>
            <a:r>
              <a:rPr lang="de-DE" sz="2400" dirty="0">
                <a:latin typeface="BundesSans Regular"/>
              </a:rPr>
              <a:t> </a:t>
            </a:r>
            <a:r>
              <a:rPr lang="de-DE" sz="2400" dirty="0" err="1">
                <a:latin typeface="BundesSans Regular"/>
              </a:rPr>
              <a:t>learning</a:t>
            </a:r>
            <a:endParaRPr lang="de-DE" sz="2400" dirty="0">
              <a:latin typeface="BundesSans Regular"/>
            </a:endParaRPr>
          </a:p>
          <a:p>
            <a:pPr lvl="0" algn="ctr">
              <a:buFont typeface="Wingdings" panose="05000000000000000000" pitchFamily="2" charset="2"/>
              <a:buChar char="Ø"/>
            </a:pPr>
            <a:r>
              <a:rPr lang="en-US" sz="2400" dirty="0">
                <a:solidFill>
                  <a:srgbClr val="000000"/>
                </a:solidFill>
                <a:latin typeface="BundesSans Regular"/>
              </a:rPr>
              <a:t>Blending the two in a </a:t>
            </a:r>
            <a:r>
              <a:rPr lang="en-US" sz="2400" b="1" u="sng" dirty="0">
                <a:solidFill>
                  <a:srgbClr val="000000"/>
                </a:solidFill>
                <a:latin typeface="BundesSans Regular"/>
              </a:rPr>
              <a:t>hybrid</a:t>
            </a:r>
            <a:r>
              <a:rPr lang="en-US" sz="2400" dirty="0">
                <a:solidFill>
                  <a:srgbClr val="000000"/>
                </a:solidFill>
                <a:latin typeface="BundesSans Regular"/>
              </a:rPr>
              <a:t> format made it better, but there was still much room for improvement</a:t>
            </a:r>
          </a:p>
          <a:p>
            <a:endParaRPr lang="de-DE" sz="2400" dirty="0"/>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18</a:t>
            </a:fld>
            <a:endParaRPr lang="de-DE" altLang="de-DE"/>
          </a:p>
        </p:txBody>
      </p:sp>
    </p:spTree>
    <p:extLst>
      <p:ext uri="{BB962C8B-B14F-4D97-AF65-F5344CB8AC3E}">
        <p14:creationId xmlns:p14="http://schemas.microsoft.com/office/powerpoint/2010/main" val="301938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FF84A-2933-40A9-82BA-ABD0771ADE0E}"/>
              </a:ext>
            </a:extLst>
          </p:cNvPr>
          <p:cNvSpPr>
            <a:spLocks noGrp="1"/>
          </p:cNvSpPr>
          <p:nvPr>
            <p:ph type="title"/>
          </p:nvPr>
        </p:nvSpPr>
        <p:spPr>
          <a:xfrm>
            <a:off x="486519" y="424012"/>
            <a:ext cx="8229600" cy="609178"/>
          </a:xfrm>
        </p:spPr>
        <p:txBody>
          <a:bodyPr/>
          <a:lstStyle/>
          <a:p>
            <a:r>
              <a:rPr lang="en-US" sz="2400" b="1" dirty="0">
                <a:solidFill>
                  <a:srgbClr val="3535A1"/>
                </a:solidFill>
                <a:latin typeface="BundesSans Regular"/>
              </a:rPr>
              <a:t>2022: The Third Lockdown – </a:t>
            </a:r>
            <a:br>
              <a:rPr lang="en-US" sz="2400" b="1" dirty="0">
                <a:solidFill>
                  <a:srgbClr val="3535A1"/>
                </a:solidFill>
                <a:latin typeface="BundesSans Regular"/>
              </a:rPr>
            </a:br>
            <a:r>
              <a:rPr lang="en-US" sz="2400" b="1" dirty="0">
                <a:solidFill>
                  <a:srgbClr val="3535A1"/>
                </a:solidFill>
                <a:latin typeface="BundesSans Regular"/>
              </a:rPr>
              <a:t>Same procedure as every year?</a:t>
            </a:r>
            <a:endParaRPr lang="de-DE" dirty="0">
              <a:latin typeface="BundesSans Regular"/>
            </a:endParaRPr>
          </a:p>
        </p:txBody>
      </p:sp>
      <p:pic>
        <p:nvPicPr>
          <p:cNvPr id="5" name="Inhaltsplatzhalter 4">
            <a:extLst>
              <a:ext uri="{FF2B5EF4-FFF2-40B4-BE49-F238E27FC236}">
                <a16:creationId xmlns:a16="http://schemas.microsoft.com/office/drawing/2014/main" id="{9FFEFB78-9344-4334-A8D6-52D95C6CB16D}"/>
              </a:ext>
            </a:extLst>
          </p:cNvPr>
          <p:cNvPicPr>
            <a:picLocks noGrp="1" noChangeAspect="1"/>
          </p:cNvPicPr>
          <p:nvPr>
            <p:ph idx="1"/>
          </p:nvPr>
        </p:nvPicPr>
        <p:blipFill>
          <a:blip r:embed="rId2"/>
          <a:stretch>
            <a:fillRect/>
          </a:stretch>
        </p:blipFill>
        <p:spPr>
          <a:xfrm>
            <a:off x="1430473" y="1268760"/>
            <a:ext cx="6283053" cy="4713288"/>
          </a:xfrm>
          <a:prstGeom prst="rect">
            <a:avLst/>
          </a:prstGeom>
        </p:spPr>
      </p:pic>
      <p:sp>
        <p:nvSpPr>
          <p:cNvPr id="4" name="Foliennummernplatzhalter 3">
            <a:extLst>
              <a:ext uri="{FF2B5EF4-FFF2-40B4-BE49-F238E27FC236}">
                <a16:creationId xmlns:a16="http://schemas.microsoft.com/office/drawing/2014/main" id="{D980FC2D-F4DF-439D-8854-F2BCF4ABE81C}"/>
              </a:ext>
            </a:extLst>
          </p:cNvPr>
          <p:cNvSpPr>
            <a:spLocks noGrp="1"/>
          </p:cNvSpPr>
          <p:nvPr>
            <p:ph type="sldNum" sz="quarter" idx="11"/>
          </p:nvPr>
        </p:nvSpPr>
        <p:spPr/>
        <p:txBody>
          <a:bodyPr/>
          <a:lstStyle/>
          <a:p>
            <a:pPr>
              <a:defRPr/>
            </a:pPr>
            <a:fld id="{29ADBBC5-DA63-419D-BB27-2911711D9D57}" type="slidenum">
              <a:rPr lang="de-DE" altLang="de-DE" smtClean="0"/>
              <a:pPr>
                <a:defRPr/>
              </a:pPr>
              <a:t>19</a:t>
            </a:fld>
            <a:endParaRPr lang="de-DE" altLang="de-DE"/>
          </a:p>
        </p:txBody>
      </p:sp>
    </p:spTree>
    <p:extLst>
      <p:ext uri="{BB962C8B-B14F-4D97-AF65-F5344CB8AC3E}">
        <p14:creationId xmlns:p14="http://schemas.microsoft.com/office/powerpoint/2010/main" val="148238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0904" y="404664"/>
            <a:ext cx="6779096" cy="681186"/>
          </a:xfrm>
        </p:spPr>
        <p:txBody>
          <a:bodyPr/>
          <a:lstStyle/>
          <a:p>
            <a:pPr eaLnBrk="1" hangingPunct="1"/>
            <a:r>
              <a:rPr lang="en-GB" altLang="de-DE" sz="2000" b="1" dirty="0">
                <a:solidFill>
                  <a:schemeClr val="accent2"/>
                </a:solidFill>
              </a:rPr>
              <a:t>BILC Conference 2022</a:t>
            </a:r>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a:t>
            </a:fld>
            <a:endParaRPr lang="de-DE" altLang="de-DE"/>
          </a:p>
        </p:txBody>
      </p:sp>
      <p:sp>
        <p:nvSpPr>
          <p:cNvPr id="6" name="Inhaltsplatzhalter 5">
            <a:extLst>
              <a:ext uri="{FF2B5EF4-FFF2-40B4-BE49-F238E27FC236}">
                <a16:creationId xmlns:a16="http://schemas.microsoft.com/office/drawing/2014/main" id="{482D3CBB-F6A2-4BD0-B281-E38241464CD8}"/>
              </a:ext>
            </a:extLst>
          </p:cNvPr>
          <p:cNvSpPr>
            <a:spLocks noGrp="1"/>
          </p:cNvSpPr>
          <p:nvPr>
            <p:ph idx="1"/>
          </p:nvPr>
        </p:nvSpPr>
        <p:spPr>
          <a:xfrm>
            <a:off x="457200" y="1412875"/>
            <a:ext cx="8229600" cy="4713288"/>
          </a:xfrm>
        </p:spPr>
        <p:txBody>
          <a:bodyPr/>
          <a:lstStyle/>
          <a:p>
            <a:pPr marL="0" indent="0">
              <a:buNone/>
            </a:pPr>
            <a:r>
              <a:rPr lang="en-US" dirty="0">
                <a:latin typeface="BundesSans Regular"/>
              </a:rPr>
              <a:t>This presentation will look at…</a:t>
            </a:r>
          </a:p>
          <a:p>
            <a:r>
              <a:rPr lang="en-US" dirty="0">
                <a:latin typeface="BundesSans Regular"/>
              </a:rPr>
              <a:t>Blended learning strategies implemented at the Federal Office of Languages 2020-2022. </a:t>
            </a:r>
          </a:p>
          <a:p>
            <a:r>
              <a:rPr lang="en-US" dirty="0">
                <a:latin typeface="BundesSans Regular"/>
              </a:rPr>
              <a:t>How their focus has been adapted and augmented to fit the changing parameters due to the pandemic. </a:t>
            </a:r>
          </a:p>
          <a:p>
            <a:r>
              <a:rPr lang="en-US" dirty="0">
                <a:latin typeface="BundesSans Regular"/>
              </a:rPr>
              <a:t>How this affected the Bundeswehr General Staff Candidates‘ English Course.</a:t>
            </a:r>
            <a:endParaRPr lang="de-DE" dirty="0">
              <a:latin typeface="BundesSans Regular"/>
            </a:endParaRPr>
          </a:p>
        </p:txBody>
      </p:sp>
    </p:spTree>
    <p:extLst>
      <p:ext uri="{BB962C8B-B14F-4D97-AF65-F5344CB8AC3E}">
        <p14:creationId xmlns:p14="http://schemas.microsoft.com/office/powerpoint/2010/main" val="977961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2022: The Situation (Or: Déjà vu all over again)</a:t>
            </a:r>
            <a:endParaRPr lang="de-DE" sz="2400" dirty="0">
              <a:latin typeface="BundesSans Regular"/>
            </a:endParaRPr>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a:xfrm>
            <a:off x="457200" y="1196752"/>
            <a:ext cx="8229600" cy="4713288"/>
          </a:xfrm>
        </p:spPr>
        <p:txBody>
          <a:bodyPr/>
          <a:lstStyle/>
          <a:p>
            <a:r>
              <a:rPr lang="en-US" sz="2400" dirty="0">
                <a:latin typeface="BundesSans Regular"/>
              </a:rPr>
              <a:t>January 2022 – Explosive increase in number of infections - again (the post-Christmas Vacation “Third Wave”)</a:t>
            </a:r>
            <a:endParaRPr lang="de-DE" sz="2400" dirty="0">
              <a:latin typeface="BundesSans Regular"/>
            </a:endParaRPr>
          </a:p>
          <a:p>
            <a:r>
              <a:rPr lang="en-US" sz="2400" dirty="0">
                <a:latin typeface="BundesSans Regular"/>
              </a:rPr>
              <a:t>11 January 2022 – Online courses implemented again temporarily until “live“ courses could resume</a:t>
            </a:r>
          </a:p>
          <a:p>
            <a:r>
              <a:rPr lang="en-US" sz="2400" dirty="0">
                <a:latin typeface="BundesSans Regular"/>
              </a:rPr>
              <a:t>Despite worsening COVID 19 situation in Germany, on site classes resumed on 07 February 2022 under even stricter hygiene regulations (almost all students and staff fully vaccinated, masks worn everywhere at all times, regular mandatory self-tests for students and staff)</a:t>
            </a:r>
            <a:endParaRPr lang="de-DE" dirty="0">
              <a:latin typeface="BundesSans Regular"/>
            </a:endParaRPr>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20</a:t>
            </a:fld>
            <a:endParaRPr lang="de-DE" altLang="de-DE"/>
          </a:p>
        </p:txBody>
      </p:sp>
    </p:spTree>
    <p:extLst>
      <p:ext uri="{BB962C8B-B14F-4D97-AF65-F5344CB8AC3E}">
        <p14:creationId xmlns:p14="http://schemas.microsoft.com/office/powerpoint/2010/main" val="3204129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2022: LGAN – Augmenting Classroom teaching with online materials and technology</a:t>
            </a:r>
            <a:endParaRPr lang="de-DE" sz="2400" dirty="0">
              <a:latin typeface="BundesSans Regular"/>
            </a:endParaRPr>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a:xfrm>
            <a:off x="457200" y="1052736"/>
            <a:ext cx="8229600" cy="4713288"/>
          </a:xfrm>
        </p:spPr>
        <p:txBody>
          <a:bodyPr/>
          <a:lstStyle/>
          <a:p>
            <a:pPr marL="0" indent="0">
              <a:buNone/>
            </a:pPr>
            <a:r>
              <a:rPr lang="en-US" sz="2800" dirty="0">
                <a:latin typeface="BundesSans Regular"/>
              </a:rPr>
              <a:t>LGAN  - One Phase </a:t>
            </a:r>
          </a:p>
          <a:p>
            <a:r>
              <a:rPr lang="en-US" sz="2800" dirty="0">
                <a:latin typeface="BundesSans Regular"/>
              </a:rPr>
              <a:t>12 weeks combined SLP and Specialist Language Military English content</a:t>
            </a:r>
          </a:p>
          <a:p>
            <a:r>
              <a:rPr lang="en-US" sz="2800" dirty="0">
                <a:latin typeface="BundesSans Regular"/>
              </a:rPr>
              <a:t>Possibility of instruction in a further language</a:t>
            </a:r>
          </a:p>
          <a:p>
            <a:r>
              <a:rPr lang="en-US" sz="2800" dirty="0">
                <a:latin typeface="BundesSans Regular"/>
              </a:rPr>
              <a:t>Excursion phase, but no summer language training phase </a:t>
            </a:r>
          </a:p>
          <a:p>
            <a:r>
              <a:rPr lang="en-US" sz="2800" dirty="0">
                <a:latin typeface="BundesSans Regular"/>
              </a:rPr>
              <a:t>In class teaching augmented by online self-study material</a:t>
            </a:r>
          </a:p>
          <a:p>
            <a:pPr marL="0" indent="0">
              <a:buNone/>
            </a:pPr>
            <a:endParaRPr lang="en-US" sz="2800" dirty="0"/>
          </a:p>
          <a:p>
            <a:pPr marL="0" indent="0">
              <a:buNone/>
            </a:pPr>
            <a:endParaRPr lang="de-DE" dirty="0"/>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21</a:t>
            </a:fld>
            <a:endParaRPr lang="de-DE" altLang="de-DE"/>
          </a:p>
        </p:txBody>
      </p:sp>
    </p:spTree>
    <p:extLst>
      <p:ext uri="{BB962C8B-B14F-4D97-AF65-F5344CB8AC3E}">
        <p14:creationId xmlns:p14="http://schemas.microsoft.com/office/powerpoint/2010/main" val="121632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233B8-5C9E-43FE-80DA-FE4808BC3FDC}"/>
              </a:ext>
            </a:extLst>
          </p:cNvPr>
          <p:cNvSpPr>
            <a:spLocks noGrp="1"/>
          </p:cNvSpPr>
          <p:nvPr>
            <p:ph type="title"/>
          </p:nvPr>
        </p:nvSpPr>
        <p:spPr>
          <a:xfrm>
            <a:off x="457200" y="274638"/>
            <a:ext cx="8229600" cy="811212"/>
          </a:xfrm>
        </p:spPr>
        <p:txBody>
          <a:bodyPr/>
          <a:lstStyle/>
          <a:p>
            <a:r>
              <a:rPr lang="en-US" sz="2400" b="1" dirty="0">
                <a:solidFill>
                  <a:srgbClr val="3535A1"/>
                </a:solidFill>
                <a:latin typeface="BundesSans Regular"/>
              </a:rPr>
              <a:t>Lessons learned (so far)</a:t>
            </a:r>
            <a:endParaRPr lang="de-DE" sz="2400" dirty="0">
              <a:latin typeface="BundesSans Regular"/>
            </a:endParaRPr>
          </a:p>
        </p:txBody>
      </p:sp>
      <p:sp>
        <p:nvSpPr>
          <p:cNvPr id="3" name="Inhaltsplatzhalter 2">
            <a:extLst>
              <a:ext uri="{FF2B5EF4-FFF2-40B4-BE49-F238E27FC236}">
                <a16:creationId xmlns:a16="http://schemas.microsoft.com/office/drawing/2014/main" id="{07A80133-DBF8-4A52-A0B1-5A875C5B323A}"/>
              </a:ext>
            </a:extLst>
          </p:cNvPr>
          <p:cNvSpPr>
            <a:spLocks noGrp="1"/>
          </p:cNvSpPr>
          <p:nvPr>
            <p:ph idx="1"/>
          </p:nvPr>
        </p:nvSpPr>
        <p:spPr>
          <a:xfrm>
            <a:off x="457200" y="1119992"/>
            <a:ext cx="8229600" cy="4713288"/>
          </a:xfrm>
        </p:spPr>
        <p:txBody>
          <a:bodyPr/>
          <a:lstStyle/>
          <a:p>
            <a:r>
              <a:rPr lang="de-DE" sz="2400" dirty="0" err="1">
                <a:latin typeface="BundesSans Regular"/>
              </a:rPr>
              <a:t>Coordination</a:t>
            </a:r>
            <a:r>
              <a:rPr lang="de-DE" sz="2400" dirty="0">
                <a:latin typeface="BundesSans Regular"/>
              </a:rPr>
              <a:t>, </a:t>
            </a:r>
            <a:r>
              <a:rPr lang="de-DE" sz="2400" dirty="0" err="1">
                <a:latin typeface="BundesSans Regular"/>
              </a:rPr>
              <a:t>development</a:t>
            </a:r>
            <a:r>
              <a:rPr lang="de-DE" sz="2400" dirty="0">
                <a:latin typeface="BundesSans Regular"/>
              </a:rPr>
              <a:t> and </a:t>
            </a:r>
            <a:r>
              <a:rPr lang="de-DE" sz="2400" dirty="0" err="1">
                <a:latin typeface="BundesSans Regular"/>
              </a:rPr>
              <a:t>delivery</a:t>
            </a:r>
            <a:r>
              <a:rPr lang="de-DE" sz="2400" dirty="0">
                <a:latin typeface="BundesSans Regular"/>
              </a:rPr>
              <a:t> </a:t>
            </a:r>
            <a:r>
              <a:rPr lang="de-DE" sz="2400" dirty="0" err="1">
                <a:latin typeface="BundesSans Regular"/>
              </a:rPr>
              <a:t>by</a:t>
            </a:r>
            <a:r>
              <a:rPr lang="de-DE" sz="2400" dirty="0">
                <a:latin typeface="BundesSans Regular"/>
              </a:rPr>
              <a:t> a </a:t>
            </a:r>
            <a:r>
              <a:rPr lang="de-DE" sz="2400" dirty="0" err="1">
                <a:latin typeface="BundesSans Regular"/>
              </a:rPr>
              <a:t>single</a:t>
            </a:r>
            <a:r>
              <a:rPr lang="de-DE" sz="2400" dirty="0">
                <a:latin typeface="BundesSans Regular"/>
              </a:rPr>
              <a:t> </a:t>
            </a:r>
            <a:r>
              <a:rPr lang="de-DE" sz="2400" dirty="0" err="1">
                <a:latin typeface="BundesSans Regular"/>
              </a:rPr>
              <a:t>section</a:t>
            </a:r>
            <a:r>
              <a:rPr lang="de-DE" sz="2400" dirty="0">
                <a:latin typeface="BundesSans Regular"/>
              </a:rPr>
              <a:t> </a:t>
            </a:r>
            <a:r>
              <a:rPr lang="de-DE" sz="2400" dirty="0" err="1">
                <a:latin typeface="BundesSans Regular"/>
              </a:rPr>
              <a:t>of</a:t>
            </a:r>
            <a:r>
              <a:rPr lang="de-DE" sz="2400" dirty="0">
                <a:latin typeface="BundesSans Regular"/>
              </a:rPr>
              <a:t> </a:t>
            </a:r>
            <a:r>
              <a:rPr lang="de-DE" sz="2400" dirty="0" err="1">
                <a:latin typeface="BundesSans Regular"/>
              </a:rPr>
              <a:t>the</a:t>
            </a:r>
            <a:r>
              <a:rPr lang="de-DE" sz="2400" dirty="0">
                <a:latin typeface="BundesSans Regular"/>
              </a:rPr>
              <a:t> Federal Office </a:t>
            </a:r>
            <a:r>
              <a:rPr lang="de-DE" sz="2400" dirty="0" err="1">
                <a:latin typeface="BundesSans Regular"/>
              </a:rPr>
              <a:t>of</a:t>
            </a:r>
            <a:r>
              <a:rPr lang="de-DE" sz="2400" dirty="0">
                <a:latin typeface="BundesSans Regular"/>
              </a:rPr>
              <a:t> </a:t>
            </a:r>
            <a:r>
              <a:rPr lang="de-DE" sz="2400" dirty="0" err="1">
                <a:latin typeface="BundesSans Regular"/>
              </a:rPr>
              <a:t>Languages</a:t>
            </a:r>
            <a:r>
              <a:rPr lang="de-DE" sz="2400" dirty="0">
                <a:latin typeface="BundesSans Regular"/>
              </a:rPr>
              <a:t> in </a:t>
            </a:r>
            <a:r>
              <a:rPr lang="de-DE" sz="2400" dirty="0" err="1">
                <a:latin typeface="BundesSans Regular"/>
              </a:rPr>
              <a:t>one</a:t>
            </a:r>
            <a:r>
              <a:rPr lang="de-DE" sz="2400" dirty="0">
                <a:latin typeface="BundesSans Regular"/>
              </a:rPr>
              <a:t> </a:t>
            </a:r>
            <a:r>
              <a:rPr lang="de-DE" sz="2400" dirty="0" err="1">
                <a:latin typeface="BundesSans Regular"/>
              </a:rPr>
              <a:t>location</a:t>
            </a:r>
            <a:endParaRPr lang="de-DE" sz="2400" dirty="0">
              <a:latin typeface="BundesSans Regular"/>
            </a:endParaRPr>
          </a:p>
          <a:p>
            <a:r>
              <a:rPr lang="de-DE" sz="2400" dirty="0">
                <a:latin typeface="BundesSans Regular"/>
              </a:rPr>
              <a:t>Training in a </a:t>
            </a:r>
            <a:r>
              <a:rPr lang="de-DE" sz="2400" dirty="0" err="1">
                <a:latin typeface="BundesSans Regular"/>
              </a:rPr>
              <a:t>further</a:t>
            </a:r>
            <a:r>
              <a:rPr lang="de-DE" sz="2400" dirty="0">
                <a:latin typeface="BundesSans Regular"/>
              </a:rPr>
              <a:t> </a:t>
            </a:r>
            <a:r>
              <a:rPr lang="de-DE" sz="2400" dirty="0" err="1">
                <a:latin typeface="BundesSans Regular"/>
              </a:rPr>
              <a:t>language</a:t>
            </a:r>
            <a:r>
              <a:rPr lang="de-DE" sz="2400" dirty="0">
                <a:latin typeface="BundesSans Regular"/>
              </a:rPr>
              <a:t> </a:t>
            </a:r>
            <a:r>
              <a:rPr lang="de-DE" sz="2400" dirty="0" err="1">
                <a:latin typeface="BundesSans Regular"/>
              </a:rPr>
              <a:t>again</a:t>
            </a:r>
            <a:r>
              <a:rPr lang="de-DE" sz="2400" dirty="0">
                <a:latin typeface="BundesSans Regular"/>
              </a:rPr>
              <a:t> possible</a:t>
            </a:r>
          </a:p>
          <a:p>
            <a:r>
              <a:rPr lang="de-DE" sz="2400" dirty="0">
                <a:latin typeface="BundesSans Regular"/>
              </a:rPr>
              <a:t>A </a:t>
            </a:r>
            <a:r>
              <a:rPr lang="de-DE" sz="2400" dirty="0" err="1">
                <a:latin typeface="BundesSans Regular"/>
              </a:rPr>
              <a:t>one</a:t>
            </a:r>
            <a:r>
              <a:rPr lang="de-DE" sz="2400" dirty="0">
                <a:latin typeface="BundesSans Regular"/>
              </a:rPr>
              <a:t>-term </a:t>
            </a:r>
            <a:r>
              <a:rPr lang="de-DE" sz="2400" dirty="0" err="1">
                <a:latin typeface="BundesSans Regular"/>
              </a:rPr>
              <a:t>compact</a:t>
            </a:r>
            <a:r>
              <a:rPr lang="de-DE" sz="2400" dirty="0">
                <a:latin typeface="BundesSans Regular"/>
              </a:rPr>
              <a:t> </a:t>
            </a:r>
            <a:r>
              <a:rPr lang="de-DE" sz="2400" dirty="0" err="1">
                <a:latin typeface="BundesSans Regular"/>
              </a:rPr>
              <a:t>course</a:t>
            </a:r>
            <a:endParaRPr lang="de-DE" sz="2400" dirty="0">
              <a:latin typeface="BundesSans Regular"/>
            </a:endParaRPr>
          </a:p>
          <a:p>
            <a:r>
              <a:rPr lang="de-DE" sz="2400" dirty="0">
                <a:latin typeface="BundesSans Regular"/>
              </a:rPr>
              <a:t>Online </a:t>
            </a:r>
            <a:r>
              <a:rPr lang="de-DE" sz="2400" dirty="0" err="1">
                <a:latin typeface="BundesSans Regular"/>
              </a:rPr>
              <a:t>course</a:t>
            </a:r>
            <a:r>
              <a:rPr lang="de-DE" sz="2400" dirty="0">
                <a:latin typeface="BundesSans Regular"/>
              </a:rPr>
              <a:t> material </a:t>
            </a:r>
            <a:r>
              <a:rPr lang="de-DE" sz="2400" dirty="0" err="1">
                <a:latin typeface="BundesSans Regular"/>
              </a:rPr>
              <a:t>used</a:t>
            </a:r>
            <a:r>
              <a:rPr lang="de-DE" sz="2400" dirty="0">
                <a:latin typeface="BundesSans Regular"/>
              </a:rPr>
              <a:t> </a:t>
            </a:r>
            <a:r>
              <a:rPr lang="de-DE" sz="2400" dirty="0" err="1">
                <a:latin typeface="BundesSans Regular"/>
              </a:rPr>
              <a:t>to</a:t>
            </a:r>
            <a:r>
              <a:rPr lang="de-DE" sz="2400" dirty="0">
                <a:latin typeface="BundesSans Regular"/>
              </a:rPr>
              <a:t> </a:t>
            </a:r>
            <a:r>
              <a:rPr lang="de-DE" sz="2400" dirty="0" err="1">
                <a:latin typeface="BundesSans Regular"/>
              </a:rPr>
              <a:t>augment</a:t>
            </a:r>
            <a:r>
              <a:rPr lang="de-DE" sz="2400" dirty="0">
                <a:latin typeface="BundesSans Regular"/>
              </a:rPr>
              <a:t> and support in </a:t>
            </a:r>
            <a:r>
              <a:rPr lang="de-DE" sz="2400" dirty="0" err="1">
                <a:latin typeface="BundesSans Regular"/>
              </a:rPr>
              <a:t>person</a:t>
            </a:r>
            <a:r>
              <a:rPr lang="de-DE" sz="2400" dirty="0">
                <a:latin typeface="BundesSans Regular"/>
              </a:rPr>
              <a:t> </a:t>
            </a:r>
            <a:r>
              <a:rPr lang="de-DE" sz="2400" dirty="0" err="1">
                <a:latin typeface="BundesSans Regular"/>
              </a:rPr>
              <a:t>language</a:t>
            </a:r>
            <a:r>
              <a:rPr lang="de-DE" sz="2400" dirty="0">
                <a:latin typeface="BundesSans Regular"/>
              </a:rPr>
              <a:t> </a:t>
            </a:r>
            <a:r>
              <a:rPr lang="de-DE" sz="2400" dirty="0" err="1">
                <a:latin typeface="BundesSans Regular"/>
              </a:rPr>
              <a:t>instruction</a:t>
            </a:r>
            <a:endParaRPr lang="de-DE" sz="2400" dirty="0">
              <a:latin typeface="BundesSans Regular"/>
            </a:endParaRPr>
          </a:p>
          <a:p>
            <a:pPr lvl="0" algn="ctr">
              <a:buFont typeface="Wingdings" panose="05000000000000000000" pitchFamily="2" charset="2"/>
              <a:buChar char="Ø"/>
            </a:pPr>
            <a:r>
              <a:rPr lang="en-US" sz="2400" b="1" dirty="0">
                <a:latin typeface="BundesSans Regular"/>
              </a:rPr>
              <a:t>Augmenting</a:t>
            </a:r>
            <a:r>
              <a:rPr lang="en-US" sz="2400" dirty="0">
                <a:latin typeface="BundesSans Regular"/>
              </a:rPr>
              <a:t> classroom teaching with online materials and technology has proven so far to be a viable way to best serve instructional goals.</a:t>
            </a:r>
          </a:p>
          <a:p>
            <a:pPr lvl="0" algn="ctr">
              <a:buFont typeface="Wingdings" panose="05000000000000000000" pitchFamily="2" charset="2"/>
              <a:buChar char="Ø"/>
            </a:pPr>
            <a:r>
              <a:rPr lang="en-US" sz="2400" b="1" dirty="0">
                <a:solidFill>
                  <a:srgbClr val="000000"/>
                </a:solidFill>
                <a:latin typeface="BundesSans Regular"/>
              </a:rPr>
              <a:t>A post-course evaluation </a:t>
            </a:r>
            <a:r>
              <a:rPr lang="en-US" sz="2400" dirty="0">
                <a:solidFill>
                  <a:srgbClr val="000000"/>
                </a:solidFill>
                <a:latin typeface="BundesSans Regular"/>
              </a:rPr>
              <a:t>will be conducted to validate this new model and indicate further changes to optimize the program</a:t>
            </a:r>
          </a:p>
          <a:p>
            <a:endParaRPr lang="de-DE" sz="2400" dirty="0"/>
          </a:p>
        </p:txBody>
      </p:sp>
      <p:sp>
        <p:nvSpPr>
          <p:cNvPr id="4" name="Foliennummernplatzhalter 3">
            <a:extLst>
              <a:ext uri="{FF2B5EF4-FFF2-40B4-BE49-F238E27FC236}">
                <a16:creationId xmlns:a16="http://schemas.microsoft.com/office/drawing/2014/main" id="{D0D434B4-F4D9-4DBE-9097-599779B8B0BC}"/>
              </a:ext>
            </a:extLst>
          </p:cNvPr>
          <p:cNvSpPr>
            <a:spLocks noGrp="1"/>
          </p:cNvSpPr>
          <p:nvPr>
            <p:ph type="sldNum" sz="quarter" idx="11"/>
          </p:nvPr>
        </p:nvSpPr>
        <p:spPr/>
        <p:txBody>
          <a:bodyPr/>
          <a:lstStyle/>
          <a:p>
            <a:pPr>
              <a:defRPr/>
            </a:pPr>
            <a:fld id="{29ADBBC5-DA63-419D-BB27-2911711D9D57}" type="slidenum">
              <a:rPr lang="de-DE" altLang="de-DE" smtClean="0"/>
              <a:pPr>
                <a:defRPr/>
              </a:pPr>
              <a:t>22</a:t>
            </a:fld>
            <a:endParaRPr lang="de-DE" altLang="de-DE"/>
          </a:p>
        </p:txBody>
      </p:sp>
    </p:spTree>
    <p:extLst>
      <p:ext uri="{BB962C8B-B14F-4D97-AF65-F5344CB8AC3E}">
        <p14:creationId xmlns:p14="http://schemas.microsoft.com/office/powerpoint/2010/main" val="67499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EB3BE-6766-45BB-BA3D-E454FAA70F0E}"/>
              </a:ext>
            </a:extLst>
          </p:cNvPr>
          <p:cNvSpPr>
            <a:spLocks noGrp="1"/>
          </p:cNvSpPr>
          <p:nvPr>
            <p:ph type="sldNum" sz="quarter" idx="11"/>
          </p:nvPr>
        </p:nvSpPr>
        <p:spPr/>
        <p:txBody>
          <a:bodyPr/>
          <a:lstStyle/>
          <a:p>
            <a:pPr>
              <a:defRPr/>
            </a:pPr>
            <a:fld id="{D8A6B6B1-B56B-45A2-BF02-FD03AA3E0D78}" type="slidenum">
              <a:rPr lang="de-DE" altLang="de-DE" smtClean="0"/>
              <a:pPr>
                <a:defRPr/>
              </a:pPr>
              <a:t>23</a:t>
            </a:fld>
            <a:endParaRPr lang="de-DE" altLang="de-DE"/>
          </a:p>
        </p:txBody>
      </p:sp>
      <p:pic>
        <p:nvPicPr>
          <p:cNvPr id="3" name="Picture 2">
            <a:extLst>
              <a:ext uri="{FF2B5EF4-FFF2-40B4-BE49-F238E27FC236}">
                <a16:creationId xmlns:a16="http://schemas.microsoft.com/office/drawing/2014/main" id="{7890F04D-24C6-4A3E-BE40-4360CA09961D}"/>
              </a:ext>
            </a:extLst>
          </p:cNvPr>
          <p:cNvPicPr>
            <a:picLocks noChangeAspect="1"/>
          </p:cNvPicPr>
          <p:nvPr/>
        </p:nvPicPr>
        <p:blipFill>
          <a:blip r:embed="rId2"/>
          <a:stretch>
            <a:fillRect/>
          </a:stretch>
        </p:blipFill>
        <p:spPr>
          <a:xfrm>
            <a:off x="1295400" y="1124744"/>
            <a:ext cx="6553200" cy="4914899"/>
          </a:xfrm>
          <a:prstGeom prst="rect">
            <a:avLst/>
          </a:prstGeom>
        </p:spPr>
      </p:pic>
      <p:sp>
        <p:nvSpPr>
          <p:cNvPr id="4" name="Titel 1">
            <a:extLst>
              <a:ext uri="{FF2B5EF4-FFF2-40B4-BE49-F238E27FC236}">
                <a16:creationId xmlns:a16="http://schemas.microsoft.com/office/drawing/2014/main" id="{A12F5273-8E0F-4F46-A385-1A5D475F06E1}"/>
              </a:ext>
            </a:extLst>
          </p:cNvPr>
          <p:cNvSpPr txBox="1">
            <a:spLocks/>
          </p:cNvSpPr>
          <p:nvPr/>
        </p:nvSpPr>
        <p:spPr>
          <a:xfrm>
            <a:off x="457200" y="274638"/>
            <a:ext cx="8229600" cy="8112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err="1">
                <a:solidFill>
                  <a:srgbClr val="3535A1"/>
                </a:solidFill>
                <a:latin typeface="BundesSans Regular"/>
              </a:rPr>
              <a:t>Remotivation</a:t>
            </a:r>
            <a:r>
              <a:rPr lang="en-US" sz="2400" b="1" kern="0" dirty="0">
                <a:solidFill>
                  <a:srgbClr val="3535A1"/>
                </a:solidFill>
                <a:latin typeface="BundesSans Regular"/>
              </a:rPr>
              <a:t>: Reflection as chance </a:t>
            </a:r>
            <a:r>
              <a:rPr lang="en-US" sz="2400" b="1" kern="0">
                <a:solidFill>
                  <a:srgbClr val="3535A1"/>
                </a:solidFill>
                <a:latin typeface="BundesSans Regular"/>
              </a:rPr>
              <a:t>for improvement</a:t>
            </a:r>
            <a:endParaRPr lang="de-DE" sz="2400" kern="0" dirty="0">
              <a:latin typeface="BundesSans Regular"/>
            </a:endParaRPr>
          </a:p>
        </p:txBody>
      </p:sp>
    </p:spTree>
    <p:extLst>
      <p:ext uri="{BB962C8B-B14F-4D97-AF65-F5344CB8AC3E}">
        <p14:creationId xmlns:p14="http://schemas.microsoft.com/office/powerpoint/2010/main" val="247418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b="1" dirty="0">
                <a:solidFill>
                  <a:srgbClr val="00009E"/>
                </a:solidFill>
                <a:latin typeface="BundesSans Regular"/>
              </a:rPr>
              <a:t>Learning from the Past and Building for the Future?</a:t>
            </a:r>
            <a:endParaRPr lang="de-DE" sz="2800" b="1" dirty="0">
              <a:solidFill>
                <a:srgbClr val="00009E"/>
              </a:solidFill>
              <a:latin typeface="BundesSans Regular"/>
            </a:endParaRPr>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24</a:t>
            </a:fld>
            <a:endParaRPr lang="de-DE" altLang="de-DE"/>
          </a:p>
        </p:txBody>
      </p:sp>
      <p:sp>
        <p:nvSpPr>
          <p:cNvPr id="5" name="Inhaltsplatzhalter 4">
            <a:extLst>
              <a:ext uri="{FF2B5EF4-FFF2-40B4-BE49-F238E27FC236}">
                <a16:creationId xmlns:a16="http://schemas.microsoft.com/office/drawing/2014/main" id="{3C95D4FD-7EDE-4D2C-9DEA-99DD6D2C6DE5}"/>
              </a:ext>
            </a:extLst>
          </p:cNvPr>
          <p:cNvSpPr>
            <a:spLocks noGrp="1"/>
          </p:cNvSpPr>
          <p:nvPr>
            <p:ph idx="1"/>
          </p:nvPr>
        </p:nvSpPr>
        <p:spPr/>
        <p:txBody>
          <a:bodyPr/>
          <a:lstStyle/>
          <a:p>
            <a:r>
              <a:rPr lang="en-GB" sz="2400" dirty="0">
                <a:latin typeface="BundesSans Regular"/>
              </a:rPr>
              <a:t> The constantly changing situation due to the COVID-19 pandemic has caused a radical r</a:t>
            </a:r>
            <a:r>
              <a:rPr lang="en-US" sz="2400" dirty="0">
                <a:latin typeface="BundesSans Regular"/>
              </a:rPr>
              <a:t>e-examining of our approaches to all training.</a:t>
            </a:r>
            <a:endParaRPr lang="de-DE" sz="2400" dirty="0">
              <a:latin typeface="BundesSans Regular"/>
            </a:endParaRPr>
          </a:p>
          <a:p>
            <a:pPr lvl="0"/>
            <a:r>
              <a:rPr lang="en-US" sz="2400" dirty="0">
                <a:latin typeface="BundesSans Regular"/>
              </a:rPr>
              <a:t>The key to successfully master this kinetic environment is not only flexibility but also adherence to the basic principles of course evaluation and validation</a:t>
            </a:r>
            <a:endParaRPr lang="de-DE" sz="2400" dirty="0">
              <a:latin typeface="BundesSans Regular"/>
            </a:endParaRPr>
          </a:p>
          <a:p>
            <a:pPr lvl="0"/>
            <a:r>
              <a:rPr lang="en-US" sz="2400" dirty="0">
                <a:latin typeface="BundesSans Regular"/>
              </a:rPr>
              <a:t>Designing new approaches to meet the new needs can be done on the basis of platforms, technologies and know-how already in place</a:t>
            </a:r>
          </a:p>
          <a:p>
            <a:pPr lvl="0"/>
            <a:r>
              <a:rPr lang="en-US" sz="2400" dirty="0">
                <a:latin typeface="BundesSans Regular"/>
              </a:rPr>
              <a:t>However, these must undergo constant critical scrutiny on order to ensure that they are employed in a  way to best suit the training objectives</a:t>
            </a:r>
            <a:endParaRPr lang="de-DE" dirty="0"/>
          </a:p>
        </p:txBody>
      </p:sp>
    </p:spTree>
    <p:extLst>
      <p:ext uri="{BB962C8B-B14F-4D97-AF65-F5344CB8AC3E}">
        <p14:creationId xmlns:p14="http://schemas.microsoft.com/office/powerpoint/2010/main" val="288450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b="1" dirty="0">
                <a:solidFill>
                  <a:srgbClr val="00009E"/>
                </a:solidFill>
                <a:latin typeface="BundesSans Regular"/>
              </a:rPr>
              <a:t>Learning from the Past and Building for the Future? (continued)</a:t>
            </a:r>
            <a:endParaRPr lang="de-DE" sz="2800" b="1" dirty="0">
              <a:solidFill>
                <a:srgbClr val="00009E"/>
              </a:solidFill>
              <a:latin typeface="BundesSans Regular"/>
            </a:endParaRPr>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25</a:t>
            </a:fld>
            <a:endParaRPr lang="de-DE" altLang="de-DE"/>
          </a:p>
        </p:txBody>
      </p:sp>
      <p:sp>
        <p:nvSpPr>
          <p:cNvPr id="5" name="Inhaltsplatzhalter 4">
            <a:extLst>
              <a:ext uri="{FF2B5EF4-FFF2-40B4-BE49-F238E27FC236}">
                <a16:creationId xmlns:a16="http://schemas.microsoft.com/office/drawing/2014/main" id="{3C95D4FD-7EDE-4D2C-9DEA-99DD6D2C6DE5}"/>
              </a:ext>
            </a:extLst>
          </p:cNvPr>
          <p:cNvSpPr>
            <a:spLocks noGrp="1"/>
          </p:cNvSpPr>
          <p:nvPr>
            <p:ph idx="1"/>
          </p:nvPr>
        </p:nvSpPr>
        <p:spPr/>
        <p:txBody>
          <a:bodyPr/>
          <a:lstStyle/>
          <a:p>
            <a:pPr lvl="0"/>
            <a:r>
              <a:rPr lang="en-US" sz="2400" dirty="0">
                <a:latin typeface="BundesSans Regular"/>
              </a:rPr>
              <a:t>Designing training for special </a:t>
            </a:r>
            <a:r>
              <a:rPr lang="de-DE" sz="2400" dirty="0" err="1">
                <a:latin typeface="BundesSans Regular"/>
              </a:rPr>
              <a:t>courses</a:t>
            </a:r>
            <a:r>
              <a:rPr lang="de-DE" sz="2400" dirty="0">
                <a:latin typeface="BundesSans Regular"/>
              </a:rPr>
              <a:t> such </a:t>
            </a:r>
            <a:r>
              <a:rPr lang="de-DE" sz="2400" dirty="0" err="1">
                <a:latin typeface="BundesSans Regular"/>
              </a:rPr>
              <a:t>as</a:t>
            </a:r>
            <a:r>
              <a:rPr lang="de-DE" sz="2400" dirty="0">
                <a:latin typeface="BundesSans Regular"/>
              </a:rPr>
              <a:t> </a:t>
            </a:r>
            <a:r>
              <a:rPr lang="de-DE" sz="2400" dirty="0" err="1">
                <a:latin typeface="BundesSans Regular"/>
              </a:rPr>
              <a:t>the</a:t>
            </a:r>
            <a:r>
              <a:rPr lang="de-DE" sz="2400" dirty="0">
                <a:latin typeface="BundesSans Regular"/>
              </a:rPr>
              <a:t> </a:t>
            </a:r>
            <a:r>
              <a:rPr lang="en-US" sz="2400" dirty="0">
                <a:latin typeface="BundesSans Regular"/>
              </a:rPr>
              <a:t>Bundeswehr General Staff Candidates‘ English Course</a:t>
            </a:r>
            <a:r>
              <a:rPr lang="de-DE" sz="2400" dirty="0">
                <a:latin typeface="BundesSans Regular"/>
              </a:rPr>
              <a:t>  </a:t>
            </a:r>
            <a:r>
              <a:rPr lang="de-DE" sz="2400" dirty="0" err="1">
                <a:latin typeface="BundesSans Regular"/>
              </a:rPr>
              <a:t>requires</a:t>
            </a:r>
            <a:r>
              <a:rPr lang="de-DE" sz="2400" dirty="0">
                <a:latin typeface="BundesSans Regular"/>
              </a:rPr>
              <a:t> </a:t>
            </a:r>
            <a:r>
              <a:rPr lang="de-DE" sz="2400" dirty="0" err="1">
                <a:latin typeface="BundesSans Regular"/>
              </a:rPr>
              <a:t>particular</a:t>
            </a:r>
            <a:r>
              <a:rPr lang="de-DE" sz="2400" dirty="0">
                <a:latin typeface="BundesSans Regular"/>
              </a:rPr>
              <a:t> </a:t>
            </a:r>
            <a:r>
              <a:rPr lang="de-DE" sz="2400" dirty="0" err="1">
                <a:latin typeface="BundesSans Regular"/>
              </a:rPr>
              <a:t>attention</a:t>
            </a:r>
            <a:r>
              <a:rPr lang="de-DE" sz="2400" dirty="0">
                <a:latin typeface="BundesSans Regular"/>
              </a:rPr>
              <a:t> </a:t>
            </a:r>
            <a:r>
              <a:rPr lang="de-DE" sz="2400" dirty="0" err="1">
                <a:latin typeface="BundesSans Regular"/>
              </a:rPr>
              <a:t>to</a:t>
            </a:r>
            <a:r>
              <a:rPr lang="de-DE" sz="2400" dirty="0">
                <a:latin typeface="BundesSans Regular"/>
              </a:rPr>
              <a:t> </a:t>
            </a:r>
            <a:r>
              <a:rPr lang="de-DE" sz="2400" dirty="0" err="1">
                <a:latin typeface="BundesSans Regular"/>
              </a:rPr>
              <a:t>the</a:t>
            </a:r>
            <a:r>
              <a:rPr lang="de-DE" sz="2400" dirty="0">
                <a:latin typeface="BundesSans Regular"/>
              </a:rPr>
              <a:t> </a:t>
            </a:r>
            <a:r>
              <a:rPr lang="de-DE" sz="2400" dirty="0" err="1">
                <a:latin typeface="BundesSans Regular"/>
              </a:rPr>
              <a:t>specialized</a:t>
            </a:r>
            <a:r>
              <a:rPr lang="de-DE" sz="2400" dirty="0">
                <a:latin typeface="BundesSans Regular"/>
              </a:rPr>
              <a:t> </a:t>
            </a:r>
            <a:r>
              <a:rPr lang="de-DE" sz="2400" dirty="0" err="1">
                <a:latin typeface="BundesSans Regular"/>
              </a:rPr>
              <a:t>need</a:t>
            </a:r>
            <a:r>
              <a:rPr lang="de-DE" sz="2400" dirty="0">
                <a:latin typeface="BundesSans Regular"/>
              </a:rPr>
              <a:t> </a:t>
            </a:r>
            <a:r>
              <a:rPr lang="de-DE" sz="2400" dirty="0" err="1">
                <a:latin typeface="BundesSans Regular"/>
              </a:rPr>
              <a:t>of</a:t>
            </a:r>
            <a:r>
              <a:rPr lang="de-DE" sz="2400" dirty="0">
                <a:latin typeface="BundesSans Regular"/>
              </a:rPr>
              <a:t> </a:t>
            </a:r>
            <a:r>
              <a:rPr lang="de-DE" sz="2400" dirty="0" err="1">
                <a:latin typeface="BundesSans Regular"/>
              </a:rPr>
              <a:t>this</a:t>
            </a:r>
            <a:r>
              <a:rPr lang="de-DE" sz="2400" dirty="0">
                <a:latin typeface="BundesSans Regular"/>
              </a:rPr>
              <a:t> </a:t>
            </a:r>
            <a:r>
              <a:rPr lang="de-DE" sz="2400" dirty="0" err="1">
                <a:latin typeface="BundesSans Regular"/>
              </a:rPr>
              <a:t>clientele</a:t>
            </a:r>
            <a:endParaRPr lang="de-DE" sz="2400" dirty="0">
              <a:latin typeface="BundesSans Regular"/>
            </a:endParaRPr>
          </a:p>
          <a:p>
            <a:pPr lvl="0"/>
            <a:r>
              <a:rPr lang="en-US" sz="2400" dirty="0">
                <a:latin typeface="BundesSans Regular"/>
              </a:rPr>
              <a:t>Blending online and in-person training has proven to be useful in creating an optimal learning experience</a:t>
            </a:r>
          </a:p>
          <a:p>
            <a:pPr lvl="0"/>
            <a:r>
              <a:rPr lang="en-US" sz="2400" dirty="0">
                <a:latin typeface="BundesSans Regular"/>
              </a:rPr>
              <a:t>This must de done, however, in a manner in which only new methods and technologies are employed which truly enhance the in-person language learning process</a:t>
            </a:r>
          </a:p>
          <a:p>
            <a:pPr lvl="0"/>
            <a:r>
              <a:rPr lang="en-US" sz="2400" dirty="0">
                <a:latin typeface="BundesSans Regular"/>
              </a:rPr>
              <a:t>And where are we tomorrow?</a:t>
            </a:r>
          </a:p>
          <a:p>
            <a:pPr lvl="0"/>
            <a:r>
              <a:rPr lang="en-US" sz="2400" b="1" i="1" dirty="0">
                <a:latin typeface="BundesSans Regular"/>
              </a:rPr>
              <a:t>The focus in blending online and in-person training may change – but the focus on the training goal, achieving the highest possible language proficiency, may not.</a:t>
            </a:r>
            <a:endParaRPr lang="en-US" sz="2400" dirty="0">
              <a:latin typeface="BundesSans Regular"/>
            </a:endParaRPr>
          </a:p>
          <a:p>
            <a:pPr lvl="0"/>
            <a:endParaRPr lang="de-DE" sz="2400" dirty="0">
              <a:latin typeface="BundesSans Regular"/>
            </a:endParaRPr>
          </a:p>
          <a:p>
            <a:pPr marL="0" indent="0">
              <a:buNone/>
            </a:pPr>
            <a:endParaRPr lang="de-DE" dirty="0"/>
          </a:p>
        </p:txBody>
      </p:sp>
    </p:spTree>
    <p:extLst>
      <p:ext uri="{BB962C8B-B14F-4D97-AF65-F5344CB8AC3E}">
        <p14:creationId xmlns:p14="http://schemas.microsoft.com/office/powerpoint/2010/main" val="403077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
          <p:cNvPicPr>
            <a:picLocks noChangeAspect="1"/>
          </p:cNvPicPr>
          <p:nvPr/>
        </p:nvPicPr>
        <p:blipFill>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rcRect r="9695"/>
          <a:stretch>
            <a:fillRect/>
          </a:stretch>
        </p:blipFill>
        <p:spPr bwMode="auto">
          <a:xfrm>
            <a:off x="1115616" y="1628800"/>
            <a:ext cx="6514058" cy="4371770"/>
          </a:xfrm>
          <a:prstGeom prst="rect">
            <a:avLst/>
          </a:prstGeom>
          <a:ln>
            <a:noFill/>
          </a:ln>
        </p:spPr>
      </p:pic>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26</a:t>
            </a:fld>
            <a:endParaRPr lang="de-DE" altLang="de-DE" dirty="0"/>
          </a:p>
        </p:txBody>
      </p:sp>
      <p:sp>
        <p:nvSpPr>
          <p:cNvPr id="5" name="Rechteck 4"/>
          <p:cNvSpPr/>
          <p:nvPr/>
        </p:nvSpPr>
        <p:spPr>
          <a:xfrm>
            <a:off x="6271812" y="6232012"/>
            <a:ext cx="666798" cy="226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6" name="Rechteck 5"/>
          <p:cNvSpPr/>
          <p:nvPr/>
        </p:nvSpPr>
        <p:spPr>
          <a:xfrm>
            <a:off x="1259632" y="841084"/>
            <a:ext cx="5835114" cy="523220"/>
          </a:xfrm>
          <a:prstGeom prst="rect">
            <a:avLst/>
          </a:prstGeom>
        </p:spPr>
        <p:txBody>
          <a:bodyPr wrap="square">
            <a:spAutoFit/>
          </a:bodyPr>
          <a:lstStyle/>
          <a:p>
            <a:pPr algn="ctr" eaLnBrk="1" hangingPunct="1"/>
            <a:r>
              <a:rPr lang="de-DE" sz="2800" b="1" dirty="0">
                <a:solidFill>
                  <a:schemeClr val="accent2"/>
                </a:solidFill>
              </a:rPr>
              <a:t>Grazie per la </a:t>
            </a:r>
            <a:r>
              <a:rPr lang="de-DE" sz="2800" b="1" dirty="0" err="1">
                <a:solidFill>
                  <a:schemeClr val="accent2"/>
                </a:solidFill>
              </a:rPr>
              <a:t>vostre</a:t>
            </a:r>
            <a:r>
              <a:rPr lang="de-DE" sz="2800" b="1" dirty="0">
                <a:solidFill>
                  <a:schemeClr val="accent2"/>
                </a:solidFill>
              </a:rPr>
              <a:t> </a:t>
            </a:r>
            <a:r>
              <a:rPr lang="de-DE" sz="2800" b="1" dirty="0" err="1">
                <a:solidFill>
                  <a:schemeClr val="accent2"/>
                </a:solidFill>
              </a:rPr>
              <a:t>attenzione</a:t>
            </a:r>
            <a:r>
              <a:rPr lang="de-DE" sz="2800" b="1" dirty="0">
                <a:solidFill>
                  <a:schemeClr val="accent2"/>
                </a:solidFill>
              </a:rPr>
              <a:t>.</a:t>
            </a:r>
          </a:p>
        </p:txBody>
      </p:sp>
    </p:spTree>
    <p:extLst>
      <p:ext uri="{BB962C8B-B14F-4D97-AF65-F5344CB8AC3E}">
        <p14:creationId xmlns:p14="http://schemas.microsoft.com/office/powerpoint/2010/main" val="79634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7D10048-DB21-41CF-8DE6-412960EF32C3}"/>
              </a:ext>
            </a:extLst>
          </p:cNvPr>
          <p:cNvSpPr>
            <a:spLocks noGrp="1"/>
          </p:cNvSpPr>
          <p:nvPr>
            <p:ph type="sldNum" sz="quarter" idx="11"/>
          </p:nvPr>
        </p:nvSpPr>
        <p:spPr/>
        <p:txBody>
          <a:bodyPr/>
          <a:lstStyle/>
          <a:p>
            <a:pPr>
              <a:defRPr/>
            </a:pPr>
            <a:fld id="{FA5FF970-19F0-4A4E-853C-76B4716E940D}" type="slidenum">
              <a:rPr lang="de-DE" altLang="de-DE" smtClean="0"/>
              <a:pPr>
                <a:defRPr/>
              </a:pPr>
              <a:t>3</a:t>
            </a:fld>
            <a:endParaRPr lang="de-DE" altLang="de-DE"/>
          </a:p>
        </p:txBody>
      </p:sp>
      <p:sp>
        <p:nvSpPr>
          <p:cNvPr id="8" name="Rechteck 7">
            <a:extLst>
              <a:ext uri="{FF2B5EF4-FFF2-40B4-BE49-F238E27FC236}">
                <a16:creationId xmlns:a16="http://schemas.microsoft.com/office/drawing/2014/main" id="{E8879AA7-D88E-4853-B405-EC02E6EAF92B}"/>
              </a:ext>
            </a:extLst>
          </p:cNvPr>
          <p:cNvSpPr/>
          <p:nvPr/>
        </p:nvSpPr>
        <p:spPr>
          <a:xfrm>
            <a:off x="1331640" y="485089"/>
            <a:ext cx="7128792" cy="461665"/>
          </a:xfrm>
          <a:prstGeom prst="rect">
            <a:avLst/>
          </a:prstGeom>
        </p:spPr>
        <p:txBody>
          <a:bodyPr wrap="square">
            <a:spAutoFit/>
          </a:bodyPr>
          <a:lstStyle/>
          <a:p>
            <a:pPr algn="ctr"/>
            <a:r>
              <a:rPr lang="en-US" sz="2400" b="1" kern="0" dirty="0">
                <a:solidFill>
                  <a:srgbClr val="3535A1"/>
                </a:solidFill>
                <a:latin typeface="BundesSans Regular"/>
                <a:ea typeface="+mj-ea"/>
                <a:cs typeface="+mj-cs"/>
              </a:rPr>
              <a:t>Learning from the past vs. Living in the past</a:t>
            </a:r>
            <a:endParaRPr lang="de-DE" sz="2400" dirty="0">
              <a:latin typeface="BundesSans Regular"/>
            </a:endParaRPr>
          </a:p>
        </p:txBody>
      </p:sp>
      <p:pic>
        <p:nvPicPr>
          <p:cNvPr id="2" name="Grafik 1">
            <a:extLst>
              <a:ext uri="{FF2B5EF4-FFF2-40B4-BE49-F238E27FC236}">
                <a16:creationId xmlns:a16="http://schemas.microsoft.com/office/drawing/2014/main" id="{2D663A45-BE93-4E3A-890D-313C761694E0}"/>
              </a:ext>
            </a:extLst>
          </p:cNvPr>
          <p:cNvPicPr>
            <a:picLocks noChangeAspect="1"/>
          </p:cNvPicPr>
          <p:nvPr/>
        </p:nvPicPr>
        <p:blipFill>
          <a:blip r:embed="rId2"/>
          <a:stretch>
            <a:fillRect/>
          </a:stretch>
        </p:blipFill>
        <p:spPr>
          <a:xfrm>
            <a:off x="2507270" y="1364270"/>
            <a:ext cx="4129460" cy="4129460"/>
          </a:xfrm>
          <a:prstGeom prst="rect">
            <a:avLst/>
          </a:prstGeom>
        </p:spPr>
      </p:pic>
    </p:spTree>
    <p:extLst>
      <p:ext uri="{BB962C8B-B14F-4D97-AF65-F5344CB8AC3E}">
        <p14:creationId xmlns:p14="http://schemas.microsoft.com/office/powerpoint/2010/main" val="404739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C78536C-DA94-4713-9DBF-BD9B2CB7A3A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Effect>
                      <a14:saturation sat="247000"/>
                    </a14:imgEffect>
                    <a14:imgEffect>
                      <a14:brightnessContrast bright="-45000"/>
                    </a14:imgEffect>
                  </a14:imgLayer>
                </a14:imgProps>
              </a:ext>
            </a:extLst>
          </a:blip>
          <a:stretch>
            <a:fillRect/>
          </a:stretch>
        </p:blipFill>
        <p:spPr>
          <a:xfrm>
            <a:off x="1033264" y="1196752"/>
            <a:ext cx="7283151" cy="4855433"/>
          </a:xfrm>
          <a:prstGeom prst="rect">
            <a:avLst/>
          </a:prstGeom>
        </p:spPr>
      </p:pic>
      <p:sp>
        <p:nvSpPr>
          <p:cNvPr id="2" name="Titel 1">
            <a:extLst>
              <a:ext uri="{FF2B5EF4-FFF2-40B4-BE49-F238E27FC236}">
                <a16:creationId xmlns:a16="http://schemas.microsoft.com/office/drawing/2014/main" id="{0558704C-6CB1-4DEA-A358-B1E55AFA4AEB}"/>
              </a:ext>
            </a:extLst>
          </p:cNvPr>
          <p:cNvSpPr>
            <a:spLocks noGrp="1"/>
          </p:cNvSpPr>
          <p:nvPr>
            <p:ph type="title"/>
          </p:nvPr>
        </p:nvSpPr>
        <p:spPr>
          <a:xfrm>
            <a:off x="457200" y="274638"/>
            <a:ext cx="8229600" cy="815975"/>
          </a:xfrm>
        </p:spPr>
        <p:txBody>
          <a:bodyPr/>
          <a:lstStyle/>
          <a:p>
            <a:r>
              <a:rPr lang="en-GB" altLang="de-DE" sz="2800" b="1" dirty="0">
                <a:solidFill>
                  <a:schemeClr val="accent2"/>
                </a:solidFill>
                <a:latin typeface="BundesSans Regular"/>
              </a:rPr>
              <a:t>Prologue: The Good Old Days</a:t>
            </a:r>
            <a:endParaRPr lang="de-DE" sz="2800" dirty="0">
              <a:latin typeface="BundesSans Regular"/>
            </a:endParaRPr>
          </a:p>
        </p:txBody>
      </p:sp>
      <p:sp>
        <p:nvSpPr>
          <p:cNvPr id="3" name="Inhaltsplatzhalter 2">
            <a:extLst>
              <a:ext uri="{FF2B5EF4-FFF2-40B4-BE49-F238E27FC236}">
                <a16:creationId xmlns:a16="http://schemas.microsoft.com/office/drawing/2014/main" id="{A91784DE-986A-450B-9FC8-A6132B935407}"/>
              </a:ext>
            </a:extLst>
          </p:cNvPr>
          <p:cNvSpPr>
            <a:spLocks noGrp="1"/>
          </p:cNvSpPr>
          <p:nvPr>
            <p:ph idx="1"/>
          </p:nvPr>
        </p:nvSpPr>
        <p:spPr>
          <a:xfrm>
            <a:off x="457200" y="1417639"/>
            <a:ext cx="8229600" cy="643210"/>
          </a:xfrm>
        </p:spPr>
        <p:txBody>
          <a:bodyPr/>
          <a:lstStyle/>
          <a:p>
            <a:pPr marL="0" indent="0">
              <a:buNone/>
            </a:pPr>
            <a:r>
              <a:rPr lang="en-US" sz="2800" dirty="0">
                <a:latin typeface="BundesSans Regular"/>
              </a:rPr>
              <a:t>The world before COVID –</a:t>
            </a:r>
          </a:p>
          <a:p>
            <a:endParaRPr lang="de-DE" dirty="0"/>
          </a:p>
        </p:txBody>
      </p:sp>
      <p:sp>
        <p:nvSpPr>
          <p:cNvPr id="4" name="Foliennummernplatzhalter 3">
            <a:extLst>
              <a:ext uri="{FF2B5EF4-FFF2-40B4-BE49-F238E27FC236}">
                <a16:creationId xmlns:a16="http://schemas.microsoft.com/office/drawing/2014/main" id="{940B18BA-0801-4429-922F-1509226ACBC7}"/>
              </a:ext>
            </a:extLst>
          </p:cNvPr>
          <p:cNvSpPr>
            <a:spLocks noGrp="1"/>
          </p:cNvSpPr>
          <p:nvPr>
            <p:ph type="sldNum" sz="quarter" idx="11"/>
          </p:nvPr>
        </p:nvSpPr>
        <p:spPr/>
        <p:txBody>
          <a:bodyPr/>
          <a:lstStyle/>
          <a:p>
            <a:pPr>
              <a:defRPr/>
            </a:pPr>
            <a:fld id="{29ADBBC5-DA63-419D-BB27-2911711D9D57}" type="slidenum">
              <a:rPr lang="de-DE" altLang="de-DE" smtClean="0"/>
              <a:pPr>
                <a:defRPr/>
              </a:pPr>
              <a:t>4</a:t>
            </a:fld>
            <a:endParaRPr lang="de-DE" altLang="de-DE"/>
          </a:p>
        </p:txBody>
      </p:sp>
    </p:spTree>
    <p:extLst>
      <p:ext uri="{BB962C8B-B14F-4D97-AF65-F5344CB8AC3E}">
        <p14:creationId xmlns:p14="http://schemas.microsoft.com/office/powerpoint/2010/main" val="300232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C78536C-DA94-4713-9DBF-BD9B2CB7A3A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1033264" y="1196752"/>
            <a:ext cx="7283151" cy="4855433"/>
          </a:xfrm>
          <a:prstGeom prst="rect">
            <a:avLst/>
          </a:prstGeom>
        </p:spPr>
      </p:pic>
      <p:sp>
        <p:nvSpPr>
          <p:cNvPr id="2" name="Titel 1">
            <a:extLst>
              <a:ext uri="{FF2B5EF4-FFF2-40B4-BE49-F238E27FC236}">
                <a16:creationId xmlns:a16="http://schemas.microsoft.com/office/drawing/2014/main" id="{0558704C-6CB1-4DEA-A358-B1E55AFA4AEB}"/>
              </a:ext>
            </a:extLst>
          </p:cNvPr>
          <p:cNvSpPr>
            <a:spLocks noGrp="1"/>
          </p:cNvSpPr>
          <p:nvPr>
            <p:ph type="title"/>
          </p:nvPr>
        </p:nvSpPr>
        <p:spPr>
          <a:xfrm>
            <a:off x="457200" y="274638"/>
            <a:ext cx="8229600" cy="815975"/>
          </a:xfrm>
        </p:spPr>
        <p:txBody>
          <a:bodyPr/>
          <a:lstStyle/>
          <a:p>
            <a:r>
              <a:rPr lang="en-GB" altLang="de-DE" sz="2800" b="1" dirty="0">
                <a:solidFill>
                  <a:schemeClr val="accent2"/>
                </a:solidFill>
                <a:latin typeface="BundesSans Regular"/>
              </a:rPr>
              <a:t>Prologue: The Good Old Days</a:t>
            </a:r>
            <a:endParaRPr lang="de-DE" sz="2800" dirty="0">
              <a:latin typeface="BundesSans Regular"/>
            </a:endParaRPr>
          </a:p>
        </p:txBody>
      </p:sp>
      <p:sp>
        <p:nvSpPr>
          <p:cNvPr id="3" name="Inhaltsplatzhalter 2">
            <a:extLst>
              <a:ext uri="{FF2B5EF4-FFF2-40B4-BE49-F238E27FC236}">
                <a16:creationId xmlns:a16="http://schemas.microsoft.com/office/drawing/2014/main" id="{A91784DE-986A-450B-9FC8-A6132B935407}"/>
              </a:ext>
            </a:extLst>
          </p:cNvPr>
          <p:cNvSpPr>
            <a:spLocks noGrp="1"/>
          </p:cNvSpPr>
          <p:nvPr>
            <p:ph idx="1"/>
          </p:nvPr>
        </p:nvSpPr>
        <p:spPr>
          <a:xfrm>
            <a:off x="457200" y="1417638"/>
            <a:ext cx="8229600" cy="4708525"/>
          </a:xfrm>
        </p:spPr>
        <p:txBody>
          <a:bodyPr/>
          <a:lstStyle/>
          <a:p>
            <a:pPr marL="0" indent="0">
              <a:buNone/>
            </a:pPr>
            <a:r>
              <a:rPr lang="en-US" sz="2800" dirty="0">
                <a:latin typeface="BundesSans Regular"/>
              </a:rPr>
              <a:t>The world before COVID –</a:t>
            </a:r>
          </a:p>
          <a:p>
            <a:r>
              <a:rPr lang="en-US" sz="2800" dirty="0">
                <a:latin typeface="BundesSans Regular"/>
              </a:rPr>
              <a:t>Full classrooms</a:t>
            </a:r>
          </a:p>
          <a:p>
            <a:r>
              <a:rPr lang="en-US" sz="2800" dirty="0">
                <a:latin typeface="BundesSans Regular"/>
              </a:rPr>
              <a:t>No social distancing</a:t>
            </a:r>
          </a:p>
          <a:p>
            <a:r>
              <a:rPr lang="en-US" sz="2800" dirty="0">
                <a:latin typeface="BundesSans Regular"/>
              </a:rPr>
              <a:t>Exclusively in-person instruction</a:t>
            </a:r>
          </a:p>
          <a:p>
            <a:r>
              <a:rPr lang="en-US" sz="2800" dirty="0">
                <a:latin typeface="BundesSans Regular"/>
              </a:rPr>
              <a:t>Online platforms and material available, but only sporadically used – a “nice to have”</a:t>
            </a:r>
          </a:p>
          <a:p>
            <a:r>
              <a:rPr lang="en-US" sz="2800" dirty="0">
                <a:latin typeface="BundesSans Regular"/>
              </a:rPr>
              <a:t>Various levels of digital affinity among learners and instructors</a:t>
            </a:r>
          </a:p>
          <a:p>
            <a:r>
              <a:rPr lang="en-US" sz="2800" dirty="0">
                <a:latin typeface="BundesSans Regular"/>
              </a:rPr>
              <a:t>Where warranted: excursions possible</a:t>
            </a:r>
          </a:p>
          <a:p>
            <a:endParaRPr lang="de-DE" dirty="0"/>
          </a:p>
        </p:txBody>
      </p:sp>
      <p:sp>
        <p:nvSpPr>
          <p:cNvPr id="4" name="Foliennummernplatzhalter 3">
            <a:extLst>
              <a:ext uri="{FF2B5EF4-FFF2-40B4-BE49-F238E27FC236}">
                <a16:creationId xmlns:a16="http://schemas.microsoft.com/office/drawing/2014/main" id="{940B18BA-0801-4429-922F-1509226ACBC7}"/>
              </a:ext>
            </a:extLst>
          </p:cNvPr>
          <p:cNvSpPr>
            <a:spLocks noGrp="1"/>
          </p:cNvSpPr>
          <p:nvPr>
            <p:ph type="sldNum" sz="quarter" idx="11"/>
          </p:nvPr>
        </p:nvSpPr>
        <p:spPr/>
        <p:txBody>
          <a:bodyPr/>
          <a:lstStyle/>
          <a:p>
            <a:pPr>
              <a:defRPr/>
            </a:pPr>
            <a:fld id="{29ADBBC5-DA63-419D-BB27-2911711D9D57}" type="slidenum">
              <a:rPr lang="de-DE" altLang="de-DE" smtClean="0"/>
              <a:pPr>
                <a:defRPr/>
              </a:pPr>
              <a:t>5</a:t>
            </a:fld>
            <a:endParaRPr lang="de-DE" altLang="de-DE"/>
          </a:p>
        </p:txBody>
      </p:sp>
    </p:spTree>
    <p:extLst>
      <p:ext uri="{BB962C8B-B14F-4D97-AF65-F5344CB8AC3E}">
        <p14:creationId xmlns:p14="http://schemas.microsoft.com/office/powerpoint/2010/main" val="266154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B0DFC-63B3-4AED-8806-6E9727CF0317}"/>
              </a:ext>
            </a:extLst>
          </p:cNvPr>
          <p:cNvSpPr>
            <a:spLocks noGrp="1"/>
          </p:cNvSpPr>
          <p:nvPr>
            <p:ph type="title"/>
          </p:nvPr>
        </p:nvSpPr>
        <p:spPr/>
        <p:txBody>
          <a:bodyPr/>
          <a:lstStyle/>
          <a:p>
            <a:r>
              <a:rPr lang="de-DE" sz="2800" dirty="0">
                <a:solidFill>
                  <a:srgbClr val="4C4CC4"/>
                </a:solidFill>
                <a:latin typeface="BundesSans Regular"/>
              </a:rPr>
              <a:t>LGAN</a:t>
            </a:r>
          </a:p>
        </p:txBody>
      </p:sp>
      <p:pic>
        <p:nvPicPr>
          <p:cNvPr id="5" name="Inhaltsplatzhalter 4">
            <a:extLst>
              <a:ext uri="{FF2B5EF4-FFF2-40B4-BE49-F238E27FC236}">
                <a16:creationId xmlns:a16="http://schemas.microsoft.com/office/drawing/2014/main" id="{0F21A744-3979-4648-A527-BAFF8BFBC26A}"/>
              </a:ext>
            </a:extLst>
          </p:cNvPr>
          <p:cNvPicPr>
            <a:picLocks noGrp="1" noChangeAspect="1"/>
          </p:cNvPicPr>
          <p:nvPr>
            <p:ph idx="1"/>
          </p:nvPr>
        </p:nvPicPr>
        <p:blipFill>
          <a:blip r:embed="rId2"/>
          <a:stretch>
            <a:fillRect/>
          </a:stretch>
        </p:blipFill>
        <p:spPr>
          <a:xfrm>
            <a:off x="1187624" y="1021804"/>
            <a:ext cx="6449929" cy="4958383"/>
          </a:xfrm>
          <a:prstGeom prst="rect">
            <a:avLst/>
          </a:prstGeom>
        </p:spPr>
      </p:pic>
      <p:sp>
        <p:nvSpPr>
          <p:cNvPr id="4" name="Foliennummernplatzhalter 3">
            <a:extLst>
              <a:ext uri="{FF2B5EF4-FFF2-40B4-BE49-F238E27FC236}">
                <a16:creationId xmlns:a16="http://schemas.microsoft.com/office/drawing/2014/main" id="{EE6BF9EF-3099-4095-96C6-DEBC4043C941}"/>
              </a:ext>
            </a:extLst>
          </p:cNvPr>
          <p:cNvSpPr>
            <a:spLocks noGrp="1"/>
          </p:cNvSpPr>
          <p:nvPr>
            <p:ph type="sldNum" sz="quarter" idx="11"/>
          </p:nvPr>
        </p:nvSpPr>
        <p:spPr/>
        <p:txBody>
          <a:bodyPr/>
          <a:lstStyle/>
          <a:p>
            <a:pPr>
              <a:defRPr/>
            </a:pPr>
            <a:fld id="{29ADBBC5-DA63-419D-BB27-2911711D9D57}" type="slidenum">
              <a:rPr lang="de-DE" altLang="de-DE" smtClean="0"/>
              <a:pPr>
                <a:defRPr/>
              </a:pPr>
              <a:t>6</a:t>
            </a:fld>
            <a:endParaRPr lang="de-DE" altLang="de-DE"/>
          </a:p>
        </p:txBody>
      </p:sp>
    </p:spTree>
    <p:extLst>
      <p:ext uri="{BB962C8B-B14F-4D97-AF65-F5344CB8AC3E}">
        <p14:creationId xmlns:p14="http://schemas.microsoft.com/office/powerpoint/2010/main" val="261390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B0DFC-63B3-4AED-8806-6E9727CF0317}"/>
              </a:ext>
            </a:extLst>
          </p:cNvPr>
          <p:cNvSpPr>
            <a:spLocks noGrp="1"/>
          </p:cNvSpPr>
          <p:nvPr>
            <p:ph type="title"/>
          </p:nvPr>
        </p:nvSpPr>
        <p:spPr>
          <a:xfrm>
            <a:off x="457200" y="274638"/>
            <a:ext cx="8229600" cy="706090"/>
          </a:xfrm>
        </p:spPr>
        <p:txBody>
          <a:bodyPr/>
          <a:lstStyle/>
          <a:p>
            <a:r>
              <a:rPr lang="de-DE" sz="2800" b="1" dirty="0">
                <a:solidFill>
                  <a:srgbClr val="4C4CC4"/>
                </a:solidFill>
                <a:latin typeface="BundesSans Regular"/>
              </a:rPr>
              <a:t>LGAN</a:t>
            </a:r>
            <a:br>
              <a:rPr lang="de-DE" dirty="0"/>
            </a:br>
            <a:endParaRPr lang="de-DE" dirty="0"/>
          </a:p>
        </p:txBody>
      </p:sp>
      <p:sp>
        <p:nvSpPr>
          <p:cNvPr id="3" name="Inhaltsplatzhalter 2">
            <a:extLst>
              <a:ext uri="{FF2B5EF4-FFF2-40B4-BE49-F238E27FC236}">
                <a16:creationId xmlns:a16="http://schemas.microsoft.com/office/drawing/2014/main" id="{6636BD40-AB08-4E01-A942-A3BE9E7028E9}"/>
              </a:ext>
            </a:extLst>
          </p:cNvPr>
          <p:cNvSpPr>
            <a:spLocks noGrp="1"/>
          </p:cNvSpPr>
          <p:nvPr>
            <p:ph idx="1"/>
          </p:nvPr>
        </p:nvSpPr>
        <p:spPr>
          <a:xfrm>
            <a:off x="457200" y="1196752"/>
            <a:ext cx="8229600" cy="4713288"/>
          </a:xfrm>
        </p:spPr>
        <p:txBody>
          <a:bodyPr/>
          <a:lstStyle/>
          <a:p>
            <a:r>
              <a:rPr lang="de-DE" sz="2400" i="1" dirty="0">
                <a:latin typeface="BundesSans Regular"/>
              </a:rPr>
              <a:t>Lehrgang Generalstabs-/Admiralstabsdienst National </a:t>
            </a:r>
            <a:r>
              <a:rPr lang="de-DE" sz="2400" dirty="0">
                <a:latin typeface="BundesSans Regular"/>
              </a:rPr>
              <a:t>(LGAN): </a:t>
            </a:r>
            <a:r>
              <a:rPr lang="de-DE" sz="2400" dirty="0" err="1">
                <a:latin typeface="BundesSans Regular"/>
              </a:rPr>
              <a:t>course</a:t>
            </a:r>
            <a:r>
              <a:rPr lang="de-DE" sz="2400" dirty="0">
                <a:latin typeface="BundesSans Regular"/>
              </a:rPr>
              <a:t> </a:t>
            </a:r>
            <a:r>
              <a:rPr lang="de-DE" sz="2400" dirty="0" err="1">
                <a:latin typeface="BundesSans Regular"/>
              </a:rPr>
              <a:t>for</a:t>
            </a:r>
            <a:r>
              <a:rPr lang="de-DE" sz="2400" dirty="0">
                <a:latin typeface="BundesSans Regular"/>
              </a:rPr>
              <a:t> German General and </a:t>
            </a:r>
            <a:r>
              <a:rPr lang="de-DE" sz="2400" dirty="0" err="1">
                <a:latin typeface="BundesSans Regular"/>
              </a:rPr>
              <a:t>Admiral‘s</a:t>
            </a:r>
            <a:r>
              <a:rPr lang="de-DE" sz="2400" dirty="0">
                <a:latin typeface="BundesSans Regular"/>
              </a:rPr>
              <a:t> </a:t>
            </a:r>
            <a:r>
              <a:rPr lang="de-DE" sz="2400" dirty="0" err="1">
                <a:latin typeface="BundesSans Regular"/>
              </a:rPr>
              <a:t>Staff</a:t>
            </a:r>
            <a:r>
              <a:rPr lang="de-DE" sz="2400" dirty="0">
                <a:latin typeface="BundesSans Regular"/>
              </a:rPr>
              <a:t> </a:t>
            </a:r>
            <a:r>
              <a:rPr lang="de-DE" sz="2400" dirty="0" err="1">
                <a:latin typeface="BundesSans Regular"/>
              </a:rPr>
              <a:t>candidates</a:t>
            </a:r>
            <a:r>
              <a:rPr lang="de-DE" sz="2400" dirty="0">
                <a:latin typeface="BundesSans Regular"/>
              </a:rPr>
              <a:t>. </a:t>
            </a:r>
          </a:p>
          <a:p>
            <a:r>
              <a:rPr lang="de-DE" sz="2400" dirty="0">
                <a:latin typeface="BundesSans Regular"/>
              </a:rPr>
              <a:t>Annual </a:t>
            </a:r>
            <a:r>
              <a:rPr lang="de-DE" sz="2400" dirty="0" err="1">
                <a:latin typeface="BundesSans Regular"/>
              </a:rPr>
              <a:t>two-year</a:t>
            </a:r>
            <a:r>
              <a:rPr lang="de-DE" sz="2400" dirty="0">
                <a:latin typeface="BundesSans Regular"/>
              </a:rPr>
              <a:t> </a:t>
            </a:r>
            <a:r>
              <a:rPr lang="de-DE" sz="2400" dirty="0" err="1">
                <a:latin typeface="BundesSans Regular"/>
              </a:rPr>
              <a:t>course</a:t>
            </a:r>
            <a:r>
              <a:rPr lang="de-DE" sz="2400" dirty="0">
                <a:latin typeface="BundesSans Regular"/>
              </a:rPr>
              <a:t> </a:t>
            </a:r>
            <a:r>
              <a:rPr lang="de-DE" sz="2400" dirty="0" err="1">
                <a:latin typeface="BundesSans Regular"/>
              </a:rPr>
              <a:t>held</a:t>
            </a:r>
            <a:r>
              <a:rPr lang="de-DE" sz="2400" dirty="0">
                <a:latin typeface="BundesSans Regular"/>
              </a:rPr>
              <a:t> at </a:t>
            </a:r>
            <a:r>
              <a:rPr lang="de-DE" sz="2400" dirty="0" err="1">
                <a:latin typeface="BundesSans Regular"/>
              </a:rPr>
              <a:t>the</a:t>
            </a:r>
            <a:r>
              <a:rPr lang="de-DE" sz="2400" dirty="0">
                <a:latin typeface="BundesSans Regular"/>
              </a:rPr>
              <a:t> Command and </a:t>
            </a:r>
            <a:r>
              <a:rPr lang="de-DE" sz="2400" dirty="0" err="1">
                <a:latin typeface="BundesSans Regular"/>
              </a:rPr>
              <a:t>Staff</a:t>
            </a:r>
            <a:r>
              <a:rPr lang="de-DE" sz="2400" dirty="0">
                <a:latin typeface="BundesSans Regular"/>
              </a:rPr>
              <a:t> College, Hamburg </a:t>
            </a:r>
          </a:p>
          <a:p>
            <a:r>
              <a:rPr lang="de-DE" sz="2400" dirty="0" err="1">
                <a:latin typeface="BundesSans Regular"/>
              </a:rPr>
              <a:t>Preselected</a:t>
            </a:r>
            <a:r>
              <a:rPr lang="de-DE" sz="2400" dirty="0">
                <a:latin typeface="BundesSans Regular"/>
              </a:rPr>
              <a:t> </a:t>
            </a:r>
            <a:r>
              <a:rPr lang="de-DE" sz="2400" dirty="0" err="1">
                <a:latin typeface="BundesSans Regular"/>
              </a:rPr>
              <a:t>participants</a:t>
            </a:r>
            <a:r>
              <a:rPr lang="de-DE" sz="2400" dirty="0">
                <a:latin typeface="BundesSans Regular"/>
              </a:rPr>
              <a:t>: </a:t>
            </a:r>
            <a:r>
              <a:rPr lang="de-DE" sz="2400" dirty="0" err="1">
                <a:latin typeface="BundesSans Regular"/>
              </a:rPr>
              <a:t>career</a:t>
            </a:r>
            <a:r>
              <a:rPr lang="de-DE" sz="2400" dirty="0">
                <a:latin typeface="BundesSans Regular"/>
              </a:rPr>
              <a:t> </a:t>
            </a:r>
            <a:r>
              <a:rPr lang="de-DE" sz="2400" dirty="0" err="1">
                <a:latin typeface="BundesSans Regular"/>
              </a:rPr>
              <a:t>officers</a:t>
            </a:r>
            <a:r>
              <a:rPr lang="de-DE" sz="2400" dirty="0">
                <a:latin typeface="BundesSans Regular"/>
              </a:rPr>
              <a:t>, </a:t>
            </a:r>
            <a:r>
              <a:rPr lang="de-DE" sz="2400" dirty="0" err="1">
                <a:latin typeface="BundesSans Regular"/>
              </a:rPr>
              <a:t>by</a:t>
            </a:r>
            <a:r>
              <a:rPr lang="de-DE" sz="2400" dirty="0">
                <a:latin typeface="BundesSans Regular"/>
              </a:rPr>
              <a:t> </a:t>
            </a:r>
            <a:r>
              <a:rPr lang="de-DE" sz="2400" dirty="0" err="1">
                <a:latin typeface="BundesSans Regular"/>
              </a:rPr>
              <a:t>invitation</a:t>
            </a:r>
            <a:r>
              <a:rPr lang="de-DE" sz="2400" dirty="0">
                <a:latin typeface="BundesSans Regular"/>
              </a:rPr>
              <a:t> </a:t>
            </a:r>
            <a:r>
              <a:rPr lang="de-DE" sz="2400" dirty="0" err="1">
                <a:latin typeface="BundesSans Regular"/>
              </a:rPr>
              <a:t>only</a:t>
            </a:r>
            <a:endParaRPr lang="de-DE" sz="2400" dirty="0">
              <a:latin typeface="BundesSans Regular"/>
            </a:endParaRPr>
          </a:p>
          <a:p>
            <a:r>
              <a:rPr lang="de-DE" sz="2400" dirty="0" err="1">
                <a:latin typeface="BundesSans Regular"/>
              </a:rPr>
              <a:t>Primarily</a:t>
            </a:r>
            <a:r>
              <a:rPr lang="de-DE" sz="2400" dirty="0">
                <a:latin typeface="BundesSans Regular"/>
              </a:rPr>
              <a:t> German </a:t>
            </a:r>
            <a:r>
              <a:rPr lang="de-DE" sz="2400" dirty="0" err="1">
                <a:latin typeface="BundesSans Regular"/>
              </a:rPr>
              <a:t>officers</a:t>
            </a:r>
            <a:r>
              <a:rPr lang="de-DE" sz="2400" dirty="0">
                <a:latin typeface="BundesSans Regular"/>
              </a:rPr>
              <a:t>, but also </a:t>
            </a:r>
            <a:r>
              <a:rPr lang="de-DE" sz="2400" dirty="0" err="1">
                <a:latin typeface="BundesSans Regular"/>
              </a:rPr>
              <a:t>selected</a:t>
            </a:r>
            <a:r>
              <a:rPr lang="de-DE" sz="2400" dirty="0">
                <a:latin typeface="BundesSans Regular"/>
              </a:rPr>
              <a:t> </a:t>
            </a:r>
            <a:r>
              <a:rPr lang="de-DE" sz="2400" dirty="0" err="1">
                <a:latin typeface="BundesSans Regular"/>
              </a:rPr>
              <a:t>officers</a:t>
            </a:r>
            <a:r>
              <a:rPr lang="de-DE" sz="2400" dirty="0">
                <a:latin typeface="BundesSans Regular"/>
              </a:rPr>
              <a:t> </a:t>
            </a:r>
            <a:r>
              <a:rPr lang="de-DE" sz="2400" dirty="0" err="1">
                <a:latin typeface="BundesSans Regular"/>
              </a:rPr>
              <a:t>from</a:t>
            </a:r>
            <a:r>
              <a:rPr lang="de-DE" sz="2400" dirty="0">
                <a:latin typeface="BundesSans Regular"/>
              </a:rPr>
              <a:t> </a:t>
            </a:r>
            <a:r>
              <a:rPr lang="de-DE" sz="2400" dirty="0" err="1">
                <a:latin typeface="BundesSans Regular"/>
              </a:rPr>
              <a:t>other</a:t>
            </a:r>
            <a:r>
              <a:rPr lang="de-DE" sz="2400" dirty="0">
                <a:latin typeface="BundesSans Regular"/>
              </a:rPr>
              <a:t> NATO and Partner countries</a:t>
            </a:r>
          </a:p>
          <a:p>
            <a:r>
              <a:rPr lang="de-DE" sz="2400" dirty="0" err="1">
                <a:latin typeface="BundesSans Regular"/>
              </a:rPr>
              <a:t>Participants</a:t>
            </a:r>
            <a:r>
              <a:rPr lang="de-DE" sz="2400" dirty="0">
                <a:latin typeface="BundesSans Regular"/>
              </a:rPr>
              <a:t> </a:t>
            </a:r>
            <a:r>
              <a:rPr lang="de-DE" sz="2400" dirty="0" err="1">
                <a:latin typeface="BundesSans Regular"/>
              </a:rPr>
              <a:t>are</a:t>
            </a:r>
            <a:r>
              <a:rPr lang="de-DE" sz="2400" dirty="0">
                <a:latin typeface="BundesSans Regular"/>
              </a:rPr>
              <a:t> </a:t>
            </a:r>
            <a:r>
              <a:rPr lang="de-DE" sz="2400" dirty="0" err="1">
                <a:latin typeface="BundesSans Regular"/>
              </a:rPr>
              <a:t>required</a:t>
            </a:r>
            <a:r>
              <a:rPr lang="de-DE" sz="2400" dirty="0">
                <a:latin typeface="BundesSans Regular"/>
              </a:rPr>
              <a:t> </a:t>
            </a:r>
            <a:r>
              <a:rPr lang="de-DE" sz="2400" dirty="0" err="1">
                <a:latin typeface="BundesSans Regular"/>
              </a:rPr>
              <a:t>to</a:t>
            </a:r>
            <a:r>
              <a:rPr lang="de-DE" sz="2400" dirty="0">
                <a:latin typeface="BundesSans Regular"/>
              </a:rPr>
              <a:t> </a:t>
            </a:r>
            <a:r>
              <a:rPr lang="de-DE" sz="2400" dirty="0" err="1">
                <a:latin typeface="BundesSans Regular"/>
              </a:rPr>
              <a:t>have</a:t>
            </a:r>
            <a:r>
              <a:rPr lang="de-DE" sz="2400" dirty="0">
                <a:latin typeface="BundesSans Regular"/>
              </a:rPr>
              <a:t> at least a valid 3333 in English, </a:t>
            </a:r>
            <a:r>
              <a:rPr lang="de-DE" sz="2400" dirty="0" err="1">
                <a:latin typeface="BundesSans Regular"/>
              </a:rPr>
              <a:t>whereby</a:t>
            </a:r>
            <a:r>
              <a:rPr lang="de-DE" sz="2400" dirty="0">
                <a:latin typeface="BundesSans Regular"/>
              </a:rPr>
              <a:t> a 4343 </a:t>
            </a:r>
            <a:r>
              <a:rPr lang="de-DE" sz="2400" dirty="0" err="1">
                <a:latin typeface="BundesSans Regular"/>
              </a:rPr>
              <a:t>is</a:t>
            </a:r>
            <a:r>
              <a:rPr lang="de-DE" sz="2400" dirty="0">
                <a:latin typeface="BundesSans Regular"/>
              </a:rPr>
              <a:t> </a:t>
            </a:r>
            <a:r>
              <a:rPr lang="de-DE" sz="2400" dirty="0" err="1">
                <a:latin typeface="BundesSans Regular"/>
              </a:rPr>
              <a:t>preferred</a:t>
            </a:r>
            <a:endParaRPr lang="de-DE" sz="2400" dirty="0">
              <a:latin typeface="BundesSans Regular"/>
            </a:endParaRPr>
          </a:p>
          <a:p>
            <a:r>
              <a:rPr lang="en-US" sz="2400" dirty="0">
                <a:latin typeface="BundesSans Regular"/>
              </a:rPr>
              <a:t>The Bundeswehr General Staff Candidates‘ English Course</a:t>
            </a:r>
            <a:r>
              <a:rPr lang="de-DE" sz="2400" dirty="0">
                <a:latin typeface="BundesSans Regular"/>
              </a:rPr>
              <a:t> </a:t>
            </a:r>
            <a:r>
              <a:rPr lang="de-DE" sz="2400" dirty="0" err="1">
                <a:latin typeface="BundesSans Regular"/>
              </a:rPr>
              <a:t>is</a:t>
            </a:r>
            <a:r>
              <a:rPr lang="de-DE" sz="2400" dirty="0">
                <a:latin typeface="BundesSans Regular"/>
              </a:rPr>
              <a:t> </a:t>
            </a:r>
            <a:r>
              <a:rPr lang="de-DE" sz="2400" dirty="0" err="1">
                <a:latin typeface="BundesSans Regular"/>
              </a:rPr>
              <a:t>conducted</a:t>
            </a:r>
            <a:r>
              <a:rPr lang="de-DE" sz="2400" dirty="0">
                <a:latin typeface="BundesSans Regular"/>
              </a:rPr>
              <a:t> </a:t>
            </a:r>
            <a:r>
              <a:rPr lang="de-DE" sz="2400" dirty="0" err="1">
                <a:latin typeface="BundesSans Regular"/>
              </a:rPr>
              <a:t>by</a:t>
            </a:r>
            <a:r>
              <a:rPr lang="de-DE" sz="2400" dirty="0">
                <a:latin typeface="BundesSans Regular"/>
              </a:rPr>
              <a:t> </a:t>
            </a:r>
            <a:r>
              <a:rPr lang="de-DE" sz="2400" dirty="0" err="1">
                <a:latin typeface="BundesSans Regular"/>
              </a:rPr>
              <a:t>the</a:t>
            </a:r>
            <a:r>
              <a:rPr lang="de-DE" sz="2400" dirty="0">
                <a:latin typeface="BundesSans Regular"/>
              </a:rPr>
              <a:t> Federal Office </a:t>
            </a:r>
            <a:r>
              <a:rPr lang="de-DE" sz="2400" dirty="0" err="1">
                <a:latin typeface="BundesSans Regular"/>
              </a:rPr>
              <a:t>of</a:t>
            </a:r>
            <a:r>
              <a:rPr lang="de-DE" sz="2400" dirty="0">
                <a:latin typeface="BundesSans Regular"/>
              </a:rPr>
              <a:t> </a:t>
            </a:r>
            <a:r>
              <a:rPr lang="de-DE" sz="2400" dirty="0" err="1">
                <a:latin typeface="BundesSans Regular"/>
              </a:rPr>
              <a:t>Languages</a:t>
            </a:r>
            <a:r>
              <a:rPr lang="de-DE" sz="2400" dirty="0">
                <a:latin typeface="BundesSans Regular"/>
              </a:rPr>
              <a:t> </a:t>
            </a:r>
            <a:r>
              <a:rPr lang="de-DE" sz="2400" dirty="0" err="1">
                <a:latin typeface="BundesSans Regular"/>
              </a:rPr>
              <a:t>annually</a:t>
            </a:r>
            <a:r>
              <a:rPr lang="de-DE" sz="2400" dirty="0">
                <a:latin typeface="BundesSans Regular"/>
              </a:rPr>
              <a:t> </a:t>
            </a:r>
            <a:r>
              <a:rPr lang="de-DE" sz="2400" dirty="0" err="1">
                <a:latin typeface="BundesSans Regular"/>
              </a:rPr>
              <a:t>prior</a:t>
            </a:r>
            <a:r>
              <a:rPr lang="de-DE" sz="2400" dirty="0">
                <a:latin typeface="BundesSans Regular"/>
              </a:rPr>
              <a:t> </a:t>
            </a:r>
            <a:r>
              <a:rPr lang="de-DE" sz="2400" dirty="0" err="1">
                <a:latin typeface="BundesSans Regular"/>
              </a:rPr>
              <a:t>to</a:t>
            </a:r>
            <a:r>
              <a:rPr lang="de-DE" sz="2400" dirty="0">
                <a:latin typeface="BundesSans Regular"/>
              </a:rPr>
              <a:t> </a:t>
            </a:r>
            <a:r>
              <a:rPr lang="de-DE" sz="2400" dirty="0" err="1">
                <a:latin typeface="BundesSans Regular"/>
              </a:rPr>
              <a:t>the</a:t>
            </a:r>
            <a:r>
              <a:rPr lang="de-DE" sz="2400" dirty="0">
                <a:latin typeface="BundesSans Regular"/>
              </a:rPr>
              <a:t> General </a:t>
            </a:r>
            <a:r>
              <a:rPr lang="de-DE" sz="2400" dirty="0" err="1">
                <a:latin typeface="BundesSans Regular"/>
              </a:rPr>
              <a:t>Staff</a:t>
            </a:r>
            <a:r>
              <a:rPr lang="de-DE" sz="2400" dirty="0">
                <a:latin typeface="BundesSans Regular"/>
              </a:rPr>
              <a:t> Course</a:t>
            </a:r>
          </a:p>
          <a:p>
            <a:endParaRPr lang="de-DE" sz="2400" dirty="0">
              <a:latin typeface="BundesSans Regular"/>
            </a:endParaRPr>
          </a:p>
          <a:p>
            <a:pPr marL="0" indent="0">
              <a:buNone/>
            </a:pPr>
            <a:endParaRPr lang="de-DE" dirty="0"/>
          </a:p>
        </p:txBody>
      </p:sp>
      <p:sp>
        <p:nvSpPr>
          <p:cNvPr id="4" name="Foliennummernplatzhalter 3">
            <a:extLst>
              <a:ext uri="{FF2B5EF4-FFF2-40B4-BE49-F238E27FC236}">
                <a16:creationId xmlns:a16="http://schemas.microsoft.com/office/drawing/2014/main" id="{EE6BF9EF-3099-4095-96C6-DEBC4043C941}"/>
              </a:ext>
            </a:extLst>
          </p:cNvPr>
          <p:cNvSpPr>
            <a:spLocks noGrp="1"/>
          </p:cNvSpPr>
          <p:nvPr>
            <p:ph type="sldNum" sz="quarter" idx="11"/>
          </p:nvPr>
        </p:nvSpPr>
        <p:spPr/>
        <p:txBody>
          <a:bodyPr/>
          <a:lstStyle/>
          <a:p>
            <a:pPr>
              <a:defRPr/>
            </a:pPr>
            <a:fld id="{29ADBBC5-DA63-419D-BB27-2911711D9D57}" type="slidenum">
              <a:rPr lang="de-DE" altLang="de-DE" smtClean="0"/>
              <a:pPr>
                <a:defRPr/>
              </a:pPr>
              <a:t>7</a:t>
            </a:fld>
            <a:endParaRPr lang="de-DE" altLang="de-DE"/>
          </a:p>
        </p:txBody>
      </p:sp>
    </p:spTree>
    <p:extLst>
      <p:ext uri="{BB962C8B-B14F-4D97-AF65-F5344CB8AC3E}">
        <p14:creationId xmlns:p14="http://schemas.microsoft.com/office/powerpoint/2010/main" val="247815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B0DFC-63B3-4AED-8806-6E9727CF0317}"/>
              </a:ext>
            </a:extLst>
          </p:cNvPr>
          <p:cNvSpPr>
            <a:spLocks noGrp="1"/>
          </p:cNvSpPr>
          <p:nvPr>
            <p:ph type="title"/>
          </p:nvPr>
        </p:nvSpPr>
        <p:spPr>
          <a:xfrm>
            <a:off x="464899" y="404664"/>
            <a:ext cx="8229600" cy="673322"/>
          </a:xfrm>
        </p:spPr>
        <p:txBody>
          <a:bodyPr/>
          <a:lstStyle/>
          <a:p>
            <a:r>
              <a:rPr lang="de-DE" sz="2400" b="1" dirty="0">
                <a:solidFill>
                  <a:srgbClr val="4C4CC4"/>
                </a:solidFill>
                <a:latin typeface="BundesSans Regular"/>
              </a:rPr>
              <a:t>LGAN English Course (</a:t>
            </a:r>
            <a:r>
              <a:rPr lang="de-DE" sz="2400" b="1" dirty="0" err="1">
                <a:solidFill>
                  <a:srgbClr val="4C4CC4"/>
                </a:solidFill>
                <a:latin typeface="BundesSans Regular"/>
              </a:rPr>
              <a:t>Army</a:t>
            </a:r>
            <a:r>
              <a:rPr lang="de-DE" sz="2400" b="1" dirty="0">
                <a:solidFill>
                  <a:srgbClr val="4C4CC4"/>
                </a:solidFill>
                <a:latin typeface="BundesSans Regular"/>
              </a:rPr>
              <a:t> and Medical Corps) </a:t>
            </a:r>
            <a:r>
              <a:rPr lang="de-DE" sz="2400" b="1" dirty="0" err="1">
                <a:solidFill>
                  <a:srgbClr val="4C4CC4"/>
                </a:solidFill>
                <a:latin typeface="BundesSans Regular"/>
              </a:rPr>
              <a:t>up</a:t>
            </a:r>
            <a:r>
              <a:rPr lang="de-DE" sz="2400" b="1" dirty="0">
                <a:solidFill>
                  <a:srgbClr val="4C4CC4"/>
                </a:solidFill>
                <a:latin typeface="BundesSans Regular"/>
              </a:rPr>
              <a:t> </a:t>
            </a:r>
            <a:r>
              <a:rPr lang="de-DE" sz="2400" b="1" dirty="0" err="1">
                <a:solidFill>
                  <a:srgbClr val="4C4CC4"/>
                </a:solidFill>
                <a:latin typeface="BundesSans Regular"/>
              </a:rPr>
              <a:t>to</a:t>
            </a:r>
            <a:r>
              <a:rPr lang="de-DE" sz="2400" b="1" dirty="0">
                <a:solidFill>
                  <a:srgbClr val="4C4CC4"/>
                </a:solidFill>
                <a:latin typeface="BundesSans Regular"/>
              </a:rPr>
              <a:t> 2019</a:t>
            </a:r>
          </a:p>
        </p:txBody>
      </p:sp>
      <p:sp>
        <p:nvSpPr>
          <p:cNvPr id="3" name="Inhaltsplatzhalter 2">
            <a:extLst>
              <a:ext uri="{FF2B5EF4-FFF2-40B4-BE49-F238E27FC236}">
                <a16:creationId xmlns:a16="http://schemas.microsoft.com/office/drawing/2014/main" id="{6636BD40-AB08-4E01-A942-A3BE9E7028E9}"/>
              </a:ext>
            </a:extLst>
          </p:cNvPr>
          <p:cNvSpPr>
            <a:spLocks noGrp="1"/>
          </p:cNvSpPr>
          <p:nvPr>
            <p:ph idx="1"/>
          </p:nvPr>
        </p:nvSpPr>
        <p:spPr>
          <a:xfrm>
            <a:off x="323528" y="1196752"/>
            <a:ext cx="8640960" cy="4713288"/>
          </a:xfrm>
        </p:spPr>
        <p:txBody>
          <a:bodyPr/>
          <a:lstStyle/>
          <a:p>
            <a:r>
              <a:rPr lang="en-GB" sz="2300" dirty="0">
                <a:latin typeface="BundesSans Regular"/>
              </a:rPr>
              <a:t>LGAN Language Course – Phase A </a:t>
            </a:r>
            <a:br>
              <a:rPr lang="en-GB" sz="2300" dirty="0">
                <a:latin typeface="BundesSans Regular"/>
              </a:rPr>
            </a:br>
            <a:r>
              <a:rPr lang="en-GB" sz="2300" dirty="0">
                <a:latin typeface="BundesSans Regular"/>
              </a:rPr>
              <a:t>(approx. 50 Students – 3 to 4 classes)</a:t>
            </a:r>
          </a:p>
          <a:p>
            <a:pPr lvl="1"/>
            <a:r>
              <a:rPr lang="en-GB" sz="2300" dirty="0">
                <a:latin typeface="BundesSans Regular"/>
              </a:rPr>
              <a:t>12 week SLP course 3333-4444 (April – June)</a:t>
            </a:r>
          </a:p>
          <a:p>
            <a:pPr lvl="1"/>
            <a:r>
              <a:rPr lang="en-GB" sz="2300" dirty="0">
                <a:latin typeface="BundesSans Regular"/>
              </a:rPr>
              <a:t>4 weeks‘ leave (July)</a:t>
            </a:r>
          </a:p>
          <a:p>
            <a:pPr lvl="1"/>
            <a:r>
              <a:rPr lang="en-GB" sz="2300" dirty="0">
                <a:latin typeface="BundesSans Regular"/>
              </a:rPr>
              <a:t>Students already in possession of a valid 4343 in English received instruction in a further language (usually French)</a:t>
            </a:r>
          </a:p>
          <a:p>
            <a:r>
              <a:rPr lang="en-GB" sz="2300" dirty="0">
                <a:latin typeface="BundesSans Regular"/>
              </a:rPr>
              <a:t>LGAN Language Course – Phase B </a:t>
            </a:r>
          </a:p>
          <a:p>
            <a:pPr marL="0" indent="0">
              <a:buNone/>
            </a:pPr>
            <a:r>
              <a:rPr lang="en-GB" sz="2300" dirty="0">
                <a:latin typeface="BundesSans Regular"/>
              </a:rPr>
              <a:t>        -  1 week Command &amp; Staff College Excursion (August - week 1)</a:t>
            </a:r>
          </a:p>
          <a:p>
            <a:pPr marL="457200" lvl="1" indent="0">
              <a:buNone/>
            </a:pPr>
            <a:r>
              <a:rPr lang="en-GB" sz="2300" dirty="0">
                <a:latin typeface="BundesSans Regular"/>
              </a:rPr>
              <a:t>-  3 week specific language element (military English) (weeks 2-4)</a:t>
            </a:r>
          </a:p>
          <a:p>
            <a:pPr marL="457200" lvl="1" indent="0">
              <a:buNone/>
            </a:pPr>
            <a:r>
              <a:rPr lang="en-GB" sz="2300" dirty="0">
                <a:latin typeface="BundesSans Regular"/>
              </a:rPr>
              <a:t>-  For all participants (also those who took other languages in Phase A)</a:t>
            </a:r>
          </a:p>
          <a:p>
            <a:endParaRPr lang="de-DE" dirty="0"/>
          </a:p>
        </p:txBody>
      </p:sp>
      <p:sp>
        <p:nvSpPr>
          <p:cNvPr id="4" name="Foliennummernplatzhalter 3">
            <a:extLst>
              <a:ext uri="{FF2B5EF4-FFF2-40B4-BE49-F238E27FC236}">
                <a16:creationId xmlns:a16="http://schemas.microsoft.com/office/drawing/2014/main" id="{EE6BF9EF-3099-4095-96C6-DEBC4043C941}"/>
              </a:ext>
            </a:extLst>
          </p:cNvPr>
          <p:cNvSpPr>
            <a:spLocks noGrp="1"/>
          </p:cNvSpPr>
          <p:nvPr>
            <p:ph type="sldNum" sz="quarter" idx="11"/>
          </p:nvPr>
        </p:nvSpPr>
        <p:spPr/>
        <p:txBody>
          <a:bodyPr/>
          <a:lstStyle/>
          <a:p>
            <a:pPr>
              <a:defRPr/>
            </a:pPr>
            <a:fld id="{29ADBBC5-DA63-419D-BB27-2911711D9D57}" type="slidenum">
              <a:rPr lang="de-DE" altLang="de-DE" smtClean="0"/>
              <a:pPr>
                <a:defRPr/>
              </a:pPr>
              <a:t>8</a:t>
            </a:fld>
            <a:endParaRPr lang="de-DE" altLang="de-DE"/>
          </a:p>
        </p:txBody>
      </p:sp>
    </p:spTree>
    <p:extLst>
      <p:ext uri="{BB962C8B-B14F-4D97-AF65-F5344CB8AC3E}">
        <p14:creationId xmlns:p14="http://schemas.microsoft.com/office/powerpoint/2010/main" val="391402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FF84A-2933-40A9-82BA-ABD0771ADE0E}"/>
              </a:ext>
            </a:extLst>
          </p:cNvPr>
          <p:cNvSpPr>
            <a:spLocks noGrp="1"/>
          </p:cNvSpPr>
          <p:nvPr>
            <p:ph type="title"/>
          </p:nvPr>
        </p:nvSpPr>
        <p:spPr>
          <a:xfrm>
            <a:off x="457200" y="476672"/>
            <a:ext cx="8229600" cy="609178"/>
          </a:xfrm>
        </p:spPr>
        <p:txBody>
          <a:bodyPr/>
          <a:lstStyle/>
          <a:p>
            <a:r>
              <a:rPr lang="en-US" sz="2400" b="1" dirty="0">
                <a:solidFill>
                  <a:srgbClr val="3535A1"/>
                </a:solidFill>
                <a:latin typeface="BundesSans Regular"/>
              </a:rPr>
              <a:t>2020: The First Lockdown and its Aftermath</a:t>
            </a:r>
            <a:endParaRPr lang="de-DE" dirty="0">
              <a:latin typeface="BundesSans Regular"/>
            </a:endParaRPr>
          </a:p>
        </p:txBody>
      </p:sp>
      <p:pic>
        <p:nvPicPr>
          <p:cNvPr id="5" name="Inhaltsplatzhalter 4">
            <a:extLst>
              <a:ext uri="{FF2B5EF4-FFF2-40B4-BE49-F238E27FC236}">
                <a16:creationId xmlns:a16="http://schemas.microsoft.com/office/drawing/2014/main" id="{9FFEFB78-9344-4334-A8D6-52D95C6CB16D}"/>
              </a:ext>
            </a:extLst>
          </p:cNvPr>
          <p:cNvPicPr>
            <a:picLocks noGrp="1" noChangeAspect="1"/>
          </p:cNvPicPr>
          <p:nvPr>
            <p:ph idx="1"/>
          </p:nvPr>
        </p:nvPicPr>
        <p:blipFill>
          <a:blip r:embed="rId2"/>
          <a:stretch>
            <a:fillRect/>
          </a:stretch>
        </p:blipFill>
        <p:spPr>
          <a:xfrm>
            <a:off x="1430473" y="1268760"/>
            <a:ext cx="6283053" cy="4713288"/>
          </a:xfrm>
          <a:prstGeom prst="rect">
            <a:avLst/>
          </a:prstGeom>
        </p:spPr>
      </p:pic>
      <p:sp>
        <p:nvSpPr>
          <p:cNvPr id="4" name="Foliennummernplatzhalter 3">
            <a:extLst>
              <a:ext uri="{FF2B5EF4-FFF2-40B4-BE49-F238E27FC236}">
                <a16:creationId xmlns:a16="http://schemas.microsoft.com/office/drawing/2014/main" id="{D980FC2D-F4DF-439D-8854-F2BCF4ABE81C}"/>
              </a:ext>
            </a:extLst>
          </p:cNvPr>
          <p:cNvSpPr>
            <a:spLocks noGrp="1"/>
          </p:cNvSpPr>
          <p:nvPr>
            <p:ph type="sldNum" sz="quarter" idx="11"/>
          </p:nvPr>
        </p:nvSpPr>
        <p:spPr/>
        <p:txBody>
          <a:bodyPr/>
          <a:lstStyle/>
          <a:p>
            <a:pPr>
              <a:defRPr/>
            </a:pPr>
            <a:fld id="{29ADBBC5-DA63-419D-BB27-2911711D9D57}" type="slidenum">
              <a:rPr lang="de-DE" altLang="de-DE" smtClean="0"/>
              <a:pPr>
                <a:defRPr/>
              </a:pPr>
              <a:t>9</a:t>
            </a:fld>
            <a:endParaRPr lang="de-DE" altLang="de-DE"/>
          </a:p>
        </p:txBody>
      </p:sp>
    </p:spTree>
    <p:extLst>
      <p:ext uri="{BB962C8B-B14F-4D97-AF65-F5344CB8AC3E}">
        <p14:creationId xmlns:p14="http://schemas.microsoft.com/office/powerpoint/2010/main" val="3589718682"/>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1514</Words>
  <Application>Microsoft Office PowerPoint</Application>
  <PresentationFormat>On-screen Show (4:3)</PresentationFormat>
  <Paragraphs>155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BundesSans Regular</vt:lpstr>
      <vt:lpstr>Wingdings</vt:lpstr>
      <vt:lpstr>Standarddesign</vt:lpstr>
      <vt:lpstr>PowerPoint Presentation</vt:lpstr>
      <vt:lpstr>BILC Conference 2022</vt:lpstr>
      <vt:lpstr>PowerPoint Presentation</vt:lpstr>
      <vt:lpstr>Prologue: The Good Old Days</vt:lpstr>
      <vt:lpstr>Prologue: The Good Old Days</vt:lpstr>
      <vt:lpstr>LGAN</vt:lpstr>
      <vt:lpstr>LGAN </vt:lpstr>
      <vt:lpstr>LGAN English Course (Army and Medical Corps) up to 2019</vt:lpstr>
      <vt:lpstr>2020: The First Lockdown and its Aftermath</vt:lpstr>
      <vt:lpstr>The Situation</vt:lpstr>
      <vt:lpstr>Enter the Distance Classroom</vt:lpstr>
      <vt:lpstr>2020: LGAN Blended Learning</vt:lpstr>
      <vt:lpstr>LGAN-Specific Moodle Course</vt:lpstr>
      <vt:lpstr>Lessons learned</vt:lpstr>
      <vt:lpstr>2021: The Second Lockdown - Here we go again</vt:lpstr>
      <vt:lpstr>2021: The Situation</vt:lpstr>
      <vt:lpstr>2021: LGAN Hybrid approach</vt:lpstr>
      <vt:lpstr>Lessons learned</vt:lpstr>
      <vt:lpstr>2022: The Third Lockdown –  Same procedure as every year?</vt:lpstr>
      <vt:lpstr>2022: The Situation (Or: Déjà vu all over again)</vt:lpstr>
      <vt:lpstr>2022: LGAN – Augmenting Classroom teaching with online materials and technology</vt:lpstr>
      <vt:lpstr>Lessons learned (so far)</vt:lpstr>
      <vt:lpstr>PowerPoint Presentation</vt:lpstr>
      <vt:lpstr>Learning from the Past and Building for the Future?</vt:lpstr>
      <vt:lpstr>Learning from the Past and Building for the Future? (continued)</vt:lpstr>
      <vt:lpstr>PowerPoint Presentation</vt:lpstr>
    </vt:vector>
  </TitlesOfParts>
  <Company>Bundessprachenamt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Masterfolie Bundessprachenamt CD Bundesregierung deutsch</dc:title>
  <dc:creator>Sturges, Dugald</dc:creator>
  <cp:lastModifiedBy>dugaldsturges@gmail.com</cp:lastModifiedBy>
  <cp:revision>215</cp:revision>
  <dcterms:created xsi:type="dcterms:W3CDTF">2010-10-01T08:07:15Z</dcterms:created>
  <dcterms:modified xsi:type="dcterms:W3CDTF">2022-05-26T08:21:12Z</dcterms:modified>
</cp:coreProperties>
</file>