
<file path=[Content_Types].xml><?xml version="1.0" encoding="utf-8"?>
<Types xmlns="http://schemas.openxmlformats.org/package/2006/content-types">
  <Default Extension="0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7" r:id="rId3"/>
    <p:sldId id="270" r:id="rId4"/>
    <p:sldId id="258" r:id="rId5"/>
    <p:sldId id="259" r:id="rId6"/>
    <p:sldId id="263" r:id="rId7"/>
    <p:sldId id="266" r:id="rId8"/>
    <p:sldId id="261" r:id="rId9"/>
    <p:sldId id="269" r:id="rId10"/>
    <p:sldId id="262" r:id="rId11"/>
    <p:sldId id="267" r:id="rId12"/>
    <p:sldId id="264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350" autoAdjust="0"/>
  </p:normalViewPr>
  <p:slideViewPr>
    <p:cSldViewPr snapToGrid="0">
      <p:cViewPr varScale="1">
        <p:scale>
          <a:sx n="89" d="100"/>
          <a:sy n="89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A870-E4C0-4CA8-9117-B8EBD8E0CC5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321-CB52-4F01-8910-3E1F706D3B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4285-0107-4764-B80C-ED6F0C59D8D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27AB-7EC4-40A6-B9B8-627C5B86F70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E7F7-0196-451A-8A4C-D510B4249C1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093-F1BC-4E26-91AE-99DDF5BA88B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74-D2B6-412B-BBC6-E9DC759E18C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5004-E930-471D-9864-F715926BDE2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6BC9-574A-4693-8F0D-41D01476512C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227-858D-4AC2-91FE-AF4132C25220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A93-7DBA-4396-BE21-224FC82766E6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881D-B48D-4E10-B7BE-194261B125B4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220-7D65-4ABD-8A72-3BDDD2A6172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49A-9B87-4275-9C9C-6C5C495405D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20D-1802-4FBA-B15D-5904838A29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A_JTAC_in_Boldak_140516-M-SG166-038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ringing_Heat,_6th_CTS_simulation_facility_keeps_JTACs_sharp_150429-F-MF020-039.jpg" TargetMode="External"/><Relationship Id="rId3" Type="http://schemas.openxmlformats.org/officeDocument/2006/relationships/hyperlink" Target="https://www.shephardmedia.com/news/training-simulation/usaf-asks-more-jtac-training-support-l3harris/" TargetMode="External"/><Relationship Id="rId7" Type="http://schemas.microsoft.com/office/2007/relationships/hdphoto" Target="../media/hdphoto1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army.mil/article/124651/Multi_national_air_support_experts_receive_training_at_Joint_Multinational_Readiness_Center/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2872259@N05/40015536335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Lithuanian_and_U.S._joint_terminal_attack_controllers_observe_a_U.S._Air_Force_A-10_Thunderbolt_II_aircraft_in_Adai,_Latvia,_June_3,_2013,_during_a_live-fire_exercise_in_preparation_for_Saber_Strike_130603-A-YT363-001.jpg" TargetMode="Externa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21st_STS_JTACs_CAS_training_mission_at_Nevada_Test_and_Training_Range.jpg" TargetMode="External"/><Relationship Id="rId3" Type="http://schemas.openxmlformats.org/officeDocument/2006/relationships/hyperlink" Target="https://commons.wikimedia.org/wiki/File:German_JTACs_test_communications_during_Bold_Quest_15.2_150929-F-SD165-004.jpg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defencejournal.org.uk/british-and-german-jtacs-work-together-on-exercise-furious-wolf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0"/><Relationship Id="rId10" Type="http://schemas.openxmlformats.org/officeDocument/2006/relationships/hyperlink" Target="https://www.pinterest.fr/pin/612137774328543205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nyng/166618497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-country-flags.com/country.php?name=Sloveni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6.jpg"/><Relationship Id="rId7" Type="http://schemas.openxmlformats.org/officeDocument/2006/relationships/hyperlink" Target="https://commons.wikimedia.org/wiki/File:JTACs_from_Australia,_Canada,_UK_and_US_in_virtual_CAS_exercise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egiero.blog.hu/2017/03/26/elorelepes_es_kisertes_jtac-front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armyeurope_images/26957304806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army.cz/informacni-servis/zpravodajstvi/delostrelecti-navodci-absolvovali-kurz-pro-specialisty-delostreleckeho-pruzkumu--205064/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yidenmark.com/danish_flag.html" TargetMode="External"/><Relationship Id="rId7" Type="http://schemas.openxmlformats.org/officeDocument/2006/relationships/hyperlink" Target="https://www.flickr.com/photos/44284754@N03/14438590815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flickr.com/photos/usarmyeurope_images/8935801347" TargetMode="External"/><Relationship Id="rId4" Type="http://schemas.openxmlformats.org/officeDocument/2006/relationships/image" Target="../media/image21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2E95-E1F0-4DE4-822F-62759885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69477"/>
            <a:ext cx="9144000" cy="1886216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JTAC Working Group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39F0-979A-48D6-9C7F-DF084AB8B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9928"/>
            <a:ext cx="9144000" cy="1399709"/>
          </a:xfrm>
        </p:spPr>
        <p:txBody>
          <a:bodyPr/>
          <a:lstStyle/>
          <a:p>
            <a:r>
              <a:rPr lang="en-US" dirty="0"/>
              <a:t>Peggy Garza</a:t>
            </a:r>
          </a:p>
          <a:p>
            <a:r>
              <a:rPr lang="en-US" dirty="0"/>
              <a:t>Kåre </a:t>
            </a:r>
            <a:r>
              <a:rPr lang="en-US" dirty="0" err="1"/>
              <a:t>Kildevang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244" y="398156"/>
            <a:ext cx="1737511" cy="1292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47492" cy="4351338"/>
          </a:xfrm>
        </p:spPr>
        <p:txBody>
          <a:bodyPr/>
          <a:lstStyle/>
          <a:p>
            <a:r>
              <a:rPr lang="en-US" dirty="0"/>
              <a:t>JTAC-specific prototype test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Considerations: </a:t>
            </a:r>
          </a:p>
          <a:p>
            <a:pPr lvl="1"/>
            <a:r>
              <a:rPr lang="en-US" dirty="0"/>
              <a:t>Task-based  </a:t>
            </a:r>
          </a:p>
          <a:p>
            <a:pPr lvl="1"/>
            <a:r>
              <a:rPr lang="en-US" dirty="0"/>
              <a:t> Aligned to the language tasks required for the </a:t>
            </a:r>
          </a:p>
          <a:p>
            <a:pPr lvl="2"/>
            <a:r>
              <a:rPr lang="en-US" dirty="0"/>
              <a:t>Operational planning phase </a:t>
            </a:r>
          </a:p>
          <a:p>
            <a:pPr lvl="2"/>
            <a:r>
              <a:rPr lang="en-US" dirty="0"/>
              <a:t>Execution phase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B167EA-A50B-45EF-BE90-FC286D5F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67121" flipH="1">
            <a:off x="8326413" y="354757"/>
            <a:ext cx="3498718" cy="2531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4CCD3-52BB-452A-A385-C2DAE0F42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96889" flipH="1">
            <a:off x="7908021" y="4200312"/>
            <a:ext cx="3945013" cy="232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90C93A-3C34-4186-8FAD-8490BEEC1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274536" flipH="1">
            <a:off x="5793199" y="2271365"/>
            <a:ext cx="3376809" cy="2434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BC4C-6644-4140-BCE5-748C3CD6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EF52-D68D-45BA-B390-7A279E8A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66" y="365125"/>
            <a:ext cx="10515600" cy="1325563"/>
          </a:xfrm>
        </p:spPr>
        <p:txBody>
          <a:bodyPr/>
          <a:lstStyle/>
          <a:p>
            <a:r>
              <a:rPr lang="en-US" dirty="0"/>
              <a:t>Next steps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E53B-B3B6-4140-BEBB-4AB475CF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66" y="1690688"/>
            <a:ext cx="10515600" cy="5409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Upcoming Adriatic Strike Exercise in Slovenia, 28 May-3 June</a:t>
            </a:r>
          </a:p>
          <a:p>
            <a:r>
              <a:rPr lang="en-US" dirty="0"/>
              <a:t>Invited to brief 300 JTACs on the project</a:t>
            </a:r>
          </a:p>
          <a:p>
            <a:r>
              <a:rPr lang="en-US" dirty="0"/>
              <a:t>WG members will observe the exercise </a:t>
            </a:r>
          </a:p>
          <a:p>
            <a:r>
              <a:rPr lang="en-US" dirty="0"/>
              <a:t>Will design questionnaires for three different</a:t>
            </a:r>
            <a:br>
              <a:rPr lang="en-US" dirty="0"/>
            </a:br>
            <a:r>
              <a:rPr lang="en-US" dirty="0"/>
              <a:t>audiences</a:t>
            </a:r>
          </a:p>
          <a:p>
            <a:pPr lvl="1"/>
            <a:r>
              <a:rPr lang="en-US" dirty="0"/>
              <a:t>JTACs (experienced and novice)</a:t>
            </a:r>
          </a:p>
          <a:p>
            <a:pPr lvl="1"/>
            <a:r>
              <a:rPr lang="en-US" dirty="0"/>
              <a:t>JTAC trainers and evaluators</a:t>
            </a:r>
          </a:p>
          <a:p>
            <a:pPr lvl="1"/>
            <a:r>
              <a:rPr lang="en-US" dirty="0"/>
              <a:t>NS JTACs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F7B97F-338C-4E4C-8F93-22ABEA7DF8C5}"/>
              </a:ext>
            </a:extLst>
          </p:cNvPr>
          <p:cNvGrpSpPr/>
          <p:nvPr/>
        </p:nvGrpSpPr>
        <p:grpSpPr>
          <a:xfrm>
            <a:off x="7784123" y="2543351"/>
            <a:ext cx="4237893" cy="3704492"/>
            <a:chOff x="7655170" y="3167719"/>
            <a:chExt cx="4284785" cy="3440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3BF293-7D36-4B7B-9A4E-BFAE247B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655170" y="3167719"/>
              <a:ext cx="4284785" cy="31489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B7B59A-BF1E-47B1-A97C-934650794A34}"/>
                </a:ext>
              </a:extLst>
            </p:cNvPr>
            <p:cNvSpPr txBox="1"/>
            <p:nvPr/>
          </p:nvSpPr>
          <p:spPr>
            <a:xfrm>
              <a:off x="7655170" y="6377459"/>
              <a:ext cx="406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5" tooltip="https://commons.wikimedia.org/wiki/File:Lithuanian_and_U.S._joint_terminal_attack_controllers_observe_a_U.S._Air_Force_A-10_Thunderbolt_II_aircraft_in_Adai,_Latvia,_June_3,_2013,_during_a_live-fire_exercise_in_preparation_for_Saber_Strike_130603-A-YT363-001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6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D8DD-A28D-4BEE-8C13-61B9592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F3E0-4A93-4C25-B660-AE0EA46A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605"/>
            <a:ext cx="10515600" cy="1572865"/>
          </a:xfrm>
        </p:spPr>
        <p:txBody>
          <a:bodyPr/>
          <a:lstStyle/>
          <a:p>
            <a:r>
              <a:rPr lang="en-US" dirty="0"/>
              <a:t>Survey for the Heads of the BILC Delegations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A01-AB5C-4EA4-94BE-2AA6CD0E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00"/>
            <a:ext cx="10515600" cy="4950506"/>
          </a:xfrm>
        </p:spPr>
        <p:txBody>
          <a:bodyPr/>
          <a:lstStyle/>
          <a:p>
            <a:r>
              <a:rPr lang="en-US" dirty="0"/>
              <a:t>Please submit the questionnaire</a:t>
            </a:r>
          </a:p>
          <a:p>
            <a:r>
              <a:rPr lang="en-US" dirty="0"/>
              <a:t>Talk to WG members to provide additional comments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THANK YOU FOR YOUR INPUT!!!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4DC68-7CDF-48E6-910B-39007FAE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93" y="318741"/>
            <a:ext cx="1743607" cy="12924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B0DAD-81D0-4E9C-94A4-7A31E20F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08" y="135283"/>
            <a:ext cx="4284785" cy="1143357"/>
          </a:xfrm>
        </p:spPr>
        <p:txBody>
          <a:bodyPr/>
          <a:lstStyle/>
          <a:p>
            <a:r>
              <a:rPr lang="en-US" dirty="0"/>
              <a:t>What is a JTAC?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5AF77A-6D11-4E52-95E3-871EA6B7CC1F}"/>
              </a:ext>
            </a:extLst>
          </p:cNvPr>
          <p:cNvGrpSpPr/>
          <p:nvPr/>
        </p:nvGrpSpPr>
        <p:grpSpPr>
          <a:xfrm>
            <a:off x="1107401" y="4220474"/>
            <a:ext cx="3933092" cy="2672862"/>
            <a:chOff x="1076178" y="3626082"/>
            <a:chExt cx="4003421" cy="2815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EB4AB1-E53C-45C2-87D3-61977276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178159" y="3626082"/>
              <a:ext cx="3901440" cy="25968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D56C9C-6F2E-44B9-B523-581A4B72E437}"/>
                </a:ext>
              </a:extLst>
            </p:cNvPr>
            <p:cNvSpPr txBox="1"/>
            <p:nvPr/>
          </p:nvSpPr>
          <p:spPr>
            <a:xfrm>
              <a:off x="1076178" y="6210562"/>
              <a:ext cx="3901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3" tooltip="https://commons.wikimedia.org/wiki/File:German_JTACs_test_communications_during_Bold_Quest_15.2_150929-F-SD165-004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4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FFC641-40C5-4DA4-923E-FEEE2225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82215" y="1275339"/>
            <a:ext cx="3587518" cy="215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EE983A-C6CA-4738-970C-BCBAD0D27535}"/>
              </a:ext>
            </a:extLst>
          </p:cNvPr>
          <p:cNvGrpSpPr/>
          <p:nvPr/>
        </p:nvGrpSpPr>
        <p:grpSpPr>
          <a:xfrm>
            <a:off x="4124794" y="2538804"/>
            <a:ext cx="3999299" cy="2967478"/>
            <a:chOff x="9165102" y="4842864"/>
            <a:chExt cx="1950720" cy="16677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004D6-1A5D-4AC9-87CA-E31D9ABA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165102" y="4842864"/>
              <a:ext cx="195072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CE615-D1EE-4220-9029-8A9A8C8B6DC2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8" tooltip="https://commons.wikimedia.org/wiki/File:21st_STS_JTACs_CAS_training_mission_at_Nevada_Test_and_Training_Range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4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68BC3-378D-4AC2-9FA8-F00BFAF022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30185" y="3974383"/>
            <a:ext cx="3974010" cy="2658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94E2F0-77F2-4979-BE82-57021529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451626" y="1443430"/>
            <a:ext cx="3858161" cy="2488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D3C5C-BCA1-44B6-9FE0-2C787EDC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BF30-EF4E-4FDE-8DFD-10719F9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394656"/>
            <a:ext cx="10515600" cy="1325563"/>
          </a:xfrm>
        </p:spPr>
        <p:txBody>
          <a:bodyPr/>
          <a:lstStyle/>
          <a:p>
            <a:r>
              <a:rPr lang="en-US" dirty="0"/>
              <a:t>How is BILC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0BE4-394C-4D10-87B2-BC3D366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63" y="2075016"/>
            <a:ext cx="6679254" cy="4302443"/>
          </a:xfrm>
        </p:spPr>
        <p:txBody>
          <a:bodyPr>
            <a:normAutofit/>
          </a:bodyPr>
          <a:lstStyle/>
          <a:p>
            <a:r>
              <a:rPr lang="en-US" dirty="0"/>
              <a:t>JTACs have a language requirement</a:t>
            </a:r>
          </a:p>
          <a:p>
            <a:pPr lvl="1"/>
            <a:r>
              <a:rPr lang="en-US" dirty="0"/>
              <a:t>STANAG 6001 SLP 3332  </a:t>
            </a:r>
          </a:p>
          <a:p>
            <a:pPr lvl="1"/>
            <a:endParaRPr lang="en-US" dirty="0"/>
          </a:p>
          <a:p>
            <a:r>
              <a:rPr lang="en-US" dirty="0"/>
              <a:t>JTAC stakeholders asked BILC to conduct a language needs analysis </a:t>
            </a:r>
          </a:p>
          <a:p>
            <a:pPr lvl="1"/>
            <a:r>
              <a:rPr lang="en-US" dirty="0"/>
              <a:t>Analyze the unique JTAC language tasks</a:t>
            </a:r>
          </a:p>
          <a:p>
            <a:pPr lvl="1"/>
            <a:r>
              <a:rPr lang="en-US" dirty="0"/>
              <a:t>Include a mix of nationalities in the research </a:t>
            </a:r>
          </a:p>
          <a:p>
            <a:pPr lvl="1"/>
            <a:r>
              <a:rPr lang="en-US" dirty="0"/>
              <a:t>Consider a “more focused test” taking the JTAC environment into account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9B24-F115-4DC0-AA4F-601A6196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139" y="354239"/>
            <a:ext cx="174360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08" r="19984"/>
          <a:stretch/>
        </p:blipFill>
        <p:spPr>
          <a:xfrm>
            <a:off x="838200" y="1646703"/>
            <a:ext cx="3891668" cy="45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CE0F9-939D-40E0-9DD3-5952F242238F}"/>
              </a:ext>
            </a:extLst>
          </p:cNvPr>
          <p:cNvSpPr txBox="1"/>
          <p:nvPr/>
        </p:nvSpPr>
        <p:spPr>
          <a:xfrm>
            <a:off x="720970" y="6347928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nyng/1666184976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BAC2-BD39-4798-9C49-5BBA58D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BILC Established a Working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446" y="1769575"/>
            <a:ext cx="7801708" cy="4379979"/>
          </a:xfrm>
        </p:spPr>
        <p:txBody>
          <a:bodyPr>
            <a:normAutofit/>
          </a:bodyPr>
          <a:lstStyle/>
          <a:p>
            <a:r>
              <a:rPr lang="en-US" dirty="0"/>
              <a:t>WG members</a:t>
            </a:r>
          </a:p>
          <a:p>
            <a:pPr lvl="1"/>
            <a:r>
              <a:rPr lang="en-US" dirty="0"/>
              <a:t>DNK:  </a:t>
            </a:r>
            <a:r>
              <a:rPr lang="en-US" dirty="0" err="1"/>
              <a:t>Kåre</a:t>
            </a:r>
            <a:r>
              <a:rPr lang="en-US" dirty="0"/>
              <a:t> </a:t>
            </a:r>
            <a:r>
              <a:rPr lang="en-US" dirty="0" err="1"/>
              <a:t>Kildevang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NOR:</a:t>
            </a:r>
            <a:r>
              <a:rPr lang="en-US" sz="2000" dirty="0"/>
              <a:t>   </a:t>
            </a:r>
            <a:r>
              <a:rPr lang="en-US" dirty="0" err="1"/>
              <a:t>Birgitte</a:t>
            </a:r>
            <a:r>
              <a:rPr lang="en-US" dirty="0"/>
              <a:t> Grande</a:t>
            </a:r>
          </a:p>
          <a:p>
            <a:pPr marL="1371600" lvl="3" indent="0">
              <a:buNone/>
            </a:pPr>
            <a:r>
              <a:rPr lang="nb-NO" sz="2400" dirty="0"/>
              <a:t>  Hege Skilleås  </a:t>
            </a:r>
          </a:p>
          <a:p>
            <a:pPr marL="1371600" lvl="3" indent="0">
              <a:buNone/>
            </a:pPr>
            <a:endParaRPr lang="en-US" sz="2200" dirty="0"/>
          </a:p>
          <a:p>
            <a:pPr lvl="1"/>
            <a:r>
              <a:rPr lang="en-US" dirty="0"/>
              <a:t>SVN/BILC: Branka </a:t>
            </a:r>
            <a:r>
              <a:rPr lang="en-US" dirty="0" err="1"/>
              <a:t>Petek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USA/BILC: Peggy Garza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23530-AA39-4AFC-9E1F-FB1B94AF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230188"/>
            <a:ext cx="1743607" cy="12924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F21A93-A782-43A5-AF12-A16A5D2E57FE}"/>
              </a:ext>
            </a:extLst>
          </p:cNvPr>
          <p:cNvGrpSpPr/>
          <p:nvPr/>
        </p:nvGrpSpPr>
        <p:grpSpPr>
          <a:xfrm>
            <a:off x="6217288" y="1875871"/>
            <a:ext cx="1414535" cy="3671139"/>
            <a:chOff x="5244272" y="2054890"/>
            <a:chExt cx="1414535" cy="36711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BCEDD8-7BD5-403B-99AB-956541DF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4272" y="2054890"/>
              <a:ext cx="1406768" cy="759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3203BB-C5A2-46C9-BA46-14ED2D5B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036" b="2442"/>
            <a:stretch/>
          </p:blipFill>
          <p:spPr>
            <a:xfrm>
              <a:off x="5244273" y="3029726"/>
              <a:ext cx="1406767" cy="7463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6A380F-0A4B-4C04-BA62-0840A163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252039" y="4004558"/>
              <a:ext cx="1399001" cy="7599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2" descr="https://upload.wikimedia.org/wikipedia/commons/thumb/1/1a/US_flag_48_stars.svg/220px-US_flag_48_stars.svg.png">
              <a:extLst>
                <a:ext uri="{FF2B5EF4-FFF2-40B4-BE49-F238E27FC236}">
                  <a16:creationId xmlns:a16="http://schemas.microsoft.com/office/drawing/2014/main" id="{537FC2F6-3415-496F-B87F-C7DA43169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039" y="4966098"/>
              <a:ext cx="1406768" cy="759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06D4-38BB-41BB-8166-756BD0AD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Gathering Phase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Interviews, discussions with JTAC experts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Collecting JTAC documentation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CAS exercise in Denmark</a:t>
            </a:r>
          </a:p>
          <a:p>
            <a:pPr lvl="1"/>
            <a:r>
              <a:rPr lang="en-US" dirty="0"/>
              <a:t>JTAC selection course in Norway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Research in related ESP fields: Aviation English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2C937-4849-4FF8-A66C-F27FC872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174" y="2438840"/>
            <a:ext cx="3121423" cy="20789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3D80D4-4A50-4D42-8E5A-E1D5A9F6A1A0}"/>
              </a:ext>
            </a:extLst>
          </p:cNvPr>
          <p:cNvGrpSpPr/>
          <p:nvPr/>
        </p:nvGrpSpPr>
        <p:grpSpPr>
          <a:xfrm>
            <a:off x="8697100" y="4647627"/>
            <a:ext cx="2895600" cy="2142551"/>
            <a:chOff x="8458200" y="3429000"/>
            <a:chExt cx="2895600" cy="21425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3A25BE-AD7B-417B-9DC9-9A81C763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458201" y="3429000"/>
              <a:ext cx="2895599" cy="17732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072467-E9BC-4B01-9081-7EDB3C53644E}"/>
                </a:ext>
              </a:extLst>
            </p:cNvPr>
            <p:cNvSpPr txBox="1"/>
            <p:nvPr/>
          </p:nvSpPr>
          <p:spPr>
            <a:xfrm>
              <a:off x="8458200" y="5202219"/>
              <a:ext cx="28955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4" tooltip="https://legiero.blog.hu/2017/03/26/elorelepes_es_kisertes_jtac-fronton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5" tooltip="https://creativecommons.org/licenses/by-nc-nd/3.0/"/>
                </a:rPr>
                <a:t>CC BY-NC-ND</a:t>
              </a:r>
              <a:endParaRPr lang="en-US" sz="9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56383D-3E7C-416F-A55B-BDA7FE140A6C}"/>
              </a:ext>
            </a:extLst>
          </p:cNvPr>
          <p:cNvGrpSpPr/>
          <p:nvPr/>
        </p:nvGrpSpPr>
        <p:grpSpPr>
          <a:xfrm>
            <a:off x="9363721" y="294327"/>
            <a:ext cx="2467879" cy="4098761"/>
            <a:chOff x="9363721" y="294327"/>
            <a:chExt cx="2467879" cy="40987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97289C-880F-4B67-92AC-B9D3A08A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363721" y="294327"/>
              <a:ext cx="2467879" cy="37162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AF5F0D-9B6B-4250-8E67-74001F671B1E}"/>
                </a:ext>
              </a:extLst>
            </p:cNvPr>
            <p:cNvSpPr txBox="1"/>
            <p:nvPr/>
          </p:nvSpPr>
          <p:spPr>
            <a:xfrm>
              <a:off x="9363721" y="4023756"/>
              <a:ext cx="24678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7" tooltip="https://commons.wikimedia.org/wiki/File:JTACs_from_Australia,_Canada,_UK_and_US_in_virtual_CAS_exercise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8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A828A3-97A2-4F74-9C2C-B2385170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A506-5902-4975-BEB2-6C7BB298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  JTAC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5409-390B-4963-9376-2922CB64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283919"/>
            <a:ext cx="6553200" cy="4462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Operational Planning Phase</a:t>
            </a:r>
          </a:p>
          <a:p>
            <a:pPr lvl="1"/>
            <a:r>
              <a:rPr lang="en-US" dirty="0"/>
              <a:t>Preparation Phase</a:t>
            </a:r>
          </a:p>
          <a:p>
            <a:pPr lvl="1"/>
            <a:r>
              <a:rPr lang="en-US" dirty="0"/>
              <a:t>Execution Phase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WG is analyzing the JTAC tasks that require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72123-B885-44F9-A3BD-04A646332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463" y="1277814"/>
            <a:ext cx="3436481" cy="223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6CB8DE-78F6-4A50-A1B8-B6159889B3D2}"/>
              </a:ext>
            </a:extLst>
          </p:cNvPr>
          <p:cNvGrpSpPr/>
          <p:nvPr/>
        </p:nvGrpSpPr>
        <p:grpSpPr>
          <a:xfrm>
            <a:off x="972464" y="3810000"/>
            <a:ext cx="3435414" cy="2796476"/>
            <a:chOff x="351140" y="3525120"/>
            <a:chExt cx="4449460" cy="31985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EB15C6-2D1E-4326-AB8E-3AA53FDD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51140" y="3525120"/>
              <a:ext cx="4449460" cy="2967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8ABD8-B27C-4BDF-998B-B39E994D763D}"/>
                </a:ext>
              </a:extLst>
            </p:cNvPr>
            <p:cNvSpPr txBox="1"/>
            <p:nvPr/>
          </p:nvSpPr>
          <p:spPr>
            <a:xfrm>
              <a:off x="351140" y="6492875"/>
              <a:ext cx="36347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5" tooltip="https://www.army.cz/informacni-servis/zpravodajstvi/delostrelecti-navodci-absolvovali-kurz-pro-specialisty-delostreleckeho-pruzkumu--205064/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6" tooltip="https://creativecommons.org/licenses/by-nc-sa/3.0/"/>
                </a:rPr>
                <a:t>CC BY-SA-NC</a:t>
              </a:r>
              <a:endParaRPr lang="en-US" sz="900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5CF9-1758-41AB-A7EA-39E62C78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D3E3-B3D2-4BB7-9C64-3E0C9C83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181003"/>
            <a:ext cx="5715000" cy="1325563"/>
          </a:xfrm>
        </p:spPr>
        <p:txBody>
          <a:bodyPr/>
          <a:lstStyle/>
          <a:p>
            <a:r>
              <a:rPr lang="en-US" dirty="0"/>
              <a:t>CAS Exercise in Denmark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F04E5-B0BA-49A8-8EF3-7DE4C68B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7611">
            <a:off x="7356408" y="527580"/>
            <a:ext cx="4479303" cy="381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13FF61-4750-434D-8FC0-6B285025A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154506">
            <a:off x="4019843" y="3736255"/>
            <a:ext cx="3941300" cy="262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F14F2B-E20D-415A-9F80-8396BFAAA2C1}"/>
              </a:ext>
            </a:extLst>
          </p:cNvPr>
          <p:cNvSpPr txBox="1"/>
          <p:nvPr/>
        </p:nvSpPr>
        <p:spPr>
          <a:xfrm>
            <a:off x="8786447" y="6487929"/>
            <a:ext cx="4829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44284754@N03/1443859081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05AD8-22DF-4267-9BBA-8F83E63A2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56874">
            <a:off x="868425" y="1960517"/>
            <a:ext cx="3365310" cy="263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07CA0-84F7-4285-87F6-E7D9D023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JTAC Tasks vs Level 3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522" y="1545337"/>
            <a:ext cx="10448278" cy="511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Speaking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Misalignment of JTAC tasks and STANAG 6001 proficiency tests???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69086"/>
              </p:ext>
            </p:extLst>
          </p:nvPr>
        </p:nvGraphicFramePr>
        <p:xfrm>
          <a:off x="1740024" y="2006601"/>
          <a:ext cx="8149701" cy="365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276">
                  <a:extLst>
                    <a:ext uri="{9D8B030D-6E8A-4147-A177-3AD203B41FA5}">
                      <a16:colId xmlns:a16="http://schemas.microsoft.com/office/drawing/2014/main" val="3042841784"/>
                    </a:ext>
                  </a:extLst>
                </a:gridCol>
                <a:gridCol w="4060425">
                  <a:extLst>
                    <a:ext uri="{9D8B030D-6E8A-4147-A177-3AD203B41FA5}">
                      <a16:colId xmlns:a16="http://schemas.microsoft.com/office/drawing/2014/main" val="2437543896"/>
                    </a:ext>
                  </a:extLst>
                </a:gridCol>
              </a:tblGrid>
              <a:tr h="458068">
                <a:tc>
                  <a:txBody>
                    <a:bodyPr/>
                    <a:lstStyle/>
                    <a:p>
                      <a:r>
                        <a:rPr lang="en-US" dirty="0"/>
                        <a:t>JTAC Tasks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3 Speaking</a:t>
                      </a:r>
                      <a:r>
                        <a:rPr lang="en-US" baseline="0" dirty="0"/>
                        <a:t> Tasks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21089"/>
                  </a:ext>
                </a:extLst>
              </a:tr>
              <a:tr h="699486">
                <a:tc>
                  <a:txBody>
                    <a:bodyPr/>
                    <a:lstStyle/>
                    <a:p>
                      <a:r>
                        <a:rPr lang="en-US" dirty="0"/>
                        <a:t>Can describe terrain and target</a:t>
                      </a:r>
                      <a:r>
                        <a:rPr lang="en-US" baseline="0" dirty="0"/>
                        <a:t> features</a:t>
                      </a:r>
                    </a:p>
                    <a:p>
                      <a:r>
                        <a:rPr lang="en-US" baseline="0" dirty="0"/>
                        <a:t>{</a:t>
                      </a:r>
                      <a:r>
                        <a:rPr lang="en-US" b="1" baseline="0" dirty="0"/>
                        <a:t>Talk </a:t>
                      </a:r>
                      <a:r>
                        <a:rPr lang="en-US" b="1" baseline="0" dirty="0" err="1"/>
                        <a:t>ons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converse in most formal</a:t>
                      </a:r>
                      <a:r>
                        <a:rPr lang="en-US" baseline="0" dirty="0"/>
                        <a:t> and informal situations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5971"/>
                  </a:ext>
                </a:extLst>
              </a:tr>
              <a:tr h="699486">
                <a:tc>
                  <a:txBody>
                    <a:bodyPr/>
                    <a:lstStyle/>
                    <a:p>
                      <a:r>
                        <a:rPr lang="en-US" dirty="0"/>
                        <a:t>Can respond</a:t>
                      </a:r>
                      <a:r>
                        <a:rPr lang="en-US" baseline="0" dirty="0"/>
                        <a:t> to radio communications with possible interference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discuss abstract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6666"/>
                  </a:ext>
                </a:extLst>
              </a:tr>
              <a:tr h="699486">
                <a:tc>
                  <a:txBody>
                    <a:bodyPr/>
                    <a:lstStyle/>
                    <a:p>
                      <a:r>
                        <a:rPr lang="en-US" dirty="0"/>
                        <a:t>Can use phraseology</a:t>
                      </a:r>
                      <a:r>
                        <a:rPr lang="en-US" baseline="0" dirty="0"/>
                        <a:t> correctly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support opinions and hypothesize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59558"/>
                  </a:ext>
                </a:extLst>
              </a:tr>
              <a:tr h="699486">
                <a:tc>
                  <a:txBody>
                    <a:bodyPr/>
                    <a:lstStyle/>
                    <a:p>
                      <a:r>
                        <a:rPr lang="en-US" dirty="0"/>
                        <a:t>Can respond</a:t>
                      </a:r>
                      <a:r>
                        <a:rPr lang="en-US" baseline="0" dirty="0"/>
                        <a:t> promptly and speak with good 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describe in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50241"/>
                  </a:ext>
                </a:extLst>
              </a:tr>
              <a:tr h="399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clarify points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468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40396-580D-4778-801A-5BCE15CE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417D-65D2-4F96-AFFB-A15A20E6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</p:spPr>
        <p:txBody>
          <a:bodyPr>
            <a:normAutofit/>
          </a:bodyPr>
          <a:lstStyle/>
          <a:p>
            <a:r>
              <a:rPr lang="en-US" dirty="0"/>
              <a:t>Uniqueness of JTAC Language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8318-0513-4D13-9DB3-3A91BB18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689100"/>
            <a:ext cx="10515600" cy="4729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WG will investigate the impact of linguistic and non-linguistic factors on the performance of JTAC tasks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Stressful environment</a:t>
            </a:r>
          </a:p>
          <a:p>
            <a:r>
              <a:rPr lang="en-US" dirty="0"/>
              <a:t>Radio communications with interference</a:t>
            </a:r>
          </a:p>
          <a:p>
            <a:r>
              <a:rPr lang="en-US" dirty="0"/>
              <a:t>Brevity</a:t>
            </a:r>
          </a:p>
          <a:p>
            <a:r>
              <a:rPr lang="en-US" dirty="0"/>
              <a:t>Time pressure/need to respond promptly </a:t>
            </a:r>
          </a:p>
          <a:p>
            <a:r>
              <a:rPr lang="en-US" dirty="0"/>
              <a:t>Different accents </a:t>
            </a:r>
          </a:p>
          <a:p>
            <a:r>
              <a:rPr lang="en-US" dirty="0"/>
              <a:t>Phraseology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4615F-D708-4EED-BD69-EAB97229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57" y="3399692"/>
            <a:ext cx="4206212" cy="2809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2DE66-C4EE-417F-A7CD-13E9268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456</Words>
  <Application>Microsoft Office PowerPoint</Application>
  <PresentationFormat>Widescreen</PresentationFormat>
  <Paragraphs>120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JTAC Working Group Update</vt:lpstr>
      <vt:lpstr>What is a JTAC?</vt:lpstr>
      <vt:lpstr>How is BILC Involved?</vt:lpstr>
      <vt:lpstr>BILC Established a Working Group </vt:lpstr>
      <vt:lpstr>Information Gathering Phase </vt:lpstr>
      <vt:lpstr>  JTAC Tasks</vt:lpstr>
      <vt:lpstr>CAS Exercise in Denmark  </vt:lpstr>
      <vt:lpstr>JTAC Tasks vs Level 3 Tasks</vt:lpstr>
      <vt:lpstr>Uniqueness of JTAC Language Tasks</vt:lpstr>
      <vt:lpstr>Preliminary Findings</vt:lpstr>
      <vt:lpstr>Next steps  </vt:lpstr>
      <vt:lpstr>Survey for the Heads of the BILC Delegations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JTAC WG</dc:title>
  <dc:creator>Garza, Peggy A Ms CIV</dc:creator>
  <cp:lastModifiedBy>CASTRI', 1° Lgt. Mauro - CFAE</cp:lastModifiedBy>
  <cp:revision>66</cp:revision>
  <cp:lastPrinted>2022-05-20T09:55:12Z</cp:lastPrinted>
  <dcterms:created xsi:type="dcterms:W3CDTF">2022-05-11T15:14:33Z</dcterms:created>
  <dcterms:modified xsi:type="dcterms:W3CDTF">2022-05-20T10:17:24Z</dcterms:modified>
</cp:coreProperties>
</file>