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445" r:id="rId3"/>
    <p:sldId id="420" r:id="rId4"/>
    <p:sldId id="419" r:id="rId5"/>
    <p:sldId id="376" r:id="rId6"/>
    <p:sldId id="421" r:id="rId7"/>
    <p:sldId id="446" r:id="rId8"/>
    <p:sldId id="443" r:id="rId9"/>
    <p:sldId id="392" r:id="rId10"/>
    <p:sldId id="387" r:id="rId11"/>
    <p:sldId id="388" r:id="rId12"/>
    <p:sldId id="389" r:id="rId13"/>
    <p:sldId id="442" r:id="rId14"/>
    <p:sldId id="390" r:id="rId15"/>
    <p:sldId id="391" r:id="rId16"/>
    <p:sldId id="447" r:id="rId17"/>
    <p:sldId id="396" r:id="rId18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milie Kotzian" initials="FK" lastIdx="1" clrIdx="0">
    <p:extLst>
      <p:ext uri="{19B8F6BF-5375-455C-9EA6-DF929625EA0E}">
        <p15:presenceInfo xmlns:p15="http://schemas.microsoft.com/office/powerpoint/2012/main" userId="39a27b64a86340e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F3D2E"/>
    <a:srgbClr val="535C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34" autoAdjust="0"/>
    <p:restoredTop sz="95548"/>
  </p:normalViewPr>
  <p:slideViewPr>
    <p:cSldViewPr snapToGrid="0" snapToObjects="1">
      <p:cViewPr varScale="1">
        <p:scale>
          <a:sx n="121" d="100"/>
          <a:sy n="121" d="100"/>
        </p:scale>
        <p:origin x="115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384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61" d="100"/>
          <a:sy n="61" d="100"/>
        </p:scale>
        <p:origin x="325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7BE98-2120-4849-A19A-8BB6B80660AC}" type="datetimeFigureOut">
              <a:rPr lang="de-AT" smtClean="0"/>
              <a:t>13.12.24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65E41-AB99-42B9-995D-A98BF1F9E72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3226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600BE-A75D-400C-A5B7-FA1982155DE2}" type="datetimeFigureOut">
              <a:rPr lang="de-DE"/>
              <a:pPr>
                <a:defRPr/>
              </a:pPr>
              <a:t>13.12.24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7365"/>
            <a:ext cx="5438775" cy="3909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630"/>
            <a:ext cx="2946400" cy="49800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DF7E76B-9AE4-4FCD-8F2B-942076931BD3}" type="slidenum">
              <a:rPr lang="de-DE" altLang="de-DE"/>
              <a:pPr/>
              <a:t>‹#›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B0CA5F-4677-4596-AA95-9BD3533770AC}" type="slidenum">
              <a:t>1</a:t>
            </a:fld>
            <a:endParaRPr lang="de-DE" sz="1400" b="0" i="0" u="none" strike="noStrike" kern="1200" cap="none" spc="0" baseline="0" dirty="0">
              <a:solidFill>
                <a:srgbClr val="000000"/>
              </a:solidFill>
              <a:uFillTx/>
              <a:latin typeface="Times New Roman" pitchFamily="18"/>
              <a:ea typeface="Segoe UI" pitchFamily="2"/>
              <a:cs typeface="Tahoma" pitchFamily="2"/>
            </a:endParaRPr>
          </a:p>
        </p:txBody>
      </p:sp>
      <p:sp>
        <p:nvSpPr>
          <p:cNvPr id="3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solidFill>
            <a:srgbClr val="729FCF"/>
          </a:solidFill>
          <a:ln w="25402" cap="flat">
            <a:solidFill>
              <a:srgbClr val="3465A4"/>
            </a:solidFill>
            <a:prstDash val="solid"/>
          </a:ln>
        </p:spPr>
      </p:sp>
      <p:sp>
        <p:nvSpPr>
          <p:cNvPr id="4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T" dirty="0"/>
              <a:t>The thicker the green arrow, the higher the amount of military English provided.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F7E76B-9AE4-4FCD-8F2B-942076931BD3}" type="slidenum">
              <a:rPr lang="de-DE" altLang="de-DE" smtClean="0"/>
              <a:pPr/>
              <a:t>13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20134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T" dirty="0"/>
              <a:t>This is the end of the first part of this morning session. Let's now have a 10 min. break and let's use this break to split you up into 4 groups. I'd like to make the workshop interactive. Can I have 4 volunteers as group leaders? Come on, don't be shy, let me see 4 hands? YES! I'd also like to make the workshop competitive. We need an umpire, an impartial judge. Who is willing to do that? YES! Please gather a few colleagues around you and be ready in 10 minutes.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F7E76B-9AE4-4FCD-8F2B-942076931BD3}" type="slidenum">
              <a:rPr lang="de-DE" altLang="de-DE" smtClean="0"/>
              <a:pPr/>
              <a:t>17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31688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9"/>
          <p:cNvSpPr>
            <a:spLocks noGrp="1"/>
          </p:cNvSpPr>
          <p:nvPr>
            <p:ph type="body" sz="quarter" idx="16"/>
          </p:nvPr>
        </p:nvSpPr>
        <p:spPr>
          <a:xfrm>
            <a:off x="1106157" y="1737630"/>
            <a:ext cx="7325828" cy="995631"/>
          </a:xfrm>
          <a:prstGeom prst="rect">
            <a:avLst/>
          </a:prstGeom>
        </p:spPr>
        <p:txBody>
          <a:bodyPr wrap="none" lIns="0" tIns="0" rIns="0" bIns="0"/>
          <a:lstStyle>
            <a:lvl1pPr marL="0" marR="0" indent="0" algn="l" defTabSz="914400" rtl="0" eaLnBrk="1" fontAlgn="auto" latinLnBrk="0" hangingPunct="1">
              <a:lnSpc>
                <a:spcPts val="3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150" b="0" i="0" baseline="0">
                <a:latin typeface="Franklin Gothic Demi" charset="0"/>
                <a:ea typeface="Franklin Gothic Demi" charset="0"/>
                <a:cs typeface="Franklin Gothic Demi" charset="0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1050570" y="3331086"/>
            <a:ext cx="7306141" cy="8945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aseline="0">
                <a:latin typeface="Franklin Gothic Demi" panose="020B0703020102020204" pitchFamily="34" charset="0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2425" y="219208"/>
            <a:ext cx="48260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2ABA12FA-F78D-436D-9772-9767FEB1D35D}"/>
              </a:ext>
            </a:extLst>
          </p:cNvPr>
          <p:cNvSpPr txBox="1"/>
          <p:nvPr userDrawn="1"/>
        </p:nvSpPr>
        <p:spPr>
          <a:xfrm>
            <a:off x="911851" y="219208"/>
            <a:ext cx="3122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>
                <a:solidFill>
                  <a:prstClr val="black"/>
                </a:solidFill>
                <a:latin typeface="Franklin Gothic Book" panose="020B0503020102020204" pitchFamily="34" charset="0"/>
              </a:rPr>
              <a:t>Austrian </a:t>
            </a:r>
            <a:r>
              <a:rPr lang="de-DE" sz="1200" b="1" err="1">
                <a:solidFill>
                  <a:prstClr val="black"/>
                </a:solidFill>
                <a:latin typeface="Franklin Gothic Book" panose="020B0503020102020204" pitchFamily="34" charset="0"/>
              </a:rPr>
              <a:t>Armed</a:t>
            </a:r>
            <a:r>
              <a:rPr lang="de-DE" sz="1200" b="1">
                <a:solidFill>
                  <a:prstClr val="black"/>
                </a:solidFill>
                <a:latin typeface="Franklin Gothic Book" panose="020B0503020102020204" pitchFamily="34" charset="0"/>
              </a:rPr>
              <a:t> Forces Language Institute</a:t>
            </a:r>
          </a:p>
          <a:p>
            <a:r>
              <a:rPr lang="de-DE" sz="1200" b="1">
                <a:solidFill>
                  <a:prstClr val="black"/>
                </a:solidFill>
                <a:latin typeface="Franklin Gothic Book" panose="020B0503020102020204" pitchFamily="34" charset="0"/>
              </a:rPr>
              <a:t>National </a:t>
            </a:r>
            <a:r>
              <a:rPr lang="de-DE" sz="1200" b="1" err="1">
                <a:solidFill>
                  <a:prstClr val="black"/>
                </a:solidFill>
                <a:latin typeface="Franklin Gothic Book" panose="020B0503020102020204" pitchFamily="34" charset="0"/>
              </a:rPr>
              <a:t>Defence</a:t>
            </a:r>
            <a:r>
              <a:rPr lang="de-DE" sz="1200" b="1">
                <a:solidFill>
                  <a:prstClr val="black"/>
                </a:solidFill>
                <a:latin typeface="Franklin Gothic Book" panose="020B0503020102020204" pitchFamily="34" charset="0"/>
              </a:rPr>
              <a:t> Academy</a:t>
            </a:r>
            <a:endParaRPr lang="de-AT" sz="1200" b="1">
              <a:solidFill>
                <a:prstClr val="black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3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gefoli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0" y="3771900"/>
            <a:ext cx="9144000" cy="3086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AT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3525" y="5588000"/>
            <a:ext cx="1181100" cy="119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631525" y="1159557"/>
            <a:ext cx="8141000" cy="7905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tabLst>
                <a:tab pos="989013" algn="l"/>
              </a:tabLst>
              <a:defRPr sz="4200">
                <a:latin typeface="Franklin Gothic Demi" panose="020B0703020102020204" pitchFamily="34" charset="0"/>
              </a:defRPr>
            </a:lvl1pPr>
            <a:lvl2pPr marL="457200" indent="0">
              <a:buNone/>
              <a:defRPr>
                <a:latin typeface="Franklin Gothic Demi" panose="020B0703020102020204" pitchFamily="34" charset="0"/>
              </a:defRPr>
            </a:lvl2pPr>
            <a:lvl3pPr marL="914400" indent="0">
              <a:buNone/>
              <a:defRPr>
                <a:latin typeface="Franklin Gothic Demi" panose="020B0703020102020204" pitchFamily="34" charset="0"/>
              </a:defRPr>
            </a:lvl3pPr>
            <a:lvl4pPr marL="1371600" indent="0">
              <a:buNone/>
              <a:defRPr>
                <a:latin typeface="Franklin Gothic Demi" panose="020B0703020102020204" pitchFamily="34" charset="0"/>
              </a:defRPr>
            </a:lvl4pPr>
            <a:lvl5pPr marL="1828800" indent="0">
              <a:buNone/>
              <a:defRPr>
                <a:latin typeface="Franklin Gothic Demi" panose="020B0703020102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9"/>
          </p:nvPr>
        </p:nvSpPr>
        <p:spPr>
          <a:xfrm>
            <a:off x="607051" y="2172472"/>
            <a:ext cx="8089273" cy="4228328"/>
          </a:xfrm>
          <a:prstGeom prst="rect">
            <a:avLst/>
          </a:prstGeom>
        </p:spPr>
        <p:txBody>
          <a:bodyPr/>
          <a:lstStyle>
            <a:lvl1pPr marL="360000" marR="0" indent="-360000" algn="l" defTabSz="720000" rtl="0" eaLnBrk="1" fontAlgn="auto" latinLnBrk="0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sz="2550" baseline="0">
                <a:latin typeface="Franklin Gothic Demi" panose="020B0703020102020204" pitchFamily="34" charset="0"/>
              </a:defRPr>
            </a:lvl1pPr>
            <a:lvl2pPr marL="457200" indent="0">
              <a:lnSpc>
                <a:spcPct val="150000"/>
              </a:lnSpc>
              <a:buNone/>
              <a:defRPr sz="2550">
                <a:latin typeface="Franklin Gothic Medium" panose="020B0603020102020204" pitchFamily="34" charset="0"/>
              </a:defRPr>
            </a:lvl2pPr>
            <a:lvl3pPr marL="914400" indent="0">
              <a:lnSpc>
                <a:spcPct val="150000"/>
              </a:lnSpc>
              <a:buNone/>
              <a:defRPr sz="2550">
                <a:latin typeface="Franklin Gothic Medium" panose="020B0603020102020204" pitchFamily="34" charset="0"/>
              </a:defRPr>
            </a:lvl3pPr>
            <a:lvl4pPr marL="1371600" indent="0">
              <a:lnSpc>
                <a:spcPct val="150000"/>
              </a:lnSpc>
              <a:buNone/>
              <a:defRPr sz="2550">
                <a:latin typeface="Franklin Gothic Medium" panose="020B0603020102020204" pitchFamily="34" charset="0"/>
              </a:defRPr>
            </a:lvl4pPr>
            <a:lvl5pPr marL="1828800" indent="0">
              <a:lnSpc>
                <a:spcPct val="150000"/>
              </a:lnSpc>
              <a:buNone/>
              <a:defRPr sz="255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pic>
        <p:nvPicPr>
          <p:cNvPr id="12" name="Picture 8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825" y="371608"/>
            <a:ext cx="48260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2ABA12FA-F78D-436D-9772-9767FEB1D35D}"/>
              </a:ext>
            </a:extLst>
          </p:cNvPr>
          <p:cNvSpPr txBox="1"/>
          <p:nvPr userDrawn="1"/>
        </p:nvSpPr>
        <p:spPr>
          <a:xfrm>
            <a:off x="1064251" y="371608"/>
            <a:ext cx="3122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>
                <a:solidFill>
                  <a:prstClr val="black"/>
                </a:solidFill>
                <a:latin typeface="Franklin Gothic Book" panose="020B0503020102020204" pitchFamily="34" charset="0"/>
              </a:rPr>
              <a:t>Austrian </a:t>
            </a:r>
            <a:r>
              <a:rPr lang="de-DE" sz="1200" b="1" err="1">
                <a:solidFill>
                  <a:prstClr val="black"/>
                </a:solidFill>
                <a:latin typeface="Franklin Gothic Book" panose="020B0503020102020204" pitchFamily="34" charset="0"/>
              </a:rPr>
              <a:t>Armed</a:t>
            </a:r>
            <a:r>
              <a:rPr lang="de-DE" sz="1200" b="1">
                <a:solidFill>
                  <a:prstClr val="black"/>
                </a:solidFill>
                <a:latin typeface="Franklin Gothic Book" panose="020B0503020102020204" pitchFamily="34" charset="0"/>
              </a:rPr>
              <a:t> Forces Language Institute</a:t>
            </a:r>
          </a:p>
          <a:p>
            <a:r>
              <a:rPr lang="de-DE" sz="1200" b="1">
                <a:solidFill>
                  <a:prstClr val="black"/>
                </a:solidFill>
                <a:latin typeface="Franklin Gothic Book" panose="020B0503020102020204" pitchFamily="34" charset="0"/>
              </a:rPr>
              <a:t>National </a:t>
            </a:r>
            <a:r>
              <a:rPr lang="de-DE" sz="1200" b="1" err="1">
                <a:solidFill>
                  <a:prstClr val="black"/>
                </a:solidFill>
                <a:latin typeface="Franklin Gothic Book" panose="020B0503020102020204" pitchFamily="34" charset="0"/>
              </a:rPr>
              <a:t>Defence</a:t>
            </a:r>
            <a:r>
              <a:rPr lang="de-DE" sz="1200" b="1">
                <a:solidFill>
                  <a:prstClr val="black"/>
                </a:solidFill>
                <a:latin typeface="Franklin Gothic Book" panose="020B0503020102020204" pitchFamily="34" charset="0"/>
              </a:rPr>
              <a:t> Academy</a:t>
            </a:r>
            <a:endParaRPr lang="de-AT" sz="1200" b="1">
              <a:solidFill>
                <a:prstClr val="black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981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8172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bg>
      <p:bgPr>
        <a:blipFill dpi="0" rotWithShape="0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9"/>
          <p:cNvSpPr>
            <a:spLocks noGrp="1"/>
          </p:cNvSpPr>
          <p:nvPr>
            <p:ph type="body" sz="quarter" idx="16"/>
          </p:nvPr>
        </p:nvSpPr>
        <p:spPr>
          <a:xfrm>
            <a:off x="1032113" y="1737630"/>
            <a:ext cx="7559688" cy="1309725"/>
          </a:xfrm>
          <a:prstGeom prst="rect">
            <a:avLst/>
          </a:prstGeom>
        </p:spPr>
        <p:txBody>
          <a:bodyPr wrap="none" lIns="0" tIns="0" rIns="0" bIns="0"/>
          <a:lstStyle>
            <a:lvl1pPr marL="0" marR="0" indent="0" algn="l" defTabSz="914400" rtl="0" eaLnBrk="1" fontAlgn="auto" latinLnBrk="0" hangingPunct="1">
              <a:lnSpc>
                <a:spcPts val="3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150" b="0" i="0" baseline="0">
                <a:latin typeface="Franklin Gothic Demi" charset="0"/>
                <a:ea typeface="Franklin Gothic Demi" charset="0"/>
                <a:cs typeface="Franklin Gothic Demi" charset="0"/>
              </a:defRPr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1032113" y="3331086"/>
            <a:ext cx="7663826" cy="89450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500" baseline="0">
                <a:latin typeface="Franklin Gothic Demi" panose="020B0703020102020204" pitchFamily="34" charset="0"/>
              </a:defRPr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6" name="Textfeld 15"/>
          <p:cNvSpPr txBox="1"/>
          <p:nvPr userDrawn="1"/>
        </p:nvSpPr>
        <p:spPr>
          <a:xfrm>
            <a:off x="1032113" y="470882"/>
            <a:ext cx="5224585" cy="52322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de-AT" sz="1400">
                <a:latin typeface="Franklin Gothic Demi" panose="020B0703020102020204" pitchFamily="34" charset="0"/>
              </a:rPr>
              <a:t>ÖSTERREICHISCHES BUNDESHEER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AT" sz="1400">
                <a:latin typeface="Franklin Gothic Book" panose="020B0503020102020204" pitchFamily="34" charset="0"/>
              </a:rPr>
              <a:t>Landesverteidigungsakademie</a:t>
            </a:r>
            <a:r>
              <a:rPr lang="de-AT" sz="1400" baseline="0">
                <a:latin typeface="Franklin Gothic Book" panose="020B0503020102020204" pitchFamily="34" charset="0"/>
              </a:rPr>
              <a:t> / Sprachinstitut des Bundesheeres </a:t>
            </a:r>
            <a:endParaRPr lang="de-DE" sz="1400">
              <a:latin typeface="Franklin Gothic Book" panose="020B0503020102020204" pitchFamily="34" charset="0"/>
            </a:endParaRPr>
          </a:p>
        </p:txBody>
      </p:sp>
      <p:pic>
        <p:nvPicPr>
          <p:cNvPr id="17" name="Grafik 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82301" y="404664"/>
            <a:ext cx="537495" cy="696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7615" y="6330316"/>
            <a:ext cx="1248736" cy="1368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0363" y="6010881"/>
            <a:ext cx="1878103" cy="137005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6376" y="404664"/>
            <a:ext cx="571738" cy="695753"/>
          </a:xfrm>
          <a:prstGeom prst="rect">
            <a:avLst/>
          </a:prstGeom>
        </p:spPr>
      </p:pic>
      <p:pic>
        <p:nvPicPr>
          <p:cNvPr id="10" name="Picture 54" descr="LVAk_logo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700" y="404664"/>
            <a:ext cx="906696" cy="693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FFFFFF" mc:Ignorable="a14" a14:legacySpreadsheetColorIndex="9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5642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1077913" y="3063875"/>
            <a:ext cx="414337" cy="31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2425" y="608013"/>
            <a:ext cx="48260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platzhalter 9"/>
          <p:cNvSpPr>
            <a:spLocks noGrp="1"/>
          </p:cNvSpPr>
          <p:nvPr>
            <p:ph type="body" sz="quarter" idx="16"/>
          </p:nvPr>
        </p:nvSpPr>
        <p:spPr>
          <a:xfrm>
            <a:off x="1065697" y="1737630"/>
            <a:ext cx="7325828" cy="1309725"/>
          </a:xfrm>
          <a:prstGeom prst="rect">
            <a:avLst/>
          </a:prstGeom>
        </p:spPr>
        <p:txBody>
          <a:bodyPr wrap="none" lIns="0" tIns="0" rIns="0" bIns="0"/>
          <a:lstStyle>
            <a:lvl1pPr marL="0" marR="0" indent="0" algn="l" defTabSz="914400" rtl="0" eaLnBrk="1" fontAlgn="auto" latinLnBrk="0" hangingPunct="1">
              <a:lnSpc>
                <a:spcPts val="3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150" b="0" i="0" baseline="0">
                <a:latin typeface="Franklin Gothic Demi" charset="0"/>
                <a:ea typeface="Franklin Gothic Demi" charset="0"/>
                <a:cs typeface="Franklin Gothic Demi" charset="0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961558" y="3331086"/>
            <a:ext cx="7306141" cy="8945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aseline="0">
                <a:latin typeface="Franklin Gothic Demi" panose="020B0703020102020204" pitchFamily="34" charset="0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1C4025E-2D31-4710-9AB3-235B668CB074}"/>
              </a:ext>
            </a:extLst>
          </p:cNvPr>
          <p:cNvSpPr txBox="1"/>
          <p:nvPr userDrawn="1"/>
        </p:nvSpPr>
        <p:spPr>
          <a:xfrm>
            <a:off x="887419" y="578157"/>
            <a:ext cx="31223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>
                <a:solidFill>
                  <a:prstClr val="black"/>
                </a:solidFill>
                <a:latin typeface="Calibri" pitchFamily="34" charset="0"/>
              </a:rPr>
              <a:t>Austrian </a:t>
            </a:r>
            <a:r>
              <a:rPr lang="de-DE" sz="1100" b="1" err="1">
                <a:solidFill>
                  <a:prstClr val="black"/>
                </a:solidFill>
                <a:latin typeface="Calibri" pitchFamily="34" charset="0"/>
              </a:rPr>
              <a:t>Armed</a:t>
            </a:r>
            <a:r>
              <a:rPr lang="de-DE" sz="1100" b="1">
                <a:solidFill>
                  <a:prstClr val="black"/>
                </a:solidFill>
                <a:latin typeface="Calibri" pitchFamily="34" charset="0"/>
              </a:rPr>
              <a:t> Forces Language Institute</a:t>
            </a:r>
            <a:endParaRPr lang="de-AT" sz="1100" b="1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37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lgefolie">
    <p:bg>
      <p:bgPr>
        <a:blipFill dpi="0" rotWithShape="0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643882" y="1642157"/>
            <a:ext cx="6376390" cy="79057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tabLst>
                <a:tab pos="989013" algn="l"/>
              </a:tabLst>
              <a:defRPr sz="4200">
                <a:latin typeface="Franklin Gothic Demi" panose="020B0703020102020204" pitchFamily="34" charset="0"/>
              </a:defRPr>
            </a:lvl1pPr>
            <a:lvl2pPr marL="457200" indent="0">
              <a:buNone/>
              <a:defRPr>
                <a:latin typeface="Franklin Gothic Demi" panose="020B0703020102020204" pitchFamily="34" charset="0"/>
              </a:defRPr>
            </a:lvl2pPr>
            <a:lvl3pPr marL="914400" indent="0">
              <a:buNone/>
              <a:defRPr>
                <a:latin typeface="Franklin Gothic Demi" panose="020B0703020102020204" pitchFamily="34" charset="0"/>
              </a:defRPr>
            </a:lvl3pPr>
            <a:lvl4pPr marL="1371600" indent="0">
              <a:buNone/>
              <a:defRPr>
                <a:latin typeface="Franklin Gothic Demi" panose="020B0703020102020204" pitchFamily="34" charset="0"/>
              </a:defRPr>
            </a:lvl4pPr>
            <a:lvl5pPr marL="1828800" indent="0">
              <a:buNone/>
              <a:defRPr>
                <a:latin typeface="Franklin Gothic Demi" panose="020B0703020102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9"/>
          </p:nvPr>
        </p:nvSpPr>
        <p:spPr>
          <a:xfrm>
            <a:off x="643883" y="2655072"/>
            <a:ext cx="6376389" cy="3732213"/>
          </a:xfrm>
          <a:prstGeom prst="rect">
            <a:avLst/>
          </a:prstGeom>
        </p:spPr>
        <p:txBody>
          <a:bodyPr lIns="0" tIns="0" rIns="0" bIns="0"/>
          <a:lstStyle>
            <a:lvl1pPr marL="360000" marR="0" indent="-360000" algn="l" defTabSz="7200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4600"/>
              </a:buClr>
              <a:buSzPct val="90000"/>
              <a:buFont typeface="Franklin Gothic Demi" panose="020B0703020102020204" pitchFamily="34" charset="0"/>
              <a:buChar char="►"/>
              <a:tabLst/>
              <a:defRPr sz="2400" baseline="0">
                <a:latin typeface="Franklin Gothic Demi" panose="020B0703020102020204" pitchFamily="34" charset="0"/>
              </a:defRPr>
            </a:lvl1pPr>
            <a:lvl2pPr marL="72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2000">
                <a:latin typeface="Franklin Gothic Medium" panose="020B0603020102020204" pitchFamily="34" charset="0"/>
              </a:defRPr>
            </a:lvl2pPr>
            <a:lvl3pPr marL="10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800">
                <a:latin typeface="Franklin Gothic Medium" panose="020B0603020102020204" pitchFamily="34" charset="0"/>
              </a:defRPr>
            </a:lvl3pPr>
            <a:lvl4pPr marL="144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600">
                <a:latin typeface="Franklin Gothic Medium" panose="020B0603020102020204" pitchFamily="34" charset="0"/>
              </a:defRPr>
            </a:lvl4pPr>
            <a:lvl5pPr marL="180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6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0"/>
            <a:endParaRPr lang="de-DE" dirty="0"/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643882" y="6393548"/>
            <a:ext cx="1897474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7A3E160D-85AF-4FC9-8ED6-8297E1611940}" type="datetimeFigureOut">
              <a:rPr lang="de-DE" smtClean="0"/>
              <a:pPr/>
              <a:t>13.12.24</a:t>
            </a:fld>
            <a:endParaRPr lang="de-DE" dirty="0"/>
          </a:p>
        </p:txBody>
      </p:sp>
      <p:sp>
        <p:nvSpPr>
          <p:cNvPr id="1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70444" y="6392755"/>
            <a:ext cx="2393058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0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341346" y="6387285"/>
            <a:ext cx="654618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38559483-E252-4F7C-9A75-2A969302993F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13" name="Picture 8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2425" y="219208"/>
            <a:ext cx="48260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2ABA12FA-F78D-436D-9772-9767FEB1D35D}"/>
              </a:ext>
            </a:extLst>
          </p:cNvPr>
          <p:cNvSpPr txBox="1"/>
          <p:nvPr userDrawn="1"/>
        </p:nvSpPr>
        <p:spPr>
          <a:xfrm>
            <a:off x="911851" y="219208"/>
            <a:ext cx="3122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Franklin Gothic Book" panose="020B0503020102020204" pitchFamily="34" charset="0"/>
              </a:rPr>
              <a:t>Austrian </a:t>
            </a:r>
            <a:r>
              <a:rPr lang="de-DE" sz="1200" b="1" dirty="0" err="1">
                <a:solidFill>
                  <a:prstClr val="black"/>
                </a:solidFill>
                <a:latin typeface="Franklin Gothic Book" panose="020B0503020102020204" pitchFamily="34" charset="0"/>
              </a:rPr>
              <a:t>Armed</a:t>
            </a:r>
            <a:r>
              <a:rPr lang="de-DE" sz="1200" b="1" dirty="0">
                <a:solidFill>
                  <a:prstClr val="black"/>
                </a:solidFill>
                <a:latin typeface="Franklin Gothic Book" panose="020B0503020102020204" pitchFamily="34" charset="0"/>
              </a:rPr>
              <a:t> Forces Language Institute</a:t>
            </a:r>
          </a:p>
          <a:p>
            <a:r>
              <a:rPr lang="de-DE" sz="1200" b="1" dirty="0">
                <a:solidFill>
                  <a:prstClr val="black"/>
                </a:solidFill>
                <a:latin typeface="Franklin Gothic Book" panose="020B0503020102020204" pitchFamily="34" charset="0"/>
              </a:rPr>
              <a:t>National Defence Academy</a:t>
            </a:r>
            <a:endParaRPr lang="de-AT" sz="1200" b="1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5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2377" y="6400800"/>
            <a:ext cx="9141622" cy="457200"/>
          </a:xfrm>
          <a:prstGeom prst="rect">
            <a:avLst/>
          </a:prstGeom>
          <a:solidFill>
            <a:srgbClr val="82847C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Rectangle 5"/>
          <p:cNvSpPr/>
          <p:nvPr/>
        </p:nvSpPr>
        <p:spPr>
          <a:xfrm>
            <a:off x="9" y="6334316"/>
            <a:ext cx="9141622" cy="64008"/>
          </a:xfrm>
          <a:prstGeom prst="rect">
            <a:avLst/>
          </a:prstGeom>
          <a:solidFill>
            <a:srgbClr val="ACADA8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 dirty="0"/>
          </a:p>
        </p:txBody>
      </p:sp>
      <p:sp>
        <p:nvSpPr>
          <p:cNvPr id="5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 dirty="0"/>
          </a:p>
        </p:txBody>
      </p:sp>
      <p:sp>
        <p:nvSpPr>
          <p:cNvPr id="6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807AFD-5774-46AD-AB9C-C6C442E60D97}" type="slidenum"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457144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8" r:id="rId2"/>
    <p:sldLayoutId id="2147483779" r:id="rId3"/>
    <p:sldLayoutId id="2147483783" r:id="rId4"/>
    <p:sldLayoutId id="2147483784" r:id="rId5"/>
    <p:sldLayoutId id="2147483785" r:id="rId6"/>
    <p:sldLayoutId id="2147483786" r:id="rId7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juergen.kotzian@bmlv.gv.a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1"/>
            <a:ext cx="9179999" cy="685799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537" y="277001"/>
            <a:ext cx="1008939" cy="83676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8" name="Rechteck 7"/>
          <p:cNvSpPr/>
          <p:nvPr/>
        </p:nvSpPr>
        <p:spPr>
          <a:xfrm>
            <a:off x="1346602" y="421984"/>
            <a:ext cx="4572000" cy="86946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283"/>
              </a:spcBef>
            </a:pPr>
            <a:r>
              <a:rPr lang="de-DE" sz="2400" dirty="0">
                <a:solidFill>
                  <a:srgbClr val="FFFFFF"/>
                </a:solidFill>
                <a:latin typeface="Franklin Gothic Demi" panose="020B0703020102020204" pitchFamily="34" charset="0"/>
              </a:rPr>
              <a:t>Austrian </a:t>
            </a:r>
            <a:r>
              <a:rPr lang="de-DE" sz="2400" dirty="0" err="1">
                <a:solidFill>
                  <a:srgbClr val="FFFFFF"/>
                </a:solidFill>
                <a:latin typeface="Franklin Gothic Demi" panose="020B0703020102020204" pitchFamily="34" charset="0"/>
              </a:rPr>
              <a:t>Armed</a:t>
            </a:r>
            <a:r>
              <a:rPr lang="de-DE" sz="2400" dirty="0">
                <a:solidFill>
                  <a:srgbClr val="FFFFFF"/>
                </a:solidFill>
                <a:latin typeface="Franklin Gothic Demi" panose="020B0703020102020204" pitchFamily="34" charset="0"/>
              </a:rPr>
              <a:t> Forces</a:t>
            </a:r>
          </a:p>
          <a:p>
            <a:pPr>
              <a:spcBef>
                <a:spcPts val="283"/>
              </a:spcBef>
            </a:pPr>
            <a:r>
              <a:rPr lang="de-DE" sz="2400" dirty="0">
                <a:solidFill>
                  <a:srgbClr val="FFFFFF"/>
                </a:solidFill>
                <a:latin typeface="Franklin Gothic Demi" panose="020B0703020102020204" pitchFamily="34" charset="0"/>
              </a:rPr>
              <a:t>National Defence Academy</a:t>
            </a: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457" y="160650"/>
            <a:ext cx="721179" cy="8777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9AC0B7D-C1B8-57F5-554E-F75765A2BE31}"/>
              </a:ext>
            </a:extLst>
          </p:cNvPr>
          <p:cNvSpPr txBox="1"/>
          <p:nvPr/>
        </p:nvSpPr>
        <p:spPr>
          <a:xfrm>
            <a:off x="165537" y="1861116"/>
            <a:ext cx="8172920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altLang="de-DE" sz="2800" b="1" dirty="0">
                <a:solidFill>
                  <a:schemeClr val="bg1"/>
                </a:solidFill>
                <a:latin typeface="Arial" charset="0"/>
              </a:rPr>
              <a:t>EGP and ESP Training </a:t>
            </a:r>
          </a:p>
          <a:p>
            <a:pPr algn="ctr"/>
            <a:r>
              <a:rPr lang="de-AT" altLang="de-DE" sz="1800" b="1" dirty="0">
                <a:solidFill>
                  <a:schemeClr val="bg1"/>
                </a:solidFill>
                <a:latin typeface="Arial" charset="0"/>
              </a:rPr>
              <a:t>at </a:t>
            </a:r>
            <a:r>
              <a:rPr lang="de-AT" altLang="de-DE" sz="1800" b="1" dirty="0" err="1">
                <a:solidFill>
                  <a:schemeClr val="bg1"/>
                </a:solidFill>
                <a:latin typeface="Arial" charset="0"/>
              </a:rPr>
              <a:t>the</a:t>
            </a:r>
            <a:r>
              <a:rPr lang="de-AT" altLang="de-DE" sz="1800" b="1" dirty="0">
                <a:solidFill>
                  <a:schemeClr val="bg1"/>
                </a:solidFill>
                <a:latin typeface="Arial" charset="0"/>
              </a:rPr>
              <a:t> </a:t>
            </a:r>
          </a:p>
          <a:p>
            <a:pPr algn="ctr"/>
            <a:r>
              <a:rPr lang="de-AT" altLang="de-DE" sz="2800" b="1" dirty="0">
                <a:solidFill>
                  <a:schemeClr val="bg1"/>
                </a:solidFill>
                <a:latin typeface="Arial" charset="0"/>
              </a:rPr>
              <a:t>Austrian </a:t>
            </a:r>
            <a:r>
              <a:rPr lang="de-AT" altLang="de-DE" sz="2800" b="1" dirty="0" err="1">
                <a:solidFill>
                  <a:schemeClr val="bg1"/>
                </a:solidFill>
                <a:latin typeface="Arial" charset="0"/>
              </a:rPr>
              <a:t>Armed</a:t>
            </a:r>
            <a:r>
              <a:rPr lang="de-AT" altLang="de-DE" sz="2800" b="1" dirty="0">
                <a:solidFill>
                  <a:schemeClr val="bg1"/>
                </a:solidFill>
                <a:latin typeface="Arial" charset="0"/>
              </a:rPr>
              <a:t> Forces Language Institute</a:t>
            </a:r>
          </a:p>
          <a:p>
            <a:pPr algn="ctr"/>
            <a:endParaRPr lang="de-AT" altLang="de-DE" sz="1400" b="1" dirty="0">
              <a:solidFill>
                <a:schemeClr val="bg1"/>
              </a:solidFill>
              <a:latin typeface="Arial" charset="0"/>
            </a:endParaRPr>
          </a:p>
          <a:p>
            <a:pPr algn="ctr"/>
            <a:endParaRPr lang="de-AT" altLang="de-DE" b="1" dirty="0">
              <a:solidFill>
                <a:schemeClr val="bg1"/>
              </a:solidFill>
              <a:latin typeface="Arial" charset="0"/>
            </a:endParaRPr>
          </a:p>
          <a:p>
            <a:pPr algn="ctr"/>
            <a:r>
              <a:rPr lang="de-AT" altLang="de-DE" b="1" dirty="0">
                <a:solidFill>
                  <a:schemeClr val="bg1"/>
                </a:solidFill>
                <a:latin typeface="Arial" charset="0"/>
              </a:rPr>
              <a:t>Jürgen Kotzian</a:t>
            </a:r>
          </a:p>
          <a:p>
            <a:pPr algn="ctr"/>
            <a:endParaRPr lang="de-AT" altLang="de-DE" b="1" dirty="0">
              <a:solidFill>
                <a:schemeClr val="bg1"/>
              </a:solidFill>
              <a:latin typeface="Arial" charset="0"/>
            </a:endParaRPr>
          </a:p>
          <a:p>
            <a:pPr algn="ctr"/>
            <a:r>
              <a:rPr lang="de-AT" altLang="de-DE" b="1" dirty="0">
                <a:solidFill>
                  <a:schemeClr val="bg1"/>
                </a:solidFill>
                <a:latin typeface="Arial" charset="0"/>
              </a:rPr>
              <a:t>BILC Professional Development Seminar</a:t>
            </a:r>
          </a:p>
          <a:p>
            <a:pPr algn="ctr"/>
            <a:r>
              <a:rPr lang="de-AT" altLang="de-DE" b="1" dirty="0">
                <a:solidFill>
                  <a:schemeClr val="bg1"/>
                </a:solidFill>
                <a:latin typeface="Arial" charset="0"/>
              </a:rPr>
              <a:t>14 – 18 SEP 2024, PRAGUE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AT"/>
              <a:t>Courses &amp; Clients (STANAG 6001)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>
          <a:xfrm>
            <a:off x="631525" y="1874761"/>
            <a:ext cx="8089273" cy="4228328"/>
          </a:xfrm>
        </p:spPr>
        <p:txBody>
          <a:bodyPr/>
          <a:lstStyle/>
          <a:p>
            <a:r>
              <a:rPr lang="en-AU" dirty="0"/>
              <a:t>English Levels 0+ to 3</a:t>
            </a:r>
          </a:p>
          <a:p>
            <a:pPr lvl="1"/>
            <a:r>
              <a:rPr lang="en-AU" dirty="0"/>
              <a:t>For mil &amp; civ AAF personnel</a:t>
            </a:r>
            <a:br>
              <a:rPr lang="en-AU" dirty="0"/>
            </a:br>
            <a:r>
              <a:rPr lang="en-AU" dirty="0"/>
              <a:t>	</a:t>
            </a:r>
            <a:r>
              <a:rPr lang="en-AU" sz="2300" dirty="0"/>
              <a:t>Levels 0+ to 2 decentralised, civilian contractors plus 	</a:t>
            </a:r>
            <a:r>
              <a:rPr lang="en-AU" sz="2300" dirty="0">
                <a:solidFill>
                  <a:schemeClr val="accent6">
                    <a:lumMod val="75000"/>
                  </a:schemeClr>
                </a:solidFill>
              </a:rPr>
              <a:t>military English language trainers</a:t>
            </a:r>
          </a:p>
          <a:p>
            <a:pPr lvl="1"/>
            <a:r>
              <a:rPr lang="en-AU" sz="2300" dirty="0"/>
              <a:t>	Level 3, centralised, AAFLI personnel and civilian 	contractors</a:t>
            </a:r>
          </a:p>
          <a:p>
            <a:pPr marL="360000" lvl="1" indent="-360000" defTabSz="720000" eaLnBrk="1" fontAlgn="auto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  <a:buBlip>
                <a:blip r:embed="rId2"/>
              </a:buBlip>
            </a:pPr>
            <a:r>
              <a:rPr lang="en-AU" dirty="0">
                <a:latin typeface="Franklin Gothic Demi" panose="020B0703020102020204" pitchFamily="34" charset="0"/>
              </a:rPr>
              <a:t>English for Specific Purposes</a:t>
            </a:r>
          </a:p>
          <a:p>
            <a:pPr lvl="1" defTabSz="720000"/>
            <a:r>
              <a:rPr lang="en-AU" dirty="0"/>
              <a:t>For AAF and int’l personnel (PCM)</a:t>
            </a:r>
          </a:p>
          <a:p>
            <a:pPr lvl="1"/>
            <a:endParaRPr lang="en-AU" dirty="0"/>
          </a:p>
          <a:p>
            <a:pPr lvl="1"/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53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AT" dirty="0" err="1"/>
              <a:t>Requirements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NCOs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AU" dirty="0"/>
              <a:t>English Level 1  (STANAG 6001) </a:t>
            </a:r>
            <a:r>
              <a:rPr lang="en-AU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+ MILITARY ENGLISH</a:t>
            </a:r>
          </a:p>
          <a:p>
            <a:pPr lvl="1"/>
            <a:r>
              <a:rPr lang="en-AU" dirty="0"/>
              <a:t>For sergeants (O</a:t>
            </a:r>
            <a:r>
              <a:rPr lang="sk-SK" dirty="0"/>
              <a:t>R</a:t>
            </a:r>
            <a:r>
              <a:rPr lang="en-AU" dirty="0"/>
              <a:t>-5)</a:t>
            </a:r>
          </a:p>
          <a:p>
            <a:r>
              <a:rPr lang="en-AU" dirty="0"/>
              <a:t>English Level 2 (STANAG 6001) </a:t>
            </a:r>
            <a:r>
              <a:rPr lang="en-AU" dirty="0">
                <a:solidFill>
                  <a:schemeClr val="accent6">
                    <a:lumMod val="75000"/>
                  </a:schemeClr>
                </a:solidFill>
              </a:rPr>
              <a:t>+ MILITARY ENGLISH</a:t>
            </a:r>
          </a:p>
          <a:p>
            <a:pPr lvl="1"/>
            <a:r>
              <a:rPr lang="en-AU" dirty="0"/>
              <a:t>For staff sergeants (O</a:t>
            </a:r>
            <a:r>
              <a:rPr lang="sk-SK" dirty="0"/>
              <a:t>R</a:t>
            </a:r>
            <a:r>
              <a:rPr lang="en-AU" dirty="0"/>
              <a:t>-6)</a:t>
            </a:r>
          </a:p>
          <a:p>
            <a:pPr lvl="1"/>
            <a:r>
              <a:rPr lang="en-AU" sz="2300" dirty="0">
                <a:sym typeface="Wingdings" pitchFamily="2" charset="2"/>
              </a:rPr>
              <a:t>General English Courses with military add-on (</a:t>
            </a:r>
            <a:r>
              <a:rPr lang="en-AU" sz="2300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military English language trainers</a:t>
            </a:r>
            <a:r>
              <a:rPr lang="en-AU" sz="2300" dirty="0">
                <a:sym typeface="Wingdings" pitchFamily="2" charset="2"/>
              </a:rPr>
              <a:t>)</a:t>
            </a:r>
          </a:p>
          <a:p>
            <a:pPr lvl="1"/>
            <a:r>
              <a:rPr lang="en-AU" sz="2300" dirty="0">
                <a:sym typeface="Wingdings" pitchFamily="2" charset="2"/>
              </a:rPr>
              <a:t> STANAG exam with military speaking topics at level 2</a:t>
            </a:r>
            <a:endParaRPr lang="en-AU" sz="2300" dirty="0"/>
          </a:p>
          <a:p>
            <a:pPr lvl="1"/>
            <a:endParaRPr lang="en-AU" dirty="0"/>
          </a:p>
          <a:p>
            <a:pPr lvl="1"/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8988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AT" dirty="0" err="1"/>
              <a:t>Requirements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Officers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360000" lvl="1" indent="-360000" defTabSz="720000" eaLnBrk="1" fontAlgn="auto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  <a:buBlip>
                <a:blip r:embed="rId2"/>
              </a:buBlip>
            </a:pPr>
            <a:r>
              <a:rPr lang="en-AU" dirty="0">
                <a:latin typeface="Franklin Gothic Demi" panose="020B0703020102020204" pitchFamily="34" charset="0"/>
              </a:rPr>
              <a:t>English Level 2+ (STANAG 6001)</a:t>
            </a:r>
          </a:p>
          <a:p>
            <a:pPr lvl="1" defTabSz="720000"/>
            <a:r>
              <a:rPr lang="en-AU" dirty="0"/>
              <a:t>For OF-1 graduating from the </a:t>
            </a:r>
            <a:r>
              <a:rPr lang="en-AU" dirty="0" err="1"/>
              <a:t>Theresian</a:t>
            </a:r>
            <a:r>
              <a:rPr lang="en-AU" dirty="0"/>
              <a:t> Military Academy (BA Military Leadership)</a:t>
            </a:r>
          </a:p>
          <a:p>
            <a:pPr marL="360000" lvl="1" indent="-360000" defTabSz="720000" eaLnBrk="1" fontAlgn="auto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  <a:buBlip>
                <a:blip r:embed="rId2"/>
              </a:buBlip>
            </a:pPr>
            <a:r>
              <a:rPr lang="en-AU" dirty="0">
                <a:latin typeface="Franklin Gothic Demi" panose="020B0703020102020204" pitchFamily="34" charset="0"/>
              </a:rPr>
              <a:t>English Level 3 (STANAG 6001)</a:t>
            </a:r>
          </a:p>
          <a:p>
            <a:pPr lvl="1" defTabSz="720000"/>
            <a:r>
              <a:rPr lang="en-AU" dirty="0"/>
              <a:t>For officers graduating from the National Defence Academy (MA Military Leadership)</a:t>
            </a:r>
          </a:p>
          <a:p>
            <a:pPr lvl="1" defTabSz="720000"/>
            <a:endParaRPr lang="en-AU" dirty="0"/>
          </a:p>
          <a:p>
            <a:pPr lvl="1"/>
            <a:endParaRPr lang="en-AU" dirty="0"/>
          </a:p>
          <a:p>
            <a:pPr lvl="1"/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30025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DF85039E-C243-441E-9A09-0111ECB19E58}"/>
              </a:ext>
            </a:extLst>
          </p:cNvPr>
          <p:cNvSpPr/>
          <p:nvPr/>
        </p:nvSpPr>
        <p:spPr>
          <a:xfrm>
            <a:off x="2120945" y="125123"/>
            <a:ext cx="7838983" cy="1079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544830" algn="ctr" eaLnBrk="0" hangingPunct="0">
              <a:lnSpc>
                <a:spcPct val="90000"/>
              </a:lnSpc>
              <a:spcBef>
                <a:spcPts val="1000"/>
              </a:spcBef>
              <a:tabLst>
                <a:tab pos="989013" algn="l"/>
              </a:tabLst>
            </a:pPr>
            <a:r>
              <a:rPr lang="de-DE" altLang="de-DE" sz="31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Demi" panose="020B0703020102020204" pitchFamily="34" charset="0"/>
              </a:rPr>
              <a:t>Language </a:t>
            </a:r>
            <a:r>
              <a:rPr lang="de-DE" altLang="de-DE" sz="31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Demi" panose="020B0703020102020204" pitchFamily="34" charset="0"/>
              </a:rPr>
              <a:t>proficiency</a:t>
            </a:r>
            <a:r>
              <a:rPr lang="de-DE" altLang="de-DE" sz="31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Demi" panose="020B0703020102020204" pitchFamily="34" charset="0"/>
              </a:rPr>
              <a:t> </a:t>
            </a:r>
          </a:p>
          <a:p>
            <a:pPr marL="544830" algn="ctr" eaLnBrk="0" hangingPunct="0">
              <a:lnSpc>
                <a:spcPct val="90000"/>
              </a:lnSpc>
              <a:spcBef>
                <a:spcPts val="1000"/>
              </a:spcBef>
              <a:tabLst>
                <a:tab pos="989013" algn="l"/>
              </a:tabLst>
            </a:pPr>
            <a:r>
              <a:rPr lang="de-DE" altLang="de-DE" sz="31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Demi" panose="020B0703020102020204" pitchFamily="34" charset="0"/>
              </a:rPr>
              <a:t>levels</a:t>
            </a:r>
            <a:r>
              <a:rPr lang="de-DE" altLang="de-DE" sz="31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Demi" panose="020B0703020102020204" pitchFamily="34" charset="0"/>
              </a:rPr>
              <a:t> and </a:t>
            </a:r>
            <a:r>
              <a:rPr lang="de-DE" altLang="de-DE" sz="31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Demi" panose="020B0703020102020204" pitchFamily="34" charset="0"/>
              </a:rPr>
              <a:t>training</a:t>
            </a:r>
            <a:endParaRPr lang="de-AT" sz="31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anklin Gothic Demi" panose="020B0703020102020204" pitchFamily="34" charset="0"/>
            </a:endParaRPr>
          </a:p>
        </p:txBody>
      </p:sp>
      <p:graphicFrame>
        <p:nvGraphicFramePr>
          <p:cNvPr id="4" name="Object 38">
            <a:extLst>
              <a:ext uri="{FF2B5EF4-FFF2-40B4-BE49-F238E27FC236}">
                <a16:creationId xmlns:a16="http://schemas.microsoft.com/office/drawing/2014/main" id="{F7764EBC-8532-4F0D-B025-C9E191A94F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933098"/>
              </p:ext>
            </p:extLst>
          </p:nvPr>
        </p:nvGraphicFramePr>
        <p:xfrm>
          <a:off x="862013" y="1719536"/>
          <a:ext cx="7866062" cy="4896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236904" imgH="4603648" progId="Word.Document.8">
                  <p:embed/>
                </p:oleObj>
              </mc:Choice>
              <mc:Fallback>
                <p:oleObj name="Document" r:id="rId3" imgW="6236904" imgH="4603648" progId="Word.Document.8">
                  <p:embed/>
                  <p:pic>
                    <p:nvPicPr>
                      <p:cNvPr id="4" name="Object 38">
                        <a:extLst>
                          <a:ext uri="{FF2B5EF4-FFF2-40B4-BE49-F238E27FC236}">
                            <a16:creationId xmlns:a16="http://schemas.microsoft.com/office/drawing/2014/main" id="{F7764EBC-8532-4F0D-B025-C9E191A94FC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3" y="1719536"/>
                        <a:ext cx="7866062" cy="489654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ine 39">
            <a:extLst>
              <a:ext uri="{FF2B5EF4-FFF2-40B4-BE49-F238E27FC236}">
                <a16:creationId xmlns:a16="http://schemas.microsoft.com/office/drawing/2014/main" id="{65CD7577-BE36-49F7-81D2-8452B3F6F9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04987" y="5847641"/>
            <a:ext cx="6324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" name="Line 40">
            <a:extLst>
              <a:ext uri="{FF2B5EF4-FFF2-40B4-BE49-F238E27FC236}">
                <a16:creationId xmlns:a16="http://schemas.microsoft.com/office/drawing/2014/main" id="{FB7F3339-A04F-43E4-B49D-56ECCE02B4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04987" y="1809041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8" name="Line 41">
            <a:extLst>
              <a:ext uri="{FF2B5EF4-FFF2-40B4-BE49-F238E27FC236}">
                <a16:creationId xmlns:a16="http://schemas.microsoft.com/office/drawing/2014/main" id="{101B8230-2AD0-4E40-B338-9BFCD0EA41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29587" y="2113841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9" name="Line 42">
            <a:extLst>
              <a:ext uri="{FF2B5EF4-FFF2-40B4-BE49-F238E27FC236}">
                <a16:creationId xmlns:a16="http://schemas.microsoft.com/office/drawing/2014/main" id="{D6009B38-ED33-4AC7-9BCD-84F1461E7BF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04987" y="5390441"/>
            <a:ext cx="6324600" cy="0"/>
          </a:xfrm>
          <a:prstGeom prst="line">
            <a:avLst/>
          </a:prstGeom>
          <a:noFill/>
          <a:ln w="9525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10" name="Line 43">
            <a:extLst>
              <a:ext uri="{FF2B5EF4-FFF2-40B4-BE49-F238E27FC236}">
                <a16:creationId xmlns:a16="http://schemas.microsoft.com/office/drawing/2014/main" id="{1E664020-8009-45DC-9922-0F1D9AAEB75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04987" y="4933241"/>
            <a:ext cx="6324600" cy="0"/>
          </a:xfrm>
          <a:prstGeom prst="line">
            <a:avLst/>
          </a:prstGeom>
          <a:noFill/>
          <a:ln w="9525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11" name="Line 44">
            <a:extLst>
              <a:ext uri="{FF2B5EF4-FFF2-40B4-BE49-F238E27FC236}">
                <a16:creationId xmlns:a16="http://schemas.microsoft.com/office/drawing/2014/main" id="{E9EF902A-5373-40BB-AF2E-AC957DCE75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04987" y="4476041"/>
            <a:ext cx="6324600" cy="0"/>
          </a:xfrm>
          <a:prstGeom prst="line">
            <a:avLst/>
          </a:prstGeom>
          <a:noFill/>
          <a:ln w="9525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12" name="Line 45">
            <a:extLst>
              <a:ext uri="{FF2B5EF4-FFF2-40B4-BE49-F238E27FC236}">
                <a16:creationId xmlns:a16="http://schemas.microsoft.com/office/drawing/2014/main" id="{F79FF789-4AEA-4E66-BF00-34252C9C251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04987" y="3637841"/>
            <a:ext cx="6324600" cy="0"/>
          </a:xfrm>
          <a:prstGeom prst="line">
            <a:avLst/>
          </a:prstGeom>
          <a:noFill/>
          <a:ln w="9525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13" name="Line 46">
            <a:extLst>
              <a:ext uri="{FF2B5EF4-FFF2-40B4-BE49-F238E27FC236}">
                <a16:creationId xmlns:a16="http://schemas.microsoft.com/office/drawing/2014/main" id="{2074B2AA-2894-4372-992E-43F7166F44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04987" y="4018841"/>
            <a:ext cx="6324600" cy="0"/>
          </a:xfrm>
          <a:prstGeom prst="line">
            <a:avLst/>
          </a:prstGeom>
          <a:noFill/>
          <a:ln w="9525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14" name="Line 47">
            <a:extLst>
              <a:ext uri="{FF2B5EF4-FFF2-40B4-BE49-F238E27FC236}">
                <a16:creationId xmlns:a16="http://schemas.microsoft.com/office/drawing/2014/main" id="{ED7B6612-BADA-4615-80D3-E0A6D0C5ADE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04987" y="3180641"/>
            <a:ext cx="6324600" cy="0"/>
          </a:xfrm>
          <a:prstGeom prst="line">
            <a:avLst/>
          </a:prstGeom>
          <a:noFill/>
          <a:ln w="9525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15" name="Line 48">
            <a:extLst>
              <a:ext uri="{FF2B5EF4-FFF2-40B4-BE49-F238E27FC236}">
                <a16:creationId xmlns:a16="http://schemas.microsoft.com/office/drawing/2014/main" id="{CBDB0F8D-9B7B-4AD0-B7EA-945CA04449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04987" y="2723441"/>
            <a:ext cx="6324600" cy="0"/>
          </a:xfrm>
          <a:prstGeom prst="line">
            <a:avLst/>
          </a:prstGeom>
          <a:noFill/>
          <a:ln w="9525" cap="rnd">
            <a:solidFill>
              <a:srgbClr val="FF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16" name="AutoShape 49">
            <a:extLst>
              <a:ext uri="{FF2B5EF4-FFF2-40B4-BE49-F238E27FC236}">
                <a16:creationId xmlns:a16="http://schemas.microsoft.com/office/drawing/2014/main" id="{CDED17AD-7FE1-4171-BDB6-4019E41F1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187" y="5390441"/>
            <a:ext cx="685800" cy="457200"/>
          </a:xfrm>
          <a:prstGeom prst="upArrow">
            <a:avLst>
              <a:gd name="adj1" fmla="val 50000"/>
              <a:gd name="adj2" fmla="val 25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17" name="Text Box 50">
            <a:extLst>
              <a:ext uri="{FF2B5EF4-FFF2-40B4-BE49-F238E27FC236}">
                <a16:creationId xmlns:a16="http://schemas.microsoft.com/office/drawing/2014/main" id="{2E2858EE-6BEA-4036-8283-D21821E1C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387" y="5466641"/>
            <a:ext cx="609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de-DE" altLang="de-DE" sz="1800" dirty="0">
                <a:solidFill>
                  <a:schemeClr val="accent2"/>
                </a:solidFill>
                <a:latin typeface="Arial" charset="0"/>
              </a:rPr>
              <a:t>1</a:t>
            </a:r>
            <a:r>
              <a:rPr lang="de-DE" altLang="de-DE" dirty="0">
                <a:solidFill>
                  <a:schemeClr val="accent2"/>
                </a:solidFill>
                <a:latin typeface="Arial" charset="0"/>
              </a:rPr>
              <a:t>A</a:t>
            </a:r>
            <a:endParaRPr lang="de-DE" altLang="de-DE" b="0" dirty="0"/>
          </a:p>
        </p:txBody>
      </p:sp>
      <p:sp>
        <p:nvSpPr>
          <p:cNvPr id="18" name="Text Box 51">
            <a:extLst>
              <a:ext uri="{FF2B5EF4-FFF2-40B4-BE49-F238E27FC236}">
                <a16:creationId xmlns:a16="http://schemas.microsoft.com/office/drawing/2014/main" id="{58AA41A9-FFAE-4099-B9AE-C67F3974E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9587" y="4552241"/>
            <a:ext cx="609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de-DE" altLang="de-DE" sz="1800" dirty="0">
                <a:solidFill>
                  <a:schemeClr val="accent2"/>
                </a:solidFill>
                <a:latin typeface="Arial" charset="0"/>
              </a:rPr>
              <a:t>2A</a:t>
            </a:r>
            <a:endParaRPr lang="de-DE" altLang="de-DE" sz="2400" b="0" dirty="0"/>
          </a:p>
        </p:txBody>
      </p:sp>
      <p:sp>
        <p:nvSpPr>
          <p:cNvPr id="19" name="Text Box 52">
            <a:extLst>
              <a:ext uri="{FF2B5EF4-FFF2-40B4-BE49-F238E27FC236}">
                <a16:creationId xmlns:a16="http://schemas.microsoft.com/office/drawing/2014/main" id="{51EC65E6-FD14-4D18-9ED7-2F1676B77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7587" y="5009441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de-DE" altLang="de-DE" sz="1800" dirty="0">
                <a:solidFill>
                  <a:schemeClr val="accent2"/>
                </a:solidFill>
                <a:latin typeface="Arial" charset="0"/>
              </a:rPr>
              <a:t>1B</a:t>
            </a:r>
            <a:endParaRPr lang="de-DE" altLang="de-DE" sz="2400" b="0" dirty="0"/>
          </a:p>
        </p:txBody>
      </p:sp>
      <p:sp>
        <p:nvSpPr>
          <p:cNvPr id="20" name="Text Box 53">
            <a:extLst>
              <a:ext uri="{FF2B5EF4-FFF2-40B4-BE49-F238E27FC236}">
                <a16:creationId xmlns:a16="http://schemas.microsoft.com/office/drawing/2014/main" id="{EFBFCE33-00A8-469E-9571-66C034DD5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3587" y="3714041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de-DE" altLang="de-DE" sz="1800" dirty="0">
                <a:solidFill>
                  <a:schemeClr val="accent2"/>
                </a:solidFill>
                <a:latin typeface="Arial" charset="0"/>
              </a:rPr>
              <a:t>3A</a:t>
            </a:r>
            <a:endParaRPr lang="de-DE" altLang="de-DE" sz="2400" b="0" dirty="0"/>
          </a:p>
        </p:txBody>
      </p:sp>
      <p:sp>
        <p:nvSpPr>
          <p:cNvPr id="21" name="Text Box 54">
            <a:extLst>
              <a:ext uri="{FF2B5EF4-FFF2-40B4-BE49-F238E27FC236}">
                <a16:creationId xmlns:a16="http://schemas.microsoft.com/office/drawing/2014/main" id="{B8E263B8-AD32-4903-A83D-3D0CD27A9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1587" y="4095041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de-DE" altLang="de-DE" sz="1800" dirty="0">
                <a:solidFill>
                  <a:schemeClr val="accent2"/>
                </a:solidFill>
                <a:latin typeface="Arial" charset="0"/>
              </a:rPr>
              <a:t>2B</a:t>
            </a:r>
            <a:endParaRPr lang="de-DE" altLang="de-DE" sz="2400" b="0" dirty="0"/>
          </a:p>
        </p:txBody>
      </p:sp>
      <p:sp>
        <p:nvSpPr>
          <p:cNvPr id="22" name="Text Box 55">
            <a:extLst>
              <a:ext uri="{FF2B5EF4-FFF2-40B4-BE49-F238E27FC236}">
                <a16:creationId xmlns:a16="http://schemas.microsoft.com/office/drawing/2014/main" id="{D0C4F6B8-D1B1-4741-AFE1-30E66FE8D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5587" y="3256841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de-DE" altLang="de-DE" sz="1800" dirty="0">
                <a:solidFill>
                  <a:schemeClr val="accent2"/>
                </a:solidFill>
                <a:latin typeface="Arial" charset="0"/>
              </a:rPr>
              <a:t>3B</a:t>
            </a:r>
            <a:endParaRPr lang="de-DE" altLang="de-DE" sz="2400" b="0" dirty="0"/>
          </a:p>
        </p:txBody>
      </p:sp>
      <p:sp>
        <p:nvSpPr>
          <p:cNvPr id="23" name="Line 56">
            <a:extLst>
              <a:ext uri="{FF2B5EF4-FFF2-40B4-BE49-F238E27FC236}">
                <a16:creationId xmlns:a16="http://schemas.microsoft.com/office/drawing/2014/main" id="{C0518C22-7963-498A-8329-E8C14708BF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04987" y="2190041"/>
            <a:ext cx="6324600" cy="3657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24" name="AutoShape 57">
            <a:extLst>
              <a:ext uri="{FF2B5EF4-FFF2-40B4-BE49-F238E27FC236}">
                <a16:creationId xmlns:a16="http://schemas.microsoft.com/office/drawing/2014/main" id="{8B2701EB-F3BB-47E3-A4C9-4BFFDE01F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0387" y="4933241"/>
            <a:ext cx="685800" cy="457200"/>
          </a:xfrm>
          <a:prstGeom prst="upArrow">
            <a:avLst>
              <a:gd name="adj1" fmla="val 50000"/>
              <a:gd name="adj2" fmla="val 25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>
                    <a:alpha val="5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25" name="AutoShape 58">
            <a:extLst>
              <a:ext uri="{FF2B5EF4-FFF2-40B4-BE49-F238E27FC236}">
                <a16:creationId xmlns:a16="http://schemas.microsoft.com/office/drawing/2014/main" id="{5B1A5556-776F-487D-BA79-230596BB4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7" y="4476041"/>
            <a:ext cx="685800" cy="457200"/>
          </a:xfrm>
          <a:prstGeom prst="upArrow">
            <a:avLst>
              <a:gd name="adj1" fmla="val 50000"/>
              <a:gd name="adj2" fmla="val 25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26" name="AutoShape 59">
            <a:extLst>
              <a:ext uri="{FF2B5EF4-FFF2-40B4-BE49-F238E27FC236}">
                <a16:creationId xmlns:a16="http://schemas.microsoft.com/office/drawing/2014/main" id="{C210DE83-EC73-4387-9456-27C7772B1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4387" y="4018841"/>
            <a:ext cx="685800" cy="457200"/>
          </a:xfrm>
          <a:prstGeom prst="upArrow">
            <a:avLst>
              <a:gd name="adj1" fmla="val 50000"/>
              <a:gd name="adj2" fmla="val 25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27" name="AutoShape 60">
            <a:extLst>
              <a:ext uri="{FF2B5EF4-FFF2-40B4-BE49-F238E27FC236}">
                <a16:creationId xmlns:a16="http://schemas.microsoft.com/office/drawing/2014/main" id="{7D11E140-1E14-452C-9122-757A4DE64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6387" y="3637841"/>
            <a:ext cx="685800" cy="381000"/>
          </a:xfrm>
          <a:prstGeom prst="upArrow">
            <a:avLst>
              <a:gd name="adj1" fmla="val 50000"/>
              <a:gd name="adj2" fmla="val 25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28" name="AutoShape 61">
            <a:extLst>
              <a:ext uri="{FF2B5EF4-FFF2-40B4-BE49-F238E27FC236}">
                <a16:creationId xmlns:a16="http://schemas.microsoft.com/office/drawing/2014/main" id="{023EA3FA-7AF0-4186-BBAC-395F56638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8387" y="3180641"/>
            <a:ext cx="685800" cy="457200"/>
          </a:xfrm>
          <a:prstGeom prst="upArrow">
            <a:avLst>
              <a:gd name="adj1" fmla="val 50000"/>
              <a:gd name="adj2" fmla="val 25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29" name="AutoShape 62">
            <a:extLst>
              <a:ext uri="{FF2B5EF4-FFF2-40B4-BE49-F238E27FC236}">
                <a16:creationId xmlns:a16="http://schemas.microsoft.com/office/drawing/2014/main" id="{B5C75A85-3D8E-4EA9-A42F-90F9AC40A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0387" y="2598449"/>
            <a:ext cx="1371600" cy="1470373"/>
          </a:xfrm>
          <a:prstGeom prst="upArrow">
            <a:avLst>
              <a:gd name="adj1" fmla="val 50000"/>
              <a:gd name="adj2" fmla="val 25000"/>
            </a:avLst>
          </a:prstGeom>
          <a:noFill/>
          <a:ln w="38100">
            <a:solidFill>
              <a:schemeClr val="accent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30" name="Text Box 63">
            <a:extLst>
              <a:ext uri="{FF2B5EF4-FFF2-40B4-BE49-F238E27FC236}">
                <a16:creationId xmlns:a16="http://schemas.microsoft.com/office/drawing/2014/main" id="{86B28889-6AC1-41FE-AFFC-BB800FF1C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9956" y="3116324"/>
            <a:ext cx="8048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de-DE" altLang="de-DE" sz="1600" b="0" dirty="0">
                <a:solidFill>
                  <a:schemeClr val="accent2"/>
                </a:solidFill>
                <a:latin typeface="Arial Black" pitchFamily="34" charset="0"/>
              </a:rPr>
              <a:t>Semi-</a:t>
            </a:r>
          </a:p>
          <a:p>
            <a:pPr algn="l" eaLnBrk="0" hangingPunct="0"/>
            <a:r>
              <a:rPr lang="de-DE" altLang="de-DE" sz="1600" b="0" dirty="0" err="1">
                <a:solidFill>
                  <a:schemeClr val="accent2"/>
                </a:solidFill>
                <a:latin typeface="Arial Black" pitchFamily="34" charset="0"/>
              </a:rPr>
              <a:t>nars</a:t>
            </a:r>
            <a:endParaRPr lang="de-DE" altLang="de-DE" sz="1600" b="0" dirty="0">
              <a:solidFill>
                <a:schemeClr val="accent2"/>
              </a:solidFill>
              <a:latin typeface="Arial Black" pitchFamily="34" charset="0"/>
            </a:endParaRPr>
          </a:p>
          <a:p>
            <a:pPr algn="l" eaLnBrk="0" hangingPunct="0"/>
            <a:r>
              <a:rPr lang="de-DE" altLang="de-DE" sz="1600" b="0" dirty="0">
                <a:solidFill>
                  <a:schemeClr val="accent2"/>
                </a:solidFill>
                <a:latin typeface="Arial Black" pitchFamily="34" charset="0"/>
              </a:rPr>
              <a:t>etc.</a:t>
            </a:r>
          </a:p>
        </p:txBody>
      </p:sp>
      <p:sp>
        <p:nvSpPr>
          <p:cNvPr id="31" name="Text Box 65">
            <a:extLst>
              <a:ext uri="{FF2B5EF4-FFF2-40B4-BE49-F238E27FC236}">
                <a16:creationId xmlns:a16="http://schemas.microsoft.com/office/drawing/2014/main" id="{3925630A-A45E-4B42-992A-27B9AE1A7AA8}"/>
              </a:ext>
            </a:extLst>
          </p:cNvPr>
          <p:cNvSpPr txBox="1">
            <a:spLocks noChangeArrowheads="1"/>
          </p:cNvSpPr>
          <p:nvPr/>
        </p:nvSpPr>
        <p:spPr bwMode="auto">
          <a:xfrm rot="19675370">
            <a:off x="1593751" y="2754841"/>
            <a:ext cx="487814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de-DE" altLang="de-DE" sz="2000" b="0" dirty="0">
                <a:latin typeface="Arial Black" pitchFamily="34" charset="0"/>
              </a:rPr>
              <a:t>Military English </a:t>
            </a:r>
            <a:r>
              <a:rPr lang="de-DE" altLang="de-DE" sz="2000" b="0" dirty="0" err="1">
                <a:latin typeface="Arial Black" pitchFamily="34" charset="0"/>
              </a:rPr>
              <a:t>training</a:t>
            </a:r>
            <a:endParaRPr lang="de-DE" altLang="de-DE" sz="2000" b="0" dirty="0">
              <a:latin typeface="Arial Black" pitchFamily="34" charset="0"/>
            </a:endParaRPr>
          </a:p>
        </p:txBody>
      </p:sp>
      <p:sp>
        <p:nvSpPr>
          <p:cNvPr id="32" name="Text Box 66">
            <a:extLst>
              <a:ext uri="{FF2B5EF4-FFF2-40B4-BE49-F238E27FC236}">
                <a16:creationId xmlns:a16="http://schemas.microsoft.com/office/drawing/2014/main" id="{C94F272E-053C-4E50-ABF2-74C092DAABC0}"/>
              </a:ext>
            </a:extLst>
          </p:cNvPr>
          <p:cNvSpPr txBox="1">
            <a:spLocks noChangeArrowheads="1"/>
          </p:cNvSpPr>
          <p:nvPr/>
        </p:nvSpPr>
        <p:spPr bwMode="auto">
          <a:xfrm rot="19808431">
            <a:off x="3868146" y="4275680"/>
            <a:ext cx="37528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de-DE" altLang="de-DE" sz="1800" b="0" dirty="0">
                <a:solidFill>
                  <a:schemeClr val="accent2"/>
                </a:solidFill>
                <a:latin typeface="Arial Black" pitchFamily="34" charset="0"/>
              </a:rPr>
              <a:t>Language Courses</a:t>
            </a:r>
          </a:p>
          <a:p>
            <a:pPr algn="l" eaLnBrk="0" hangingPunct="0"/>
            <a:r>
              <a:rPr lang="de-DE" altLang="de-DE" dirty="0">
                <a:solidFill>
                  <a:schemeClr val="accent2"/>
                </a:solidFill>
                <a:latin typeface="Arial Black" pitchFamily="34" charset="0"/>
              </a:rPr>
              <a:t>180 </a:t>
            </a:r>
            <a:r>
              <a:rPr lang="de-DE" altLang="de-DE" dirty="0" err="1">
                <a:solidFill>
                  <a:schemeClr val="accent2"/>
                </a:solidFill>
                <a:latin typeface="Arial Black" pitchFamily="34" charset="0"/>
              </a:rPr>
              <a:t>units</a:t>
            </a:r>
            <a:r>
              <a:rPr lang="de-DE" altLang="de-DE" dirty="0">
                <a:solidFill>
                  <a:schemeClr val="accent2"/>
                </a:solidFill>
                <a:latin typeface="Arial Black" pitchFamily="34" charset="0"/>
              </a:rPr>
              <a:t>, 6 </a:t>
            </a:r>
            <a:r>
              <a:rPr lang="de-DE" altLang="de-DE" dirty="0" err="1">
                <a:solidFill>
                  <a:schemeClr val="accent2"/>
                </a:solidFill>
                <a:latin typeface="Arial Black" pitchFamily="34" charset="0"/>
              </a:rPr>
              <a:t>weeks</a:t>
            </a:r>
            <a:endParaRPr lang="de-DE" altLang="de-DE" sz="2400" b="0" dirty="0">
              <a:solidFill>
                <a:schemeClr val="accent2"/>
              </a:solidFill>
            </a:endParaRPr>
          </a:p>
        </p:txBody>
      </p:sp>
      <p:sp>
        <p:nvSpPr>
          <p:cNvPr id="33" name="AutoShape 67">
            <a:extLst>
              <a:ext uri="{FF2B5EF4-FFF2-40B4-BE49-F238E27FC236}">
                <a16:creationId xmlns:a16="http://schemas.microsoft.com/office/drawing/2014/main" id="{6B49635B-657C-45A1-AD2A-F3D14946E956}"/>
              </a:ext>
            </a:extLst>
          </p:cNvPr>
          <p:cNvSpPr>
            <a:spLocks noChangeArrowheads="1"/>
          </p:cNvSpPr>
          <p:nvPr/>
        </p:nvSpPr>
        <p:spPr bwMode="auto">
          <a:xfrm rot="19537831">
            <a:off x="2263194" y="4428050"/>
            <a:ext cx="45719" cy="976312"/>
          </a:xfrm>
          <a:prstGeom prst="downArrow">
            <a:avLst>
              <a:gd name="adj1" fmla="val 50000"/>
              <a:gd name="adj2" fmla="val 156888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AT"/>
          </a:p>
        </p:txBody>
      </p:sp>
      <p:sp>
        <p:nvSpPr>
          <p:cNvPr id="34" name="AutoShape 68">
            <a:extLst>
              <a:ext uri="{FF2B5EF4-FFF2-40B4-BE49-F238E27FC236}">
                <a16:creationId xmlns:a16="http://schemas.microsoft.com/office/drawing/2014/main" id="{4BDF9035-A7B6-47D5-9D59-E24C4C8CD315}"/>
              </a:ext>
            </a:extLst>
          </p:cNvPr>
          <p:cNvSpPr>
            <a:spLocks noChangeArrowheads="1"/>
          </p:cNvSpPr>
          <p:nvPr/>
        </p:nvSpPr>
        <p:spPr bwMode="auto">
          <a:xfrm rot="19401420">
            <a:off x="2863959" y="4001836"/>
            <a:ext cx="148940" cy="976313"/>
          </a:xfrm>
          <a:prstGeom prst="downArrow">
            <a:avLst>
              <a:gd name="adj1" fmla="val 50000"/>
              <a:gd name="adj2" fmla="val 113889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AT"/>
          </a:p>
        </p:txBody>
      </p:sp>
      <p:sp>
        <p:nvSpPr>
          <p:cNvPr id="35" name="AutoShape 69">
            <a:extLst>
              <a:ext uri="{FF2B5EF4-FFF2-40B4-BE49-F238E27FC236}">
                <a16:creationId xmlns:a16="http://schemas.microsoft.com/office/drawing/2014/main" id="{2EA7782A-CB8D-485B-BC32-FB89B245427F}"/>
              </a:ext>
            </a:extLst>
          </p:cNvPr>
          <p:cNvSpPr>
            <a:spLocks noChangeArrowheads="1"/>
          </p:cNvSpPr>
          <p:nvPr/>
        </p:nvSpPr>
        <p:spPr bwMode="auto">
          <a:xfrm rot="19552694">
            <a:off x="3645624" y="3546133"/>
            <a:ext cx="225913" cy="976312"/>
          </a:xfrm>
          <a:prstGeom prst="downArrow">
            <a:avLst>
              <a:gd name="adj1" fmla="val 50000"/>
              <a:gd name="adj2" fmla="val 113051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AT"/>
          </a:p>
        </p:txBody>
      </p:sp>
      <p:sp>
        <p:nvSpPr>
          <p:cNvPr id="36" name="AutoShape 70">
            <a:extLst>
              <a:ext uri="{FF2B5EF4-FFF2-40B4-BE49-F238E27FC236}">
                <a16:creationId xmlns:a16="http://schemas.microsoft.com/office/drawing/2014/main" id="{85C95D4B-4AB0-4A35-97E7-FF4DD8983A4F}"/>
              </a:ext>
            </a:extLst>
          </p:cNvPr>
          <p:cNvSpPr>
            <a:spLocks noChangeArrowheads="1"/>
          </p:cNvSpPr>
          <p:nvPr/>
        </p:nvSpPr>
        <p:spPr bwMode="auto">
          <a:xfrm rot="19566230">
            <a:off x="4352809" y="3071870"/>
            <a:ext cx="451825" cy="976313"/>
          </a:xfrm>
          <a:prstGeom prst="downArrow">
            <a:avLst>
              <a:gd name="adj1" fmla="val 50000"/>
              <a:gd name="adj2" fmla="val 56526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AT"/>
          </a:p>
        </p:txBody>
      </p:sp>
      <p:sp>
        <p:nvSpPr>
          <p:cNvPr id="38" name="AutoShape 72">
            <a:extLst>
              <a:ext uri="{FF2B5EF4-FFF2-40B4-BE49-F238E27FC236}">
                <a16:creationId xmlns:a16="http://schemas.microsoft.com/office/drawing/2014/main" id="{B4F9719D-56F1-4A75-82B7-08860AE0D422}"/>
              </a:ext>
            </a:extLst>
          </p:cNvPr>
          <p:cNvSpPr>
            <a:spLocks noChangeArrowheads="1"/>
          </p:cNvSpPr>
          <p:nvPr/>
        </p:nvSpPr>
        <p:spPr bwMode="auto">
          <a:xfrm rot="19566230">
            <a:off x="5749203" y="2300248"/>
            <a:ext cx="263859" cy="976312"/>
          </a:xfrm>
          <a:prstGeom prst="downArrow">
            <a:avLst>
              <a:gd name="adj1" fmla="val 50000"/>
              <a:gd name="adj2" fmla="val 37684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AT"/>
          </a:p>
        </p:txBody>
      </p:sp>
      <p:sp>
        <p:nvSpPr>
          <p:cNvPr id="39" name="AutoShape 73">
            <a:extLst>
              <a:ext uri="{FF2B5EF4-FFF2-40B4-BE49-F238E27FC236}">
                <a16:creationId xmlns:a16="http://schemas.microsoft.com/office/drawing/2014/main" id="{C8CC88F5-39BF-478E-9DEE-8BBCDAF2847F}"/>
              </a:ext>
            </a:extLst>
          </p:cNvPr>
          <p:cNvSpPr>
            <a:spLocks noChangeArrowheads="1"/>
          </p:cNvSpPr>
          <p:nvPr/>
        </p:nvSpPr>
        <p:spPr bwMode="auto">
          <a:xfrm rot="19566230">
            <a:off x="6458443" y="1908624"/>
            <a:ext cx="90607" cy="976313"/>
          </a:xfrm>
          <a:prstGeom prst="downArrow">
            <a:avLst>
              <a:gd name="adj1" fmla="val 50000"/>
              <a:gd name="adj2" fmla="val 56526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AT"/>
          </a:p>
        </p:txBody>
      </p:sp>
      <p:sp>
        <p:nvSpPr>
          <p:cNvPr id="40" name="AutoShape 70">
            <a:extLst>
              <a:ext uri="{FF2B5EF4-FFF2-40B4-BE49-F238E27FC236}">
                <a16:creationId xmlns:a16="http://schemas.microsoft.com/office/drawing/2014/main" id="{49E7358C-F065-034F-9F9D-A02239011650}"/>
              </a:ext>
            </a:extLst>
          </p:cNvPr>
          <p:cNvSpPr>
            <a:spLocks noChangeArrowheads="1"/>
          </p:cNvSpPr>
          <p:nvPr/>
        </p:nvSpPr>
        <p:spPr bwMode="auto">
          <a:xfrm rot="19566230">
            <a:off x="4987353" y="2675502"/>
            <a:ext cx="451825" cy="976313"/>
          </a:xfrm>
          <a:prstGeom prst="downArrow">
            <a:avLst>
              <a:gd name="adj1" fmla="val 50000"/>
              <a:gd name="adj2" fmla="val 56526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33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AT"/>
              <a:t>Course </a:t>
            </a:r>
            <a:r>
              <a:rPr lang="de-AT" err="1"/>
              <a:t>Specs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360000" lvl="1" indent="-360000" defTabSz="720000" eaLnBrk="1" fontAlgn="auto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  <a:buBlip>
                <a:blip r:embed="rId2"/>
              </a:buBlip>
            </a:pPr>
            <a:r>
              <a:rPr lang="en-AU" dirty="0">
                <a:latin typeface="Franklin Gothic Demi" panose="020B0703020102020204" pitchFamily="34" charset="0"/>
              </a:rPr>
              <a:t>General English Courses</a:t>
            </a:r>
          </a:p>
          <a:p>
            <a:pPr lvl="1" defTabSz="720000"/>
            <a:r>
              <a:rPr lang="en-AU" sz="1800" dirty="0"/>
              <a:t>False beginners up to intermediate courses: all across Austria</a:t>
            </a:r>
          </a:p>
          <a:p>
            <a:pPr lvl="1" defTabSz="720000"/>
            <a:r>
              <a:rPr lang="en-AU" sz="1800" dirty="0"/>
              <a:t>Upper intermediate and advanced courses: only at the AAFLI in Vienna</a:t>
            </a:r>
          </a:p>
          <a:p>
            <a:pPr lvl="1" defTabSz="720000"/>
            <a:r>
              <a:rPr lang="en-AU" dirty="0"/>
              <a:t>180 units of 45’ each = half a level </a:t>
            </a:r>
            <a:r>
              <a:rPr lang="en-AU" dirty="0">
                <a:solidFill>
                  <a:schemeClr val="accent6">
                    <a:lumMod val="75000"/>
                  </a:schemeClr>
                </a:solidFill>
              </a:rPr>
              <a:t>(incl. 25 units mil Engl.)</a:t>
            </a:r>
            <a:br>
              <a:rPr lang="en-AU" dirty="0"/>
            </a:br>
            <a:r>
              <a:rPr lang="en-AU" dirty="0"/>
              <a:t>e.g. English Course 3A </a:t>
            </a:r>
            <a:br>
              <a:rPr lang="en-AU" dirty="0"/>
            </a:br>
            <a:r>
              <a:rPr lang="en-AU" dirty="0"/>
              <a:t>(requirement 2/2/2/1+, goal 2+/2+/2+/2(+))</a:t>
            </a:r>
            <a:br>
              <a:rPr lang="en-AU" dirty="0"/>
            </a:br>
            <a:endParaRPr lang="en-AU" dirty="0"/>
          </a:p>
          <a:p>
            <a:pPr lvl="1"/>
            <a:endParaRPr lang="en-AU" dirty="0"/>
          </a:p>
          <a:p>
            <a:pPr lvl="1"/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4078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AT" dirty="0"/>
              <a:t>ESP Courses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>
          <a:xfrm>
            <a:off x="607051" y="1950132"/>
            <a:ext cx="8089273" cy="4450668"/>
          </a:xfrm>
        </p:spPr>
        <p:txBody>
          <a:bodyPr/>
          <a:lstStyle/>
          <a:p>
            <a:pPr marL="0" lvl="1" defTabSz="720000" eaLnBrk="1" fontAlgn="auto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</a:pPr>
            <a:endParaRPr lang="en-AU" dirty="0">
              <a:latin typeface="Franklin Gothic Demi" panose="020B0703020102020204" pitchFamily="34" charset="0"/>
            </a:endParaRPr>
          </a:p>
          <a:p>
            <a:pPr marL="360000" lvl="1" indent="-360000" defTabSz="720000" eaLnBrk="1" fontAlgn="auto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  <a:buBlip>
                <a:blip r:embed="rId2"/>
              </a:buBlip>
            </a:pPr>
            <a:r>
              <a:rPr lang="en-AU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" panose="020B0703020102020204" pitchFamily="34" charset="0"/>
              </a:rPr>
              <a:t>(Mil. Engl. Integrated in EGP courses (25 units))</a:t>
            </a:r>
          </a:p>
          <a:p>
            <a:pPr marL="360000" lvl="1" indent="-360000" defTabSz="720000" eaLnBrk="1" fontAlgn="auto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  <a:buBlip>
                <a:blip r:embed="rId2"/>
              </a:buBlip>
            </a:pPr>
            <a:r>
              <a:rPr lang="en-AU" dirty="0">
                <a:latin typeface="Franklin Gothic Demi" panose="020B0703020102020204" pitchFamily="34" charset="0"/>
              </a:rPr>
              <a:t>Tactical English Seminar (1 week, PCM)</a:t>
            </a:r>
          </a:p>
          <a:p>
            <a:pPr marL="360000" lvl="1" indent="-360000" defTabSz="720000" eaLnBrk="1" fontAlgn="auto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  <a:buBlip>
                <a:blip r:embed="rId2"/>
              </a:buBlip>
            </a:pPr>
            <a:r>
              <a:rPr lang="en-AU" dirty="0">
                <a:latin typeface="Franklin Gothic Demi" panose="020B0703020102020204" pitchFamily="34" charset="0"/>
              </a:rPr>
              <a:t>Small Units Tactics Seminar (1 week)</a:t>
            </a:r>
          </a:p>
          <a:p>
            <a:pPr marL="360000" lvl="1" indent="-360000" defTabSz="720000" eaLnBrk="1" fontAlgn="auto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  <a:buBlip>
                <a:blip r:embed="rId2"/>
              </a:buBlip>
            </a:pPr>
            <a:r>
              <a:rPr lang="en-AU" dirty="0">
                <a:latin typeface="Franklin Gothic Demi" panose="020B0703020102020204" pitchFamily="34" charset="0"/>
              </a:rPr>
              <a:t>Military Language Trainer Modules (2 weeks each)</a:t>
            </a:r>
          </a:p>
          <a:p>
            <a:pPr marL="360000" lvl="1" indent="-360000" defTabSz="720000" eaLnBrk="1" fontAlgn="auto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  <a:buBlip>
                <a:blip r:embed="rId2"/>
              </a:buBlip>
            </a:pPr>
            <a:r>
              <a:rPr lang="en-AU" dirty="0">
                <a:latin typeface="Franklin Gothic Demi" panose="020B0703020102020204" pitchFamily="34" charset="0"/>
              </a:rPr>
              <a:t>Cyber English Seminar (3 days, PCM)</a:t>
            </a:r>
          </a:p>
          <a:p>
            <a:pPr marL="360000" lvl="1" indent="-360000" defTabSz="720000" eaLnBrk="1" fontAlgn="auto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  <a:buBlip>
                <a:blip r:embed="rId2"/>
              </a:buBlip>
            </a:pPr>
            <a:r>
              <a:rPr lang="en-AU" dirty="0">
                <a:latin typeface="Franklin Gothic Demi" panose="020B0703020102020204" pitchFamily="34" charset="0"/>
              </a:rPr>
              <a:t>ESP courses on demand (e.g. prep. courses for specific training courses or missions abroad)</a:t>
            </a:r>
            <a:endParaRPr lang="en-AU" dirty="0"/>
          </a:p>
          <a:p>
            <a:pPr lvl="1" defTabSz="720000"/>
            <a:endParaRPr lang="en-AU" dirty="0"/>
          </a:p>
          <a:p>
            <a:pPr lvl="1"/>
            <a:endParaRPr lang="en-AU" dirty="0"/>
          </a:p>
          <a:p>
            <a:pPr lvl="1"/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49964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70C829-F94A-5673-A54D-7FFAD3F53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FD401CA-A62B-BCE4-4FBF-54111A005BF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AT" dirty="0"/>
              <a:t>Workshop on Tue 15 Sep.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2973C13-5793-F07C-71FF-5A232E5E8E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07051" y="1950132"/>
            <a:ext cx="8089273" cy="4450668"/>
          </a:xfrm>
        </p:spPr>
        <p:txBody>
          <a:bodyPr/>
          <a:lstStyle/>
          <a:p>
            <a:pPr marL="0" lvl="1" defTabSz="720000" eaLnBrk="1" fontAlgn="auto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</a:pPr>
            <a:endParaRPr lang="en-AU" dirty="0">
              <a:latin typeface="Franklin Gothic Demi" panose="020B0703020102020204" pitchFamily="34" charset="0"/>
            </a:endParaRPr>
          </a:p>
          <a:p>
            <a:pPr marL="360000" lvl="1" indent="-360000" defTabSz="720000" eaLnBrk="1" fontAlgn="auto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  <a:buBlip>
                <a:blip r:embed="rId2"/>
              </a:buBlip>
            </a:pPr>
            <a:r>
              <a:rPr lang="en-AU" dirty="0"/>
              <a:t>EGP vs. ESP, terms &amp; definitions</a:t>
            </a:r>
          </a:p>
          <a:p>
            <a:pPr marL="360000" lvl="1" indent="-360000" defTabSz="720000" eaLnBrk="1" fontAlgn="auto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  <a:buBlip>
                <a:blip r:embed="rId2"/>
              </a:buBlip>
            </a:pPr>
            <a:r>
              <a:rPr lang="en-AU" dirty="0"/>
              <a:t>Needs analysis? Stakeholders? Decision makers?</a:t>
            </a:r>
          </a:p>
          <a:p>
            <a:pPr marL="360000" lvl="1" indent="-360000" defTabSz="720000" eaLnBrk="1" fontAlgn="auto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  <a:buBlip>
                <a:blip r:embed="rId2"/>
              </a:buBlip>
            </a:pPr>
            <a:r>
              <a:rPr lang="en-AU" dirty="0"/>
              <a:t>Challenges and issues</a:t>
            </a:r>
          </a:p>
          <a:p>
            <a:pPr marL="360000" lvl="1" indent="-360000" defTabSz="720000" eaLnBrk="1" fontAlgn="auto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  <a:buBlip>
                <a:blip r:embed="rId2"/>
              </a:buBlip>
            </a:pPr>
            <a:r>
              <a:rPr lang="en-AU" dirty="0"/>
              <a:t>Best practices</a:t>
            </a:r>
          </a:p>
          <a:p>
            <a:pPr lvl="1"/>
            <a:endParaRPr lang="en-AU" dirty="0"/>
          </a:p>
          <a:p>
            <a:pPr lvl="1"/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8425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AT" err="1"/>
              <a:t>Thank</a:t>
            </a:r>
            <a:r>
              <a:rPr lang="de-AT"/>
              <a:t> </a:t>
            </a:r>
            <a:r>
              <a:rPr lang="de-AT" err="1"/>
              <a:t>you</a:t>
            </a:r>
            <a:r>
              <a:rPr lang="de-AT"/>
              <a:t> </a:t>
            </a:r>
            <a:r>
              <a:rPr lang="de-AT" err="1"/>
              <a:t>for</a:t>
            </a:r>
            <a:r>
              <a:rPr lang="de-AT"/>
              <a:t> </a:t>
            </a:r>
            <a:r>
              <a:rPr lang="de-AT" err="1"/>
              <a:t>your</a:t>
            </a:r>
            <a:r>
              <a:rPr lang="de-AT"/>
              <a:t> </a:t>
            </a:r>
            <a:r>
              <a:rPr lang="de-AT" err="1"/>
              <a:t>attention</a:t>
            </a:r>
            <a:r>
              <a:rPr lang="de-AT"/>
              <a:t>!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lvl="1" defTabSz="720000"/>
            <a:r>
              <a:rPr lang="en-AU" dirty="0"/>
              <a:t>Contact:</a:t>
            </a:r>
          </a:p>
          <a:p>
            <a:pPr lvl="1" defTabSz="720000"/>
            <a:r>
              <a:rPr lang="en-AU" dirty="0"/>
              <a:t>Mr Jürgen </a:t>
            </a:r>
            <a:r>
              <a:rPr lang="en-AU" dirty="0" err="1"/>
              <a:t>Kotzian</a:t>
            </a:r>
            <a:r>
              <a:rPr lang="en-AU" dirty="0"/>
              <a:t> (CIV)</a:t>
            </a:r>
            <a:br>
              <a:rPr lang="en-AU" dirty="0"/>
            </a:br>
            <a:r>
              <a:rPr lang="en-AU" dirty="0"/>
              <a:t>Head of Department II (Germanic Languages)</a:t>
            </a:r>
            <a:br>
              <a:rPr lang="en-AU" dirty="0"/>
            </a:br>
            <a:r>
              <a:rPr lang="en-AU" dirty="0"/>
              <a:t>Austrian Armed Forces Language Institute (AAFLI)</a:t>
            </a:r>
          </a:p>
          <a:p>
            <a:pPr lvl="1" defTabSz="720000"/>
            <a:r>
              <a:rPr lang="en-AU" dirty="0">
                <a:hlinkClick r:id="rId3"/>
              </a:rPr>
              <a:t>juergen.kotzian@bmlv.gv.at</a:t>
            </a:r>
            <a:endParaRPr lang="en-AU" dirty="0"/>
          </a:p>
          <a:p>
            <a:pPr lvl="1" defTabSz="720000"/>
            <a:r>
              <a:rPr lang="en-AU" dirty="0"/>
              <a:t>Phone (office): +43 50201 10 28542</a:t>
            </a:r>
          </a:p>
          <a:p>
            <a:pPr lvl="1" defTabSz="720000"/>
            <a:endParaRPr lang="en-AU" dirty="0"/>
          </a:p>
          <a:p>
            <a:pPr lvl="1"/>
            <a:endParaRPr lang="en-AU" dirty="0"/>
          </a:p>
          <a:p>
            <a:pPr lvl="1"/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2057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56EA26-2A22-CCFA-215E-F464CD72C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9E3A1406-0CD9-A7F7-A57C-49F694E338D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AT" dirty="0"/>
              <a:t>Agenda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DD06402-5648-0505-0BDE-F9718BD29EB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Presentation:</a:t>
            </a:r>
          </a:p>
          <a:p>
            <a:r>
              <a:rPr lang="en-AU" dirty="0"/>
              <a:t>Who are we?</a:t>
            </a:r>
          </a:p>
          <a:p>
            <a:r>
              <a:rPr lang="en-AU" dirty="0"/>
              <a:t>What is our mission?</a:t>
            </a:r>
          </a:p>
          <a:p>
            <a:r>
              <a:rPr lang="en-AU" dirty="0"/>
              <a:t>How do we accomplish the mission?</a:t>
            </a:r>
          </a:p>
          <a:p>
            <a:pPr marL="0" indent="0">
              <a:buNone/>
            </a:pPr>
            <a:br>
              <a:rPr lang="en-AU" dirty="0"/>
            </a:b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808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2">
            <a:extLst>
              <a:ext uri="{FF2B5EF4-FFF2-40B4-BE49-F238E27FC236}">
                <a16:creationId xmlns:a16="http://schemas.microsoft.com/office/drawing/2014/main" id="{EE5707A7-C30D-694E-8806-9E7E25648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163" y="974023"/>
            <a:ext cx="7786687" cy="47815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de-AT" altLang="de-DE" sz="4000" b="1" dirty="0">
                <a:latin typeface="Arial" charset="0"/>
              </a:rPr>
              <a:t>The National </a:t>
            </a:r>
            <a:r>
              <a:rPr lang="de-AT" altLang="de-DE" sz="4000" b="1" dirty="0" err="1">
                <a:latin typeface="Arial" charset="0"/>
              </a:rPr>
              <a:t>Defence</a:t>
            </a:r>
            <a:r>
              <a:rPr lang="de-AT" altLang="de-DE" sz="4000" b="1" dirty="0">
                <a:latin typeface="Arial" charset="0"/>
              </a:rPr>
              <a:t> Academy</a:t>
            </a:r>
          </a:p>
          <a:p>
            <a:pPr algn="ctr">
              <a:buFontTx/>
              <a:buNone/>
            </a:pPr>
            <a:endParaRPr lang="de-AT" altLang="de-DE" sz="4000" b="1" dirty="0">
              <a:solidFill>
                <a:srgbClr val="6B75FB"/>
              </a:solidFill>
              <a:latin typeface="Arial" charset="0"/>
            </a:endParaRPr>
          </a:p>
          <a:p>
            <a:pPr algn="ctr"/>
            <a:endParaRPr lang="de-AT" altLang="de-DE" sz="4000" dirty="0">
              <a:solidFill>
                <a:srgbClr val="6B75FB"/>
              </a:solidFill>
              <a:latin typeface="Arial" charset="0"/>
            </a:endParaRPr>
          </a:p>
          <a:p>
            <a:pPr marL="0" indent="0" algn="ctr">
              <a:buNone/>
            </a:pPr>
            <a:endParaRPr lang="de-AT" altLang="de-DE" sz="4000" dirty="0">
              <a:solidFill>
                <a:srgbClr val="6B75FB"/>
              </a:solidFill>
              <a:latin typeface="Arial" charset="0"/>
            </a:endParaRPr>
          </a:p>
          <a:p>
            <a:pPr algn="ctr"/>
            <a:endParaRPr lang="de-AT" altLang="de-DE" sz="4000" dirty="0">
              <a:solidFill>
                <a:srgbClr val="6B75FB"/>
              </a:solidFill>
              <a:latin typeface="Arial" charset="0"/>
            </a:endParaRPr>
          </a:p>
          <a:p>
            <a:pPr algn="ctr">
              <a:buFontTx/>
              <a:buNone/>
            </a:pPr>
            <a:endParaRPr lang="de-AT" altLang="de-DE" sz="4000" b="1" dirty="0">
              <a:solidFill>
                <a:srgbClr val="6B75FB"/>
              </a:solidFill>
              <a:latin typeface="Arial" charset="0"/>
            </a:endParaRPr>
          </a:p>
          <a:p>
            <a:pPr algn="ctr">
              <a:buFontTx/>
              <a:buNone/>
            </a:pPr>
            <a:r>
              <a:rPr lang="de-AT" altLang="de-DE" sz="4000" b="1" dirty="0">
                <a:latin typeface="Arial" charset="0"/>
              </a:rPr>
              <a:t>VIENNA</a:t>
            </a:r>
          </a:p>
        </p:txBody>
      </p:sp>
      <p:pic>
        <p:nvPicPr>
          <p:cNvPr id="51" name="Picture 2" descr="LVAKHAUS">
            <a:extLst>
              <a:ext uri="{FF2B5EF4-FFF2-40B4-BE49-F238E27FC236}">
                <a16:creationId xmlns:a16="http://schemas.microsoft.com/office/drawing/2014/main" id="{02110EAA-75CF-6740-BBDD-0961287DE6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134913"/>
            <a:ext cx="4364182" cy="2433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Grafik 4">
            <a:extLst>
              <a:ext uri="{FF2B5EF4-FFF2-40B4-BE49-F238E27FC236}">
                <a16:creationId xmlns:a16="http://schemas.microsoft.com/office/drawing/2014/main" id="{AB83D8E7-A287-364B-8977-DA4A9F73DC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62" y="1908201"/>
            <a:ext cx="3005915" cy="254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95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>
            <a:extLst>
              <a:ext uri="{FF2B5EF4-FFF2-40B4-BE49-F238E27FC236}">
                <a16:creationId xmlns:a16="http://schemas.microsoft.com/office/drawing/2014/main" id="{1520079D-5931-0346-A2E9-4B2BCA6E43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69113" y="2581275"/>
            <a:ext cx="3175" cy="2295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4A4C5A91-DC31-B94F-BB1F-7A06C7CBBBF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3875" y="34671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1FE43523-4555-E54B-96ED-95AE3E684BE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3875" y="41735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B9F8DCEF-D246-B84A-9DFD-C26DDFEB52D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3875" y="48688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5D99A3E0-AB1B-7A45-AE36-32D979FF0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9945" y="3200400"/>
            <a:ext cx="1080745" cy="52322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Section  1/IV</a:t>
            </a:r>
          </a:p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Eastern Slav.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490CD200-1F42-5444-A9EE-A32019FBB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6174" y="3905250"/>
            <a:ext cx="1125115" cy="52322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Section  2/IV</a:t>
            </a:r>
          </a:p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Western Slav.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8F55C40D-FFCB-8C42-8198-1F2D2CCEB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47" y="4587875"/>
            <a:ext cx="1787732" cy="52322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Section  3/IV</a:t>
            </a:r>
          </a:p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Southern Slav. / Balkan</a:t>
            </a:r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9845F866-A196-0541-9158-4E94797E2A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38700" y="2676525"/>
            <a:ext cx="3175" cy="2295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1B72E2F6-FF6E-124B-8E67-B9714F9EF93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43463" y="3471863"/>
            <a:ext cx="5048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13" name="Line 13">
            <a:extLst>
              <a:ext uri="{FF2B5EF4-FFF2-40B4-BE49-F238E27FC236}">
                <a16:creationId xmlns:a16="http://schemas.microsoft.com/office/drawing/2014/main" id="{7B1C17BB-D8F8-F040-AE6E-D6985AE9F4D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43463" y="4184650"/>
            <a:ext cx="5048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id="{6E843567-2842-5948-8A66-F71AE58F9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5525" y="4976813"/>
            <a:ext cx="5048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07973F14-044C-9342-9299-7532E9C94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0548" y="3241380"/>
            <a:ext cx="1181579" cy="52322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Section  1/III</a:t>
            </a:r>
          </a:p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French</a:t>
            </a: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55B64BAC-0F17-F44A-AAC9-85CC49702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959" y="3975100"/>
            <a:ext cx="1746250" cy="52322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Section  2/III</a:t>
            </a:r>
          </a:p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Ital. + other r. lang.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DE040FEC-A2DD-3C4C-A886-F1C1DC178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1285" y="4716462"/>
            <a:ext cx="1210268" cy="52322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Section  3/III</a:t>
            </a:r>
          </a:p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Arabic/Semitic</a:t>
            </a:r>
          </a:p>
        </p:txBody>
      </p:sp>
      <p:sp>
        <p:nvSpPr>
          <p:cNvPr id="18" name="Line 18">
            <a:extLst>
              <a:ext uri="{FF2B5EF4-FFF2-40B4-BE49-F238E27FC236}">
                <a16:creationId xmlns:a16="http://schemas.microsoft.com/office/drawing/2014/main" id="{84CB062C-79DF-B64A-81F6-83A6ED29E2D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32075" y="2500313"/>
            <a:ext cx="3175" cy="3087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id="{5922835C-2D3C-C94A-A209-32A6B9CBA1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6313" y="2006600"/>
            <a:ext cx="158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20" name="Line 20">
            <a:extLst>
              <a:ext uri="{FF2B5EF4-FFF2-40B4-BE49-F238E27FC236}">
                <a16:creationId xmlns:a16="http://schemas.microsoft.com/office/drawing/2014/main" id="{DB3658D3-FE68-1C40-A707-76B31AE671B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7238" y="1141413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21" name="Line 21">
            <a:extLst>
              <a:ext uri="{FF2B5EF4-FFF2-40B4-BE49-F238E27FC236}">
                <a16:creationId xmlns:a16="http://schemas.microsoft.com/office/drawing/2014/main" id="{E8495B85-A198-8047-98E0-A3053F89A2FE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8" y="2868613"/>
            <a:ext cx="3175" cy="273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22" name="Text Box 22">
            <a:extLst>
              <a:ext uri="{FF2B5EF4-FFF2-40B4-BE49-F238E27FC236}">
                <a16:creationId xmlns:a16="http://schemas.microsoft.com/office/drawing/2014/main" id="{1195CD1A-BB57-3647-A32D-8740CAD62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1288" y="1011238"/>
            <a:ext cx="1397000" cy="3238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de-DE" sz="1500" b="1" dirty="0">
                <a:solidFill>
                  <a:schemeClr val="bg1"/>
                </a:solidFill>
                <a:latin typeface="+mj-lt"/>
              </a:rPr>
              <a:t>Director</a:t>
            </a:r>
          </a:p>
        </p:txBody>
      </p:sp>
      <p:sp>
        <p:nvSpPr>
          <p:cNvPr id="23" name="Text Box 23">
            <a:extLst>
              <a:ext uri="{FF2B5EF4-FFF2-40B4-BE49-F238E27FC236}">
                <a16:creationId xmlns:a16="http://schemas.microsoft.com/office/drawing/2014/main" id="{9FE0EA6A-691C-0E4C-97AC-F2A561428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1484313"/>
            <a:ext cx="1277938" cy="3238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de-DE" sz="1500" b="1" dirty="0">
                <a:solidFill>
                  <a:schemeClr val="bg1"/>
                </a:solidFill>
                <a:latin typeface="+mj-lt"/>
              </a:rPr>
              <a:t>Head Office</a:t>
            </a:r>
          </a:p>
        </p:txBody>
      </p:sp>
      <p:sp>
        <p:nvSpPr>
          <p:cNvPr id="24" name="Line 24">
            <a:extLst>
              <a:ext uri="{FF2B5EF4-FFF2-40B4-BE49-F238E27FC236}">
                <a16:creationId xmlns:a16="http://schemas.microsoft.com/office/drawing/2014/main" id="{9162CE2E-852D-9D49-90F7-5CC7CC17F399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2413" y="1644650"/>
            <a:ext cx="5048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25" name="Line 25">
            <a:extLst>
              <a:ext uri="{FF2B5EF4-FFF2-40B4-BE49-F238E27FC236}">
                <a16:creationId xmlns:a16="http://schemas.microsoft.com/office/drawing/2014/main" id="{7F0C1A47-9043-554D-BF99-D6D1E53C7910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9750" y="2006600"/>
            <a:ext cx="15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26" name="Line 26">
            <a:extLst>
              <a:ext uri="{FF2B5EF4-FFF2-40B4-BE49-F238E27FC236}">
                <a16:creationId xmlns:a16="http://schemas.microsoft.com/office/drawing/2014/main" id="{E7EB0074-67A3-D343-BCB4-CFDFC611D6D6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1613" y="2006600"/>
            <a:ext cx="31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27" name="Text Box 28">
            <a:extLst>
              <a:ext uri="{FF2B5EF4-FFF2-40B4-BE49-F238E27FC236}">
                <a16:creationId xmlns:a16="http://schemas.microsoft.com/office/drawing/2014/main" id="{241CBDC5-B9D0-4E47-BB16-46A8A0913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6188" y="2270125"/>
            <a:ext cx="2001837" cy="7397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DEPARTMENT II</a:t>
            </a:r>
          </a:p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Germanic languages</a:t>
            </a:r>
          </a:p>
          <a:p>
            <a:pPr algn="ctr"/>
            <a:endParaRPr lang="en-GB" altLang="de-DE" sz="1400" b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28" name="Text Box 29">
            <a:extLst>
              <a:ext uri="{FF2B5EF4-FFF2-40B4-BE49-F238E27FC236}">
                <a16:creationId xmlns:a16="http://schemas.microsoft.com/office/drawing/2014/main" id="{C8CA1403-5BC6-EA40-9395-7E6B2BD0D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0588" y="2287588"/>
            <a:ext cx="1871662" cy="738664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DEPARTMENT III</a:t>
            </a:r>
          </a:p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Romance and other languages</a:t>
            </a:r>
          </a:p>
        </p:txBody>
      </p:sp>
      <p:sp>
        <p:nvSpPr>
          <p:cNvPr id="29" name="Line 30">
            <a:extLst>
              <a:ext uri="{FF2B5EF4-FFF2-40B4-BE49-F238E27FC236}">
                <a16:creationId xmlns:a16="http://schemas.microsoft.com/office/drawing/2014/main" id="{6917A64A-DC6A-CB4B-8E10-0AF3967424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37463" y="2006600"/>
            <a:ext cx="15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30" name="Text Box 31">
            <a:extLst>
              <a:ext uri="{FF2B5EF4-FFF2-40B4-BE49-F238E27FC236}">
                <a16:creationId xmlns:a16="http://schemas.microsoft.com/office/drawing/2014/main" id="{3FEEF6F9-1135-E740-9D44-7D88AED75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2588" y="2287588"/>
            <a:ext cx="1800225" cy="73866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DEPARTMENT IV</a:t>
            </a:r>
          </a:p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Slavic and Balkan languages</a:t>
            </a:r>
          </a:p>
        </p:txBody>
      </p:sp>
      <p:sp>
        <p:nvSpPr>
          <p:cNvPr id="31" name="Line 32">
            <a:extLst>
              <a:ext uri="{FF2B5EF4-FFF2-40B4-BE49-F238E27FC236}">
                <a16:creationId xmlns:a16="http://schemas.microsoft.com/office/drawing/2014/main" id="{7E5FAE97-E9D0-B04A-B746-219EF0B957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8" y="4189413"/>
            <a:ext cx="5048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32" name="Line 33">
            <a:extLst>
              <a:ext uri="{FF2B5EF4-FFF2-40B4-BE49-F238E27FC236}">
                <a16:creationId xmlns:a16="http://schemas.microsoft.com/office/drawing/2014/main" id="{C1546CF5-E47C-0E4B-A441-9BFCE4C46DC2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8" y="4902200"/>
            <a:ext cx="5048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33" name="Line 34">
            <a:extLst>
              <a:ext uri="{FF2B5EF4-FFF2-40B4-BE49-F238E27FC236}">
                <a16:creationId xmlns:a16="http://schemas.microsoft.com/office/drawing/2014/main" id="{52F76EBE-08F5-A54F-BED3-FF8D645E592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8" y="5605463"/>
            <a:ext cx="5048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34" name="Line 35">
            <a:extLst>
              <a:ext uri="{FF2B5EF4-FFF2-40B4-BE49-F238E27FC236}">
                <a16:creationId xmlns:a16="http://schemas.microsoft.com/office/drawing/2014/main" id="{1485FD68-6FA4-8A41-A2D8-08059B47EB3B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8" y="3468688"/>
            <a:ext cx="5048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35" name="Text Box 36">
            <a:extLst>
              <a:ext uri="{FF2B5EF4-FFF2-40B4-BE49-F238E27FC236}">
                <a16:creationId xmlns:a16="http://schemas.microsoft.com/office/drawing/2014/main" id="{462817EF-B0A9-3040-99C2-422DE0E04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081" y="3241380"/>
            <a:ext cx="1087413" cy="52322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Desk Officer</a:t>
            </a:r>
          </a:p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Train &amp; </a:t>
            </a:r>
            <a:r>
              <a:rPr lang="en-GB" altLang="de-DE" sz="1400" b="1" dirty="0" err="1">
                <a:solidFill>
                  <a:prstClr val="black"/>
                </a:solidFill>
                <a:latin typeface="+mj-lt"/>
              </a:rPr>
              <a:t>Budg</a:t>
            </a:r>
            <a:endParaRPr lang="en-GB" altLang="de-DE" sz="1400" b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6" name="Text Box 37">
            <a:extLst>
              <a:ext uri="{FF2B5EF4-FFF2-40B4-BE49-F238E27FC236}">
                <a16:creationId xmlns:a16="http://schemas.microsoft.com/office/drawing/2014/main" id="{FBBCA75C-8B24-6F4C-96A6-941094471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3990975"/>
            <a:ext cx="1611313" cy="49244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de-DE" sz="1300" b="1" dirty="0">
                <a:solidFill>
                  <a:prstClr val="black"/>
                </a:solidFill>
                <a:latin typeface="+mj-lt"/>
              </a:rPr>
              <a:t>Section  1/I</a:t>
            </a:r>
          </a:p>
          <a:p>
            <a:pPr algn="ctr"/>
            <a:r>
              <a:rPr lang="en-GB" altLang="de-DE" sz="1300" b="1" dirty="0" err="1">
                <a:solidFill>
                  <a:prstClr val="black"/>
                </a:solidFill>
                <a:latin typeface="+mj-lt"/>
              </a:rPr>
              <a:t>Transl</a:t>
            </a:r>
            <a:r>
              <a:rPr lang="en-GB" altLang="de-DE" sz="1300" b="1" dirty="0">
                <a:solidFill>
                  <a:prstClr val="black"/>
                </a:solidFill>
                <a:latin typeface="+mj-lt"/>
              </a:rPr>
              <a:t> &amp; Interpret</a:t>
            </a:r>
          </a:p>
        </p:txBody>
      </p:sp>
      <p:sp>
        <p:nvSpPr>
          <p:cNvPr id="37" name="Text Box 38">
            <a:extLst>
              <a:ext uri="{FF2B5EF4-FFF2-40B4-BE49-F238E27FC236}">
                <a16:creationId xmlns:a16="http://schemas.microsoft.com/office/drawing/2014/main" id="{8C0D1C2F-A2D4-5F42-9A7C-A31521140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910" y="4642403"/>
            <a:ext cx="1081001" cy="52322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Section  2/I</a:t>
            </a:r>
          </a:p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Train &amp; </a:t>
            </a:r>
            <a:r>
              <a:rPr lang="en-GB" altLang="de-DE" sz="1400" b="1" dirty="0" err="1">
                <a:solidFill>
                  <a:prstClr val="black"/>
                </a:solidFill>
                <a:latin typeface="+mj-lt"/>
              </a:rPr>
              <a:t>Supp</a:t>
            </a:r>
            <a:endParaRPr lang="en-GB" altLang="de-DE" sz="1400" b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8" name="Text Box 39">
            <a:extLst>
              <a:ext uri="{FF2B5EF4-FFF2-40B4-BE49-F238E27FC236}">
                <a16:creationId xmlns:a16="http://schemas.microsoft.com/office/drawing/2014/main" id="{46112D1B-0327-8544-AD4D-D57D79D35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190" y="5322888"/>
            <a:ext cx="1258934" cy="52322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Section  3/I</a:t>
            </a:r>
          </a:p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Exams &amp; </a:t>
            </a:r>
            <a:r>
              <a:rPr lang="en-GB" altLang="de-DE" sz="1400" b="1" dirty="0" err="1">
                <a:solidFill>
                  <a:prstClr val="black"/>
                </a:solidFill>
                <a:latin typeface="+mj-lt"/>
              </a:rPr>
              <a:t>Coord</a:t>
            </a:r>
            <a:endParaRPr lang="en-GB" altLang="de-DE" sz="1400" b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9" name="Line 40">
            <a:extLst>
              <a:ext uri="{FF2B5EF4-FFF2-40B4-BE49-F238E27FC236}">
                <a16:creationId xmlns:a16="http://schemas.microsoft.com/office/drawing/2014/main" id="{425B1550-2FDE-0844-91C8-D56D3EBA0C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0013" y="4157663"/>
            <a:ext cx="5048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40" name="Line 41">
            <a:extLst>
              <a:ext uri="{FF2B5EF4-FFF2-40B4-BE49-F238E27FC236}">
                <a16:creationId xmlns:a16="http://schemas.microsoft.com/office/drawing/2014/main" id="{A30A0548-154F-F94B-920D-8FA0167601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0013" y="4870450"/>
            <a:ext cx="5048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41" name="Line 42">
            <a:extLst>
              <a:ext uri="{FF2B5EF4-FFF2-40B4-BE49-F238E27FC236}">
                <a16:creationId xmlns:a16="http://schemas.microsoft.com/office/drawing/2014/main" id="{CA921C94-BDD4-4948-A39B-420B68B512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0013" y="5581650"/>
            <a:ext cx="5048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42" name="Line 43">
            <a:extLst>
              <a:ext uri="{FF2B5EF4-FFF2-40B4-BE49-F238E27FC236}">
                <a16:creationId xmlns:a16="http://schemas.microsoft.com/office/drawing/2014/main" id="{1E108E29-FBF6-FD46-9077-553C521D13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0013" y="3452813"/>
            <a:ext cx="5048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43" name="Text Box 44">
            <a:extLst>
              <a:ext uri="{FF2B5EF4-FFF2-40B4-BE49-F238E27FC236}">
                <a16:creationId xmlns:a16="http://schemas.microsoft.com/office/drawing/2014/main" id="{9E6ABA7B-F3B2-144C-8F62-3EA52763E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2425" y="3189288"/>
            <a:ext cx="1149910" cy="52322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Section 1/II</a:t>
            </a:r>
          </a:p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ESP</a:t>
            </a:r>
          </a:p>
        </p:txBody>
      </p:sp>
      <p:sp>
        <p:nvSpPr>
          <p:cNvPr id="44" name="Text Box 45">
            <a:extLst>
              <a:ext uri="{FF2B5EF4-FFF2-40B4-BE49-F238E27FC236}">
                <a16:creationId xmlns:a16="http://schemas.microsoft.com/office/drawing/2014/main" id="{2D82DCFA-1800-8F47-8346-EDE64EB2C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788" y="3890963"/>
            <a:ext cx="1276350" cy="52322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Section  2/II</a:t>
            </a:r>
          </a:p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gen. English</a:t>
            </a:r>
          </a:p>
        </p:txBody>
      </p:sp>
      <p:sp>
        <p:nvSpPr>
          <p:cNvPr id="45" name="Text Box 46">
            <a:extLst>
              <a:ext uri="{FF2B5EF4-FFF2-40B4-BE49-F238E27FC236}">
                <a16:creationId xmlns:a16="http://schemas.microsoft.com/office/drawing/2014/main" id="{70F23925-1FF0-4C43-8EAF-9206DA807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788" y="4606925"/>
            <a:ext cx="1937524" cy="52322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Section  3/II</a:t>
            </a:r>
          </a:p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Engl. Trans / Interpret</a:t>
            </a:r>
          </a:p>
        </p:txBody>
      </p:sp>
      <p:sp>
        <p:nvSpPr>
          <p:cNvPr id="46" name="Text Box 47">
            <a:extLst>
              <a:ext uri="{FF2B5EF4-FFF2-40B4-BE49-F238E27FC236}">
                <a16:creationId xmlns:a16="http://schemas.microsoft.com/office/drawing/2014/main" id="{9A33A4E8-0887-114D-9B50-C75CF2615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2425" y="5307013"/>
            <a:ext cx="1223963" cy="52322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Section  4/II</a:t>
            </a:r>
          </a:p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German</a:t>
            </a:r>
          </a:p>
        </p:txBody>
      </p:sp>
      <p:sp>
        <p:nvSpPr>
          <p:cNvPr id="47" name="Text Box 48">
            <a:extLst>
              <a:ext uri="{FF2B5EF4-FFF2-40B4-BE49-F238E27FC236}">
                <a16:creationId xmlns:a16="http://schemas.microsoft.com/office/drawing/2014/main" id="{D2B94306-44CB-1C4C-B3A2-E2685CB78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3" y="2289176"/>
            <a:ext cx="2074862" cy="738664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DEPARTMENT I</a:t>
            </a:r>
          </a:p>
          <a:p>
            <a:pPr algn="ctr"/>
            <a:r>
              <a:rPr lang="en-GB" altLang="de-DE" sz="1400" b="1" dirty="0">
                <a:solidFill>
                  <a:prstClr val="black"/>
                </a:solidFill>
                <a:latin typeface="+mj-lt"/>
              </a:rPr>
              <a:t>Integrated Language Management</a:t>
            </a:r>
          </a:p>
        </p:txBody>
      </p:sp>
      <p:sp>
        <p:nvSpPr>
          <p:cNvPr id="48" name="Line 58">
            <a:extLst>
              <a:ext uri="{FF2B5EF4-FFF2-40B4-BE49-F238E27FC236}">
                <a16:creationId xmlns:a16="http://schemas.microsoft.com/office/drawing/2014/main" id="{934679A4-F676-EC42-9F60-DFA720956956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8438" y="2005013"/>
            <a:ext cx="6169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>
              <a:solidFill>
                <a:prstClr val="black"/>
              </a:solidFill>
              <a:latin typeface="+mj-lt"/>
            </a:endParaRPr>
          </a:p>
        </p:txBody>
      </p:sp>
      <p:sp>
        <p:nvSpPr>
          <p:cNvPr id="49" name="Text Box 59">
            <a:extLst>
              <a:ext uri="{FF2B5EF4-FFF2-40B4-BE49-F238E27FC236}">
                <a16:creationId xmlns:a16="http://schemas.microsoft.com/office/drawing/2014/main" id="{0B9052F7-0940-0A41-B3B0-C1C4AFE80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8522" y="942329"/>
            <a:ext cx="36320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AT" altLang="de-DE" sz="2400" b="1" dirty="0" err="1">
                <a:solidFill>
                  <a:srgbClr val="FF0000"/>
                </a:solidFill>
                <a:latin typeface="+mn-lt"/>
              </a:rPr>
              <a:t>currently</a:t>
            </a:r>
            <a:r>
              <a:rPr lang="de-AT" altLang="de-DE" sz="2400" b="1" dirty="0">
                <a:solidFill>
                  <a:srgbClr val="FF0000"/>
                </a:solidFill>
                <a:latin typeface="+mn-lt"/>
              </a:rPr>
              <a:t> 50 </a:t>
            </a:r>
            <a:r>
              <a:rPr lang="de-AT" altLang="de-DE" sz="2400" b="1" dirty="0" err="1">
                <a:solidFill>
                  <a:srgbClr val="FF0000"/>
                </a:solidFill>
                <a:latin typeface="+mn-lt"/>
              </a:rPr>
              <a:t>staff</a:t>
            </a:r>
            <a:r>
              <a:rPr lang="de-AT" altLang="de-DE" sz="24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de-AT" altLang="de-DE" sz="2400" b="1" dirty="0" err="1">
                <a:solidFill>
                  <a:srgbClr val="FF0000"/>
                </a:solidFill>
                <a:latin typeface="+mn-lt"/>
              </a:rPr>
              <a:t>members</a:t>
            </a:r>
            <a:endParaRPr lang="de-DE" altLang="de-DE" sz="24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625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AT" dirty="0"/>
              <a:t>Organisation Department II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AU" dirty="0"/>
              <a:t>Department Head, CIV</a:t>
            </a:r>
          </a:p>
          <a:p>
            <a:r>
              <a:rPr lang="en-AU" dirty="0"/>
              <a:t>Section 1/II	(ESP), 1 CIV, </a:t>
            </a:r>
            <a:r>
              <a:rPr lang="en-AU" dirty="0">
                <a:solidFill>
                  <a:schemeClr val="accent6">
                    <a:lumMod val="75000"/>
                  </a:schemeClr>
                </a:solidFill>
              </a:rPr>
              <a:t>1 Officer</a:t>
            </a:r>
          </a:p>
          <a:p>
            <a:r>
              <a:rPr lang="en-AU" dirty="0"/>
              <a:t>Section 2/II (EGP), 5 CIV</a:t>
            </a:r>
          </a:p>
          <a:p>
            <a:r>
              <a:rPr lang="en-AU" dirty="0"/>
              <a:t>Section 3/II (English Translation), 2 CIV</a:t>
            </a:r>
          </a:p>
          <a:p>
            <a:r>
              <a:rPr lang="en-AU" dirty="0"/>
              <a:t>Section 4/II (German), 2 CIV, </a:t>
            </a:r>
            <a:r>
              <a:rPr lang="en-AU" dirty="0">
                <a:solidFill>
                  <a:schemeClr val="accent6">
                    <a:lumMod val="75000"/>
                  </a:schemeClr>
                </a:solidFill>
              </a:rPr>
              <a:t>1 NCO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4314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7CCB21F5-165A-C64F-8DD7-431A8A78D19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15152" y="951039"/>
            <a:ext cx="5613211" cy="4106314"/>
          </a:xfrm>
          <a:prstGeom prst="rect">
            <a:avLst/>
          </a:prstGeom>
        </p:spPr>
      </p:pic>
      <p:pic>
        <p:nvPicPr>
          <p:cNvPr id="5" name="Grafik 1">
            <a:extLst>
              <a:ext uri="{FF2B5EF4-FFF2-40B4-BE49-F238E27FC236}">
                <a16:creationId xmlns:a16="http://schemas.microsoft.com/office/drawing/2014/main" id="{95B327AA-9904-054E-A4A2-41186EE721A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11129" y="4199119"/>
            <a:ext cx="3694545" cy="2463030"/>
          </a:xfrm>
          <a:prstGeom prst="rect">
            <a:avLst/>
          </a:prstGeom>
        </p:spPr>
      </p:pic>
      <p:pic>
        <p:nvPicPr>
          <p:cNvPr id="7" name="Grafik 9">
            <a:extLst>
              <a:ext uri="{FF2B5EF4-FFF2-40B4-BE49-F238E27FC236}">
                <a16:creationId xmlns:a16="http://schemas.microsoft.com/office/drawing/2014/main" id="{779BD4D6-52A5-214C-8B93-83F6BAD0B9D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123" y="1375733"/>
            <a:ext cx="3598039" cy="239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72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7C213F-49FE-7426-65B2-D4C7FDA8DD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7193904-83D5-8220-63A6-F18DBE4385C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AT" dirty="0" err="1"/>
              <a:t>Our</a:t>
            </a:r>
            <a:r>
              <a:rPr lang="de-AT" dirty="0"/>
              <a:t> Mission</a:t>
            </a:r>
          </a:p>
          <a:p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DB5D8DC-C10E-E81F-A009-536B5E2712E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AU" dirty="0"/>
              <a:t>To ensure international interoperability of the AAF by providing</a:t>
            </a:r>
          </a:p>
          <a:p>
            <a:pPr lvl="1"/>
            <a:r>
              <a:rPr lang="en-AU" dirty="0"/>
              <a:t>Language Training </a:t>
            </a:r>
            <a:r>
              <a:rPr lang="en-AU" dirty="0">
                <a:solidFill>
                  <a:schemeClr val="accent1"/>
                </a:solidFill>
              </a:rPr>
              <a:t>(for the military, by civilians?)</a:t>
            </a:r>
          </a:p>
          <a:p>
            <a:pPr lvl="1"/>
            <a:r>
              <a:rPr lang="en-AU" dirty="0"/>
              <a:t>Language Testing</a:t>
            </a:r>
          </a:p>
          <a:p>
            <a:pPr lvl="1"/>
            <a:r>
              <a:rPr lang="en-AU" dirty="0"/>
              <a:t>Terminology Work</a:t>
            </a:r>
          </a:p>
          <a:p>
            <a:pPr lvl="1"/>
            <a:r>
              <a:rPr lang="en-AU" dirty="0"/>
              <a:t>Translation/Interpreting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4173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0553737-6D6A-3A40-95C1-49C09DC9169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/>
              <a:t>Who can teach ESP?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90E3F-49F6-7A45-81C9-349F3B79B2D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GB" dirty="0"/>
              <a:t>Military English</a:t>
            </a:r>
          </a:p>
          <a:p>
            <a:pPr lvl="1"/>
            <a:r>
              <a:rPr lang="en-GB" dirty="0"/>
              <a:t>Civilian English teachers?</a:t>
            </a:r>
          </a:p>
          <a:p>
            <a:pPr lvl="1"/>
            <a:r>
              <a:rPr lang="en-GB" dirty="0"/>
              <a:t>	Background? Credibility? ….</a:t>
            </a:r>
          </a:p>
          <a:p>
            <a:pPr lvl="1"/>
            <a:r>
              <a:rPr lang="en-GB" dirty="0"/>
              <a:t>Difference between faculty and contractors?</a:t>
            </a:r>
          </a:p>
          <a:p>
            <a:pPr lvl="1"/>
            <a:r>
              <a:rPr lang="en-GB" dirty="0"/>
              <a:t>Civilian English teachers together with SMEs?</a:t>
            </a:r>
          </a:p>
          <a:p>
            <a:pPr lvl="1"/>
            <a:r>
              <a:rPr lang="en-GB" dirty="0"/>
              <a:t>Other options?</a:t>
            </a:r>
          </a:p>
          <a:p>
            <a:pPr lvl="1"/>
            <a:r>
              <a:rPr lang="en-GB" dirty="0">
                <a:sym typeface="Wingdings" pitchFamily="2" charset="2"/>
              </a:rPr>
              <a:t> Workshop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5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AT">
                <a:solidFill>
                  <a:schemeClr val="accent6">
                    <a:lumMod val="75000"/>
                  </a:schemeClr>
                </a:solidFill>
              </a:rPr>
              <a:t>Military Language Trainers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360000" lvl="1" indent="-360000" defTabSz="720000" eaLnBrk="1" fontAlgn="auto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  <a:buBlip>
                <a:blip r:embed="rId2"/>
              </a:buBlip>
            </a:pPr>
            <a:r>
              <a:rPr lang="en-AU" dirty="0">
                <a:latin typeface="Franklin Gothic Demi" panose="020B0703020102020204" pitchFamily="34" charset="0"/>
              </a:rPr>
              <a:t>AAF personnel with min. 3/3/3/2+ in English</a:t>
            </a:r>
          </a:p>
          <a:p>
            <a:pPr marL="360000" lvl="1" indent="-360000" defTabSz="720000" eaLnBrk="1" fontAlgn="auto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  <a:buBlip>
                <a:blip r:embed="rId2"/>
              </a:buBlip>
            </a:pPr>
            <a:r>
              <a:rPr lang="en-AU" dirty="0">
                <a:latin typeface="Franklin Gothic Demi" panose="020B0703020102020204" pitchFamily="34" charset="0"/>
              </a:rPr>
              <a:t>2 x 2-week module </a:t>
            </a:r>
            <a:br>
              <a:rPr lang="en-AU" dirty="0">
                <a:latin typeface="Franklin Gothic Demi" panose="020B0703020102020204" pitchFamily="34" charset="0"/>
              </a:rPr>
            </a:br>
            <a:r>
              <a:rPr lang="en-AU" dirty="0">
                <a:latin typeface="Franklin Gothic Demi" panose="020B0703020102020204" pitchFamily="34" charset="0"/>
              </a:rPr>
              <a:t>(mil terminology and </a:t>
            </a:r>
            <a:r>
              <a:rPr lang="en-AU" dirty="0" err="1">
                <a:latin typeface="Franklin Gothic Demi" panose="020B0703020102020204" pitchFamily="34" charset="0"/>
              </a:rPr>
              <a:t>didactics&amp;methodology</a:t>
            </a:r>
            <a:r>
              <a:rPr lang="en-AU" dirty="0">
                <a:latin typeface="Franklin Gothic Demi" panose="020B0703020102020204" pitchFamily="34" charset="0"/>
              </a:rPr>
              <a:t>) at the AAFLI</a:t>
            </a:r>
          </a:p>
          <a:p>
            <a:pPr marL="360000" lvl="1" indent="-360000" defTabSz="720000" eaLnBrk="1" fontAlgn="auto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  <a:buBlip>
                <a:blip r:embed="rId2"/>
              </a:buBlip>
            </a:pPr>
            <a:r>
              <a:rPr lang="en-AU" dirty="0">
                <a:latin typeface="Franklin Gothic Demi" panose="020B0703020102020204" pitchFamily="34" charset="0"/>
              </a:rPr>
              <a:t>delivering mil </a:t>
            </a:r>
            <a:r>
              <a:rPr lang="en-AU" dirty="0" err="1">
                <a:latin typeface="Franklin Gothic Demi" panose="020B0703020102020204" pitchFamily="34" charset="0"/>
              </a:rPr>
              <a:t>Engl</a:t>
            </a:r>
            <a:r>
              <a:rPr lang="en-AU" dirty="0">
                <a:latin typeface="Franklin Gothic Demi" panose="020B0703020102020204" pitchFamily="34" charset="0"/>
              </a:rPr>
              <a:t> lessons within general English courses</a:t>
            </a:r>
          </a:p>
          <a:p>
            <a:pPr lvl="1" defTabSz="720000"/>
            <a:endParaRPr lang="en-AU" dirty="0"/>
          </a:p>
          <a:p>
            <a:pPr lvl="1" defTabSz="720000"/>
            <a:endParaRPr lang="en-AU" dirty="0"/>
          </a:p>
          <a:p>
            <a:pPr lvl="1"/>
            <a:endParaRPr lang="en-AU" dirty="0"/>
          </a:p>
          <a:p>
            <a:pPr lvl="1"/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4" name="Grafik 2">
            <a:extLst>
              <a:ext uri="{FF2B5EF4-FFF2-40B4-BE49-F238E27FC236}">
                <a16:creationId xmlns:a16="http://schemas.microsoft.com/office/drawing/2014/main" id="{AF5028EA-2CA2-9D12-322E-125A271769C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5495" y="4375726"/>
            <a:ext cx="3709205" cy="2472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26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UnserHeer_Präsentation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Design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5" id="{CA1D3C80-0A2F-F543-8D5E-8953B9CA20BC}" vid="{D7B0C419-6522-F54C-9F3D-76F7A5D9A3B2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UnserHeer_Präsentation</Template>
  <TotalTime>9494</TotalTime>
  <Words>862</Words>
  <Application>Microsoft Macintosh PowerPoint</Application>
  <PresentationFormat>On-screen Show (4:3)</PresentationFormat>
  <Paragraphs>169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Arial Black</vt:lpstr>
      <vt:lpstr>Calibri</vt:lpstr>
      <vt:lpstr>Calibri Light</vt:lpstr>
      <vt:lpstr>Franklin Gothic Book</vt:lpstr>
      <vt:lpstr>Franklin Gothic Demi</vt:lpstr>
      <vt:lpstr>Franklin Gothic Medium</vt:lpstr>
      <vt:lpstr>Times New Roman</vt:lpstr>
      <vt:lpstr>Wingdings</vt:lpstr>
      <vt:lpstr>UnserHeer_Präsentation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Tanja</dc:creator>
  <cp:lastModifiedBy>Familie Kotzian</cp:lastModifiedBy>
  <cp:revision>390</cp:revision>
  <cp:lastPrinted>2024-06-06T13:48:24Z</cp:lastPrinted>
  <dcterms:created xsi:type="dcterms:W3CDTF">2017-08-14T11:39:41Z</dcterms:created>
  <dcterms:modified xsi:type="dcterms:W3CDTF">2024-12-13T16:11:39Z</dcterms:modified>
</cp:coreProperties>
</file>