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 Clifford" initials="RC" lastIdx="1" clrIdx="0">
    <p:extLst>
      <p:ext uri="{19B8F6BF-5375-455C-9EA6-DF929625EA0E}">
        <p15:presenceInfo xmlns:p15="http://schemas.microsoft.com/office/powerpoint/2012/main" userId="Ray Cliffo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00CCF-416D-44EC-AC29-9FF4DA78A6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8215D-7F1F-47D4-84CD-640AA153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7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94-9DC4-461D-AD49-1B81FE0B47A2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9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93E-33B9-40E3-8854-933802DA24A7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5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972-4AA3-4A70-AF58-B13D4378BCAC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A00F-CB0E-4A9C-8E72-3DD35BF5B43D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6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A5DE-71CE-41F5-825F-3C86C3097DBA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AF52-4CE9-4BC4-AB1D-D94D218B42AD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5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FBCB-6985-4F04-B2B5-5303CF97A9B3}" type="datetime1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D21-F10D-491F-BA5D-8CA3BA5E0B9E}" type="datetime1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ADD7-852B-46F3-8268-7DECA1CE41AC}" type="datetime1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4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BA04-37BA-499A-8EB0-BF78452C1CA6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1DE6-7547-4461-A3D4-0B295957A00F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7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2E11-A88B-4268-B6A4-B849B776BA7A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06ADF-FE07-49DE-810A-A9B998D8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9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A487E-17B2-4904-94A1-0C67C9713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52322"/>
            <a:ext cx="7772400" cy="3037772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Back to Basics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Post-Pandemic Reality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Better, Faster, and Cheaper?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any 2 of the 3.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5F907-E25B-4D00-A625-E756F34A2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700" y="4149484"/>
            <a:ext cx="6858000" cy="215619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 BILC Conference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Loreto, Italy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Group 3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and 25 May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61E286-A989-204F-BFF6-E3D4A69C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556947"/>
          </a:xfrm>
        </p:spPr>
        <p:txBody>
          <a:bodyPr>
            <a:noAutofit/>
          </a:bodyPr>
          <a:lstStyle/>
          <a:p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Activity: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B3B15-5079-CEB5-937A-BE10087B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90700"/>
            <a:ext cx="7886700" cy="6130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How could you get lower proficiency results?  Or take longer to learn?  Would the program then cost less?</a:t>
            </a:r>
          </a:p>
          <a:p>
            <a:r>
              <a:rPr lang="en-US" sz="2000" dirty="0"/>
              <a:t>Have no agreed upon course learning outcomes.</a:t>
            </a:r>
          </a:p>
          <a:p>
            <a:r>
              <a:rPr lang="en-US" sz="2000" dirty="0"/>
              <a:t>Use a fixed, one-size-fits-all curriculum.</a:t>
            </a:r>
          </a:p>
          <a:p>
            <a:r>
              <a:rPr lang="en-US" sz="2000" dirty="0"/>
              <a:t>Force all teachers to use the same official teaching method.</a:t>
            </a:r>
          </a:p>
          <a:p>
            <a:r>
              <a:rPr lang="en-US" sz="2000" dirty="0"/>
              <a:t>Lower the teacher hiring standards.</a:t>
            </a:r>
          </a:p>
          <a:p>
            <a:r>
              <a:rPr lang="en-US" sz="2000" dirty="0"/>
              <a:t>Shorten the courses.</a:t>
            </a:r>
          </a:p>
          <a:p>
            <a:r>
              <a:rPr lang="en-US" sz="2000" dirty="0"/>
              <a:t>Put all courses online without human interaction.</a:t>
            </a:r>
          </a:p>
          <a:p>
            <a:r>
              <a:rPr lang="en-US" sz="2000" dirty="0"/>
              <a:t>Assign students to classes without considering ability levels.</a:t>
            </a:r>
          </a:p>
          <a:p>
            <a:r>
              <a:rPr lang="en-US" sz="2000" dirty="0"/>
              <a:t>Enroll suboptimal students.</a:t>
            </a:r>
          </a:p>
          <a:p>
            <a:r>
              <a:rPr lang="en-US" sz="2000" dirty="0"/>
              <a:t>Have no accountability standards for either students or teachers.</a:t>
            </a:r>
          </a:p>
          <a:p>
            <a:r>
              <a:rPr lang="en-US" sz="2000" dirty="0"/>
              <a:t>Increase the size of classes.</a:t>
            </a:r>
          </a:p>
          <a:p>
            <a:r>
              <a:rPr lang="en-US" sz="2000" dirty="0"/>
              <a:t>Reduce the school’s budget.</a:t>
            </a:r>
          </a:p>
          <a:p>
            <a:r>
              <a:rPr lang="en-US" sz="2000" dirty="0"/>
              <a:t>Don’t provide professional development for teachers.</a:t>
            </a:r>
          </a:p>
          <a:p>
            <a:r>
              <a:rPr lang="en-US" sz="2000" dirty="0"/>
              <a:t>Don’t teach students how to study and learn.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5E725-DF9F-93D1-B46A-0736556A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2</a:t>
            </a:fld>
            <a:r>
              <a:rPr lang="en-US" dirty="0"/>
              <a:t> of 4</a:t>
            </a:r>
          </a:p>
        </p:txBody>
      </p:sp>
    </p:spTree>
    <p:extLst>
      <p:ext uri="{BB962C8B-B14F-4D97-AF65-F5344CB8AC3E}">
        <p14:creationId xmlns:p14="http://schemas.microsoft.com/office/powerpoint/2010/main" val="54003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61E286-A989-204F-BFF6-E3D4A69C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1617"/>
            <a:ext cx="7886700" cy="508423"/>
          </a:xfrm>
        </p:spPr>
        <p:txBody>
          <a:bodyPr>
            <a:noAutofit/>
          </a:bodyPr>
          <a:lstStyle/>
          <a:p>
            <a:r>
              <a:rPr lang="en-US" sz="3200" b="1" dirty="0"/>
              <a:t>2</a:t>
            </a:r>
            <a:r>
              <a:rPr lang="en-US" sz="3200" b="1" baseline="30000" dirty="0"/>
              <a:t>nd</a:t>
            </a:r>
            <a:r>
              <a:rPr lang="en-US" sz="3200" b="1" dirty="0"/>
              <a:t> Activity: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B3B15-5079-CEB5-937A-BE10087B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656649"/>
            <a:ext cx="8111753" cy="6124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How could you get higher proficiency results?  Or take less time? Would the program then cost more?</a:t>
            </a:r>
          </a:p>
          <a:p>
            <a:r>
              <a:rPr lang="en-US" sz="2000" dirty="0"/>
              <a:t>Have course learning outcomes that are </a:t>
            </a:r>
            <a:r>
              <a:rPr lang="en-US" sz="2000" dirty="0">
                <a:solidFill>
                  <a:srgbClr val="FF0000"/>
                </a:solidFill>
              </a:rPr>
              <a:t>shared</a:t>
            </a:r>
            <a:r>
              <a:rPr lang="en-US" sz="2000" dirty="0"/>
              <a:t> by teachers and students.</a:t>
            </a:r>
          </a:p>
          <a:p>
            <a:r>
              <a:rPr lang="en-US" sz="2000" dirty="0"/>
              <a:t>Allow teachers to </a:t>
            </a:r>
            <a:r>
              <a:rPr lang="en-US" sz="2000" dirty="0">
                <a:solidFill>
                  <a:srgbClr val="FF0000"/>
                </a:solidFill>
              </a:rPr>
              <a:t>teach students </a:t>
            </a:r>
            <a:r>
              <a:rPr lang="en-US" sz="2000" dirty="0"/>
              <a:t>rather than the curriculum.</a:t>
            </a:r>
          </a:p>
          <a:p>
            <a:r>
              <a:rPr lang="en-US" sz="2000" dirty="0"/>
              <a:t>Allow teachers to </a:t>
            </a:r>
            <a:r>
              <a:rPr lang="en-US" sz="2000" dirty="0">
                <a:solidFill>
                  <a:srgbClr val="FF0000"/>
                </a:solidFill>
              </a:rPr>
              <a:t>use methods aligned with the learning tasks</a:t>
            </a:r>
            <a:r>
              <a:rPr lang="en-US" sz="2000" dirty="0"/>
              <a:t>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Raise</a:t>
            </a:r>
            <a:r>
              <a:rPr lang="en-US" sz="2000" dirty="0"/>
              <a:t> teacher hiring standards.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Lengthen</a:t>
            </a:r>
            <a:r>
              <a:rPr lang="en-US" sz="2000" dirty="0"/>
              <a:t> the courses.</a:t>
            </a:r>
          </a:p>
          <a:p>
            <a:r>
              <a:rPr lang="en-US" sz="2000" dirty="0"/>
              <a:t>Increase teacher/student </a:t>
            </a:r>
            <a:r>
              <a:rPr lang="en-US" sz="2000" dirty="0">
                <a:solidFill>
                  <a:srgbClr val="FF0000"/>
                </a:solidFill>
              </a:rPr>
              <a:t>interactions and formative feedback</a:t>
            </a:r>
            <a:r>
              <a:rPr lang="en-US" sz="2000" dirty="0"/>
              <a:t>.</a:t>
            </a:r>
          </a:p>
          <a:p>
            <a:r>
              <a:rPr lang="en-US" sz="2000" dirty="0"/>
              <a:t>Assign students </a:t>
            </a:r>
            <a:r>
              <a:rPr lang="en-US" sz="2000" dirty="0">
                <a:solidFill>
                  <a:srgbClr val="FF0000"/>
                </a:solidFill>
              </a:rPr>
              <a:t>to classes by ability groupings</a:t>
            </a:r>
            <a:r>
              <a:rPr lang="en-US" sz="2000" dirty="0"/>
              <a:t>.</a:t>
            </a:r>
          </a:p>
          <a:p>
            <a:r>
              <a:rPr lang="en-US" sz="2000" dirty="0"/>
              <a:t>Enroll </a:t>
            </a:r>
            <a:r>
              <a:rPr lang="en-US" sz="2000" dirty="0">
                <a:solidFill>
                  <a:srgbClr val="FF0000"/>
                </a:solidFill>
              </a:rPr>
              <a:t>better students</a:t>
            </a:r>
            <a:r>
              <a:rPr lang="en-US" sz="2000" dirty="0"/>
              <a:t>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Have accountability standards</a:t>
            </a:r>
            <a:r>
              <a:rPr lang="en-US" sz="2000" dirty="0"/>
              <a:t> for both students and teachers.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Reduce </a:t>
            </a:r>
            <a:r>
              <a:rPr lang="en-US" sz="2000" dirty="0"/>
              <a:t>the size of classes.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Increase </a:t>
            </a:r>
            <a:r>
              <a:rPr lang="en-US" sz="2000" dirty="0"/>
              <a:t>the school’s budget.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Provide professional development</a:t>
            </a:r>
            <a:r>
              <a:rPr lang="en-US" sz="2000" dirty="0"/>
              <a:t> for teachers.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Teach students </a:t>
            </a:r>
            <a:r>
              <a:rPr lang="en-US" sz="2000" dirty="0"/>
              <a:t>how to study and learn.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5E725-DF9F-93D1-B46A-0736556A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6ADF-FE07-49DE-810A-A9B998D8C4DA}" type="slidenum">
              <a:rPr lang="en-US" smtClean="0"/>
              <a:t>3</a:t>
            </a:fld>
            <a:r>
              <a:rPr lang="en-US" dirty="0"/>
              <a:t> of 4</a:t>
            </a:r>
          </a:p>
        </p:txBody>
      </p:sp>
    </p:spTree>
    <p:extLst>
      <p:ext uri="{BB962C8B-B14F-4D97-AF65-F5344CB8AC3E}">
        <p14:creationId xmlns:p14="http://schemas.microsoft.com/office/powerpoint/2010/main" val="349252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806B-D3C5-B9A2-D62C-4176632C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05" y="491884"/>
            <a:ext cx="8054997" cy="6366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Why is the negative impact of the factors listed in Assignment 1 “self evident” to us, but not to others? </a:t>
            </a:r>
          </a:p>
          <a:p>
            <a:pPr marL="0" indent="0">
              <a:buNone/>
            </a:pPr>
            <a:r>
              <a:rPr lang="en-US" sz="2800" dirty="0"/>
              <a:t>Co</a:t>
            </a:r>
            <a:r>
              <a:rPr lang="en-US" dirty="0"/>
              <a:t>uld it be that we haven’t provided proof points or data analyses that show how key program changes can degrade (or improve) average student results?</a:t>
            </a:r>
          </a:p>
          <a:p>
            <a:pPr marL="0" indent="0">
              <a:buNone/>
            </a:pPr>
            <a:endParaRPr lang="en-US" b="1" i="1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If you can’t measure it, you can’t improve it.</a:t>
            </a:r>
          </a:p>
          <a:p>
            <a:r>
              <a:rPr lang="en-US" b="1" dirty="0"/>
              <a:t>Internally,</a:t>
            </a:r>
            <a:r>
              <a:rPr lang="en-US" dirty="0"/>
              <a:t> we need a data base of STANAG 6001 test results so we can make data-driven improvements.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If you can’t measure it, you can’t get money for it.</a:t>
            </a:r>
          </a:p>
          <a:p>
            <a:r>
              <a:rPr lang="en-US" b="1" dirty="0"/>
              <a:t>Externally,</a:t>
            </a:r>
            <a:r>
              <a:rPr lang="en-US" dirty="0"/>
              <a:t> we need a data base of STANAG 6001 test results to protect programs from the decisions of naïve managers.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DA70B-D7FB-1559-1B37-11E02C5A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4256" y="6356351"/>
            <a:ext cx="2057400" cy="365125"/>
          </a:xfrm>
        </p:spPr>
        <p:txBody>
          <a:bodyPr/>
          <a:lstStyle/>
          <a:p>
            <a:fld id="{67B06ADF-FE07-49DE-810A-A9B998D8C4DA}" type="slidenum">
              <a:rPr lang="en-US" smtClean="0"/>
              <a:t>4</a:t>
            </a:fld>
            <a:r>
              <a:rPr lang="en-US" dirty="0"/>
              <a:t> of 4</a:t>
            </a:r>
          </a:p>
        </p:txBody>
      </p:sp>
    </p:spTree>
    <p:extLst>
      <p:ext uri="{BB962C8B-B14F-4D97-AF65-F5344CB8AC3E}">
        <p14:creationId xmlns:p14="http://schemas.microsoft.com/office/powerpoint/2010/main" val="76464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404</Words>
  <Application>Microsoft Office PowerPoint</Application>
  <PresentationFormat>On-screen Show (4:3)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Calibri Light</vt:lpstr>
      <vt:lpstr>Office Theme</vt:lpstr>
      <vt:lpstr>Getting Back to Basics In the Post-Pandemic Reality  Better, Faster, and Cheaper? Pick any 2 of the 3.</vt:lpstr>
      <vt:lpstr>1st Activity:</vt:lpstr>
      <vt:lpstr>2nd Activity: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Learning and Teaching:  Some Axioms and their Corollaries</dc:title>
  <dc:creator>Ray Clifford</dc:creator>
  <cp:lastModifiedBy>Ray Clifford</cp:lastModifiedBy>
  <cp:revision>78</cp:revision>
  <cp:lastPrinted>2022-04-22T23:30:10Z</cp:lastPrinted>
  <dcterms:created xsi:type="dcterms:W3CDTF">2020-09-17T00:39:36Z</dcterms:created>
  <dcterms:modified xsi:type="dcterms:W3CDTF">2022-05-26T04:42:16Z</dcterms:modified>
</cp:coreProperties>
</file>