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sldIdLst>
    <p:sldId id="256" r:id="rId2"/>
    <p:sldId id="283" r:id="rId3"/>
    <p:sldId id="284" r:id="rId4"/>
    <p:sldId id="285" r:id="rId5"/>
    <p:sldId id="286"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AE70F2-0A94-4E67-8638-002A2DA3577D}" type="datetimeFigureOut">
              <a:rPr lang="en-US" smtClean="0"/>
              <a:t>5/25/2022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76F1C2-9BE3-4562-A49B-4B50E9306074}" type="slidenum">
              <a:rPr lang="en-US" smtClean="0"/>
              <a:t>‹#›</a:t>
            </a:fld>
            <a:endParaRPr lang="en-US"/>
          </a:p>
        </p:txBody>
      </p:sp>
    </p:spTree>
    <p:extLst>
      <p:ext uri="{BB962C8B-B14F-4D97-AF65-F5344CB8AC3E}">
        <p14:creationId xmlns:p14="http://schemas.microsoft.com/office/powerpoint/2010/main" val="3924902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Untimely planning of training</a:t>
            </a:r>
          </a:p>
          <a:p>
            <a:endParaRPr lang="it-IT" dirty="0"/>
          </a:p>
        </p:txBody>
      </p:sp>
      <p:sp>
        <p:nvSpPr>
          <p:cNvPr id="4" name="Slide Number Placeholder 3"/>
          <p:cNvSpPr>
            <a:spLocks noGrp="1"/>
          </p:cNvSpPr>
          <p:nvPr>
            <p:ph type="sldNum" sz="quarter" idx="5"/>
          </p:nvPr>
        </p:nvSpPr>
        <p:spPr/>
        <p:txBody>
          <a:bodyPr/>
          <a:lstStyle/>
          <a:p>
            <a:fld id="{DF61EA0F-A667-4B49-8422-0062BC55E249}" type="slidenum">
              <a:rPr lang="en-US" smtClean="0"/>
              <a:t>4</a:t>
            </a:fld>
            <a:endParaRPr lang="en-US" dirty="0"/>
          </a:p>
        </p:txBody>
      </p:sp>
    </p:spTree>
    <p:extLst>
      <p:ext uri="{BB962C8B-B14F-4D97-AF65-F5344CB8AC3E}">
        <p14:creationId xmlns:p14="http://schemas.microsoft.com/office/powerpoint/2010/main" val="4160489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Thorough analysis of new requirement in order to ensure optimal training of what is needed in terms of levels to be attained, tasks and skills to be trained, taking into consideration particular content needs</a:t>
            </a:r>
          </a:p>
          <a:p>
            <a:endParaRPr lang="it-IT" dirty="0"/>
          </a:p>
        </p:txBody>
      </p:sp>
      <p:sp>
        <p:nvSpPr>
          <p:cNvPr id="4" name="Slide Number Placeholder 3"/>
          <p:cNvSpPr>
            <a:spLocks noGrp="1"/>
          </p:cNvSpPr>
          <p:nvPr>
            <p:ph type="sldNum" sz="quarter" idx="5"/>
          </p:nvPr>
        </p:nvSpPr>
        <p:spPr/>
        <p:txBody>
          <a:bodyPr/>
          <a:lstStyle/>
          <a:p>
            <a:fld id="{DF61EA0F-A667-4B49-8422-0062BC55E249}" type="slidenum">
              <a:rPr lang="en-US" smtClean="0"/>
              <a:t>5</a:t>
            </a:fld>
            <a:endParaRPr lang="en-US" dirty="0"/>
          </a:p>
        </p:txBody>
      </p:sp>
    </p:spTree>
    <p:extLst>
      <p:ext uri="{BB962C8B-B14F-4D97-AF65-F5344CB8AC3E}">
        <p14:creationId xmlns:p14="http://schemas.microsoft.com/office/powerpoint/2010/main" val="1656235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1B5D54F-C1C5-49A7-AC0B-0BAD573CB011}"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9EB3E-4CE8-4502-B144-C1042EBA7913}" type="slidenum">
              <a:rPr lang="en-US" smtClean="0"/>
              <a:t>‹#›</a:t>
            </a:fld>
            <a:endParaRPr lang="en-US"/>
          </a:p>
        </p:txBody>
      </p:sp>
    </p:spTree>
    <p:extLst>
      <p:ext uri="{BB962C8B-B14F-4D97-AF65-F5344CB8AC3E}">
        <p14:creationId xmlns:p14="http://schemas.microsoft.com/office/powerpoint/2010/main" val="1561059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B5D54F-C1C5-49A7-AC0B-0BAD573CB011}"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79EB3E-4CE8-4502-B144-C1042EBA7913}" type="slidenum">
              <a:rPr lang="en-US" smtClean="0"/>
              <a:t>‹#›</a:t>
            </a:fld>
            <a:endParaRPr lang="en-US"/>
          </a:p>
        </p:txBody>
      </p:sp>
    </p:spTree>
    <p:extLst>
      <p:ext uri="{BB962C8B-B14F-4D97-AF65-F5344CB8AC3E}">
        <p14:creationId xmlns:p14="http://schemas.microsoft.com/office/powerpoint/2010/main" val="399258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1B5D54F-C1C5-49A7-AC0B-0BAD573CB011}"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9EB3E-4CE8-4502-B144-C1042EBA7913}" type="slidenum">
              <a:rPr lang="en-US" smtClean="0"/>
              <a:t>‹#›</a:t>
            </a:fld>
            <a:endParaRPr lang="en-US"/>
          </a:p>
        </p:txBody>
      </p:sp>
    </p:spTree>
    <p:extLst>
      <p:ext uri="{BB962C8B-B14F-4D97-AF65-F5344CB8AC3E}">
        <p14:creationId xmlns:p14="http://schemas.microsoft.com/office/powerpoint/2010/main" val="2213246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1B5D54F-C1C5-49A7-AC0B-0BAD573CB011}"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9EB3E-4CE8-4502-B144-C1042EBA7913}"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83978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B5D54F-C1C5-49A7-AC0B-0BAD573CB011}"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9EB3E-4CE8-4502-B144-C1042EBA7913}" type="slidenum">
              <a:rPr lang="en-US" smtClean="0"/>
              <a:t>‹#›</a:t>
            </a:fld>
            <a:endParaRPr lang="en-US"/>
          </a:p>
        </p:txBody>
      </p:sp>
    </p:spTree>
    <p:extLst>
      <p:ext uri="{BB962C8B-B14F-4D97-AF65-F5344CB8AC3E}">
        <p14:creationId xmlns:p14="http://schemas.microsoft.com/office/powerpoint/2010/main" val="31182422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1B5D54F-C1C5-49A7-AC0B-0BAD573CB011}" type="datetimeFigureOut">
              <a:rPr lang="en-US" smtClean="0"/>
              <a:t>5/25/2022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9EB3E-4CE8-4502-B144-C1042EBA7913}" type="slidenum">
              <a:rPr lang="en-US" smtClean="0"/>
              <a:t>‹#›</a:t>
            </a:fld>
            <a:endParaRPr lang="en-US"/>
          </a:p>
        </p:txBody>
      </p:sp>
    </p:spTree>
    <p:extLst>
      <p:ext uri="{BB962C8B-B14F-4D97-AF65-F5344CB8AC3E}">
        <p14:creationId xmlns:p14="http://schemas.microsoft.com/office/powerpoint/2010/main" val="35251230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1B5D54F-C1C5-49A7-AC0B-0BAD573CB011}" type="datetimeFigureOut">
              <a:rPr lang="en-US" smtClean="0"/>
              <a:t>5/25/2022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9EB3E-4CE8-4502-B144-C1042EBA7913}" type="slidenum">
              <a:rPr lang="en-US" smtClean="0"/>
              <a:t>‹#›</a:t>
            </a:fld>
            <a:endParaRPr lang="en-US"/>
          </a:p>
        </p:txBody>
      </p:sp>
    </p:spTree>
    <p:extLst>
      <p:ext uri="{BB962C8B-B14F-4D97-AF65-F5344CB8AC3E}">
        <p14:creationId xmlns:p14="http://schemas.microsoft.com/office/powerpoint/2010/main" val="39898511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B5D54F-C1C5-49A7-AC0B-0BAD573CB011}"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9EB3E-4CE8-4502-B144-C1042EBA7913}" type="slidenum">
              <a:rPr lang="en-US" smtClean="0"/>
              <a:t>‹#›</a:t>
            </a:fld>
            <a:endParaRPr lang="en-US"/>
          </a:p>
        </p:txBody>
      </p:sp>
    </p:spTree>
    <p:extLst>
      <p:ext uri="{BB962C8B-B14F-4D97-AF65-F5344CB8AC3E}">
        <p14:creationId xmlns:p14="http://schemas.microsoft.com/office/powerpoint/2010/main" val="12649531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B5D54F-C1C5-49A7-AC0B-0BAD573CB011}"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9EB3E-4CE8-4502-B144-C1042EBA7913}" type="slidenum">
              <a:rPr lang="en-US" smtClean="0"/>
              <a:t>‹#›</a:t>
            </a:fld>
            <a:endParaRPr lang="en-US"/>
          </a:p>
        </p:txBody>
      </p:sp>
    </p:spTree>
    <p:extLst>
      <p:ext uri="{BB962C8B-B14F-4D97-AF65-F5344CB8AC3E}">
        <p14:creationId xmlns:p14="http://schemas.microsoft.com/office/powerpoint/2010/main" val="3049182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71B5D54F-C1C5-49A7-AC0B-0BAD573CB011}"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9EB3E-4CE8-4502-B144-C1042EBA7913}" type="slidenum">
              <a:rPr lang="en-US" smtClean="0"/>
              <a:t>‹#›</a:t>
            </a:fld>
            <a:endParaRPr lang="en-US"/>
          </a:p>
        </p:txBody>
      </p:sp>
    </p:spTree>
    <p:extLst>
      <p:ext uri="{BB962C8B-B14F-4D97-AF65-F5344CB8AC3E}">
        <p14:creationId xmlns:p14="http://schemas.microsoft.com/office/powerpoint/2010/main" val="2194263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B5D54F-C1C5-49A7-AC0B-0BAD573CB011}"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79EB3E-4CE8-4502-B144-C1042EBA7913}" type="slidenum">
              <a:rPr lang="en-US" smtClean="0"/>
              <a:t>‹#›</a:t>
            </a:fld>
            <a:endParaRPr lang="en-US"/>
          </a:p>
        </p:txBody>
      </p:sp>
    </p:spTree>
    <p:extLst>
      <p:ext uri="{BB962C8B-B14F-4D97-AF65-F5344CB8AC3E}">
        <p14:creationId xmlns:p14="http://schemas.microsoft.com/office/powerpoint/2010/main" val="1147348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B5D54F-C1C5-49A7-AC0B-0BAD573CB011}"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79EB3E-4CE8-4502-B144-C1042EBA7913}" type="slidenum">
              <a:rPr lang="en-US" smtClean="0"/>
              <a:t>‹#›</a:t>
            </a:fld>
            <a:endParaRPr lang="en-US"/>
          </a:p>
        </p:txBody>
      </p:sp>
    </p:spTree>
    <p:extLst>
      <p:ext uri="{BB962C8B-B14F-4D97-AF65-F5344CB8AC3E}">
        <p14:creationId xmlns:p14="http://schemas.microsoft.com/office/powerpoint/2010/main" val="1908482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B5D54F-C1C5-49A7-AC0B-0BAD573CB011}" type="datetimeFigureOut">
              <a:rPr lang="en-US" smtClean="0"/>
              <a:t>5/25/2022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79EB3E-4CE8-4502-B144-C1042EBA7913}" type="slidenum">
              <a:rPr lang="en-US" smtClean="0"/>
              <a:t>‹#›</a:t>
            </a:fld>
            <a:endParaRPr lang="en-US"/>
          </a:p>
        </p:txBody>
      </p:sp>
    </p:spTree>
    <p:extLst>
      <p:ext uri="{BB962C8B-B14F-4D97-AF65-F5344CB8AC3E}">
        <p14:creationId xmlns:p14="http://schemas.microsoft.com/office/powerpoint/2010/main" val="2015452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71B5D54F-C1C5-49A7-AC0B-0BAD573CB011}" type="datetimeFigureOut">
              <a:rPr lang="en-US" smtClean="0"/>
              <a:t>5/25/2022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079EB3E-4CE8-4502-B144-C1042EBA7913}" type="slidenum">
              <a:rPr lang="en-US" smtClean="0"/>
              <a:t>‹#›</a:t>
            </a:fld>
            <a:endParaRPr lang="en-US"/>
          </a:p>
        </p:txBody>
      </p:sp>
    </p:spTree>
    <p:extLst>
      <p:ext uri="{BB962C8B-B14F-4D97-AF65-F5344CB8AC3E}">
        <p14:creationId xmlns:p14="http://schemas.microsoft.com/office/powerpoint/2010/main" val="2919459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1B5D54F-C1C5-49A7-AC0B-0BAD573CB011}" type="datetimeFigureOut">
              <a:rPr lang="en-US" smtClean="0"/>
              <a:t>5/25/2022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079EB3E-4CE8-4502-B144-C1042EBA7913}" type="slidenum">
              <a:rPr lang="en-US" smtClean="0"/>
              <a:t>‹#›</a:t>
            </a:fld>
            <a:endParaRPr lang="en-US"/>
          </a:p>
        </p:txBody>
      </p:sp>
    </p:spTree>
    <p:extLst>
      <p:ext uri="{BB962C8B-B14F-4D97-AF65-F5344CB8AC3E}">
        <p14:creationId xmlns:p14="http://schemas.microsoft.com/office/powerpoint/2010/main" val="3374717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71B5D54F-C1C5-49A7-AC0B-0BAD573CB011}" type="datetimeFigureOut">
              <a:rPr lang="en-US" smtClean="0"/>
              <a:t>5/25/2022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079EB3E-4CE8-4502-B144-C1042EBA7913}" type="slidenum">
              <a:rPr lang="en-US" smtClean="0"/>
              <a:t>‹#›</a:t>
            </a:fld>
            <a:endParaRPr lang="en-US"/>
          </a:p>
        </p:txBody>
      </p:sp>
    </p:spTree>
    <p:extLst>
      <p:ext uri="{BB962C8B-B14F-4D97-AF65-F5344CB8AC3E}">
        <p14:creationId xmlns:p14="http://schemas.microsoft.com/office/powerpoint/2010/main" val="1399065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B5D54F-C1C5-49A7-AC0B-0BAD573CB011}"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79EB3E-4CE8-4502-B144-C1042EBA7913}" type="slidenum">
              <a:rPr lang="en-US" smtClean="0"/>
              <a:t>‹#›</a:t>
            </a:fld>
            <a:endParaRPr lang="en-US"/>
          </a:p>
        </p:txBody>
      </p:sp>
    </p:spTree>
    <p:extLst>
      <p:ext uri="{BB962C8B-B14F-4D97-AF65-F5344CB8AC3E}">
        <p14:creationId xmlns:p14="http://schemas.microsoft.com/office/powerpoint/2010/main" val="3631003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1B5D54F-C1C5-49A7-AC0B-0BAD573CB011}" type="datetimeFigureOut">
              <a:rPr lang="en-US" smtClean="0"/>
              <a:t>5/25/2022</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079EB3E-4CE8-4502-B144-C1042EBA7913}" type="slidenum">
              <a:rPr lang="en-US" smtClean="0"/>
              <a:t>‹#›</a:t>
            </a:fld>
            <a:endParaRPr lang="en-US"/>
          </a:p>
        </p:txBody>
      </p:sp>
    </p:spTree>
    <p:extLst>
      <p:ext uri="{BB962C8B-B14F-4D97-AF65-F5344CB8AC3E}">
        <p14:creationId xmlns:p14="http://schemas.microsoft.com/office/powerpoint/2010/main" val="3443529536"/>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EDC68-F4C9-BEE8-A4BB-17FD7E64BCFC}"/>
              </a:ext>
            </a:extLst>
          </p:cNvPr>
          <p:cNvSpPr>
            <a:spLocks noGrp="1"/>
          </p:cNvSpPr>
          <p:nvPr>
            <p:ph type="ctrTitle"/>
          </p:nvPr>
        </p:nvSpPr>
        <p:spPr>
          <a:xfrm>
            <a:off x="849085" y="326571"/>
            <a:ext cx="9131527" cy="4777381"/>
          </a:xfrm>
        </p:spPr>
        <p:txBody>
          <a:bodyPr>
            <a:normAutofit fontScale="90000"/>
          </a:bodyPr>
          <a:lstStyle/>
          <a:p>
            <a:r>
              <a:rPr lang="en-US" dirty="0"/>
              <a:t>STUDY GROUP 5: </a:t>
            </a:r>
            <a:r>
              <a:rPr lang="en-US" sz="6700" dirty="0"/>
              <a:t>ORGANIZING TRAINING IAW STANAG 6001 IN LANGUAGES OTHER THAN ENGLISH</a:t>
            </a:r>
            <a:endParaRPr lang="en-US" dirty="0"/>
          </a:p>
        </p:txBody>
      </p:sp>
      <p:sp>
        <p:nvSpPr>
          <p:cNvPr id="3" name="Subtitle 2">
            <a:extLst>
              <a:ext uri="{FF2B5EF4-FFF2-40B4-BE49-F238E27FC236}">
                <a16:creationId xmlns:a16="http://schemas.microsoft.com/office/drawing/2014/main" id="{14BC6E60-6D82-24F8-C9E9-B13991280166}"/>
              </a:ext>
            </a:extLst>
          </p:cNvPr>
          <p:cNvSpPr>
            <a:spLocks noGrp="1"/>
          </p:cNvSpPr>
          <p:nvPr>
            <p:ph type="subTitle" idx="1"/>
          </p:nvPr>
        </p:nvSpPr>
        <p:spPr>
          <a:xfrm>
            <a:off x="1002020" y="5290564"/>
            <a:ext cx="8825658" cy="861420"/>
          </a:xfrm>
        </p:spPr>
        <p:txBody>
          <a:bodyPr/>
          <a:lstStyle/>
          <a:p>
            <a:r>
              <a:rPr lang="en-US" dirty="0"/>
              <a:t>5 tips for a simpler way to work</a:t>
            </a:r>
          </a:p>
          <a:p>
            <a:endParaRPr lang="en-US" dirty="0"/>
          </a:p>
        </p:txBody>
      </p:sp>
    </p:spTree>
    <p:extLst>
      <p:ext uri="{BB962C8B-B14F-4D97-AF65-F5344CB8AC3E}">
        <p14:creationId xmlns:p14="http://schemas.microsoft.com/office/powerpoint/2010/main" val="3211430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6B5DF-8F95-0413-745C-D3F6D35E89DF}"/>
              </a:ext>
            </a:extLst>
          </p:cNvPr>
          <p:cNvSpPr>
            <a:spLocks noGrp="1"/>
          </p:cNvSpPr>
          <p:nvPr>
            <p:ph type="title"/>
          </p:nvPr>
        </p:nvSpPr>
        <p:spPr>
          <a:xfrm>
            <a:off x="646111" y="452718"/>
            <a:ext cx="9404723" cy="937543"/>
          </a:xfrm>
        </p:spPr>
        <p:txBody>
          <a:bodyPr/>
          <a:lstStyle/>
          <a:p>
            <a:r>
              <a:rPr lang="it-IT" dirty="0"/>
              <a:t>MEMBERS: </a:t>
            </a:r>
          </a:p>
        </p:txBody>
      </p:sp>
      <p:sp>
        <p:nvSpPr>
          <p:cNvPr id="3" name="Content Placeholder 2">
            <a:extLst>
              <a:ext uri="{FF2B5EF4-FFF2-40B4-BE49-F238E27FC236}">
                <a16:creationId xmlns:a16="http://schemas.microsoft.com/office/drawing/2014/main" id="{4F17B22F-D740-388A-DB21-2BC8248AB36B}"/>
              </a:ext>
            </a:extLst>
          </p:cNvPr>
          <p:cNvSpPr>
            <a:spLocks noGrp="1"/>
          </p:cNvSpPr>
          <p:nvPr>
            <p:ph idx="1"/>
          </p:nvPr>
        </p:nvSpPr>
        <p:spPr>
          <a:xfrm>
            <a:off x="1104293" y="1633041"/>
            <a:ext cx="8946541" cy="4963702"/>
          </a:xfrm>
        </p:spPr>
        <p:txBody>
          <a:bodyPr>
            <a:normAutofit/>
          </a:bodyPr>
          <a:lstStyle/>
          <a:p>
            <a:pPr>
              <a:buFont typeface="Wingdings" panose="05000000000000000000" pitchFamily="2" charset="2"/>
              <a:buChar char="v"/>
            </a:pPr>
            <a:r>
              <a:rPr lang="it-IT" sz="2400" dirty="0"/>
              <a:t>WG CDR P. Reddacliff AUS</a:t>
            </a:r>
          </a:p>
          <a:p>
            <a:pPr>
              <a:buFont typeface="Wingdings" panose="05000000000000000000" pitchFamily="2" charset="2"/>
              <a:buChar char="v"/>
            </a:pPr>
            <a:r>
              <a:rPr lang="it-IT" sz="2400" dirty="0"/>
              <a:t>Maj Gen Al Hamami Iraq</a:t>
            </a:r>
          </a:p>
          <a:p>
            <a:pPr>
              <a:buFont typeface="Wingdings" panose="05000000000000000000" pitchFamily="2" charset="2"/>
              <a:buChar char="v"/>
            </a:pPr>
            <a:r>
              <a:rPr lang="it-IT" sz="2400" dirty="0"/>
              <a:t>Capt E. Carroll and Capt A. Doyle, Ireland</a:t>
            </a:r>
          </a:p>
          <a:p>
            <a:pPr>
              <a:buFont typeface="Wingdings" panose="05000000000000000000" pitchFamily="2" charset="2"/>
              <a:buChar char="v"/>
            </a:pPr>
            <a:r>
              <a:rPr lang="it-IT" sz="2400" dirty="0"/>
              <a:t>Capt N. Berckmans, Capt JL Dutirou, France</a:t>
            </a:r>
          </a:p>
          <a:p>
            <a:pPr>
              <a:buFont typeface="Wingdings" panose="05000000000000000000" pitchFamily="2" charset="2"/>
              <a:buChar char="v"/>
            </a:pPr>
            <a:r>
              <a:rPr lang="it-IT" sz="2400" dirty="0"/>
              <a:t>Col. S. Khalailah, Jordan</a:t>
            </a:r>
          </a:p>
          <a:p>
            <a:pPr>
              <a:buFont typeface="Wingdings" panose="05000000000000000000" pitchFamily="2" charset="2"/>
              <a:buChar char="v"/>
            </a:pPr>
            <a:r>
              <a:rPr lang="it-IT" sz="2400" dirty="0"/>
              <a:t>Dr. J. Rattler, USA</a:t>
            </a:r>
          </a:p>
          <a:p>
            <a:pPr>
              <a:buFont typeface="Wingdings" panose="05000000000000000000" pitchFamily="2" charset="2"/>
              <a:buChar char="v"/>
            </a:pPr>
            <a:r>
              <a:rPr lang="it-IT" sz="2400" dirty="0"/>
              <a:t>Lt Col H. Khalilov, Azerbaijaan</a:t>
            </a:r>
          </a:p>
          <a:p>
            <a:pPr>
              <a:buFont typeface="Wingdings" panose="05000000000000000000" pitchFamily="2" charset="2"/>
              <a:buChar char="v"/>
            </a:pPr>
            <a:r>
              <a:rPr lang="it-IT" sz="2400" dirty="0"/>
              <a:t>Dr. J. Monzingo, USA</a:t>
            </a:r>
          </a:p>
          <a:p>
            <a:pPr>
              <a:buFont typeface="Wingdings" panose="05000000000000000000" pitchFamily="2" charset="2"/>
              <a:buChar char="v"/>
            </a:pPr>
            <a:r>
              <a:rPr lang="it-IT" sz="2400" dirty="0"/>
              <a:t>Leader J Vasilj Begovic</a:t>
            </a:r>
          </a:p>
        </p:txBody>
      </p:sp>
    </p:spTree>
    <p:extLst>
      <p:ext uri="{BB962C8B-B14F-4D97-AF65-F5344CB8AC3E}">
        <p14:creationId xmlns:p14="http://schemas.microsoft.com/office/powerpoint/2010/main" val="442826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6AFEB-C732-FAA0-A9BC-5D20C3CC359D}"/>
              </a:ext>
            </a:extLst>
          </p:cNvPr>
          <p:cNvSpPr>
            <a:spLocks noGrp="1"/>
          </p:cNvSpPr>
          <p:nvPr>
            <p:ph type="title"/>
          </p:nvPr>
        </p:nvSpPr>
        <p:spPr>
          <a:xfrm>
            <a:off x="646111" y="452718"/>
            <a:ext cx="9404723" cy="1049511"/>
          </a:xfrm>
        </p:spPr>
        <p:txBody>
          <a:bodyPr/>
          <a:lstStyle/>
          <a:p>
            <a:r>
              <a:rPr lang="it-IT" dirty="0"/>
              <a:t>DISCUSSION POINTS:</a:t>
            </a:r>
          </a:p>
        </p:txBody>
      </p:sp>
      <p:sp>
        <p:nvSpPr>
          <p:cNvPr id="3" name="Content Placeholder 2">
            <a:extLst>
              <a:ext uri="{FF2B5EF4-FFF2-40B4-BE49-F238E27FC236}">
                <a16:creationId xmlns:a16="http://schemas.microsoft.com/office/drawing/2014/main" id="{B228D225-4FD4-862A-A789-CE739D127F00}"/>
              </a:ext>
            </a:extLst>
          </p:cNvPr>
          <p:cNvSpPr>
            <a:spLocks noGrp="1"/>
          </p:cNvSpPr>
          <p:nvPr>
            <p:ph idx="1"/>
          </p:nvPr>
        </p:nvSpPr>
        <p:spPr>
          <a:xfrm>
            <a:off x="1104293" y="1331259"/>
            <a:ext cx="8946541" cy="4901590"/>
          </a:xfrm>
        </p:spPr>
        <p:txBody>
          <a:bodyPr>
            <a:normAutofit fontScale="92500" lnSpcReduction="20000"/>
          </a:bodyPr>
          <a:lstStyle/>
          <a:p>
            <a:endParaRPr lang="it-IT" dirty="0"/>
          </a:p>
          <a:p>
            <a:pPr marL="514350" indent="-514350">
              <a:buFont typeface="+mj-lt"/>
              <a:buAutoNum type="romanUcPeriod"/>
            </a:pPr>
            <a:r>
              <a:rPr lang="it-IT" dirty="0"/>
              <a:t>Systems approach to training: analysis, design, development, implementation, evaluation (and validation!)</a:t>
            </a:r>
          </a:p>
          <a:p>
            <a:pPr marL="514350" indent="-514350">
              <a:buFont typeface="+mj-lt"/>
              <a:buAutoNum type="romanUcPeriod"/>
            </a:pPr>
            <a:r>
              <a:rPr lang="it-IT" dirty="0"/>
              <a:t>Analysis of requirement: what to train, why - to what level, which tasks to train, in which skills</a:t>
            </a:r>
          </a:p>
          <a:p>
            <a:pPr marL="514350" indent="-514350">
              <a:buFont typeface="+mj-lt"/>
              <a:buAutoNum type="romanUcPeriod"/>
            </a:pPr>
            <a:r>
              <a:rPr lang="it-IT" dirty="0"/>
              <a:t>Helping client define requirement</a:t>
            </a:r>
          </a:p>
          <a:p>
            <a:pPr marL="514350" indent="-514350">
              <a:buFont typeface="+mj-lt"/>
              <a:buAutoNum type="romanUcPeriod"/>
            </a:pPr>
            <a:r>
              <a:rPr lang="it-IT" dirty="0"/>
              <a:t>Time on Task (Training timeline and requirement)</a:t>
            </a:r>
          </a:p>
          <a:p>
            <a:pPr marL="514350" indent="-514350">
              <a:buFont typeface="+mj-lt"/>
              <a:buAutoNum type="romanUcPeriod"/>
            </a:pPr>
            <a:r>
              <a:rPr lang="it-IT" dirty="0"/>
              <a:t>Confirm availability of resources (English resources, human and material ample vs resources in FLs)</a:t>
            </a:r>
          </a:p>
          <a:p>
            <a:pPr marL="514350" indent="-514350">
              <a:buFont typeface="+mj-lt"/>
              <a:buAutoNum type="romanUcPeriod"/>
            </a:pPr>
            <a:r>
              <a:rPr lang="it-IT" dirty="0"/>
              <a:t>How to integrate culture into training (immersion, integral part of the curricula)</a:t>
            </a:r>
          </a:p>
          <a:p>
            <a:pPr marL="514350" indent="-514350">
              <a:buFont typeface="+mj-lt"/>
              <a:buAutoNum type="romanUcPeriod"/>
            </a:pPr>
            <a:r>
              <a:rPr lang="it-IT" dirty="0"/>
              <a:t>Selecting assessment tools (MLAT), formative and summative instruments</a:t>
            </a:r>
          </a:p>
          <a:p>
            <a:pPr marL="514350" indent="-514350">
              <a:buFont typeface="+mj-lt"/>
              <a:buAutoNum type="romanUcPeriod"/>
            </a:pPr>
            <a:r>
              <a:rPr lang="it-IT" dirty="0"/>
              <a:t>Class observations</a:t>
            </a:r>
          </a:p>
          <a:p>
            <a:pPr marL="514350" indent="-514350">
              <a:buFont typeface="+mj-lt"/>
              <a:buAutoNum type="romanUcPeriod"/>
            </a:pPr>
            <a:r>
              <a:rPr lang="it-IT" dirty="0"/>
              <a:t>International or domestic collaboration</a:t>
            </a:r>
          </a:p>
          <a:p>
            <a:endParaRPr lang="it-IT" dirty="0"/>
          </a:p>
        </p:txBody>
      </p:sp>
    </p:spTree>
    <p:extLst>
      <p:ext uri="{BB962C8B-B14F-4D97-AF65-F5344CB8AC3E}">
        <p14:creationId xmlns:p14="http://schemas.microsoft.com/office/powerpoint/2010/main" val="365063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48386-6D51-D289-581D-98C4948EC8D0}"/>
              </a:ext>
            </a:extLst>
          </p:cNvPr>
          <p:cNvSpPr>
            <a:spLocks noGrp="1"/>
          </p:cNvSpPr>
          <p:nvPr>
            <p:ph type="title"/>
          </p:nvPr>
        </p:nvSpPr>
        <p:spPr/>
        <p:txBody>
          <a:bodyPr/>
          <a:lstStyle/>
          <a:p>
            <a:r>
              <a:rPr lang="it-IT" dirty="0"/>
              <a:t>CHALLENGES</a:t>
            </a:r>
          </a:p>
        </p:txBody>
      </p:sp>
      <p:sp>
        <p:nvSpPr>
          <p:cNvPr id="3" name="Content Placeholder 2">
            <a:extLst>
              <a:ext uri="{FF2B5EF4-FFF2-40B4-BE49-F238E27FC236}">
                <a16:creationId xmlns:a16="http://schemas.microsoft.com/office/drawing/2014/main" id="{02C7F3DE-F18F-B392-FE0C-35801B45591C}"/>
              </a:ext>
            </a:extLst>
          </p:cNvPr>
          <p:cNvSpPr>
            <a:spLocks noGrp="1"/>
          </p:cNvSpPr>
          <p:nvPr>
            <p:ph idx="1"/>
          </p:nvPr>
        </p:nvSpPr>
        <p:spPr>
          <a:xfrm>
            <a:off x="646111" y="1950804"/>
            <a:ext cx="8534400" cy="3615267"/>
          </a:xfrm>
        </p:spPr>
        <p:txBody>
          <a:bodyPr/>
          <a:lstStyle/>
          <a:p>
            <a:pPr>
              <a:buFont typeface="Wingdings" panose="05000000000000000000" pitchFamily="2" charset="2"/>
              <a:buChar char="v"/>
            </a:pPr>
            <a:r>
              <a:rPr lang="it-IT" dirty="0"/>
              <a:t>Proactive/Reactive mode</a:t>
            </a:r>
          </a:p>
          <a:p>
            <a:pPr>
              <a:buFont typeface="Wingdings" panose="05000000000000000000" pitchFamily="2" charset="2"/>
              <a:buChar char="v"/>
            </a:pPr>
            <a:r>
              <a:rPr lang="it-IT" dirty="0"/>
              <a:t>Difficulty finding instructors or training resources</a:t>
            </a:r>
          </a:p>
          <a:p>
            <a:pPr>
              <a:buFont typeface="Wingdings" panose="05000000000000000000" pitchFamily="2" charset="2"/>
              <a:buChar char="v"/>
            </a:pPr>
            <a:r>
              <a:rPr lang="it-IT" dirty="0"/>
              <a:t>Anticipate training demand but have flexibility in delivery</a:t>
            </a:r>
          </a:p>
          <a:p>
            <a:pPr>
              <a:buFont typeface="Wingdings" panose="05000000000000000000" pitchFamily="2" charset="2"/>
              <a:buChar char="v"/>
            </a:pPr>
            <a:r>
              <a:rPr lang="it-IT" dirty="0"/>
              <a:t>Operational demand or sudden shifts in needs</a:t>
            </a:r>
          </a:p>
          <a:p>
            <a:pPr>
              <a:buFont typeface="Wingdings" panose="05000000000000000000" pitchFamily="2" charset="2"/>
              <a:buChar char="v"/>
            </a:pPr>
            <a:r>
              <a:rPr lang="it-IT" dirty="0"/>
              <a:t>Budget</a:t>
            </a:r>
          </a:p>
          <a:p>
            <a:endParaRPr lang="it-IT" dirty="0"/>
          </a:p>
        </p:txBody>
      </p:sp>
    </p:spTree>
    <p:extLst>
      <p:ext uri="{BB962C8B-B14F-4D97-AF65-F5344CB8AC3E}">
        <p14:creationId xmlns:p14="http://schemas.microsoft.com/office/powerpoint/2010/main" val="2132097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31250-4550-C40D-362C-D7E6EFBB9325}"/>
              </a:ext>
            </a:extLst>
          </p:cNvPr>
          <p:cNvSpPr>
            <a:spLocks noGrp="1"/>
          </p:cNvSpPr>
          <p:nvPr>
            <p:ph type="title"/>
          </p:nvPr>
        </p:nvSpPr>
        <p:spPr/>
        <p:txBody>
          <a:bodyPr/>
          <a:lstStyle/>
          <a:p>
            <a:r>
              <a:rPr lang="it-IT" dirty="0"/>
              <a:t>RECOMMENDATIONS AND BEST PRACTICES</a:t>
            </a:r>
            <a:br>
              <a:rPr lang="it-IT" dirty="0"/>
            </a:br>
            <a:endParaRPr lang="it-IT" dirty="0"/>
          </a:p>
        </p:txBody>
      </p:sp>
      <p:sp>
        <p:nvSpPr>
          <p:cNvPr id="3" name="Content Placeholder 2">
            <a:extLst>
              <a:ext uri="{FF2B5EF4-FFF2-40B4-BE49-F238E27FC236}">
                <a16:creationId xmlns:a16="http://schemas.microsoft.com/office/drawing/2014/main" id="{9AF041DA-20FD-0FA5-199B-8A41606EA1AB}"/>
              </a:ext>
            </a:extLst>
          </p:cNvPr>
          <p:cNvSpPr>
            <a:spLocks noGrp="1"/>
          </p:cNvSpPr>
          <p:nvPr>
            <p:ph idx="1"/>
          </p:nvPr>
        </p:nvSpPr>
        <p:spPr/>
        <p:txBody>
          <a:bodyPr>
            <a:normAutofit/>
          </a:bodyPr>
          <a:lstStyle/>
          <a:p>
            <a:r>
              <a:rPr lang="it-IT" dirty="0"/>
              <a:t>Policy, higher echelon strategy with foundational framework</a:t>
            </a:r>
          </a:p>
          <a:p>
            <a:r>
              <a:rPr lang="it-IT" dirty="0"/>
              <a:t>Timely planning whenever possible</a:t>
            </a:r>
          </a:p>
          <a:p>
            <a:r>
              <a:rPr lang="it-IT" dirty="0"/>
              <a:t>Thorough analysis of new requirement in order to ensure optimal training</a:t>
            </a:r>
          </a:p>
          <a:p>
            <a:r>
              <a:rPr lang="it-IT" dirty="0"/>
              <a:t>Analysis of internal training capabilities</a:t>
            </a:r>
          </a:p>
          <a:p>
            <a:pPr lvl="1"/>
            <a:r>
              <a:rPr lang="it-IT" dirty="0"/>
              <a:t>If training is outsourced, establish quality control processes</a:t>
            </a:r>
          </a:p>
          <a:p>
            <a:r>
              <a:rPr lang="it-IT" dirty="0"/>
              <a:t>Collect regular feedback, continuous evaluation and validation of students during and after program</a:t>
            </a:r>
          </a:p>
          <a:p>
            <a:endParaRPr lang="it-IT" dirty="0"/>
          </a:p>
          <a:p>
            <a:endParaRPr lang="it-IT" dirty="0"/>
          </a:p>
        </p:txBody>
      </p:sp>
    </p:spTree>
    <p:extLst>
      <p:ext uri="{BB962C8B-B14F-4D97-AF65-F5344CB8AC3E}">
        <p14:creationId xmlns:p14="http://schemas.microsoft.com/office/powerpoint/2010/main" val="9639439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918</TotalTime>
  <Words>317</Words>
  <Application>Microsoft Office PowerPoint</Application>
  <PresentationFormat>Widescreen</PresentationFormat>
  <Paragraphs>40</Paragraphs>
  <Slides>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Century Gothic</vt:lpstr>
      <vt:lpstr>Wingdings</vt:lpstr>
      <vt:lpstr>Wingdings 3</vt:lpstr>
      <vt:lpstr>Ion</vt:lpstr>
      <vt:lpstr>STUDY GROUP 5: ORGANIZING TRAINING IAW STANAG 6001 IN LANGUAGES OTHER THAN ENGLISH</vt:lpstr>
      <vt:lpstr>MEMBERS: </vt:lpstr>
      <vt:lpstr>DISCUSSION POINTS:</vt:lpstr>
      <vt:lpstr>CHALLENGES</vt:lpstr>
      <vt:lpstr>RECOMMENDATIONS AND BEST PRACTICES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GROUP 5: ORGANIZING TRAINING IAW STANAG 6001 IN LANGUAGES OTHER THAN ENGLISH</dc:title>
  <dc:creator>Monzingo, Jacob A - (jamongo)</dc:creator>
  <cp:lastModifiedBy>Monzingo, Jacob A - (jamongo)</cp:lastModifiedBy>
  <cp:revision>1</cp:revision>
  <dcterms:created xsi:type="dcterms:W3CDTF">2022-05-25T14:52:59Z</dcterms:created>
  <dcterms:modified xsi:type="dcterms:W3CDTF">2022-05-26T06:11:40Z</dcterms:modified>
</cp:coreProperties>
</file>