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71" r:id="rId2"/>
    <p:sldId id="270" r:id="rId3"/>
    <p:sldId id="267" r:id="rId4"/>
    <p:sldId id="272" r:id="rId5"/>
    <p:sldId id="278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350" autoAdjust="0"/>
  </p:normalViewPr>
  <p:slideViewPr>
    <p:cSldViewPr snapToGrid="0">
      <p:cViewPr varScale="1">
        <p:scale>
          <a:sx n="55" d="100"/>
          <a:sy n="55" d="100"/>
        </p:scale>
        <p:origin x="16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A870-E4C0-4CA8-9117-B8EBD8E0CC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321-CB52-4F01-8910-3E1F706D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3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CD321-CB52-4F01-8910-3E1F706D3B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9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4285-0107-4764-B80C-ED6F0C59D8D7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27AB-7EC4-40A6-B9B8-627C5B86F70B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E7F7-0196-451A-8A4C-D510B4249C1A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9093-F1BC-4E26-91AE-99DDF5BA88BF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5C74-D2B6-412B-BBC6-E9DC759E18C2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5004-E930-471D-9864-F715926BDE2F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6BC9-574A-4693-8F0D-41D01476512C}" type="datetime1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227-858D-4AC2-91FE-AF4132C25220}" type="datetime1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5A93-7DBA-4396-BE21-224FC82766E6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881D-B48D-4E10-B7BE-194261B125B4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1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3220-7D65-4ABD-8A72-3BDDD2A6172C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149A-9B87-4275-9C9C-6C5C495405DB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A20D-1802-4FBA-B15D-5904838A2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5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commons.wikimedia.org/wiki/File:A_JTAC_in_Boldak_140516-M-SG166-03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nyng/166618497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2872259@N05/4001553633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Lithuanian_and_U.S._joint_terminal_attack_controllers_observe_a_U.S._Air_Force_A-10_Thunderbolt_II_aircraft_in_Adai,_Latvia,_June_3,_2013,_during_a_live-fire_exercise_in_preparation_for_Saber_Strike_130603-A-YT363-001.jpg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hyperlink" Target="mailto:BILC@marshallcenter.org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ukdefencejournal.org.uk/british-and-german-jtacs-work-together-on-exercise-furious-wolf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0"/><Relationship Id="rId11" Type="http://schemas.openxmlformats.org/officeDocument/2006/relationships/hyperlink" Target="https://www.pinterest.fr/pin/612137774328543205/" TargetMode="External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12.jpg"/><Relationship Id="rId4" Type="http://schemas.openxmlformats.org/officeDocument/2006/relationships/hyperlink" Target="https://commons.wikimedia.org/wiki/File:German_JTACs_test_communications_during_Bold_Quest_15.2_150929-F-SD165-004.jpg" TargetMode="External"/><Relationship Id="rId9" Type="http://schemas.openxmlformats.org/officeDocument/2006/relationships/hyperlink" Target="https://commons.wikimedia.org/wiki/File:21st_STS_JTACs_CAS_training_mission_at_Nevada_Test_and_Training_Range.jpg" TargetMode="Externa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2E95-E1F0-4DE4-822F-627598855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69477"/>
            <a:ext cx="9144000" cy="18862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BILC JTAC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Working Group (WG)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639F0-979A-48D6-9C7F-DF084AB8B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9928"/>
            <a:ext cx="9144000" cy="13997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52840-7151-4A53-BD02-A032EACA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244" y="398156"/>
            <a:ext cx="1737511" cy="12924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1F13B-8FAF-446B-9073-699762C5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0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BF30-EF4E-4FDE-8DFD-10719F9F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394656"/>
            <a:ext cx="10515600" cy="1325563"/>
          </a:xfrm>
        </p:spPr>
        <p:txBody>
          <a:bodyPr/>
          <a:lstStyle/>
          <a:p>
            <a:r>
              <a:rPr lang="en-US" dirty="0"/>
              <a:t>How is BILC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70BE4-394C-4D10-87B2-BC3D3669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663" y="2075016"/>
            <a:ext cx="6679254" cy="4302443"/>
          </a:xfrm>
        </p:spPr>
        <p:txBody>
          <a:bodyPr>
            <a:normAutofit/>
          </a:bodyPr>
          <a:lstStyle/>
          <a:p>
            <a:r>
              <a:rPr lang="en-US" dirty="0"/>
              <a:t>JTACs have a language requirement per ATP-3.3.2.2</a:t>
            </a:r>
          </a:p>
          <a:p>
            <a:pPr lvl="1"/>
            <a:r>
              <a:rPr lang="en-US" dirty="0"/>
              <a:t>STANAG 6001 SLP 3332  </a:t>
            </a:r>
          </a:p>
          <a:p>
            <a:pPr lvl="1"/>
            <a:endParaRPr lang="en-US" dirty="0"/>
          </a:p>
          <a:p>
            <a:r>
              <a:rPr lang="en-US" dirty="0"/>
              <a:t>JTAC stakeholders asked BILC to conduct a language needs analysis </a:t>
            </a:r>
          </a:p>
          <a:p>
            <a:pPr lvl="1"/>
            <a:r>
              <a:rPr lang="en-US" dirty="0"/>
              <a:t>Analyze the unique JTAC language tasks</a:t>
            </a:r>
          </a:p>
          <a:p>
            <a:pPr lvl="1"/>
            <a:r>
              <a:rPr lang="en-US" dirty="0"/>
              <a:t>Include a mix of nationalities in the research </a:t>
            </a:r>
          </a:p>
          <a:p>
            <a:pPr lvl="1"/>
            <a:r>
              <a:rPr lang="en-US" dirty="0"/>
              <a:t>Consider a “more focused test” taking the JTAC environment into account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29B24-F115-4DC0-AA4F-601A6196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139" y="354239"/>
            <a:ext cx="1743607" cy="1292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FD0FD-C52B-47D5-A2C0-307496250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908" r="19984"/>
          <a:stretch/>
        </p:blipFill>
        <p:spPr>
          <a:xfrm>
            <a:off x="838200" y="1646703"/>
            <a:ext cx="3891668" cy="458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0CE0F9-939D-40E0-9DD3-5952F242238F}"/>
              </a:ext>
            </a:extLst>
          </p:cNvPr>
          <p:cNvSpPr txBox="1"/>
          <p:nvPr/>
        </p:nvSpPr>
        <p:spPr>
          <a:xfrm>
            <a:off x="720970" y="6347928"/>
            <a:ext cx="4643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nyng/1666184976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4BAC2-BD39-4798-9C49-5BBA58D5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EF52-D68D-45BA-B390-7A279E8A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66" y="365125"/>
            <a:ext cx="10515600" cy="1325563"/>
          </a:xfrm>
        </p:spPr>
        <p:txBody>
          <a:bodyPr/>
          <a:lstStyle/>
          <a:p>
            <a:r>
              <a:rPr lang="en-US" dirty="0"/>
              <a:t>Update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E53B-B3B6-4140-BEBB-4AB475CF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4" y="1357746"/>
            <a:ext cx="10171502" cy="5742762"/>
          </a:xfrm>
        </p:spPr>
        <p:txBody>
          <a:bodyPr/>
          <a:lstStyle/>
          <a:p>
            <a:r>
              <a:rPr lang="en-US" dirty="0"/>
              <a:t>25 May: briefed 75 JTAC Program Managers at a CAS Conference </a:t>
            </a:r>
          </a:p>
          <a:p>
            <a:pPr marL="0" indent="0">
              <a:buNone/>
            </a:pPr>
            <a:r>
              <a:rPr lang="en-US" dirty="0"/>
              <a:t>at Ramstein AFB</a:t>
            </a:r>
          </a:p>
          <a:p>
            <a:r>
              <a:rPr lang="en-US" dirty="0"/>
              <a:t>28 May-3 June: Adriatic Strike Exercise in Slovenia</a:t>
            </a:r>
          </a:p>
          <a:p>
            <a:pPr lvl="1"/>
            <a:r>
              <a:rPr lang="en-US" dirty="0"/>
              <a:t>Will brief 300 JTACs on the project</a:t>
            </a:r>
          </a:p>
          <a:p>
            <a:pPr lvl="1"/>
            <a:r>
              <a:rPr lang="en-US" dirty="0"/>
              <a:t>Will observe the exercise </a:t>
            </a:r>
          </a:p>
          <a:p>
            <a:pPr lvl="1"/>
            <a:r>
              <a:rPr lang="en-US" dirty="0"/>
              <a:t>Will design questionnaires for three different</a:t>
            </a:r>
            <a:br>
              <a:rPr lang="en-US" dirty="0"/>
            </a:br>
            <a:r>
              <a:rPr lang="en-US" dirty="0"/>
              <a:t>audiences</a:t>
            </a:r>
          </a:p>
          <a:p>
            <a:pPr lvl="2"/>
            <a:r>
              <a:rPr lang="en-US" dirty="0"/>
              <a:t>JTACs (experienced and novice)</a:t>
            </a:r>
          </a:p>
          <a:p>
            <a:pPr lvl="2"/>
            <a:r>
              <a:rPr lang="en-US" dirty="0"/>
              <a:t>JTAC trainers and evaluators</a:t>
            </a:r>
          </a:p>
          <a:p>
            <a:pPr lvl="2"/>
            <a:r>
              <a:rPr lang="en-US" dirty="0"/>
              <a:t>Native English speaking JTACs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F7B97F-338C-4E4C-8F93-22ABEA7DF8C5}"/>
              </a:ext>
            </a:extLst>
          </p:cNvPr>
          <p:cNvGrpSpPr/>
          <p:nvPr/>
        </p:nvGrpSpPr>
        <p:grpSpPr>
          <a:xfrm>
            <a:off x="7687141" y="3065474"/>
            <a:ext cx="4237893" cy="3704492"/>
            <a:chOff x="7655170" y="3167719"/>
            <a:chExt cx="4284785" cy="3440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3BF293-7D36-4B7B-9A4E-BFAE247B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655170" y="3167719"/>
              <a:ext cx="4284785" cy="31489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B7B59A-BF1E-47B1-A97C-934650794A34}"/>
                </a:ext>
              </a:extLst>
            </p:cNvPr>
            <p:cNvSpPr txBox="1"/>
            <p:nvPr/>
          </p:nvSpPr>
          <p:spPr>
            <a:xfrm>
              <a:off x="7655170" y="6377459"/>
              <a:ext cx="406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5" tooltip="https://commons.wikimedia.org/wiki/File:Lithuanian_and_U.S._joint_terminal_attack_controllers_observe_a_U.S._Air_Force_A-10_Thunderbolt_II_aircraft_in_Adai,_Latvia,_June_3,_2013,_during_a_live-fire_exercise_in_preparation_for_Saber_Strike_130603-A-YT363-001.jpg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6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D8DD-A28D-4BEE-8C13-61B95929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6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65A3C-F814-4767-8933-C10315F9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6802"/>
          </a:xfrm>
        </p:spPr>
        <p:txBody>
          <a:bodyPr>
            <a:normAutofit/>
          </a:bodyPr>
          <a:lstStyle/>
          <a:p>
            <a:r>
              <a:rPr lang="nb-NO" dirty="0"/>
              <a:t>Survey Results from BILC Delegation Heads </a:t>
            </a:r>
            <a:br>
              <a:rPr lang="nb-NO" dirty="0"/>
            </a:br>
            <a:r>
              <a:rPr lang="nb-NO" dirty="0"/>
              <a:t>                               N=25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7EB56C8-EC3B-40EB-9F80-53E91882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Diagram over skjemasvar. Tittel på spørsmål: Does your national language testing center administer STANAG 6001 tests to JTACs?. Antall svar: 18 svar.">
            <a:extLst>
              <a:ext uri="{FF2B5EF4-FFF2-40B4-BE49-F238E27FC236}">
                <a16:creationId xmlns:a16="http://schemas.microsoft.com/office/drawing/2014/main" id="{3D00D4A4-A384-4A5F-B522-0949984513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7"/>
          <a:stretch/>
        </p:blipFill>
        <p:spPr bwMode="auto">
          <a:xfrm>
            <a:off x="838200" y="2677020"/>
            <a:ext cx="4409661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gram over skjemasvar. Tittel på spørsmål: Does your nation have special language courses for JTACs?. Antall svar: 17 svar.">
            <a:extLst>
              <a:ext uri="{FF2B5EF4-FFF2-40B4-BE49-F238E27FC236}">
                <a16:creationId xmlns:a16="http://schemas.microsoft.com/office/drawing/2014/main" id="{1A647BFF-899D-4088-93D1-047EEF96FF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2677020"/>
            <a:ext cx="5181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041" y="395456"/>
            <a:ext cx="8194559" cy="17911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appreciate the BILC member nations that have offered their input and assistance.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5AF77A-6D11-4E52-95E3-871EA6B7CC1F}"/>
              </a:ext>
            </a:extLst>
          </p:cNvPr>
          <p:cNvGrpSpPr/>
          <p:nvPr/>
        </p:nvGrpSpPr>
        <p:grpSpPr>
          <a:xfrm>
            <a:off x="745054" y="4694853"/>
            <a:ext cx="3265159" cy="2026622"/>
            <a:chOff x="860154" y="3363429"/>
            <a:chExt cx="4382587" cy="30779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EB4AB1-E53C-45C2-87D3-619772768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60154" y="3363429"/>
              <a:ext cx="4382587" cy="29171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D56C9C-6F2E-44B9-B523-581A4B72E437}"/>
                </a:ext>
              </a:extLst>
            </p:cNvPr>
            <p:cNvSpPr txBox="1"/>
            <p:nvPr/>
          </p:nvSpPr>
          <p:spPr>
            <a:xfrm>
              <a:off x="1076178" y="6210562"/>
              <a:ext cx="39014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4" tooltip="https://commons.wikimedia.org/wiki/File:German_JTACs_test_communications_during_Bold_Quest_15.2_150929-F-SD165-004.jpg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5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2FFC641-40C5-4DA4-923E-FEEE2225F5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8293" y="1932588"/>
            <a:ext cx="3287814" cy="2041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DEE983A-C6CA-4738-970C-BCBAD0D27535}"/>
              </a:ext>
            </a:extLst>
          </p:cNvPr>
          <p:cNvGrpSpPr/>
          <p:nvPr/>
        </p:nvGrpSpPr>
        <p:grpSpPr>
          <a:xfrm>
            <a:off x="8317798" y="4341731"/>
            <a:ext cx="3287814" cy="2747442"/>
            <a:chOff x="9165102" y="4842864"/>
            <a:chExt cx="1950720" cy="16677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9004D6-1A5D-4AC9-87CA-E31D9ABA7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9165102" y="4842864"/>
              <a:ext cx="1950720" cy="1298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1CE615-D1EE-4220-9029-8A9A8C8B6DC2}"/>
                </a:ext>
              </a:extLst>
            </p:cNvPr>
            <p:cNvSpPr txBox="1"/>
            <p:nvPr/>
          </p:nvSpPr>
          <p:spPr>
            <a:xfrm>
              <a:off x="9165102" y="6141312"/>
              <a:ext cx="1950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9" tooltip="https://commons.wikimedia.org/wiki/File:21st_STS_JTACs_CAS_training_mission_at_Nevada_Test_and_Training_Range.jpg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5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1168BC3-378D-4AC2-9FA8-F00BFAF022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582496" y="2621656"/>
            <a:ext cx="3287814" cy="2199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94E2F0-77F2-4979-BE82-570215292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838153" y="2315109"/>
            <a:ext cx="3142339" cy="2026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D3C5C-BCA1-44B6-9FE0-2C787EDC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A20D-1802-4FBA-B15D-5904838A2929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C6F41-CD52-469A-BA00-0D4532A9DD21}"/>
              </a:ext>
            </a:extLst>
          </p:cNvPr>
          <p:cNvSpPr txBox="1"/>
          <p:nvPr/>
        </p:nvSpPr>
        <p:spPr>
          <a:xfrm>
            <a:off x="4770782" y="5830956"/>
            <a:ext cx="321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13"/>
              </a:rPr>
              <a:t>BILC@marshallcenter.org</a:t>
            </a:r>
            <a:r>
              <a:rPr lang="en-US" b="1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28E93C-FCAB-4C53-B1C3-CC2EB12F49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47502" y="279047"/>
            <a:ext cx="1737511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197</Words>
  <Application>Microsoft Office PowerPoint</Application>
  <PresentationFormat>Widescreen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BILC JTAC  Working Group (WG) Update</vt:lpstr>
      <vt:lpstr>How is BILC Involved?</vt:lpstr>
      <vt:lpstr>Update </vt:lpstr>
      <vt:lpstr>Survey Results from BILC Delegation Heads                                 N=25</vt:lpstr>
      <vt:lpstr>We appreciate the BILC member nations that have offered their input and assistance.  </vt:lpstr>
    </vt:vector>
  </TitlesOfParts>
  <Company>GCMC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JTAC WG</dc:title>
  <dc:creator>Garza, Peggy A Ms CIV</dc:creator>
  <cp:lastModifiedBy>Peggy Garza</cp:lastModifiedBy>
  <cp:revision>95</cp:revision>
  <cp:lastPrinted>2022-05-20T09:55:12Z</cp:lastPrinted>
  <dcterms:created xsi:type="dcterms:W3CDTF">2022-05-11T15:14:33Z</dcterms:created>
  <dcterms:modified xsi:type="dcterms:W3CDTF">2022-05-25T20:39:15Z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6d71ed-e286-42a1-8703-c1fd0ea2549c_Enabled">
    <vt:lpwstr>true</vt:lpwstr>
  </property>
  <property fmtid="{D5CDD505-2E9C-101B-9397-08002B2CF9AE}" pid="3" name="MSIP_Label_536d71ed-e286-42a1-8703-c1fd0ea2549c_SetDate">
    <vt:lpwstr>2022-05-23T14:35:17Z</vt:lpwstr>
  </property>
  <property fmtid="{D5CDD505-2E9C-101B-9397-08002B2CF9AE}" pid="4" name="MSIP_Label_536d71ed-e286-42a1-8703-c1fd0ea2549c_Method">
    <vt:lpwstr>Privileged</vt:lpwstr>
  </property>
  <property fmtid="{D5CDD505-2E9C-101B-9397-08002B2CF9AE}" pid="5" name="MSIP_Label_536d71ed-e286-42a1-8703-c1fd0ea2549c_Name">
    <vt:lpwstr>Ugradert – kan deles fritt</vt:lpwstr>
  </property>
  <property fmtid="{D5CDD505-2E9C-101B-9397-08002B2CF9AE}" pid="6" name="MSIP_Label_536d71ed-e286-42a1-8703-c1fd0ea2549c_SiteId">
    <vt:lpwstr>1e0e6195-b5ec-427a-9cc1-db95904592f9</vt:lpwstr>
  </property>
  <property fmtid="{D5CDD505-2E9C-101B-9397-08002B2CF9AE}" pid="7" name="MSIP_Label_536d71ed-e286-42a1-8703-c1fd0ea2549c_ActionId">
    <vt:lpwstr>ccee72a5-6520-4ca2-84e7-29b23e11269a</vt:lpwstr>
  </property>
  <property fmtid="{D5CDD505-2E9C-101B-9397-08002B2CF9AE}" pid="8" name="MSIP_Label_536d71ed-e286-42a1-8703-c1fd0ea2549c_ContentBits">
    <vt:lpwstr>0</vt:lpwstr>
  </property>
</Properties>
</file>