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63" r:id="rId5"/>
    <p:sldId id="262" r:id="rId6"/>
    <p:sldId id="266" r:id="rId7"/>
    <p:sldId id="268" r:id="rId8"/>
    <p:sldId id="267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A03B2-BD0E-4AF3-5938-507566E0BAC0}" v="348" dt="2022-05-25T09:40:55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16" autoAdjust="0"/>
    <p:restoredTop sz="74884" autoAdjust="0"/>
  </p:normalViewPr>
  <p:slideViewPr>
    <p:cSldViewPr>
      <p:cViewPr varScale="1">
        <p:scale>
          <a:sx n="86" d="100"/>
          <a:sy n="86" d="100"/>
        </p:scale>
        <p:origin x="29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5FCF9F-FC9F-42AE-8714-D00A85481D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3567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FCF9F-FC9F-42AE-8714-D00A85481D46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760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FCF9F-FC9F-42AE-8714-D00A85481D4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531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baseline="0" dirty="0"/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FCF9F-FC9F-42AE-8714-D00A85481D46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605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5FCF9F-FC9F-42AE-8714-D00A85481D46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102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BB3F0-55D6-40F9-9065-67A75726E1F6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3D9B-F4AD-454E-A37C-A48E69470B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68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E28F-AB96-4FB3-B68C-C44EAE62BE11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5D4F-E1B7-48A1-B3F4-D5ABBEE40E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338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9507-F164-4B73-BD11-5DC2670FD0AE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6BAA-7F39-4353-8232-1654F08AB3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2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D94C-6858-4459-A5DD-C917F5AF4C71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BBC5-DA63-419D-BB27-2911711D9D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38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A754-EEC0-4F52-921D-E3AB37E69280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8D33-FF59-459F-89B7-FCEE90B4C4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477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0A24-18BD-4DDC-A6BE-EDD2205C73E9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0C2E-FD46-416D-9993-678B2E8DF4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580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0544-B8E9-41C3-AB5A-8A0005E33C12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9EAE-D187-4AE3-BB4C-6A35AB83BC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708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E39A-9438-4486-9056-604F673CA579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F970-19F0-4A4E-853C-76B4716E94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326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8143-2A0E-417C-A061-F30D80AE6F5B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B6B1-B56B-45A2-BF02-FD03AA3E0D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02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734A-92FD-42CF-BE39-F8A2F8C39EEB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FF12-4E9A-4E48-8839-EE82A473D1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326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E3B1-C5BB-4393-8CD6-F84946138B33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8407-B0C0-4816-B596-5DE8150BD6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487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4146608-A44D-40EE-9D31-D6D4345FAF5F}" type="datetime1">
              <a:rPr lang="de-DE" altLang="de-DE"/>
              <a:pPr>
                <a:defRPr/>
              </a:pPr>
              <a:t>25.05.2022</a:t>
            </a:fld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C359B5-8141-4478-8384-BBC8E84071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" name="Picture 13" descr="BSprA_Office_Farbe_e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6192838"/>
            <a:ext cx="1038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tel-one.com/de/hotels/bonn/hotel-bonn-hauptbahnhof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27584" y="652621"/>
            <a:ext cx="7560840" cy="936104"/>
          </a:xfrm>
          <a:ln w="28575"/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latin typeface="BundesSans Regular" panose="020B0002030500000203" pitchFamily="34" charset="0"/>
              </a:rPr>
              <a:t>BILC </a:t>
            </a:r>
            <a:br>
              <a:rPr lang="de-DE" b="1" dirty="0">
                <a:latin typeface="BundesSans Regular" panose="020B0002030500000203" pitchFamily="34" charset="0"/>
              </a:rPr>
            </a:br>
            <a:r>
              <a:rPr lang="de-DE" b="1" dirty="0">
                <a:latin typeface="BundesSans Regular" panose="020B0002030500000203" pitchFamily="34" charset="0"/>
              </a:rPr>
              <a:t>STANAG 6001 </a:t>
            </a:r>
            <a:r>
              <a:rPr lang="de-DE" b="1" dirty="0" err="1">
                <a:latin typeface="BundesSans Regular" panose="020B0002030500000203" pitchFamily="34" charset="0"/>
              </a:rPr>
              <a:t>Testing</a:t>
            </a:r>
            <a:r>
              <a:rPr lang="de-DE" b="1" dirty="0">
                <a:latin typeface="BundesSans Regular" panose="020B0002030500000203" pitchFamily="34" charset="0"/>
              </a:rPr>
              <a:t> Workshop 2022 </a:t>
            </a:r>
          </a:p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5"/>
          <a:stretch>
            <a:fillRect/>
          </a:stretch>
        </p:blipFill>
        <p:spPr bwMode="auto">
          <a:xfrm>
            <a:off x="467544" y="1772816"/>
            <a:ext cx="4737755" cy="36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r="7764"/>
          <a:stretch>
            <a:fillRect/>
          </a:stretch>
        </p:blipFill>
        <p:spPr bwMode="auto">
          <a:xfrm>
            <a:off x="4481990" y="2941112"/>
            <a:ext cx="3816424" cy="30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740352" y="6069617"/>
            <a:ext cx="1116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undesSans Regular" panose="020B0002030500000203" pitchFamily="34" charset="0"/>
              </a:rPr>
              <a:t>Images: </a:t>
            </a:r>
            <a:r>
              <a:rPr lang="de-DE" sz="800" dirty="0" err="1">
                <a:latin typeface="BundesSans Regular" panose="020B0002030500000203" pitchFamily="34" charset="0"/>
              </a:rPr>
              <a:t>BSprA</a:t>
            </a:r>
            <a:endParaRPr lang="de-DE" sz="800" dirty="0">
              <a:latin typeface="BundesSans Regular" panose="020B0002030500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7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85864" y="908720"/>
            <a:ext cx="3538736" cy="1545035"/>
          </a:xfrm>
          <a:ln w="28575"/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BundesSans Regular" panose="020B0002030500000203" pitchFamily="34" charset="0"/>
              </a:rPr>
              <a:t>Welcome </a:t>
            </a:r>
            <a:r>
              <a:rPr lang="de-DE" dirty="0" err="1">
                <a:latin typeface="BundesSans Regular" panose="020B0002030500000203" pitchFamily="34" charset="0"/>
              </a:rPr>
              <a:t>to</a:t>
            </a:r>
            <a:r>
              <a:rPr lang="de-DE" dirty="0">
                <a:latin typeface="BundesSans Regular" panose="020B0002030500000203" pitchFamily="34" charset="0"/>
              </a:rPr>
              <a:t> Bonn!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57" y="4140432"/>
            <a:ext cx="2897943" cy="193196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2718186-F956-438B-A7C1-93F6B22EF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43" y="1590973"/>
            <a:ext cx="3192557" cy="22514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80462EF-E94D-4D2B-82E3-C26953A61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37" y="2460375"/>
            <a:ext cx="3255789" cy="21705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2" y="1664159"/>
            <a:ext cx="3073710" cy="204914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596377" y="6258193"/>
            <a:ext cx="2230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undesSans Regular" panose="020B0002030500000203" pitchFamily="34" charset="0"/>
              </a:rPr>
              <a:t>Images: </a:t>
            </a:r>
            <a:r>
              <a:rPr lang="de-DE" sz="800" dirty="0" err="1">
                <a:latin typeface="BundesSans Regular" panose="020B0002030500000203" pitchFamily="34" charset="0"/>
              </a:rPr>
              <a:t>Pixabay</a:t>
            </a:r>
            <a:r>
              <a:rPr lang="de-DE" sz="800" dirty="0">
                <a:latin typeface="BundesSans Regular" panose="020B0002030500000203" pitchFamily="34" charset="0"/>
              </a:rPr>
              <a:t>, Wikimedia </a:t>
            </a:r>
            <a:r>
              <a:rPr lang="de-DE" sz="800" dirty="0" err="1">
                <a:latin typeface="BundesSans Regular" panose="020B0002030500000203" pitchFamily="34" charset="0"/>
              </a:rPr>
              <a:t>Commons</a:t>
            </a:r>
            <a:r>
              <a:rPr lang="de-DE" sz="800" dirty="0">
                <a:latin typeface="BundesSans Regular" panose="020B0002030500000203" pitchFamily="34" charset="0"/>
              </a:rPr>
              <a:t>: Public Domain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F0B6DB9-80A1-41B6-899E-6F156532D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51736"/>
            <a:ext cx="2495538" cy="16636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8DC8B78-DED1-455E-8D5C-30C426B98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37" y="3833966"/>
            <a:ext cx="1696596" cy="25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6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1328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>
                <a:latin typeface="BundesSans Regular" panose="020B0002030500000203" pitchFamily="34" charset="0"/>
              </a:rPr>
              <a:t>Venue</a:t>
            </a:r>
            <a:r>
              <a:rPr lang="de-DE" dirty="0">
                <a:latin typeface="BundesSans Regular" panose="020B0002030500000203" pitchFamily="34" charset="0"/>
              </a:rPr>
              <a:t>: Wissenschaftszentrum Bonn</a:t>
            </a:r>
          </a:p>
          <a:p>
            <a:pPr marL="0" indent="0">
              <a:buNone/>
            </a:pPr>
            <a:endParaRPr lang="de-DE" dirty="0">
              <a:latin typeface="BundesSans Regular" panose="020B0002030500000203" pitchFamily="34" charset="0"/>
            </a:endParaRPr>
          </a:p>
          <a:p>
            <a:endParaRPr lang="de-DE" dirty="0">
              <a:latin typeface="BundesSans Regular" panose="020B0002030500000203" pitchFamily="34" charset="0"/>
            </a:endParaRPr>
          </a:p>
          <a:p>
            <a:endParaRPr lang="de-DE" dirty="0">
              <a:latin typeface="BundesSans Regular" panose="020B0002030500000203" pitchFamily="34" charset="0"/>
            </a:endParaRPr>
          </a:p>
          <a:p>
            <a:endParaRPr lang="de-DE" dirty="0">
              <a:latin typeface="BundesSans Regular" panose="020B0002030500000203" pitchFamily="34" charset="0"/>
            </a:endParaRPr>
          </a:p>
          <a:p>
            <a:pPr marL="0" indent="0">
              <a:buNone/>
            </a:pPr>
            <a:r>
              <a:rPr lang="de-DE" dirty="0">
                <a:latin typeface="BundesSans Regular" panose="020B0002030500000203" pitchFamily="34" charset="0"/>
              </a:rPr>
              <a:t>Hotel: </a:t>
            </a:r>
            <a:r>
              <a:rPr lang="de-DE" dirty="0" err="1">
                <a:latin typeface="BundesSans Regular" panose="020B0002030500000203" pitchFamily="34" charset="0"/>
                <a:hlinkClick r:id="rId3"/>
              </a:rPr>
              <a:t>MotelOne</a:t>
            </a:r>
            <a:r>
              <a:rPr lang="de-DE" dirty="0">
                <a:latin typeface="BundesSans Regular" panose="020B0002030500000203" pitchFamily="34" charset="0"/>
                <a:hlinkClick r:id="rId3"/>
              </a:rPr>
              <a:t> Bonn Hauptbahnhof</a:t>
            </a:r>
            <a:endParaRPr lang="de-DE" dirty="0">
              <a:latin typeface="BundesSans Regular" panose="020B0002030500000203" pitchFamily="34" charset="0"/>
            </a:endParaRPr>
          </a:p>
          <a:p>
            <a:pPr marL="0" indent="0">
              <a:buNone/>
            </a:pPr>
            <a:r>
              <a:rPr lang="de-DE" dirty="0">
                <a:latin typeface="BundesSans Regular" panose="020B0002030500000203" pitchFamily="34" charset="0"/>
              </a:rPr>
              <a:t>Date: 5-9 September 2022</a:t>
            </a:r>
          </a:p>
          <a:p>
            <a:pPr marL="0" indent="0">
              <a:buNone/>
            </a:pPr>
            <a:r>
              <a:rPr lang="de-DE" dirty="0" err="1">
                <a:latin typeface="BundesSans Regular" panose="020B0002030500000203" pitchFamily="34" charset="0"/>
              </a:rPr>
              <a:t>Theme</a:t>
            </a:r>
            <a:r>
              <a:rPr lang="de-DE" dirty="0">
                <a:latin typeface="BundesSans Regular" panose="020B0002030500000203" pitchFamily="34" charset="0"/>
              </a:rPr>
              <a:t>: </a:t>
            </a:r>
            <a:r>
              <a:rPr lang="de-DE" dirty="0" err="1">
                <a:latin typeface="BundesSans Regular" panose="020B0002030500000203" pitchFamily="34" charset="0"/>
              </a:rPr>
              <a:t>tba</a:t>
            </a:r>
            <a:endParaRPr lang="de-DE" dirty="0">
              <a:latin typeface="BundesSans Regular" panose="020B0002030500000203" pitchFamily="34" charset="0"/>
            </a:endParaRPr>
          </a:p>
          <a:p>
            <a:endParaRPr lang="de-DE" dirty="0">
              <a:latin typeface="BundesSans Regular" panose="020B000203050000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2DAA8B-1607-46B6-A1F7-3233924E7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3"/>
            <a:ext cx="3128472" cy="17621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2612AB-2E99-420C-990E-BDC6BDE1D8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/>
          <a:stretch/>
        </p:blipFill>
        <p:spPr>
          <a:xfrm>
            <a:off x="4059037" y="1844823"/>
            <a:ext cx="2833881" cy="17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2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6122A00-74A2-563E-5EE5-9D84B0F6B4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A6B6B1-B56B-45A2-BF02-FD03AA3E0D78}" type="slidenum">
              <a:rPr lang="de-DE" altLang="de-DE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BF40FC-6A4F-9164-E9D3-F3AE56CF57F5}"/>
              </a:ext>
            </a:extLst>
          </p:cNvPr>
          <p:cNvSpPr txBox="1"/>
          <p:nvPr/>
        </p:nvSpPr>
        <p:spPr>
          <a:xfrm>
            <a:off x="914400" y="1115367"/>
            <a:ext cx="744080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BundesSans Regular"/>
                <a:cs typeface="Arial"/>
              </a:rPr>
              <a:t>Good to know:</a:t>
            </a:r>
          </a:p>
          <a:p>
            <a:endParaRPr lang="en-GB" sz="2000" dirty="0">
              <a:latin typeface="BundesSans Regular"/>
              <a:cs typeface="Arial"/>
            </a:endParaRPr>
          </a:p>
          <a:p>
            <a:r>
              <a:rPr lang="en-GB" sz="2000" dirty="0">
                <a:latin typeface="BundesSans Regular"/>
                <a:cs typeface="Arial"/>
              </a:rPr>
              <a:t>Transport Options – 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BundesSans Regular"/>
                <a:cs typeface="Arial"/>
              </a:rPr>
              <a:t>Cologne-Bonn Airport 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BundesSans Regular"/>
                <a:cs typeface="Arial"/>
              </a:rPr>
              <a:t>Frankfurt Airport + ICE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BundesSans Regular"/>
                <a:cs typeface="Arial"/>
              </a:rPr>
              <a:t>Cologne Main Station</a:t>
            </a:r>
          </a:p>
          <a:p>
            <a:pPr marL="285750" indent="-285750">
              <a:buFont typeface="Arial"/>
              <a:buChar char="•"/>
            </a:pPr>
            <a:endParaRPr lang="en-GB" sz="2000" dirty="0">
              <a:latin typeface="BundesSans Regular"/>
              <a:cs typeface="Arial"/>
            </a:endParaRPr>
          </a:p>
          <a:p>
            <a:r>
              <a:rPr lang="en-GB" sz="2000" dirty="0">
                <a:latin typeface="BundesSans Regular"/>
                <a:cs typeface="Arial"/>
              </a:rPr>
              <a:t>Hotel Costs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BundesSans Regular"/>
                <a:cs typeface="Arial"/>
              </a:rPr>
              <a:t>Room = Euros 79 PPPN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BundesSans Regular"/>
                <a:cs typeface="Arial"/>
              </a:rPr>
              <a:t>Breakfast = 13.50 Per Day</a:t>
            </a:r>
          </a:p>
          <a:p>
            <a:endParaRPr lang="en-GB" sz="2000" dirty="0">
              <a:latin typeface="BundesSans Regular"/>
              <a:cs typeface="Arial"/>
            </a:endParaRPr>
          </a:p>
          <a:p>
            <a:r>
              <a:rPr lang="en-GB" sz="2000" dirty="0">
                <a:latin typeface="BundesSans Regular"/>
                <a:cs typeface="Arial"/>
              </a:rPr>
              <a:t>Attendees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BundesSans Regular"/>
                <a:cs typeface="Arial"/>
              </a:rPr>
              <a:t>Testing Experts/Practitioners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latin typeface="BundesSans Regular"/>
                <a:cs typeface="Arial"/>
              </a:rPr>
              <a:t>Pre-Workshop Activities</a:t>
            </a:r>
          </a:p>
        </p:txBody>
      </p:sp>
    </p:spTree>
    <p:extLst>
      <p:ext uri="{BB962C8B-B14F-4D97-AF65-F5344CB8AC3E}">
        <p14:creationId xmlns:p14="http://schemas.microsoft.com/office/powerpoint/2010/main" val="37545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DBBC5-DA63-419D-BB27-2911711D9D5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568358"/>
              </p:ext>
            </p:extLst>
          </p:nvPr>
        </p:nvGraphicFramePr>
        <p:xfrm>
          <a:off x="899592" y="1124744"/>
          <a:ext cx="7344816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PHOTO-PAINT" r:id="rId4" imgW="11428571" imgH="7619048" progId="CorelPhotoPaint.Image.12">
                  <p:embed/>
                </p:oleObj>
              </mc:Choice>
              <mc:Fallback>
                <p:oleObj name="PHOTO-PAINT" r:id="rId4" imgW="11428571" imgH="7619048" progId="CorelPhotoPaint.Image.12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24744"/>
                        <a:ext cx="7344816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9632" y="1556792"/>
            <a:ext cx="3527425" cy="892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Thank</a:t>
            </a:r>
            <a:r>
              <a:rPr lang="de-DE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 </a:t>
            </a:r>
            <a:r>
              <a:rPr lang="de-DE" sz="2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you</a:t>
            </a:r>
            <a:r>
              <a:rPr lang="de-DE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 </a:t>
            </a:r>
            <a:r>
              <a:rPr lang="de-DE" sz="2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for</a:t>
            </a:r>
            <a:r>
              <a:rPr lang="de-DE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 </a:t>
            </a:r>
            <a:r>
              <a:rPr lang="de-DE" sz="2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your</a:t>
            </a:r>
            <a:r>
              <a:rPr lang="de-DE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 </a:t>
            </a:r>
            <a:r>
              <a:rPr lang="de-DE" sz="2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attention</a:t>
            </a:r>
            <a:r>
              <a:rPr lang="de-DE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03350" y="2500313"/>
            <a:ext cx="41767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00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undesSans Regular" panose="020B0002030500000203" pitchFamily="34" charset="0"/>
                <a:cs typeface="Times New Roman" pitchFamily="18" charset="0"/>
              </a:rPr>
              <a:t>www.bundessprachenamt.de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28284" y="6129516"/>
            <a:ext cx="1116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BundesSans Regular" panose="020B0002030500000203" pitchFamily="34" charset="0"/>
              </a:rPr>
              <a:t>Image: </a:t>
            </a:r>
            <a:r>
              <a:rPr lang="de-DE" sz="800" dirty="0" err="1">
                <a:latin typeface="BundesSans Regular" panose="020B0002030500000203" pitchFamily="34" charset="0"/>
              </a:rPr>
              <a:t>BSprA</a:t>
            </a:r>
            <a:endParaRPr lang="de-DE" sz="800" dirty="0">
              <a:latin typeface="BundesSans Regular" panose="020B0002030500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3940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7E03359514424D923239A9B5596C88" ma:contentTypeVersion="2" ma:contentTypeDescription="Ein neues Dokument erstellen." ma:contentTypeScope="" ma:versionID="043ed1fba06fe1f977bf6305ed010d6a">
  <xsd:schema xmlns:xsd="http://www.w3.org/2001/XMLSchema" xmlns:xs="http://www.w3.org/2001/XMLSchema" xmlns:p="http://schemas.microsoft.com/office/2006/metadata/properties" xmlns:ns2="a30ee81c-2216-4d85-8958-e179c4493c5e" targetNamespace="http://schemas.microsoft.com/office/2006/metadata/properties" ma:root="true" ma:fieldsID="10a5d8e5468da9b52a3787a0c9223cb9" ns2:_="">
    <xsd:import namespace="a30ee81c-2216-4d85-8958-e179c4493c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ee81c-2216-4d85-8958-e179c4493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7A8E32-BCF7-4B58-8373-D9C04BB7B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ee81c-2216-4d85-8958-e179c4493c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64ACE2-154C-497F-A0D1-0D738B8A0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FBF43-8934-4C34-A03F-300D492E1A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Bildschirmpräsentation (4:3)</PresentationFormat>
  <Paragraphs>25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Bundessprachenamt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Masterfolie Bundessprachenamt CD Bundesregierung deutsch</dc:title>
  <dc:creator>Lotz, Achim</dc:creator>
  <cp:lastModifiedBy>Baltes-Ellermann, Sabine</cp:lastModifiedBy>
  <cp:revision>97</cp:revision>
  <dcterms:created xsi:type="dcterms:W3CDTF">2010-10-01T08:07:15Z</dcterms:created>
  <dcterms:modified xsi:type="dcterms:W3CDTF">2022-05-25T09:40:58Z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0x010100097E03359514424D923239A9B5596C88</vt:lpwstr>
  </property>
</Properties>
</file>