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9" r:id="rId3"/>
    <p:sldId id="266" r:id="rId4"/>
    <p:sldId id="267" r:id="rId5"/>
    <p:sldId id="268" r:id="rId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F0040-68FC-443F-9770-B67E04090D04}" type="datetimeFigureOut">
              <a:rPr lang="et-EE" smtClean="0"/>
              <a:t>11.05.2023</a:t>
            </a:fld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BDECD-F2C8-4F36-AD64-57FF5AD49038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02570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41EC8-A7EE-4E1C-8F6B-472E4C1910A7}" type="datetimeFigureOut">
              <a:rPr lang="et-EE" smtClean="0"/>
              <a:t>11.05.2023</a:t>
            </a:fld>
            <a:endParaRPr lang="et-E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2AC56-5255-41AC-9044-09B9C2A568D8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01654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AC56-5255-41AC-9044-09B9C2A568D8}" type="slidenum">
              <a:rPr lang="et-EE" smtClean="0"/>
              <a:t>1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54641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2AC56-5255-41AC-9044-09B9C2A568D8}" type="slidenum">
              <a:rPr lang="et-EE" smtClean="0"/>
              <a:t>2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0636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1491343"/>
          </a:xfrm>
        </p:spPr>
        <p:txBody>
          <a:bodyPr>
            <a:normAutofit fontScale="90000"/>
          </a:bodyPr>
          <a:lstStyle/>
          <a:p>
            <a:pPr algn="r"/>
            <a:r>
              <a:rPr lang="et-EE" sz="2800" b="1" dirty="0" smtClean="0">
                <a:solidFill>
                  <a:srgbClr val="00B0F0"/>
                </a:solidFill>
              </a:rPr>
              <a:t/>
            </a:r>
            <a:br>
              <a:rPr lang="et-EE" sz="2800" b="1" dirty="0" smtClean="0">
                <a:solidFill>
                  <a:srgbClr val="00B0F0"/>
                </a:solidFill>
              </a:rPr>
            </a:br>
            <a:r>
              <a:rPr lang="et-EE" sz="2800" b="1" dirty="0" smtClean="0">
                <a:solidFill>
                  <a:srgbClr val="00B0F0"/>
                </a:solidFill>
              </a:rPr>
              <a:t>Report</a:t>
            </a:r>
            <a:r>
              <a:rPr lang="et-EE" sz="2800" b="1" dirty="0" smtClean="0">
                <a:solidFill>
                  <a:srgbClr val="00B0F0"/>
                </a:solidFill>
              </a:rPr>
              <a:t> </a:t>
            </a:r>
            <a:r>
              <a:rPr lang="et-EE" sz="2800" b="1" dirty="0">
                <a:solidFill>
                  <a:srgbClr val="00B0F0"/>
                </a:solidFill>
              </a:rPr>
              <a:t>on </a:t>
            </a:r>
            <a:r>
              <a:rPr lang="et-EE" sz="2800" b="1" dirty="0" smtClean="0">
                <a:solidFill>
                  <a:srgbClr val="00B0F0"/>
                </a:solidFill>
              </a:rPr>
              <a:t>the </a:t>
            </a:r>
            <a:r>
              <a:rPr lang="en-US" sz="2800" b="1" dirty="0" smtClean="0">
                <a:solidFill>
                  <a:srgbClr val="00B0F0"/>
                </a:solidFill>
              </a:rPr>
              <a:t>BILC Shared </a:t>
            </a:r>
            <a:r>
              <a:rPr lang="en-US" sz="2800" b="1" dirty="0">
                <a:solidFill>
                  <a:srgbClr val="00B0F0"/>
                </a:solidFill>
              </a:rPr>
              <a:t>Item Bank </a:t>
            </a:r>
            <a:r>
              <a:rPr lang="en-US" sz="2800" b="1" dirty="0" smtClean="0">
                <a:solidFill>
                  <a:srgbClr val="00B0F0"/>
                </a:solidFill>
              </a:rPr>
              <a:t>Project</a:t>
            </a:r>
            <a:r>
              <a:rPr lang="et-EE" sz="2800" b="1" dirty="0" smtClean="0">
                <a:solidFill>
                  <a:srgbClr val="00B0F0"/>
                </a:solidFill>
              </a:rPr>
              <a:t/>
            </a:r>
            <a:br>
              <a:rPr lang="et-EE" sz="2800" b="1" dirty="0" smtClean="0">
                <a:solidFill>
                  <a:srgbClr val="00B0F0"/>
                </a:solidFill>
              </a:rPr>
            </a:br>
            <a:r>
              <a:rPr lang="en-US" sz="1600" dirty="0">
                <a:solidFill>
                  <a:schemeClr val="tx2"/>
                </a:solidFill>
              </a:rPr>
              <a:t>Merit Kompus, Estonia</a:t>
            </a:r>
            <a:r>
              <a:rPr lang="et-EE" sz="1600" dirty="0">
                <a:solidFill>
                  <a:schemeClr val="tx2"/>
                </a:solidFill>
              </a:rPr>
              <a:t>n </a:t>
            </a:r>
            <a:r>
              <a:rPr lang="en-GB" sz="1600" dirty="0">
                <a:solidFill>
                  <a:schemeClr val="tx2"/>
                </a:solidFill>
              </a:rPr>
              <a:t>Military </a:t>
            </a:r>
            <a:r>
              <a:rPr lang="en-GB" sz="1600" dirty="0" smtClean="0">
                <a:solidFill>
                  <a:schemeClr val="tx2"/>
                </a:solidFill>
              </a:rPr>
              <a:t>Academy</a:t>
            </a:r>
            <a:r>
              <a:rPr lang="et-EE" sz="1600" dirty="0" smtClean="0">
                <a:solidFill>
                  <a:schemeClr val="tx2"/>
                </a:solidFill>
              </a:rPr>
              <a:t/>
            </a:r>
            <a:br>
              <a:rPr lang="et-EE" sz="1600" dirty="0" smtClean="0">
                <a:solidFill>
                  <a:schemeClr val="tx2"/>
                </a:solidFill>
              </a:rPr>
            </a:br>
            <a:r>
              <a:rPr lang="en-US" sz="1600" dirty="0">
                <a:solidFill>
                  <a:schemeClr val="tx2"/>
                </a:solidFill>
              </a:rPr>
              <a:t>BILC </a:t>
            </a:r>
            <a:r>
              <a:rPr lang="et-EE" sz="1600" dirty="0" smtClean="0">
                <a:solidFill>
                  <a:schemeClr val="tx2"/>
                </a:solidFill>
              </a:rPr>
              <a:t>Steering</a:t>
            </a:r>
            <a:r>
              <a:rPr lang="et-EE" sz="1600" dirty="0" smtClean="0">
                <a:solidFill>
                  <a:schemeClr val="tx2"/>
                </a:solidFill>
              </a:rPr>
              <a:t> </a:t>
            </a:r>
            <a:r>
              <a:rPr lang="et-EE" sz="1600" dirty="0" smtClean="0">
                <a:solidFill>
                  <a:schemeClr val="tx2"/>
                </a:solidFill>
              </a:rPr>
              <a:t>Commitee</a:t>
            </a:r>
            <a:r>
              <a:rPr lang="et-EE" sz="1600" dirty="0" smtClean="0">
                <a:solidFill>
                  <a:schemeClr val="tx2"/>
                </a:solidFill>
              </a:rPr>
              <a:t> Meeting</a:t>
            </a:r>
            <a:r>
              <a:rPr lang="en-US" sz="1600" dirty="0" smtClean="0">
                <a:solidFill>
                  <a:schemeClr val="tx2"/>
                </a:solidFill>
              </a:rPr>
              <a:t>, </a:t>
            </a:r>
            <a:r>
              <a:rPr lang="et-EE" sz="1600" dirty="0" smtClean="0">
                <a:solidFill>
                  <a:schemeClr val="tx2"/>
                </a:solidFill>
              </a:rPr>
              <a:t>May</a:t>
            </a:r>
            <a:r>
              <a:rPr lang="en-US" sz="1600" dirty="0" smtClean="0">
                <a:solidFill>
                  <a:schemeClr val="tx2"/>
                </a:solidFill>
              </a:rPr>
              <a:t> 202</a:t>
            </a:r>
            <a:r>
              <a:rPr lang="et-EE" sz="1600" dirty="0" smtClean="0">
                <a:solidFill>
                  <a:schemeClr val="tx2"/>
                </a:solidFill>
              </a:rPr>
              <a:t>3</a:t>
            </a:r>
            <a:r>
              <a:rPr lang="et-EE" sz="1600" dirty="0">
                <a:solidFill>
                  <a:schemeClr val="tx2"/>
                </a:solidFill>
              </a:rPr>
              <a:t/>
            </a:r>
            <a:br>
              <a:rPr lang="et-EE" sz="1600" dirty="0">
                <a:solidFill>
                  <a:schemeClr val="tx2"/>
                </a:solidFill>
              </a:rPr>
            </a:br>
            <a:r>
              <a:rPr lang="et-EE" sz="1600" dirty="0" smtClean="0">
                <a:solidFill>
                  <a:schemeClr val="tx2"/>
                </a:solidFill>
              </a:rPr>
              <a:t/>
            </a:r>
            <a:br>
              <a:rPr lang="et-EE" sz="1600" dirty="0" smtClean="0">
                <a:solidFill>
                  <a:schemeClr val="tx2"/>
                </a:solidFill>
              </a:rPr>
            </a:br>
            <a:r>
              <a:rPr lang="en-GB" sz="2800" dirty="0"/>
              <a:t/>
            </a:r>
            <a:br>
              <a:rPr lang="en-GB" sz="2800" dirty="0"/>
            </a:br>
            <a:endParaRPr lang="et-EE" sz="28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96143"/>
            <a:ext cx="8596668" cy="467684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t-EE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Working group members: </a:t>
            </a:r>
            <a:endParaRPr lang="et-EE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fontAlgn="base">
              <a:buNone/>
            </a:pPr>
            <a:r>
              <a:rPr lang="et-EE" sz="1600" dirty="0" smtClean="0"/>
              <a:t>		</a:t>
            </a:r>
            <a:r>
              <a:rPr lang="en-GB" sz="1600" dirty="0" smtClean="0">
                <a:latin typeface="+mj-lt"/>
              </a:rPr>
              <a:t>Canada</a:t>
            </a:r>
            <a:r>
              <a:rPr lang="et-EE" sz="1600" dirty="0">
                <a:latin typeface="+mj-lt"/>
              </a:rPr>
              <a:t>	</a:t>
            </a:r>
            <a:r>
              <a:rPr lang="et-EE" sz="1600" dirty="0" smtClean="0">
                <a:latin typeface="+mj-lt"/>
              </a:rPr>
              <a:t>	Nancy Powers, </a:t>
            </a:r>
            <a:r>
              <a:rPr lang="en-US" sz="1600" dirty="0" smtClean="0">
                <a:latin typeface="+mj-lt"/>
                <a:ea typeface="Times New Roman" panose="02020603050405020304" pitchFamily="18" charset="0"/>
              </a:rPr>
              <a:t>May </a:t>
            </a:r>
            <a:r>
              <a:rPr lang="en-US" sz="1600" dirty="0">
                <a:latin typeface="+mj-lt"/>
                <a:ea typeface="Times New Roman" panose="02020603050405020304" pitchFamily="18" charset="0"/>
              </a:rPr>
              <a:t>Tan  </a:t>
            </a:r>
            <a:endParaRPr lang="et-EE" sz="1600" dirty="0"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sz="1600" dirty="0" smtClean="0">
                <a:latin typeface="+mj-lt"/>
              </a:rPr>
              <a:t> 		</a:t>
            </a:r>
            <a:r>
              <a:rPr lang="en-GB" sz="1600" dirty="0" smtClean="0">
                <a:latin typeface="+mj-lt"/>
              </a:rPr>
              <a:t>Croatia</a:t>
            </a:r>
            <a:r>
              <a:rPr lang="et-EE" sz="1600" dirty="0">
                <a:latin typeface="+mj-lt"/>
              </a:rPr>
              <a:t>	</a:t>
            </a:r>
            <a:r>
              <a:rPr lang="et-EE" sz="1600" dirty="0" smtClean="0">
                <a:latin typeface="+mj-lt"/>
              </a:rPr>
              <a:t>	</a:t>
            </a:r>
            <a:r>
              <a:rPr lang="en-US" sz="1600" dirty="0" smtClean="0">
                <a:latin typeface="+mj-lt"/>
                <a:ea typeface="Calibri" panose="020F0502020204030204" pitchFamily="34" charset="0"/>
              </a:rPr>
              <a:t>Suzana</a:t>
            </a:r>
            <a:r>
              <a:rPr lang="en-US" sz="1600" dirty="0">
                <a:latin typeface="+mj-lt"/>
                <a:ea typeface="Calibri" panose="020F0502020204030204" pitchFamily="34" charset="0"/>
              </a:rPr>
              <a:t> </a:t>
            </a:r>
            <a:r>
              <a:rPr lang="en-US" sz="1600" dirty="0" smtClean="0">
                <a:latin typeface="+mj-lt"/>
                <a:ea typeface="Calibri" panose="020F0502020204030204" pitchFamily="34" charset="0"/>
              </a:rPr>
              <a:t>Horvat</a:t>
            </a:r>
            <a:r>
              <a:rPr lang="et-EE" sz="1600" dirty="0" smtClean="0">
                <a:latin typeface="+mj-lt"/>
                <a:ea typeface="Calibri" panose="020F0502020204030204" pitchFamily="34" charset="0"/>
              </a:rPr>
              <a:t>, </a:t>
            </a:r>
            <a:r>
              <a:rPr lang="it-IT" sz="1600" dirty="0">
                <a:latin typeface="Arial" panose="020B0604020202020204" pitchFamily="34" charset="0"/>
                <a:ea typeface="Arial" panose="020B0604020202020204" pitchFamily="34" charset="0"/>
              </a:rPr>
              <a:t>Tamara </a:t>
            </a:r>
            <a:r>
              <a:rPr lang="it-IT" sz="1600" dirty="0" smtClean="0">
                <a:latin typeface="Arial" panose="020B0604020202020204" pitchFamily="34" charset="0"/>
                <a:ea typeface="Arial" panose="020B0604020202020204" pitchFamily="34" charset="0"/>
              </a:rPr>
              <a:t>Kramaric</a:t>
            </a:r>
            <a:r>
              <a:rPr lang="et-EE" sz="1600" dirty="0" smtClean="0"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n-US" sz="1600" dirty="0" smtClean="0">
                <a:latin typeface="+mj-lt"/>
                <a:ea typeface="Calibri" panose="020F0502020204030204" pitchFamily="34" charset="0"/>
              </a:rPr>
              <a:t>Kristina</a:t>
            </a:r>
            <a:r>
              <a:rPr lang="en-US" sz="1600" dirty="0">
                <a:latin typeface="+mj-lt"/>
                <a:ea typeface="Calibri" panose="020F0502020204030204" pitchFamily="34" charset="0"/>
              </a:rPr>
              <a:t> Serdoz  </a:t>
            </a:r>
            <a:endParaRPr lang="et-EE" sz="1600" dirty="0" smtClean="0">
              <a:latin typeface="+mj-lt"/>
            </a:endParaRPr>
          </a:p>
          <a:p>
            <a:pPr marL="0" lvl="0" indent="0">
              <a:buNone/>
            </a:pPr>
            <a:r>
              <a:rPr lang="et-EE" sz="1600" dirty="0" smtClean="0">
                <a:latin typeface="+mj-lt"/>
              </a:rPr>
              <a:t>		</a:t>
            </a:r>
            <a:r>
              <a:rPr lang="en-GB" sz="1600" dirty="0" smtClean="0">
                <a:latin typeface="+mj-lt"/>
              </a:rPr>
              <a:t>Estonia</a:t>
            </a:r>
            <a:r>
              <a:rPr lang="et-EE" sz="1600" dirty="0" smtClean="0">
                <a:latin typeface="+mj-lt"/>
              </a:rPr>
              <a:t>		Merit Kompus, Marju Laurits</a:t>
            </a:r>
          </a:p>
          <a:p>
            <a:pPr marL="0" indent="0" fontAlgn="base">
              <a:buNone/>
            </a:pPr>
            <a:r>
              <a:rPr lang="et-EE" sz="1600" dirty="0" smtClean="0">
                <a:latin typeface="+mj-lt"/>
              </a:rPr>
              <a:t>		</a:t>
            </a:r>
            <a:r>
              <a:rPr lang="en-GB" sz="1600" dirty="0" smtClean="0">
                <a:latin typeface="+mj-lt"/>
              </a:rPr>
              <a:t>Latvia </a:t>
            </a:r>
            <a:r>
              <a:rPr lang="et-EE" sz="1600" dirty="0" smtClean="0">
                <a:latin typeface="+mj-lt"/>
              </a:rPr>
              <a:t>		</a:t>
            </a:r>
            <a:r>
              <a:rPr lang="en-US" sz="1600" dirty="0" smtClean="0">
                <a:latin typeface="+mj-lt"/>
                <a:ea typeface="Times New Roman" panose="02020603050405020304" pitchFamily="18" charset="0"/>
              </a:rPr>
              <a:t>Inga</a:t>
            </a:r>
            <a:r>
              <a:rPr lang="en-US" sz="1600" dirty="0">
                <a:latin typeface="+mj-lt"/>
                <a:ea typeface="Times New Roman" panose="02020603050405020304" pitchFamily="18" charset="0"/>
              </a:rPr>
              <a:t> </a:t>
            </a:r>
            <a:r>
              <a:rPr lang="en-US" sz="1600" dirty="0" smtClean="0">
                <a:latin typeface="+mj-lt"/>
                <a:ea typeface="Times New Roman" panose="02020603050405020304" pitchFamily="18" charset="0"/>
              </a:rPr>
              <a:t>Farte–Zalite</a:t>
            </a:r>
            <a:r>
              <a:rPr lang="et-EE" sz="1600" dirty="0" smtClean="0"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+mj-lt"/>
                <a:ea typeface="Times New Roman" panose="02020603050405020304" pitchFamily="18" charset="0"/>
              </a:rPr>
              <a:t>Julija</a:t>
            </a:r>
            <a:r>
              <a:rPr lang="en-US" sz="1600" dirty="0">
                <a:latin typeface="+mj-lt"/>
                <a:ea typeface="Times New Roman" panose="02020603050405020304" pitchFamily="18" charset="0"/>
              </a:rPr>
              <a:t> Kolosovska  </a:t>
            </a:r>
            <a:endParaRPr lang="et-EE" sz="1600" dirty="0">
              <a:latin typeface="+mj-lt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t-EE" sz="1600" dirty="0" smtClean="0">
                <a:latin typeface="+mj-lt"/>
              </a:rPr>
              <a:t>		</a:t>
            </a:r>
            <a:r>
              <a:rPr lang="en-GB" sz="1600" dirty="0" smtClean="0">
                <a:latin typeface="+mj-lt"/>
              </a:rPr>
              <a:t>Romania </a:t>
            </a:r>
            <a:r>
              <a:rPr lang="et-EE" sz="1600" dirty="0" smtClean="0">
                <a:latin typeface="+mj-lt"/>
              </a:rPr>
              <a:t>		</a:t>
            </a:r>
            <a:r>
              <a:rPr lang="en-US" sz="1600" dirty="0" smtClean="0">
                <a:latin typeface="+mj-lt"/>
                <a:ea typeface="Calibri" panose="020F0502020204030204" pitchFamily="34" charset="0"/>
              </a:rPr>
              <a:t>Corina</a:t>
            </a:r>
            <a:r>
              <a:rPr lang="en-US" sz="1600" dirty="0">
                <a:latin typeface="+mj-lt"/>
                <a:ea typeface="Calibri" panose="020F0502020204030204" pitchFamily="34" charset="0"/>
              </a:rPr>
              <a:t> Ispas, </a:t>
            </a:r>
            <a:r>
              <a:rPr lang="en-US" sz="1600" dirty="0" smtClean="0">
                <a:latin typeface="+mj-lt"/>
                <a:ea typeface="Calibri" panose="020F0502020204030204" pitchFamily="34" charset="0"/>
              </a:rPr>
              <a:t>Andreea</a:t>
            </a:r>
            <a:r>
              <a:rPr lang="en-US" sz="1600" dirty="0">
                <a:latin typeface="+mj-lt"/>
                <a:ea typeface="Calibri" panose="020F0502020204030204" pitchFamily="34" charset="0"/>
              </a:rPr>
              <a:t> Marinescu  </a:t>
            </a:r>
            <a:endParaRPr lang="et-EE" sz="1600" dirty="0" smtClean="0">
              <a:latin typeface="+mj-lt"/>
            </a:endParaRPr>
          </a:p>
          <a:p>
            <a:pPr marL="0" lvl="0" indent="0">
              <a:buNone/>
            </a:pPr>
            <a:r>
              <a:rPr lang="et-EE" sz="1600" dirty="0" smtClean="0">
                <a:latin typeface="+mj-lt"/>
              </a:rPr>
              <a:t>		</a:t>
            </a:r>
            <a:r>
              <a:rPr lang="en-GB" sz="1600" dirty="0" smtClean="0">
                <a:latin typeface="+mj-lt"/>
              </a:rPr>
              <a:t>Slovakia </a:t>
            </a:r>
            <a:r>
              <a:rPr lang="et-EE" sz="1600" dirty="0" smtClean="0">
                <a:latin typeface="+mj-lt"/>
              </a:rPr>
              <a:t>		</a:t>
            </a:r>
            <a:r>
              <a:rPr lang="en-US" sz="1600" dirty="0" smtClean="0">
                <a:latin typeface="+mj-lt"/>
                <a:ea typeface="Calibri" panose="020F0502020204030204" pitchFamily="34" charset="0"/>
              </a:rPr>
              <a:t>Maria Vargova</a:t>
            </a:r>
            <a:r>
              <a:rPr lang="et-EE" sz="1600" dirty="0" smtClean="0">
                <a:latin typeface="+mj-lt"/>
                <a:ea typeface="Calibri" panose="020F0502020204030204" pitchFamily="34" charset="0"/>
              </a:rPr>
              <a:t>, Gabriela Repova</a:t>
            </a:r>
            <a:endParaRPr lang="et-EE" sz="1600" dirty="0" smtClean="0">
              <a:latin typeface="+mj-lt"/>
            </a:endParaRPr>
          </a:p>
          <a:p>
            <a:pPr marL="0" lvl="0" indent="0">
              <a:buNone/>
            </a:pPr>
            <a:r>
              <a:rPr lang="et-EE" sz="1600" dirty="0" smtClean="0">
                <a:latin typeface="+mj-lt"/>
              </a:rPr>
              <a:t>		</a:t>
            </a:r>
            <a:r>
              <a:rPr lang="en-GB" sz="1600" dirty="0" smtClean="0">
                <a:latin typeface="+mj-lt"/>
              </a:rPr>
              <a:t>Slovenia</a:t>
            </a:r>
            <a:r>
              <a:rPr lang="et-EE" sz="1600" dirty="0" smtClean="0">
                <a:latin typeface="+mj-lt"/>
              </a:rPr>
              <a:t>		</a:t>
            </a:r>
            <a:r>
              <a:rPr lang="it-IT" sz="1600" dirty="0">
                <a:ea typeface="Arial" panose="020B0604020202020204" pitchFamily="34" charset="0"/>
              </a:rPr>
              <a:t>Tadeja </a:t>
            </a:r>
            <a:r>
              <a:rPr lang="it-IT" sz="1600" dirty="0" smtClean="0">
                <a:ea typeface="Arial" panose="020B0604020202020204" pitchFamily="34" charset="0"/>
              </a:rPr>
              <a:t>Hafner</a:t>
            </a:r>
            <a:endParaRPr lang="et-EE" sz="1600" dirty="0" smtClean="0">
              <a:ea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Project goal: </a:t>
            </a:r>
          </a:p>
          <a:p>
            <a:pPr marL="0" indent="0">
              <a:buNone/>
            </a:pPr>
            <a:r>
              <a:rPr lang="et-EE" sz="1600" dirty="0" smtClean="0"/>
              <a:t>C</a:t>
            </a:r>
            <a:r>
              <a:rPr lang="en-GB" sz="1600" dirty="0" smtClean="0"/>
              <a:t>reate </a:t>
            </a:r>
            <a:r>
              <a:rPr lang="en-GB" sz="1600" dirty="0"/>
              <a:t>a bank of reading and listening anchor items for Levels 1, 2 and 3</a:t>
            </a:r>
            <a:endParaRPr lang="et-EE" sz="1600" dirty="0"/>
          </a:p>
          <a:p>
            <a:pPr marL="0" lvl="0" indent="0">
              <a:buNone/>
            </a:pPr>
            <a:endParaRPr lang="en-GB" sz="1600" dirty="0" smtClean="0"/>
          </a:p>
          <a:p>
            <a:endParaRPr lang="et-EE" sz="1600" dirty="0" smtClean="0"/>
          </a:p>
          <a:p>
            <a:endParaRPr lang="et-EE" sz="1600" dirty="0"/>
          </a:p>
        </p:txBody>
      </p:sp>
    </p:spTree>
    <p:extLst>
      <p:ext uri="{BB962C8B-B14F-4D97-AF65-F5344CB8AC3E}">
        <p14:creationId xmlns:p14="http://schemas.microsoft.com/office/powerpoint/2010/main" val="293826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b="1" dirty="0" smtClean="0"/>
              <a:t/>
            </a:r>
            <a:br>
              <a:rPr lang="et-EE" b="1" dirty="0" smtClean="0"/>
            </a:br>
            <a:r>
              <a:rPr lang="en-GB" sz="3100" b="1" dirty="0" smtClean="0">
                <a:solidFill>
                  <a:srgbClr val="00B0F0"/>
                </a:solidFill>
              </a:rPr>
              <a:t>Reading item development</a:t>
            </a:r>
            <a:r>
              <a:rPr lang="et-EE" dirty="0" smtClean="0">
                <a:solidFill>
                  <a:srgbClr val="00B0F0"/>
                </a:solidFill>
              </a:rPr>
              <a:t/>
            </a:r>
            <a:br>
              <a:rPr lang="et-EE" dirty="0" smtClean="0">
                <a:solidFill>
                  <a:srgbClr val="00B0F0"/>
                </a:solidFill>
              </a:rPr>
            </a:br>
            <a:endParaRPr lang="et-EE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590716"/>
          </a:xfrm>
        </p:spPr>
        <p:txBody>
          <a:bodyPr>
            <a:normAutofit/>
          </a:bodyPr>
          <a:lstStyle/>
          <a:p>
            <a:pPr lvl="0"/>
            <a:endParaRPr lang="et-EE" dirty="0" smtClean="0"/>
          </a:p>
          <a:p>
            <a:pPr lvl="0"/>
            <a:r>
              <a:rPr lang="en-GB" dirty="0" smtClean="0"/>
              <a:t>Designed 47 </a:t>
            </a:r>
            <a:r>
              <a:rPr lang="en-GB" dirty="0"/>
              <a:t>items (L1 – 12 items, L2 – 17 items, L3 – 18 items)</a:t>
            </a:r>
            <a:endParaRPr lang="et-EE" dirty="0"/>
          </a:p>
          <a:p>
            <a:pPr lvl="0"/>
            <a:r>
              <a:rPr lang="en-GB" dirty="0"/>
              <a:t>Revised and moderated items in national teams</a:t>
            </a:r>
            <a:endParaRPr lang="et-EE" dirty="0"/>
          </a:p>
          <a:p>
            <a:pPr lvl="0"/>
            <a:r>
              <a:rPr lang="en-GB" dirty="0" smtClean="0"/>
              <a:t>Held </a:t>
            </a:r>
            <a:r>
              <a:rPr lang="en-GB" dirty="0"/>
              <a:t>1</a:t>
            </a:r>
            <a:r>
              <a:rPr lang="et-EE" dirty="0"/>
              <a:t>4</a:t>
            </a:r>
            <a:r>
              <a:rPr lang="en-GB" dirty="0"/>
              <a:t> online item moderation sessions</a:t>
            </a:r>
            <a:endParaRPr lang="et-EE" dirty="0"/>
          </a:p>
          <a:p>
            <a:pPr lvl="0"/>
            <a:r>
              <a:rPr lang="en-GB" dirty="0" smtClean="0"/>
              <a:t>Piloted </a:t>
            </a:r>
            <a:r>
              <a:rPr lang="en-GB" dirty="0"/>
              <a:t>items on </a:t>
            </a:r>
            <a:r>
              <a:rPr lang="en-GB" dirty="0" smtClean="0"/>
              <a:t>teachers </a:t>
            </a:r>
            <a:r>
              <a:rPr lang="en-GB" dirty="0"/>
              <a:t>from Canada, Latvia, Romania and Slovakia</a:t>
            </a:r>
            <a:endParaRPr lang="et-EE" dirty="0"/>
          </a:p>
          <a:p>
            <a:r>
              <a:rPr lang="en-GB" dirty="0"/>
              <a:t>Kept </a:t>
            </a:r>
            <a:r>
              <a:rPr lang="en-GB" dirty="0" smtClean="0"/>
              <a:t>42 </a:t>
            </a:r>
            <a:r>
              <a:rPr lang="en-GB" dirty="0"/>
              <a:t>items for pre-testing</a:t>
            </a:r>
            <a:r>
              <a:rPr lang="et-EE" dirty="0"/>
              <a:t> and </a:t>
            </a:r>
            <a:r>
              <a:rPr lang="en-GB" dirty="0"/>
              <a:t>compiled two pre-test </a:t>
            </a:r>
            <a:r>
              <a:rPr lang="en-GB" dirty="0" smtClean="0"/>
              <a:t>versions</a:t>
            </a:r>
            <a:endParaRPr lang="et-EE" dirty="0" smtClean="0"/>
          </a:p>
          <a:p>
            <a:r>
              <a:rPr lang="en-GB" dirty="0" smtClean="0"/>
              <a:t>Asked nations for volunteers for pre-testing</a:t>
            </a:r>
          </a:p>
          <a:p>
            <a:pPr lvl="0"/>
            <a:endParaRPr lang="et-EE" dirty="0" smtClean="0"/>
          </a:p>
          <a:p>
            <a:pPr lvl="0"/>
            <a:endParaRPr lang="et-EE" dirty="0" smtClean="0"/>
          </a:p>
          <a:p>
            <a:pPr lvl="0"/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4165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225" y="858254"/>
            <a:ext cx="8596668" cy="5477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00B0F0"/>
                </a:solidFill>
              </a:rPr>
              <a:t>Pre-testing </a:t>
            </a:r>
            <a:r>
              <a:rPr lang="en-GB" sz="2800" b="1" dirty="0">
                <a:solidFill>
                  <a:srgbClr val="00B0F0"/>
                </a:solidFill>
              </a:rPr>
              <a:t>from October to December </a:t>
            </a:r>
            <a:r>
              <a:rPr lang="et-EE" sz="2800" b="1" dirty="0" smtClean="0">
                <a:solidFill>
                  <a:srgbClr val="00B0F0"/>
                </a:solidFill>
              </a:rPr>
              <a:t>2022</a:t>
            </a:r>
          </a:p>
          <a:p>
            <a:pPr marL="0" indent="0">
              <a:buNone/>
            </a:pPr>
            <a:endParaRPr lang="et-EE" sz="19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Volunteers from 1</a:t>
            </a:r>
            <a:r>
              <a:rPr lang="et-EE" dirty="0" smtClean="0">
                <a:solidFill>
                  <a:schemeClr val="tx1"/>
                </a:solidFill>
              </a:rPr>
              <a:t>6</a:t>
            </a:r>
            <a:r>
              <a:rPr lang="en-GB" dirty="0" smtClean="0">
                <a:solidFill>
                  <a:schemeClr val="tx1"/>
                </a:solidFill>
              </a:rPr>
              <a:t> countries: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Austria, Belgium, Bosnia and Herzegovina, Bulgaria, Croatia, Estonia, Georgia, Italy, Latvia, Lithuania, Montenegro, North Macedonia, Poland, Portugal, Romania, Spain</a:t>
            </a:r>
            <a:endParaRPr lang="en-GB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t-EE" b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Version 1 N=515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Version 2 N=497</a:t>
            </a:r>
            <a:endParaRPr lang="et-EE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t-EE" sz="4400" b="1" dirty="0" smtClean="0">
                <a:solidFill>
                  <a:srgbClr val="00B0F0"/>
                </a:solidFill>
              </a:rPr>
              <a:t>THANK </a:t>
            </a:r>
            <a:r>
              <a:rPr lang="et-EE" sz="4400" b="1" dirty="0">
                <a:solidFill>
                  <a:srgbClr val="00B0F0"/>
                </a:solidFill>
              </a:rPr>
              <a:t>YOU!</a:t>
            </a:r>
            <a:endParaRPr lang="en-GB" sz="44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t-EE" sz="19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19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t-EE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t-EE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t-EE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et-EE" sz="2200" b="1" dirty="0" smtClean="0">
              <a:solidFill>
                <a:srgbClr val="00B0F0"/>
              </a:solidFill>
            </a:endParaRPr>
          </a:p>
          <a:p>
            <a:pPr marL="0" lvl="0" indent="0">
              <a:buNone/>
            </a:pPr>
            <a:endParaRPr lang="et-EE" sz="2200" b="1" dirty="0">
              <a:solidFill>
                <a:srgbClr val="00B0F0"/>
              </a:solidFill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33155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149927"/>
            <a:ext cx="8596668" cy="979055"/>
          </a:xfrm>
        </p:spPr>
        <p:txBody>
          <a:bodyPr>
            <a:normAutofit/>
          </a:bodyPr>
          <a:lstStyle/>
          <a:p>
            <a:r>
              <a:rPr lang="et-EE" sz="2800" b="1" dirty="0" smtClean="0">
                <a:solidFill>
                  <a:srgbClr val="00B0F0"/>
                </a:solidFill>
              </a:rPr>
              <a:t>Statistical analysis &amp; results</a:t>
            </a:r>
            <a:endParaRPr lang="et-EE" sz="28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17205"/>
            <a:ext cx="8596668" cy="4037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Programmes used: TiaPlus for CTT and jMetric, jamovi, gui Dexter module in RStudio for Rasch analysis, Wright Map module in Rstudio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Retained:</a:t>
            </a:r>
          </a:p>
          <a:p>
            <a:pPr marL="0" indent="0">
              <a:buNone/>
            </a:pPr>
            <a:r>
              <a:rPr lang="en-GB" dirty="0" smtClean="0"/>
              <a:t>L1 – 4 items</a:t>
            </a:r>
          </a:p>
          <a:p>
            <a:pPr marL="0" indent="0">
              <a:buNone/>
            </a:pPr>
            <a:r>
              <a:rPr lang="en-GB" dirty="0" smtClean="0"/>
              <a:t>L2 – 3 items</a:t>
            </a:r>
          </a:p>
          <a:p>
            <a:pPr marL="0" indent="0">
              <a:buNone/>
            </a:pPr>
            <a:r>
              <a:rPr lang="en-GB" dirty="0" smtClean="0"/>
              <a:t>L3 – 7 items</a:t>
            </a:r>
            <a:endParaRPr lang="et-EE" dirty="0" smtClean="0"/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r>
              <a:rPr lang="en-GB" dirty="0" smtClean="0"/>
              <a:t>The report and the items will be available after the Testing Workshop in Riga</a:t>
            </a:r>
            <a:r>
              <a:rPr lang="et-EE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337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16001"/>
            <a:ext cx="8596668" cy="53286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00B0F0"/>
                </a:solidFill>
              </a:rPr>
              <a:t>Work</a:t>
            </a:r>
            <a:r>
              <a:rPr lang="et-EE" sz="2800" b="1" dirty="0" smtClean="0">
                <a:solidFill>
                  <a:srgbClr val="00B0F0"/>
                </a:solidFill>
              </a:rPr>
              <a:t>-</a:t>
            </a:r>
            <a:r>
              <a:rPr lang="en-GB" sz="2800" b="1" dirty="0" smtClean="0">
                <a:solidFill>
                  <a:srgbClr val="00B0F0"/>
                </a:solidFill>
              </a:rPr>
              <a:t>in</a:t>
            </a:r>
            <a:r>
              <a:rPr lang="et-EE" sz="2800" b="1" dirty="0" smtClean="0">
                <a:solidFill>
                  <a:srgbClr val="00B0F0"/>
                </a:solidFill>
              </a:rPr>
              <a:t>-</a:t>
            </a:r>
            <a:r>
              <a:rPr lang="en-GB" sz="2800" b="1" dirty="0" smtClean="0">
                <a:solidFill>
                  <a:srgbClr val="00B0F0"/>
                </a:solidFill>
              </a:rPr>
              <a:t>progress and next steps</a:t>
            </a:r>
          </a:p>
          <a:p>
            <a:pPr lvl="0"/>
            <a:endParaRPr lang="et-EE" dirty="0" smtClean="0"/>
          </a:p>
          <a:p>
            <a:pPr lvl="0"/>
            <a:r>
              <a:rPr lang="en-GB" dirty="0" smtClean="0"/>
              <a:t>Created </a:t>
            </a:r>
            <a:r>
              <a:rPr lang="en-GB" dirty="0" smtClean="0"/>
              <a:t>item specifications for listening</a:t>
            </a:r>
          </a:p>
          <a:p>
            <a:pPr lvl="0"/>
            <a:r>
              <a:rPr lang="en-GB" dirty="0" smtClean="0"/>
              <a:t>Designed and submitted 45 listening items (L1 – 15 items, L2 – 15 items, L3 – 15 items)</a:t>
            </a:r>
          </a:p>
          <a:p>
            <a:pPr lvl="0"/>
            <a:r>
              <a:rPr lang="en-GB" dirty="0" smtClean="0"/>
              <a:t>Revised and moderated</a:t>
            </a:r>
            <a:r>
              <a:rPr lang="et-EE" dirty="0" smtClean="0"/>
              <a:t> L1 and L2</a:t>
            </a:r>
            <a:r>
              <a:rPr lang="en-GB" dirty="0" smtClean="0"/>
              <a:t> items in national teams</a:t>
            </a:r>
          </a:p>
          <a:p>
            <a:r>
              <a:rPr lang="en-GB" dirty="0" smtClean="0"/>
              <a:t>Held two online item moderation sessions 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Large scale pre-testing of listening items</a:t>
            </a:r>
            <a:r>
              <a:rPr lang="et-EE" dirty="0" smtClean="0"/>
              <a:t> in 2024</a:t>
            </a:r>
            <a:endParaRPr lang="en-GB" dirty="0" smtClean="0"/>
          </a:p>
          <a:p>
            <a:r>
              <a:rPr lang="en-GB" dirty="0" smtClean="0"/>
              <a:t>Analysis and setting up the item bank of listening items</a:t>
            </a:r>
          </a:p>
          <a:p>
            <a:endParaRPr lang="en-GB" dirty="0" smtClean="0"/>
          </a:p>
          <a:p>
            <a:r>
              <a:rPr lang="en-GB" dirty="0" smtClean="0"/>
              <a:t>Inviting other nations to join the project</a:t>
            </a:r>
          </a:p>
          <a:p>
            <a:endParaRPr lang="en-GB" dirty="0" smtClean="0"/>
          </a:p>
          <a:p>
            <a:pPr lvl="0"/>
            <a:endParaRPr lang="en-GB" dirty="0"/>
          </a:p>
          <a:p>
            <a:pPr marL="0" lvl="0" indent="0">
              <a:buNone/>
            </a:pPr>
            <a:endParaRPr lang="et-EE" sz="2800" dirty="0" smtClean="0"/>
          </a:p>
          <a:p>
            <a:pPr lvl="0"/>
            <a:endParaRPr lang="et-EE" dirty="0" smtClean="0"/>
          </a:p>
          <a:p>
            <a:pPr lvl="0"/>
            <a:endParaRPr lang="et-EE" dirty="0"/>
          </a:p>
          <a:p>
            <a:pPr marL="0" indent="0">
              <a:buNone/>
            </a:pPr>
            <a:endParaRPr lang="et-EE" b="1" dirty="0" smtClean="0">
              <a:solidFill>
                <a:srgbClr val="00B0F0"/>
              </a:solidFill>
            </a:endParaRPr>
          </a:p>
          <a:p>
            <a:endParaRPr lang="et-EE" sz="2200" dirty="0"/>
          </a:p>
        </p:txBody>
      </p:sp>
    </p:spTree>
    <p:extLst>
      <p:ext uri="{BB962C8B-B14F-4D97-AF65-F5344CB8AC3E}">
        <p14:creationId xmlns:p14="http://schemas.microsoft.com/office/powerpoint/2010/main" val="14887489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9500</TotalTime>
  <Words>395</Words>
  <Application>Microsoft Office PowerPoint</Application>
  <PresentationFormat>Widescreen</PresentationFormat>
  <Paragraphs>64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Trebuchet MS</vt:lpstr>
      <vt:lpstr>Wingdings 3</vt:lpstr>
      <vt:lpstr>Facet</vt:lpstr>
      <vt:lpstr> Report on the BILC Shared Item Bank Project Merit Kompus, Estonian Military Academy BILC Steering Commitee Meeting, May 2023   </vt:lpstr>
      <vt:lpstr> Reading item development </vt:lpstr>
      <vt:lpstr>PowerPoint Presentation</vt:lpstr>
      <vt:lpstr>Statistical analysis &amp; results</vt:lpstr>
      <vt:lpstr>PowerPoint Presentation</vt:lpstr>
    </vt:vector>
  </TitlesOfParts>
  <Company>MIL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BILC Shared Item Bank Project</dc:title>
  <dc:creator>Merit Kompus</dc:creator>
  <cp:lastModifiedBy>Merit Kompus</cp:lastModifiedBy>
  <cp:revision>61</cp:revision>
  <cp:lastPrinted>2022-05-19T11:27:05Z</cp:lastPrinted>
  <dcterms:created xsi:type="dcterms:W3CDTF">2022-05-19T06:29:42Z</dcterms:created>
  <dcterms:modified xsi:type="dcterms:W3CDTF">2023-05-11T08:51:37Z</dcterms:modified>
</cp:coreProperties>
</file>