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70" r:id="rId4"/>
    <p:sldId id="271" r:id="rId5"/>
    <p:sldId id="272" r:id="rId6"/>
    <p:sldId id="259" r:id="rId7"/>
    <p:sldId id="260" r:id="rId8"/>
    <p:sldId id="261" r:id="rId9"/>
    <p:sldId id="274" r:id="rId10"/>
    <p:sldId id="275" r:id="rId11"/>
    <p:sldId id="263" r:id="rId12"/>
    <p:sldId id="276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 Clifford" initials="RC" lastIdx="2" clrIdx="0">
    <p:extLst>
      <p:ext uri="{19B8F6BF-5375-455C-9EA6-DF929625EA0E}">
        <p15:presenceInfo xmlns:p15="http://schemas.microsoft.com/office/powerpoint/2012/main" userId="Ray Cliffo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20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040CE5-5EE5-4AFE-B988-62C45D40FA26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6505B2-D5A7-4689-841F-288805C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3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9EDA-E0EC-419A-9C29-0E26B82FA618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3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AC2D-668E-49D8-85AA-F42832C52C13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62F-9EEC-4E21-9455-42E2AF33B44C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0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68-732F-45B5-9A4C-553D0A34C910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4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C028-C9D1-4240-A7DD-EB598E5272B2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8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92F-7C85-4F49-A1D5-7F8E1548C384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8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B56A-A316-4C4C-B29A-616E30AE0965}" type="datetime1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B22D-6F2E-4A73-896E-AB065AE72136}" type="datetime1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7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C1-DCD0-4281-A797-66AF3740E478}" type="datetime1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6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DBEF-A354-478E-A65B-6CABDEF1A6E6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3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6B5A-0A79-4976-87BE-05999AC4CE98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5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5014E-3C2B-453D-AEEF-26EFFA13F29A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9FCE5-4366-4029-8E36-8E9A2F474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6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E45C-AD6F-4A30-ABDC-9A3F1566D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314" y="1122363"/>
            <a:ext cx="7663070" cy="1768750"/>
          </a:xfrm>
        </p:spPr>
        <p:txBody>
          <a:bodyPr/>
          <a:lstStyle/>
          <a:p>
            <a:r>
              <a:rPr lang="en-US" sz="4400" dirty="0"/>
              <a:t>Our Recent Experience with</a:t>
            </a:r>
            <a:br>
              <a:rPr lang="en-US" dirty="0"/>
            </a:br>
            <a:r>
              <a:rPr lang="en-US" sz="5400" b="1" dirty="0"/>
              <a:t>Online Language Courses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D83973-9AE3-4018-B304-5BE75B6D6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043388"/>
          </a:xfrm>
        </p:spPr>
        <p:txBody>
          <a:bodyPr>
            <a:noAutofit/>
          </a:bodyPr>
          <a:lstStyle/>
          <a:p>
            <a:r>
              <a:rPr lang="en-US" dirty="0"/>
              <a:t>Ray Clifford</a:t>
            </a:r>
          </a:p>
          <a:p>
            <a:r>
              <a:rPr lang="en-US" dirty="0"/>
              <a:t>Associate Dean, College of Humanities </a:t>
            </a:r>
          </a:p>
          <a:p>
            <a:r>
              <a:rPr lang="en-US" dirty="0"/>
              <a:t>Brigham Young University</a:t>
            </a:r>
          </a:p>
          <a:p>
            <a:r>
              <a:rPr lang="en-US" dirty="0"/>
              <a:t>27 May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3E72B-28F7-4C92-BD16-E457F0A0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1648-C4C0-468C-88F4-747F7D9A4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196" y="308113"/>
            <a:ext cx="7565089" cy="1008820"/>
          </a:xfrm>
        </p:spPr>
        <p:txBody>
          <a:bodyPr>
            <a:noAutofit/>
          </a:bodyPr>
          <a:lstStyle/>
          <a:p>
            <a:r>
              <a:rPr lang="en-US" sz="4000" dirty="0"/>
              <a:t>Asynchronous learning can work</a:t>
            </a:r>
            <a:br>
              <a:rPr lang="en-US" sz="4000" dirty="0"/>
            </a:br>
            <a:r>
              <a:rPr lang="en-US" sz="4000" dirty="0"/>
              <a:t> – if the teacher spends more time.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92819A-AA33-49AE-9418-2C87CF4F9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812" y="1316934"/>
            <a:ext cx="3868340" cy="566529"/>
          </a:xfrm>
        </p:spPr>
        <p:txBody>
          <a:bodyPr>
            <a:noAutofit/>
          </a:bodyPr>
          <a:lstStyle/>
          <a:p>
            <a:r>
              <a:rPr lang="en-US" dirty="0"/>
              <a:t>A classroom example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512280-B054-4F8F-B01F-A29B18F86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197" y="1878770"/>
            <a:ext cx="3868340" cy="4472887"/>
          </a:xfrm>
        </p:spPr>
        <p:txBody>
          <a:bodyPr>
            <a:noAutofit/>
          </a:bodyPr>
          <a:lstStyle/>
          <a:p>
            <a:r>
              <a:rPr lang="en-US" sz="2400" dirty="0"/>
              <a:t>In a class with 10 students:</a:t>
            </a:r>
          </a:p>
          <a:p>
            <a:pPr lvl="1"/>
            <a:r>
              <a:rPr lang="en-US" sz="2000" dirty="0"/>
              <a:t>A teacher might organize</a:t>
            </a:r>
            <a:r>
              <a:rPr lang="en-US" sz="2000" b="1" dirty="0"/>
              <a:t> </a:t>
            </a:r>
            <a:r>
              <a:rPr lang="en-US" sz="2000" dirty="0"/>
              <a:t>30 minutes of pair-wise, task-based speaking activities; where each student speaks for about 15 minutes.</a:t>
            </a:r>
          </a:p>
          <a:p>
            <a:pPr lvl="1"/>
            <a:r>
              <a:rPr lang="en-US" sz="2000" dirty="0"/>
              <a:t>During that </a:t>
            </a:r>
            <a:r>
              <a:rPr lang="en-US" sz="2000" b="1" dirty="0"/>
              <a:t>30 minutes</a:t>
            </a:r>
            <a:r>
              <a:rPr lang="en-US" sz="2000" dirty="0"/>
              <a:t>, the teacher notes the students’ strengths and weaknesses. </a:t>
            </a:r>
          </a:p>
          <a:p>
            <a:pPr lvl="1"/>
            <a:r>
              <a:rPr lang="en-US" sz="2000" dirty="0"/>
              <a:t>The teacher also spends about </a:t>
            </a:r>
            <a:r>
              <a:rPr lang="en-US" sz="2000" b="1" dirty="0"/>
              <a:t>10 minutes</a:t>
            </a:r>
            <a:r>
              <a:rPr lang="en-US" sz="2000" dirty="0"/>
              <a:t> providing feedback to the students. </a:t>
            </a:r>
          </a:p>
          <a:p>
            <a:r>
              <a:rPr lang="en-US" sz="2400" dirty="0"/>
              <a:t>Teacher time:  </a:t>
            </a:r>
            <a:r>
              <a:rPr lang="en-US" sz="2400" b="1" dirty="0"/>
              <a:t>40 minutes.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A7EDF3-2542-45D0-9FDF-EE3343D6B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6767" y="1505777"/>
            <a:ext cx="3887391" cy="377686"/>
          </a:xfrm>
        </p:spPr>
        <p:txBody>
          <a:bodyPr>
            <a:noAutofit/>
          </a:bodyPr>
          <a:lstStyle/>
          <a:p>
            <a:r>
              <a:rPr lang="en-US" dirty="0"/>
              <a:t>An asynchronous example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DE351C-C4EC-461F-BE93-3D29B3A88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1883463"/>
            <a:ext cx="3887391" cy="4472887"/>
          </a:xfrm>
        </p:spPr>
        <p:txBody>
          <a:bodyPr>
            <a:noAutofit/>
          </a:bodyPr>
          <a:lstStyle/>
          <a:p>
            <a:r>
              <a:rPr lang="en-US" sz="2400" dirty="0"/>
              <a:t>For an online learning activity with 10 students:</a:t>
            </a:r>
          </a:p>
          <a:p>
            <a:pPr lvl="1"/>
            <a:r>
              <a:rPr lang="en-US" sz="2000" dirty="0"/>
              <a:t>The teacher might spend </a:t>
            </a:r>
            <a:r>
              <a:rPr lang="en-US" sz="2000" b="1" dirty="0"/>
              <a:t>30 minutes</a:t>
            </a:r>
            <a:r>
              <a:rPr lang="en-US" sz="2000" dirty="0"/>
              <a:t> recording task-based speaking prompts, which will take each student about 15 minutes to answer. </a:t>
            </a:r>
          </a:p>
          <a:p>
            <a:pPr lvl="1"/>
            <a:r>
              <a:rPr lang="en-US" sz="2000" dirty="0"/>
              <a:t>The teacher will spend </a:t>
            </a:r>
            <a:r>
              <a:rPr lang="en-US" sz="2000" b="1" dirty="0"/>
              <a:t>150 minutes</a:t>
            </a:r>
            <a:r>
              <a:rPr lang="en-US" sz="2000" dirty="0"/>
              <a:t> listening to the ten 15 minute recordings.</a:t>
            </a:r>
          </a:p>
          <a:p>
            <a:pPr lvl="1"/>
            <a:r>
              <a:rPr lang="en-US" sz="2000" dirty="0"/>
              <a:t>Then s/he will spend </a:t>
            </a:r>
            <a:r>
              <a:rPr lang="en-US" sz="2000" dirty="0" err="1"/>
              <a:t>sbout</a:t>
            </a:r>
            <a:r>
              <a:rPr lang="en-US" sz="2000" dirty="0"/>
              <a:t> </a:t>
            </a:r>
            <a:r>
              <a:rPr lang="en-US" sz="2000" b="1" dirty="0"/>
              <a:t>20 minutes</a:t>
            </a:r>
            <a:r>
              <a:rPr lang="en-US" sz="2000" dirty="0"/>
              <a:t> giving feedback. </a:t>
            </a:r>
          </a:p>
          <a:p>
            <a:r>
              <a:rPr lang="en-US" sz="2400" dirty="0"/>
              <a:t>Teacher time:  </a:t>
            </a:r>
            <a:r>
              <a:rPr lang="en-US" sz="2400" b="1" dirty="0"/>
              <a:t>200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35E1D-0976-47A2-9826-36850099F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30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A09A-0E3B-4388-9F5C-278A917FF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429"/>
            <a:ext cx="7886700" cy="977694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3A53-0848-44EA-A046-41280DA7F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3123"/>
            <a:ext cx="7886700" cy="5496337"/>
          </a:xfrm>
        </p:spPr>
        <p:txBody>
          <a:bodyPr>
            <a:noAutofit/>
          </a:bodyPr>
          <a:lstStyle/>
          <a:p>
            <a:r>
              <a:rPr lang="en-US" dirty="0"/>
              <a:t>Online teaching is an order of magnitude more complex than classroom instruction.</a:t>
            </a:r>
          </a:p>
          <a:p>
            <a:r>
              <a:rPr lang="en-US" dirty="0"/>
              <a:t>To maintain the same quality of instruction, online teaching requires more teacher time than classroom teaching – even for the best teachers.</a:t>
            </a:r>
          </a:p>
          <a:p>
            <a:pPr lvl="1"/>
            <a:r>
              <a:rPr lang="en-US" dirty="0"/>
              <a:t>The structure and goals of the course must be more clearly communicated.</a:t>
            </a:r>
          </a:p>
          <a:p>
            <a:pPr lvl="1"/>
            <a:r>
              <a:rPr lang="en-US" dirty="0"/>
              <a:t>Learning activities must be more clearly explained.</a:t>
            </a:r>
          </a:p>
          <a:p>
            <a:pPr lvl="1"/>
            <a:r>
              <a:rPr lang="en-US" dirty="0"/>
              <a:t>Student feedback and coaching take more time.</a:t>
            </a:r>
          </a:p>
          <a:p>
            <a:r>
              <a:rPr lang="en-US" dirty="0"/>
              <a:t>Smaller classes make it easier to:</a:t>
            </a:r>
          </a:p>
          <a:p>
            <a:pPr lvl="1"/>
            <a:r>
              <a:rPr lang="en-US" dirty="0"/>
              <a:t>Communicate personally with the students.</a:t>
            </a:r>
          </a:p>
          <a:p>
            <a:pPr lvl="1"/>
            <a:r>
              <a:rPr lang="en-US" dirty="0"/>
              <a:t>Provide individualized feedback to students.</a:t>
            </a:r>
          </a:p>
          <a:p>
            <a:pPr lvl="1"/>
            <a:r>
              <a:rPr lang="en-US" dirty="0"/>
              <a:t>Create and maintain student engagement.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58F0F-2C7F-4D61-B256-54F5CF87C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9A4AD-AED4-44DA-8564-D2BE3232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0348"/>
          </a:xfrm>
        </p:spPr>
        <p:txBody>
          <a:bodyPr>
            <a:normAutofit/>
          </a:bodyPr>
          <a:lstStyle/>
          <a:p>
            <a:r>
              <a:rPr lang="en-US"/>
              <a:t>Personal </a:t>
            </a:r>
            <a:r>
              <a:rPr lang="en-US" dirty="0"/>
              <a:t>O</a:t>
            </a:r>
            <a:r>
              <a:rPr lang="en-US"/>
              <a:t>bservations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984B-367E-4752-A22D-F29DA5DED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583" y="1345475"/>
            <a:ext cx="7494103" cy="48314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Clifford’s 3</a:t>
            </a:r>
            <a:r>
              <a:rPr lang="en-US" baseline="30000" dirty="0"/>
              <a:t>rd</a:t>
            </a:r>
            <a:r>
              <a:rPr lang="en-US" dirty="0"/>
              <a:t> Law of Instructional Design (1985) applies to both classroom and online instruction: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The greater the perceived distance between the teacher and the individual students, the less the students will learn.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en-US" dirty="0"/>
              <a:t>If the best teachers are given reduced teaching loads and smaller classes: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Screen-to-Screen teaching can be as personal as Face-to-Face teaching.</a:t>
            </a:r>
            <a:endParaRPr lang="en-US" b="1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1F282-5E1A-4ECE-A7D4-DA5B497E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6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68D1-C392-4872-B4F3-F16FA302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296"/>
            <a:ext cx="7886700" cy="136762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Caveat:  BYU is not a government language school, so our experience may not be directly applicable to your situation.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2E2BC-988B-455C-AA96-6E7893451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5920"/>
            <a:ext cx="7886700" cy="5075555"/>
          </a:xfrm>
        </p:spPr>
        <p:txBody>
          <a:bodyPr>
            <a:noAutofit/>
          </a:bodyPr>
          <a:lstStyle/>
          <a:p>
            <a:r>
              <a:rPr lang="en-US" dirty="0"/>
              <a:t>Brigham Young University is a private university with an enrollment of over 33,000 students.</a:t>
            </a:r>
          </a:p>
          <a:p>
            <a:r>
              <a:rPr lang="en-US" dirty="0"/>
              <a:t>On 12 March it was announced that beginning 18 March, classes would be taught online.</a:t>
            </a:r>
          </a:p>
          <a:p>
            <a:r>
              <a:rPr lang="en-US" dirty="0"/>
              <a:t>That change had an impact on about:</a:t>
            </a:r>
          </a:p>
          <a:p>
            <a:pPr lvl="1"/>
            <a:r>
              <a:rPr lang="en-US" dirty="0"/>
              <a:t>60 different languages programs.</a:t>
            </a:r>
          </a:p>
          <a:p>
            <a:pPr lvl="1"/>
            <a:r>
              <a:rPr lang="en-US" dirty="0"/>
              <a:t>1,000 language classes.</a:t>
            </a:r>
          </a:p>
          <a:p>
            <a:pPr lvl="1"/>
            <a:r>
              <a:rPr lang="en-US" dirty="0"/>
              <a:t>9,000 language students.</a:t>
            </a:r>
          </a:p>
          <a:p>
            <a:r>
              <a:rPr lang="en-US" dirty="0"/>
              <a:t>We allowed teachers to take work computers home and assigned technology-savvy teaching assistants to help them make the transition.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B2329-9E1F-4B26-8842-5850C070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9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94B3-6EBE-4DC2-B93E-9A45F1B8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7631"/>
          </a:xfrm>
        </p:spPr>
        <p:txBody>
          <a:bodyPr>
            <a:normAutofit/>
          </a:bodyPr>
          <a:lstStyle/>
          <a:p>
            <a:r>
              <a:rPr lang="en-US" sz="3600" b="1" dirty="0"/>
              <a:t>Results of an After-Action </a:t>
            </a:r>
            <a:r>
              <a:rPr lang="en-US" sz="3600" b="1" u="sng" dirty="0"/>
              <a:t>Teacher</a:t>
            </a:r>
            <a:r>
              <a:rPr lang="en-US" sz="3600" b="1" dirty="0"/>
              <a:t>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053C-EC3F-4740-9DDE-6D79C8A41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1965"/>
            <a:ext cx="7886700" cy="5277678"/>
          </a:xfrm>
        </p:spPr>
        <p:txBody>
          <a:bodyPr>
            <a:noAutofit/>
          </a:bodyPr>
          <a:lstStyle/>
          <a:p>
            <a:r>
              <a:rPr lang="en-US" dirty="0"/>
              <a:t>The </a:t>
            </a:r>
            <a:r>
              <a:rPr lang="en-US" b="1" u="sng" dirty="0"/>
              <a:t>faculty</a:t>
            </a:r>
            <a:r>
              <a:rPr lang="en-US" dirty="0"/>
              <a:t> were asked what the major differences were between synchronous “in class” and synchronous “online teaching”.</a:t>
            </a:r>
          </a:p>
          <a:p>
            <a:r>
              <a:rPr lang="en-US" dirty="0"/>
              <a:t>Almost all of them reported that when teaching online, they:</a:t>
            </a:r>
          </a:p>
          <a:p>
            <a:pPr lvl="1"/>
            <a:r>
              <a:rPr lang="en-US" dirty="0"/>
              <a:t>Spent more time preparing to teach and more time grading their students’ work.</a:t>
            </a:r>
          </a:p>
          <a:p>
            <a:pPr lvl="1"/>
            <a:r>
              <a:rPr lang="en-US" dirty="0"/>
              <a:t>Did not feel as connected to their students.</a:t>
            </a:r>
          </a:p>
          <a:p>
            <a:pPr lvl="1"/>
            <a:r>
              <a:rPr lang="en-US" dirty="0"/>
              <a:t>Found that the students were not as actively engaged.</a:t>
            </a:r>
          </a:p>
          <a:p>
            <a:r>
              <a:rPr lang="en-US" dirty="0"/>
              <a:t>They also reported that some students didn’t have the computers or internet bandwidth needed to fully participate.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47338-16E7-41B0-B82B-0801005F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3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94B3-6EBE-4DC2-B93E-9A45F1B8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7326"/>
          </a:xfrm>
        </p:spPr>
        <p:txBody>
          <a:bodyPr>
            <a:normAutofit/>
          </a:bodyPr>
          <a:lstStyle/>
          <a:p>
            <a:r>
              <a:rPr lang="en-US" sz="3600" b="1" dirty="0"/>
              <a:t>Results of an After-Action </a:t>
            </a:r>
            <a:r>
              <a:rPr lang="en-US" sz="3600" b="1" u="sng" dirty="0"/>
              <a:t>Student</a:t>
            </a:r>
            <a:r>
              <a:rPr lang="en-US" sz="3600" b="1" dirty="0"/>
              <a:t> Survey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053C-EC3F-4740-9DDE-6D79C8A41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1904"/>
            <a:ext cx="7886700" cy="4949687"/>
          </a:xfrm>
        </p:spPr>
        <p:txBody>
          <a:bodyPr>
            <a:normAutofit/>
          </a:bodyPr>
          <a:lstStyle/>
          <a:p>
            <a:r>
              <a:rPr lang="en-US" b="1" dirty="0"/>
              <a:t>Students</a:t>
            </a:r>
            <a:r>
              <a:rPr lang="en-US" dirty="0"/>
              <a:t> responding to an </a:t>
            </a:r>
            <a:r>
              <a:rPr lang="en-US" i="1" dirty="0"/>
              <a:t>Instagram</a:t>
            </a:r>
            <a:r>
              <a:rPr lang="en-US" dirty="0"/>
              <a:t> poll gave 7 reasons why they participated less in online classes: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 was more difficult to offer spontaneous comments.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 was cumbersome trying to get the teacher’s attention when they had a comment to offer.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There were more frequent inadvertent interruptions.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They didn’t think their peers were listening anyway.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They received less feedback; and the feedback they did receive was difficult to interpret.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They felt “exposed” by the constant video display.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They worried that their roommates or family would make noise while their microphone was turned 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47338-16E7-41B0-B82B-0801005F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8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F82AF-DAC2-4694-BBB1-4F4F4F9AB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Did the online students learn as much?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020A-9AB6-42DD-BA35-8DB9E92F5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1358"/>
            <a:ext cx="7886700" cy="5218042"/>
          </a:xfrm>
        </p:spPr>
        <p:txBody>
          <a:bodyPr>
            <a:normAutofit/>
          </a:bodyPr>
          <a:lstStyle/>
          <a:p>
            <a:r>
              <a:rPr lang="en-US" dirty="0"/>
              <a:t>We don’t know yet.</a:t>
            </a:r>
          </a:p>
          <a:p>
            <a:pPr lvl="1"/>
            <a:r>
              <a:rPr lang="en-US" dirty="0"/>
              <a:t>We only administer standardized proficiency tests at major milestones – not after each language class.</a:t>
            </a:r>
          </a:p>
          <a:p>
            <a:pPr lvl="1"/>
            <a:r>
              <a:rPr lang="en-US" dirty="0"/>
              <a:t>We will be watching to see if the proficiency results change for students striving for a language major, a language minor, or a Language Certificate.</a:t>
            </a:r>
          </a:p>
          <a:p>
            <a:r>
              <a:rPr lang="en-US" dirty="0"/>
              <a:t>We have some evidence that </a:t>
            </a:r>
            <a:r>
              <a:rPr lang="en-US" b="1" dirty="0"/>
              <a:t>language majors </a:t>
            </a:r>
            <a:r>
              <a:rPr lang="en-US" dirty="0"/>
              <a:t>didn’t think they did as well.  When the university offered students the option of withdrawing from the online class or switching to a Pass/Fail grade:</a:t>
            </a:r>
          </a:p>
          <a:p>
            <a:pPr lvl="1"/>
            <a:r>
              <a:rPr lang="en-US" dirty="0"/>
              <a:t>  8.2% of the </a:t>
            </a:r>
            <a:r>
              <a:rPr lang="en-US" u="sng" dirty="0"/>
              <a:t>language majors</a:t>
            </a:r>
            <a:r>
              <a:rPr lang="en-US" dirty="0"/>
              <a:t> withdrew from the class.</a:t>
            </a:r>
          </a:p>
          <a:p>
            <a:pPr lvl="1"/>
            <a:r>
              <a:rPr lang="en-US" dirty="0"/>
              <a:t>40.6% of the </a:t>
            </a:r>
            <a:r>
              <a:rPr lang="en-US" u="sng" dirty="0"/>
              <a:t>language majors</a:t>
            </a:r>
            <a:r>
              <a:rPr lang="en-US" dirty="0"/>
              <a:t> chose to switch to the Pass/Fail grading option.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5D461-F1FF-4769-A210-48E9E8FE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0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22235-DB48-4616-A827-0056101C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Responding to a </a:t>
            </a:r>
            <a:r>
              <a:rPr lang="en-US" dirty="0" err="1"/>
              <a:t>VUCA</a:t>
            </a:r>
            <a:r>
              <a:rPr lang="en-US" dirty="0"/>
              <a:t> teaching situation requires a </a:t>
            </a:r>
            <a:r>
              <a:rPr lang="en-US" dirty="0" err="1"/>
              <a:t>VUCA</a:t>
            </a:r>
            <a:r>
              <a:rPr lang="en-US" dirty="0"/>
              <a:t>* analysis.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8178780-2F83-4CED-B6F5-B2D901A55F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930" y="1690689"/>
            <a:ext cx="5991750" cy="448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18D017-D4C3-4392-8E2D-AECC13AD0284}"/>
              </a:ext>
            </a:extLst>
          </p:cNvPr>
          <p:cNvSpPr txBox="1"/>
          <p:nvPr/>
        </p:nvSpPr>
        <p:spPr>
          <a:xfrm>
            <a:off x="6457950" y="5157732"/>
            <a:ext cx="22555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*http://www.strategicagilityinstitute.com/blog/2017/3/21/ready-to-shift-your-vuca-to-vuca-prime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74ECCC-CB08-496B-9A22-9088985A0D1D}"/>
              </a:ext>
            </a:extLst>
          </p:cNvPr>
          <p:cNvSpPr txBox="1"/>
          <p:nvPr/>
        </p:nvSpPr>
        <p:spPr>
          <a:xfrm>
            <a:off x="6102626" y="1767238"/>
            <a:ext cx="27958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How much do we really </a:t>
            </a:r>
            <a:r>
              <a:rPr lang="en-US" sz="3200" b="1" u="sng" dirty="0"/>
              <a:t>understand</a:t>
            </a:r>
            <a:r>
              <a:rPr lang="en-US" sz="3200" b="1" dirty="0"/>
              <a:t> </a:t>
            </a:r>
            <a:r>
              <a:rPr lang="en-US" sz="3200" dirty="0"/>
              <a:t>about online teaching and learning?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3DDCF36-E56D-4D9C-84C7-D8C1DFA2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9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53A81-6714-4D38-8130-24DFC257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</a:t>
            </a:r>
            <a:r>
              <a:rPr lang="en-US" b="1" u="sng" dirty="0"/>
              <a:t>understand</a:t>
            </a:r>
            <a:r>
              <a:rPr lang="en-US" dirty="0"/>
              <a:t> that: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4DFD-BBBC-4091-8517-4CC967AC6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0879"/>
            <a:ext cx="7886700" cy="4216083"/>
          </a:xfrm>
        </p:spPr>
        <p:txBody>
          <a:bodyPr/>
          <a:lstStyle/>
          <a:p>
            <a:r>
              <a:rPr lang="en-US" dirty="0"/>
              <a:t>Language is the most complex of human behaviors.</a:t>
            </a:r>
          </a:p>
          <a:p>
            <a:r>
              <a:rPr lang="en-US" dirty="0"/>
              <a:t>Learning is one of the least understood of human endeavors.</a:t>
            </a:r>
          </a:p>
          <a:p>
            <a:r>
              <a:rPr lang="en-US" b="1" dirty="0"/>
              <a:t>Language Learning is complexity</a:t>
            </a:r>
            <a:r>
              <a:rPr lang="en-US" b="1" baseline="16000" dirty="0"/>
              <a:t> </a:t>
            </a:r>
            <a:r>
              <a:rPr lang="en-US" sz="4400" b="1" baseline="16000" dirty="0"/>
              <a:t>2</a:t>
            </a:r>
            <a:r>
              <a:rPr lang="en-US" b="1" dirty="0"/>
              <a:t>.</a:t>
            </a:r>
          </a:p>
          <a:p>
            <a:endParaRPr lang="en-US" dirty="0"/>
          </a:p>
          <a:p>
            <a:r>
              <a:rPr lang="en-US" dirty="0"/>
              <a:t>Distance learning adds another complexity factor.</a:t>
            </a:r>
          </a:p>
          <a:p>
            <a:r>
              <a:rPr lang="en-US" b="1" dirty="0"/>
              <a:t>Language Learning Online can be viewed as complexity</a:t>
            </a:r>
            <a:r>
              <a:rPr lang="en-US" b="1" baseline="16000" dirty="0"/>
              <a:t> </a:t>
            </a:r>
            <a:r>
              <a:rPr lang="en-US" sz="4400" b="1" baseline="16000" dirty="0"/>
              <a:t>3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FE5F0-0F9E-48A4-8853-72735D8C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4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6DECA-340B-49A8-9F28-EBF6BF318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9" y="136524"/>
            <a:ext cx="8509953" cy="1103243"/>
          </a:xfrm>
        </p:spPr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b="1" dirty="0"/>
              <a:t>At Least </a:t>
            </a:r>
            <a:r>
              <a:rPr lang="en-US" sz="4000" b="1" dirty="0"/>
              <a:t>139,968 Possible Combinations</a:t>
            </a:r>
            <a:br>
              <a:rPr lang="en-US" sz="2200" b="1" dirty="0"/>
            </a:br>
            <a:r>
              <a:rPr lang="en-US" sz="2000" b="1" dirty="0"/>
              <a:t>          ( 4 x 3 x 3 x 3 x 4 x 3 x 4 x 3 x 3 x 3  =  139,968 possible combinations )</a:t>
            </a:r>
            <a:endParaRPr lang="en-US" sz="2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6D74F-9389-49CB-9692-5B0262C18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31843"/>
            <a:ext cx="8336445" cy="529755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Who?</a:t>
            </a:r>
            <a:r>
              <a:rPr lang="en-US" sz="2400" dirty="0"/>
              <a:t>  Teacher’s expertise in pedagogy, in the subject matter, and in the technology. (4 levels)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What?</a:t>
            </a:r>
            <a:r>
              <a:rPr lang="en-US" sz="2400" dirty="0"/>
              <a:t>  Desired learning level for the students.  (3 levels)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How?</a:t>
            </a:r>
            <a:r>
              <a:rPr lang="en-US" sz="2400" dirty="0"/>
              <a:t>  Instructional method.  (3 types)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Mode?</a:t>
            </a:r>
            <a:r>
              <a:rPr lang="en-US" sz="2400" dirty="0"/>
              <a:t>  Synchronous, asynchronous, or blended. (3 types)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For whom?</a:t>
            </a:r>
            <a:r>
              <a:rPr lang="en-US" sz="2400" dirty="0"/>
              <a:t>  Students’ ability level in the subject.  (4 levels)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Teacher Immediacy?</a:t>
            </a:r>
            <a:r>
              <a:rPr lang="en-US" sz="2400" dirty="0"/>
              <a:t>  Close, professional, distant.  (3 types)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Class size?</a:t>
            </a:r>
            <a:r>
              <a:rPr lang="en-US" sz="2400" dirty="0"/>
              <a:t>  6 or less, 7 to 10, 11 to 20, 21 to 30.  (4 levels)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Technology?</a:t>
            </a:r>
            <a:r>
              <a:rPr lang="en-US" sz="2400" dirty="0"/>
              <a:t>  Marginal, adequate, exceeds needs.  (3 levels)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Curriculum?</a:t>
            </a:r>
            <a:r>
              <a:rPr lang="en-US" sz="2400" dirty="0"/>
              <a:t>  Fixed, teacher-adapted, mixed.  (3 types)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Instructional time?</a:t>
            </a:r>
            <a:r>
              <a:rPr lang="en-US" sz="2400" dirty="0"/>
              <a:t>   Limited, adequate, abundant.  (3 levels)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38C1B-D694-4354-A9D4-1D1BEE28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1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FE13-670D-440D-B0D7-71505290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98174"/>
            <a:ext cx="7829550" cy="1146848"/>
          </a:xfrm>
        </p:spPr>
        <p:txBody>
          <a:bodyPr>
            <a:noAutofit/>
          </a:bodyPr>
          <a:lstStyle/>
          <a:p>
            <a:r>
              <a:rPr lang="en-US" sz="4000" dirty="0"/>
              <a:t>Higher Level Learning Outcomes Limit Your Instructional Options.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9764F-F5CE-41BE-9EA7-FA67A18F0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609" y="1445022"/>
            <a:ext cx="3944541" cy="823912"/>
          </a:xfrm>
        </p:spPr>
        <p:txBody>
          <a:bodyPr>
            <a:noAutofit/>
          </a:bodyPr>
          <a:lstStyle/>
          <a:p>
            <a:r>
              <a:rPr lang="en-US" dirty="0"/>
              <a:t>Direct Application Learning: Beginning Chemistry Online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B2D64-3E95-47B7-B18C-BB1107CBD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59" y="2315024"/>
            <a:ext cx="3868340" cy="4064690"/>
          </a:xfrm>
        </p:spPr>
        <p:txBody>
          <a:bodyPr>
            <a:noAutofit/>
          </a:bodyPr>
          <a:lstStyle/>
          <a:p>
            <a:r>
              <a:rPr lang="en-US" sz="2400" dirty="0"/>
              <a:t>Lecture and presentations.</a:t>
            </a:r>
          </a:p>
          <a:p>
            <a:r>
              <a:rPr lang="en-US" sz="2400" dirty="0"/>
              <a:t>Class size is only limited by the technology.  </a:t>
            </a:r>
          </a:p>
          <a:p>
            <a:r>
              <a:rPr lang="en-US" sz="2400" dirty="0"/>
              <a:t>A “one-size-fits-all” curriculum is provided.</a:t>
            </a:r>
          </a:p>
          <a:p>
            <a:r>
              <a:rPr lang="en-US" sz="2400" dirty="0"/>
              <a:t>Asynchronous online instruction is as effective as synchronous instruction.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7B4DF-6C48-4D92-9D28-AFD14923B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445022"/>
            <a:ext cx="3887391" cy="823912"/>
          </a:xfrm>
        </p:spPr>
        <p:txBody>
          <a:bodyPr>
            <a:normAutofit/>
          </a:bodyPr>
          <a:lstStyle/>
          <a:p>
            <a:r>
              <a:rPr lang="en-US" dirty="0"/>
              <a:t>Far Transfer Learning:  Advanced English Online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1D026-5D35-4E32-8366-9FC636E6E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338386"/>
            <a:ext cx="3887391" cy="4383090"/>
          </a:xfrm>
        </p:spPr>
        <p:txBody>
          <a:bodyPr>
            <a:noAutofit/>
          </a:bodyPr>
          <a:lstStyle/>
          <a:p>
            <a:r>
              <a:rPr lang="en-US" sz="2400" dirty="0"/>
              <a:t>Highly Interactive.</a:t>
            </a:r>
          </a:p>
          <a:p>
            <a:r>
              <a:rPr lang="en-US" sz="2400" dirty="0"/>
              <a:t>Large classes will limit interactivity.</a:t>
            </a:r>
          </a:p>
          <a:p>
            <a:r>
              <a:rPr lang="en-US" sz="2400" dirty="0"/>
              <a:t>Curriculum must be individualized.</a:t>
            </a:r>
          </a:p>
          <a:p>
            <a:r>
              <a:rPr lang="en-US" sz="2400" dirty="0"/>
              <a:t>Synchronous online learning is less interactive than learning in a classroom, and asynchronous instruction takes more time.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01D0A-1421-4BEF-8399-84D12ABB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FCE5-4366-4029-8E36-8E9A2F474A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1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</TotalTime>
  <Words>1101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Our Recent Experience with Online Language Courses</vt:lpstr>
      <vt:lpstr>Caveat:  BYU is not a government language school, so our experience may not be directly applicable to your situation. </vt:lpstr>
      <vt:lpstr>Results of an After-Action Teacher Survey</vt:lpstr>
      <vt:lpstr>Results of an After-Action Student Survey</vt:lpstr>
      <vt:lpstr>Did the online students learn as much?</vt:lpstr>
      <vt:lpstr>Responding to a VUCA teaching situation requires a VUCA* analysis.</vt:lpstr>
      <vt:lpstr>We understand that:</vt:lpstr>
      <vt:lpstr> At Least 139,968 Possible Combinations           ( 4 x 3 x 3 x 3 x 4 x 3 x 4 x 3 x 3 x 3  =  139,968 possible combinations )</vt:lpstr>
      <vt:lpstr>Higher Level Learning Outcomes Limit Your Instructional Options.</vt:lpstr>
      <vt:lpstr>Asynchronous learning can work  – if the teacher spends more time.</vt:lpstr>
      <vt:lpstr>Summary</vt:lpstr>
      <vt:lpstr>Personal Observations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Experience with Online Courses</dc:title>
  <dc:creator>Ray Clifford</dc:creator>
  <cp:lastModifiedBy>Ray Clifford</cp:lastModifiedBy>
  <cp:revision>72</cp:revision>
  <cp:lastPrinted>2020-05-26T02:20:53Z</cp:lastPrinted>
  <dcterms:created xsi:type="dcterms:W3CDTF">2020-05-23T17:28:52Z</dcterms:created>
  <dcterms:modified xsi:type="dcterms:W3CDTF">2020-05-29T13:22:06Z</dcterms:modified>
</cp:coreProperties>
</file>