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59" r:id="rId6"/>
    <p:sldId id="266" r:id="rId7"/>
    <p:sldId id="264" r:id="rId8"/>
    <p:sldId id="262" r:id="rId9"/>
  </p:sldIdLst>
  <p:sldSz cx="9144000" cy="6858000" type="screen4x3"/>
  <p:notesSz cx="6669088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ljAsDFlj8j0o5Rm+9pIn9gZPU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l-S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01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d8ad025d1b_0_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" name="Google Shape;25;gd8ad025d1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607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2c465f1927_0_34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" name="Google Shape;31;g12c465f19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481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2c465f1927_0_34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" name="Google Shape;31;g12c465f19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220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2c465f1927_0_6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" name="Google Shape;37;g12c465f19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317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9026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66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170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56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">
  <p:cSld name="Postavitev po meri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179512" y="1412776"/>
            <a:ext cx="87849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Narrow"/>
              <a:buNone/>
              <a:defRPr sz="4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250825" y="2853267"/>
            <a:ext cx="8713788" cy="288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3309"/>
            <a:ext cx="9144000" cy="644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 txBox="1"/>
          <p:nvPr/>
        </p:nvSpPr>
        <p:spPr>
          <a:xfrm>
            <a:off x="6804025" y="6405033"/>
            <a:ext cx="2089150" cy="2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2" name="Google Shape;12;p6"/>
          <p:cNvGrpSpPr/>
          <p:nvPr/>
        </p:nvGrpSpPr>
        <p:grpSpPr>
          <a:xfrm>
            <a:off x="0" y="1"/>
            <a:ext cx="9144000" cy="836711"/>
            <a:chOff x="0" y="0"/>
            <a:chExt cx="9144000" cy="819345"/>
          </a:xfrm>
        </p:grpSpPr>
        <p:pic>
          <p:nvPicPr>
            <p:cNvPr id="13" name="Google Shape;13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819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6"/>
            <p:cNvSpPr txBox="1"/>
            <p:nvPr/>
          </p:nvSpPr>
          <p:spPr>
            <a:xfrm>
              <a:off x="883821" y="165869"/>
              <a:ext cx="2905219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1200"/>
                <a:buFont typeface="Arial Narrow"/>
                <a:buNone/>
              </a:pPr>
              <a:r>
                <a:rPr lang="sl-SI" sz="1200" b="1" i="0" u="none" strike="noStrike" cap="none">
                  <a:solidFill>
                    <a:srgbClr val="F2F2F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MINISTRY OF DEFENCE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1200"/>
                <a:buFont typeface="Arial Narrow"/>
                <a:buNone/>
              </a:pPr>
              <a:r>
                <a:rPr lang="sl-SI" sz="1200" b="1" i="0" u="none" strike="noStrike" cap="none">
                  <a:solidFill>
                    <a:srgbClr val="F2F2F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	SLOVENIAN ARMED FORCES</a:t>
              </a:r>
              <a:endParaRPr sz="1200" b="1" i="0" u="none" strike="noStrike" cap="none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5" name="Google Shape;15;p6"/>
          <p:cNvSpPr/>
          <p:nvPr/>
        </p:nvSpPr>
        <p:spPr>
          <a:xfrm>
            <a:off x="834459" y="6405033"/>
            <a:ext cx="15921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l-SI"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Military Schools Centre</a:t>
            </a:r>
            <a:endParaRPr sz="12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" name="Google Shape;16;p6"/>
          <p:cNvSpPr/>
          <p:nvPr/>
        </p:nvSpPr>
        <p:spPr>
          <a:xfrm>
            <a:off x="3752622" y="6405033"/>
            <a:ext cx="11208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l-SI"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UNCLASSIFIED</a:t>
            </a:r>
            <a:endParaRPr sz="12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809" y="6214481"/>
            <a:ext cx="503429" cy="68971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derman-zadravec@mors.s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gd8ad025d1b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17500"/>
            <a:ext cx="7236598" cy="398065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d8ad025d1b_0_2"/>
          <p:cNvSpPr txBox="1"/>
          <p:nvPr/>
        </p:nvSpPr>
        <p:spPr>
          <a:xfrm>
            <a:off x="33033" y="841651"/>
            <a:ext cx="9065700" cy="6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l-SI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MILITARY TERMINOLOGY CONFERENCE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l-SI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Giving Meaning to Military Language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l-SI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Perspectives and Challenges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l-SI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Branka Petek and Tamara Derman Zadravec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l-SI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of Foreign Languages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endParaRPr sz="2600" b="1" i="0" u="none" strike="noStrike" cap="none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7315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endParaRPr sz="2600" b="1" i="0" u="none" strike="noStrike" cap="none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7315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rPr lang="sl-SI" sz="2900" b="1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5 - 7 April 2022</a:t>
            </a:r>
            <a:endParaRPr sz="2900" b="1" i="0" u="none" strike="noStrike" cap="none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7315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rPr lang="sl-SI" sz="2900" b="1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Ljubljana</a:t>
            </a:r>
            <a:endParaRPr sz="2900" b="1" i="0" u="none" strike="noStrike" cap="none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7315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rPr lang="sl-SI" sz="2900" b="1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Slovenia</a:t>
            </a:r>
            <a:endParaRPr sz="2900" b="1" i="0" u="none" strike="noStrike" cap="none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7315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endParaRPr sz="2600" b="1" i="0" u="none" strike="noStrike" cap="none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7315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endParaRPr sz="2600" b="1" i="0" u="none" strike="noStrike" cap="none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7315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endParaRPr sz="2600" b="1" i="0" u="none" strike="noStrike" cap="none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7315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endParaRPr sz="2000" b="1" i="0" u="sng" strike="noStrike" cap="none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c465f1927_0_34"/>
          <p:cNvSpPr txBox="1">
            <a:spLocks noGrp="1"/>
          </p:cNvSpPr>
          <p:nvPr>
            <p:ph type="title"/>
          </p:nvPr>
        </p:nvSpPr>
        <p:spPr>
          <a:xfrm>
            <a:off x="179550" y="858025"/>
            <a:ext cx="878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 Narrow"/>
              <a:buNone/>
            </a:pPr>
            <a:r>
              <a:rPr lang="sl-SI" sz="4400" dirty="0" err="1" smtClean="0">
                <a:solidFill>
                  <a:srgbClr val="0070C0"/>
                </a:solidFill>
              </a:rPr>
              <a:t>Challenges</a:t>
            </a:r>
            <a:endParaRPr sz="4400" dirty="0"/>
          </a:p>
        </p:txBody>
      </p:sp>
      <p:sp>
        <p:nvSpPr>
          <p:cNvPr id="34" name="Google Shape;34;g12c465f1927_0_34"/>
          <p:cNvSpPr txBox="1">
            <a:spLocks noGrp="1"/>
          </p:cNvSpPr>
          <p:nvPr>
            <p:ph type="body" idx="1"/>
          </p:nvPr>
        </p:nvSpPr>
        <p:spPr>
          <a:xfrm>
            <a:off x="294100" y="1514400"/>
            <a:ext cx="8713800" cy="4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err="1" smtClean="0">
                <a:solidFill>
                  <a:srgbClr val="3F3F3F"/>
                </a:solidFill>
              </a:rPr>
              <a:t>Agreed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military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terminology</a:t>
            </a:r>
            <a:r>
              <a:rPr lang="sl-SI" sz="2500" dirty="0" smtClean="0">
                <a:solidFill>
                  <a:srgbClr val="3F3F3F"/>
                </a:solidFill>
              </a:rPr>
              <a:t> is </a:t>
            </a:r>
            <a:r>
              <a:rPr lang="sl-SI" sz="2500" dirty="0" err="1" smtClean="0">
                <a:solidFill>
                  <a:srgbClr val="3F3F3F"/>
                </a:solidFill>
              </a:rPr>
              <a:t>the</a:t>
            </a:r>
            <a:r>
              <a:rPr lang="sl-SI" sz="2500" dirty="0" smtClean="0">
                <a:solidFill>
                  <a:srgbClr val="3F3F3F"/>
                </a:solidFill>
              </a:rPr>
              <a:t> fundament </a:t>
            </a:r>
            <a:r>
              <a:rPr lang="sl-SI" sz="2500" dirty="0" err="1" smtClean="0">
                <a:solidFill>
                  <a:srgbClr val="3F3F3F"/>
                </a:solidFill>
              </a:rPr>
              <a:t>of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interoperability</a:t>
            </a:r>
            <a:endParaRPr sz="2500" dirty="0">
              <a:solidFill>
                <a:srgbClr val="3F3F3F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err="1" smtClean="0">
                <a:solidFill>
                  <a:srgbClr val="3F3F3F"/>
                </a:solidFill>
              </a:rPr>
              <a:t>Military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terminology</a:t>
            </a:r>
            <a:r>
              <a:rPr lang="sl-SI" sz="2500" dirty="0" smtClean="0">
                <a:solidFill>
                  <a:srgbClr val="3F3F3F"/>
                </a:solidFill>
              </a:rPr>
              <a:t> is used in </a:t>
            </a:r>
            <a:r>
              <a:rPr lang="sl-SI" sz="2500" dirty="0" err="1" smtClean="0">
                <a:solidFill>
                  <a:srgbClr val="3F3F3F"/>
                </a:solidFill>
              </a:rPr>
              <a:t>all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documents</a:t>
            </a:r>
            <a:r>
              <a:rPr lang="sl-SI" sz="2500" dirty="0" smtClean="0">
                <a:solidFill>
                  <a:srgbClr val="3F3F3F"/>
                </a:solidFill>
              </a:rPr>
              <a:t>, in </a:t>
            </a:r>
            <a:r>
              <a:rPr lang="sl-SI" sz="2500" dirty="0" err="1" smtClean="0">
                <a:solidFill>
                  <a:srgbClr val="3F3F3F"/>
                </a:solidFill>
              </a:rPr>
              <a:t>military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training</a:t>
            </a:r>
            <a:r>
              <a:rPr lang="sl-SI" sz="2500" dirty="0" smtClean="0">
                <a:solidFill>
                  <a:srgbClr val="3F3F3F"/>
                </a:solidFill>
              </a:rPr>
              <a:t>, </a:t>
            </a:r>
            <a:r>
              <a:rPr lang="sl-SI" sz="2500" dirty="0" err="1" smtClean="0">
                <a:solidFill>
                  <a:srgbClr val="3F3F3F"/>
                </a:solidFill>
              </a:rPr>
              <a:t>daily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routines</a:t>
            </a:r>
            <a:r>
              <a:rPr lang="sl-SI" sz="2500" dirty="0" smtClean="0">
                <a:solidFill>
                  <a:srgbClr val="3F3F3F"/>
                </a:solidFill>
              </a:rPr>
              <a:t>, </a:t>
            </a:r>
            <a:r>
              <a:rPr lang="sl-SI" sz="2500" dirty="0" err="1" smtClean="0">
                <a:solidFill>
                  <a:srgbClr val="3F3F3F"/>
                </a:solidFill>
              </a:rPr>
              <a:t>communication</a:t>
            </a:r>
            <a:r>
              <a:rPr lang="sl-SI" sz="2500" dirty="0" smtClean="0">
                <a:solidFill>
                  <a:srgbClr val="3F3F3F"/>
                </a:solidFill>
              </a:rPr>
              <a:t> in </a:t>
            </a:r>
            <a:r>
              <a:rPr lang="sl-SI" sz="2500" dirty="0" err="1" smtClean="0">
                <a:solidFill>
                  <a:srgbClr val="3F3F3F"/>
                </a:solidFill>
              </a:rPr>
              <a:t>international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military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environment</a:t>
            </a:r>
            <a:r>
              <a:rPr lang="sl-SI" sz="2500" dirty="0" smtClean="0">
                <a:solidFill>
                  <a:srgbClr val="3F3F3F"/>
                </a:solidFill>
              </a:rPr>
              <a:t>, in </a:t>
            </a:r>
            <a:r>
              <a:rPr lang="sl-SI" sz="2500" dirty="0" err="1" smtClean="0">
                <a:solidFill>
                  <a:srgbClr val="3F3F3F"/>
                </a:solidFill>
              </a:rPr>
              <a:t>operations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and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missions</a:t>
            </a:r>
            <a:endParaRPr lang="sl-SI" sz="2500" dirty="0" smtClean="0">
              <a:solidFill>
                <a:srgbClr val="3F3F3F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err="1" smtClean="0">
                <a:solidFill>
                  <a:srgbClr val="3F3F3F"/>
                </a:solidFill>
              </a:rPr>
              <a:t>Development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and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standardization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of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military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terminology</a:t>
            </a:r>
            <a:r>
              <a:rPr lang="sl-SI" sz="2500" dirty="0" smtClean="0">
                <a:solidFill>
                  <a:srgbClr val="3F3F3F"/>
                </a:solidFill>
              </a:rPr>
              <a:t> is </a:t>
            </a:r>
            <a:r>
              <a:rPr lang="sl-SI" sz="2500" dirty="0" err="1" smtClean="0">
                <a:solidFill>
                  <a:srgbClr val="3F3F3F"/>
                </a:solidFill>
              </a:rPr>
              <a:t>the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responsibility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of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everyone</a:t>
            </a:r>
            <a:r>
              <a:rPr lang="sl-SI" sz="2500" dirty="0" smtClean="0">
                <a:solidFill>
                  <a:srgbClr val="3F3F3F"/>
                </a:solidFill>
              </a:rPr>
              <a:t> in </a:t>
            </a:r>
            <a:r>
              <a:rPr lang="sl-SI" sz="2500" dirty="0" err="1" smtClean="0">
                <a:solidFill>
                  <a:srgbClr val="3F3F3F"/>
                </a:solidFill>
              </a:rPr>
              <a:t>defence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systems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with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help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and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linguistic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support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of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teachers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and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translators</a:t>
            </a:r>
            <a:endParaRPr lang="sl-SI" sz="2500" dirty="0">
              <a:solidFill>
                <a:srgbClr val="3F3F3F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err="1" smtClean="0">
                <a:solidFill>
                  <a:srgbClr val="3F3F3F"/>
                </a:solidFill>
              </a:rPr>
              <a:t>Military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subject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matter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experts</a:t>
            </a:r>
            <a:r>
              <a:rPr lang="sl-SI" sz="2500" dirty="0" smtClean="0">
                <a:solidFill>
                  <a:srgbClr val="3F3F3F"/>
                </a:solidFill>
              </a:rPr>
              <a:t> are </a:t>
            </a:r>
            <a:r>
              <a:rPr lang="sl-SI" sz="2500" dirty="0" err="1" smtClean="0">
                <a:solidFill>
                  <a:srgbClr val="3F3F3F"/>
                </a:solidFill>
              </a:rPr>
              <a:t>responsible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for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the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content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but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linguists</a:t>
            </a:r>
            <a:r>
              <a:rPr lang="sl-SI" sz="2500" dirty="0" smtClean="0">
                <a:solidFill>
                  <a:srgbClr val="3F3F3F"/>
                </a:solidFill>
              </a:rPr>
              <a:t> take </a:t>
            </a:r>
            <a:r>
              <a:rPr lang="sl-SI" sz="2500" dirty="0" err="1" smtClean="0">
                <a:solidFill>
                  <a:srgbClr val="3F3F3F"/>
                </a:solidFill>
              </a:rPr>
              <a:t>care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of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development</a:t>
            </a:r>
            <a:r>
              <a:rPr lang="sl-SI" sz="2500" dirty="0" smtClean="0">
                <a:solidFill>
                  <a:srgbClr val="3F3F3F"/>
                </a:solidFill>
              </a:rPr>
              <a:t>, </a:t>
            </a:r>
            <a:r>
              <a:rPr lang="sl-SI" sz="2500" dirty="0" err="1" smtClean="0">
                <a:solidFill>
                  <a:srgbClr val="3F3F3F"/>
                </a:solidFill>
              </a:rPr>
              <a:t>standardisation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and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use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of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proper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military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terms</a:t>
            </a:r>
            <a:endParaRPr sz="25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25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c465f1927_0_34"/>
          <p:cNvSpPr txBox="1">
            <a:spLocks noGrp="1"/>
          </p:cNvSpPr>
          <p:nvPr>
            <p:ph type="title"/>
          </p:nvPr>
        </p:nvSpPr>
        <p:spPr>
          <a:xfrm>
            <a:off x="179550" y="858025"/>
            <a:ext cx="878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 Narrow"/>
              <a:buNone/>
            </a:pPr>
            <a:r>
              <a:rPr lang="sl-SI" sz="4400" dirty="0" err="1">
                <a:solidFill>
                  <a:srgbClr val="0070C0"/>
                </a:solidFill>
              </a:rPr>
              <a:t>A</a:t>
            </a:r>
            <a:r>
              <a:rPr lang="sl-SI" sz="4400" dirty="0" err="1" smtClean="0">
                <a:solidFill>
                  <a:srgbClr val="0070C0"/>
                </a:solidFill>
              </a:rPr>
              <a:t>ims</a:t>
            </a:r>
            <a:r>
              <a:rPr lang="sl-SI" sz="4400" dirty="0" smtClean="0">
                <a:solidFill>
                  <a:srgbClr val="0070C0"/>
                </a:solidFill>
              </a:rPr>
              <a:t> </a:t>
            </a:r>
            <a:r>
              <a:rPr lang="sl-SI" sz="4400" dirty="0" err="1" smtClean="0">
                <a:solidFill>
                  <a:srgbClr val="0070C0"/>
                </a:solidFill>
              </a:rPr>
              <a:t>of</a:t>
            </a:r>
            <a:r>
              <a:rPr lang="sl-SI" sz="4400" dirty="0" smtClean="0">
                <a:solidFill>
                  <a:srgbClr val="0070C0"/>
                </a:solidFill>
              </a:rPr>
              <a:t> </a:t>
            </a:r>
            <a:r>
              <a:rPr lang="sl-SI" sz="4400" dirty="0" err="1" smtClean="0">
                <a:solidFill>
                  <a:srgbClr val="0070C0"/>
                </a:solidFill>
              </a:rPr>
              <a:t>the</a:t>
            </a:r>
            <a:r>
              <a:rPr lang="sl-SI" sz="4400" dirty="0" smtClean="0">
                <a:solidFill>
                  <a:srgbClr val="0070C0"/>
                </a:solidFill>
              </a:rPr>
              <a:t> </a:t>
            </a:r>
            <a:r>
              <a:rPr lang="sl-SI" sz="4400" dirty="0" err="1" smtClean="0">
                <a:solidFill>
                  <a:srgbClr val="0070C0"/>
                </a:solidFill>
              </a:rPr>
              <a:t>conference</a:t>
            </a:r>
            <a:r>
              <a:rPr lang="sl-SI" sz="4400" dirty="0" smtClean="0">
                <a:solidFill>
                  <a:srgbClr val="0070C0"/>
                </a:solidFill>
              </a:rPr>
              <a:t> in </a:t>
            </a:r>
            <a:r>
              <a:rPr lang="sl-SI" sz="4400" dirty="0" err="1" smtClean="0">
                <a:solidFill>
                  <a:srgbClr val="0070C0"/>
                </a:solidFill>
              </a:rPr>
              <a:t>Slovenia</a:t>
            </a:r>
            <a:endParaRPr sz="4400" dirty="0"/>
          </a:p>
        </p:txBody>
      </p:sp>
      <p:sp>
        <p:nvSpPr>
          <p:cNvPr id="34" name="Google Shape;34;g12c465f1927_0_34"/>
          <p:cNvSpPr txBox="1">
            <a:spLocks noGrp="1"/>
          </p:cNvSpPr>
          <p:nvPr>
            <p:ph type="body" idx="1"/>
          </p:nvPr>
        </p:nvSpPr>
        <p:spPr>
          <a:xfrm>
            <a:off x="294100" y="1514400"/>
            <a:ext cx="8713800" cy="4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err="1">
                <a:solidFill>
                  <a:srgbClr val="3F3F3F"/>
                </a:solidFill>
              </a:rPr>
              <a:t>Bring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together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military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experts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and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linguists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dealing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with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military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terminology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for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the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first</a:t>
            </a:r>
            <a:r>
              <a:rPr lang="sl-SI" sz="2500" dirty="0" smtClean="0">
                <a:solidFill>
                  <a:srgbClr val="3F3F3F"/>
                </a:solidFill>
              </a:rPr>
              <a:t> time</a:t>
            </a:r>
            <a:endParaRPr sz="2500" dirty="0">
              <a:solidFill>
                <a:srgbClr val="3F3F3F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err="1">
                <a:solidFill>
                  <a:srgbClr val="3F3F3F"/>
                </a:solidFill>
              </a:rPr>
              <a:t>Provide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insight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into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terminology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smtClean="0">
                <a:solidFill>
                  <a:srgbClr val="3F3F3F"/>
                </a:solidFill>
              </a:rPr>
              <a:t>management </a:t>
            </a:r>
            <a:r>
              <a:rPr lang="sl-SI" sz="2500" dirty="0" err="1" smtClean="0">
                <a:solidFill>
                  <a:srgbClr val="3F3F3F"/>
                </a:solidFill>
              </a:rPr>
              <a:t>and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standardization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and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use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of</a:t>
            </a:r>
            <a:r>
              <a:rPr lang="sl-SI" sz="2500" dirty="0" smtClean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terminology</a:t>
            </a:r>
            <a:r>
              <a:rPr lang="sl-SI" sz="2500" dirty="0" smtClean="0">
                <a:solidFill>
                  <a:srgbClr val="3F3F3F"/>
                </a:solidFill>
              </a:rPr>
              <a:t> in </a:t>
            </a:r>
            <a:r>
              <a:rPr lang="sl-SI" sz="2500" dirty="0" err="1" smtClean="0">
                <a:solidFill>
                  <a:srgbClr val="3F3F3F"/>
                </a:solidFill>
              </a:rPr>
              <a:t>various</a:t>
            </a:r>
            <a:r>
              <a:rPr lang="sl-SI" sz="2500" dirty="0" smtClean="0">
                <a:solidFill>
                  <a:srgbClr val="3F3F3F"/>
                </a:solidFill>
              </a:rPr>
              <a:t> (</a:t>
            </a:r>
            <a:r>
              <a:rPr lang="sl-SI" sz="2500" dirty="0" err="1" smtClean="0">
                <a:solidFill>
                  <a:srgbClr val="3F3F3F"/>
                </a:solidFill>
              </a:rPr>
              <a:t>inter</a:t>
            </a:r>
            <a:r>
              <a:rPr lang="sl-SI" sz="2500" dirty="0" smtClean="0">
                <a:solidFill>
                  <a:srgbClr val="3F3F3F"/>
                </a:solidFill>
              </a:rPr>
              <a:t>-</a:t>
            </a:r>
            <a:r>
              <a:rPr lang="sl-SI" sz="2500" dirty="0">
                <a:solidFill>
                  <a:srgbClr val="3F3F3F"/>
                </a:solidFill>
              </a:rPr>
              <a:t>)</a:t>
            </a:r>
            <a:r>
              <a:rPr lang="sl-SI" sz="2500" dirty="0" err="1">
                <a:solidFill>
                  <a:srgbClr val="3F3F3F"/>
                </a:solidFill>
              </a:rPr>
              <a:t>national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contexts</a:t>
            </a:r>
            <a:endParaRPr sz="2500" dirty="0">
              <a:solidFill>
                <a:srgbClr val="3F3F3F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>
                <a:solidFill>
                  <a:srgbClr val="3F3F3F"/>
                </a:solidFill>
              </a:rPr>
              <a:t>Exchange </a:t>
            </a:r>
            <a:r>
              <a:rPr lang="sl-SI" sz="2500" dirty="0" err="1">
                <a:solidFill>
                  <a:srgbClr val="3F3F3F"/>
                </a:solidFill>
              </a:rPr>
              <a:t>experience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and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good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practice</a:t>
            </a:r>
            <a:endParaRPr sz="2500" dirty="0">
              <a:solidFill>
                <a:srgbClr val="3F3F3F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Char char="▪"/>
            </a:pPr>
            <a:r>
              <a:rPr lang="sl-SI" sz="2500" dirty="0" err="1">
                <a:solidFill>
                  <a:srgbClr val="3F3F3F"/>
                </a:solidFill>
              </a:rPr>
              <a:t>Create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opportunities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for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further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cooperation</a:t>
            </a:r>
            <a:endParaRPr sz="25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25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1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c465f1927_0_6"/>
          <p:cNvSpPr txBox="1">
            <a:spLocks noGrp="1"/>
          </p:cNvSpPr>
          <p:nvPr>
            <p:ph type="title"/>
          </p:nvPr>
        </p:nvSpPr>
        <p:spPr>
          <a:xfrm>
            <a:off x="85854" y="769545"/>
            <a:ext cx="8784900" cy="100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 Narrow"/>
              <a:buNone/>
            </a:pPr>
            <a:r>
              <a:rPr lang="sl-SI" sz="4400">
                <a:solidFill>
                  <a:srgbClr val="0070C0"/>
                </a:solidFill>
              </a:rPr>
              <a:t>Topics </a:t>
            </a:r>
            <a:endParaRPr sz="4400"/>
          </a:p>
        </p:txBody>
      </p:sp>
      <p:sp>
        <p:nvSpPr>
          <p:cNvPr id="40" name="Google Shape;40;g12c465f1927_0_6"/>
          <p:cNvSpPr txBox="1">
            <a:spLocks noGrp="1"/>
          </p:cNvSpPr>
          <p:nvPr>
            <p:ph type="body" idx="1"/>
          </p:nvPr>
        </p:nvSpPr>
        <p:spPr>
          <a:xfrm>
            <a:off x="85854" y="1376312"/>
            <a:ext cx="8907317" cy="480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sl-SI" sz="2400" dirty="0">
                <a:solidFill>
                  <a:srgbClr val="0070C0"/>
                </a:solidFill>
              </a:rPr>
              <a:t>TERMINOLOGY    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sl-SI" sz="3200" dirty="0">
                <a:solidFill>
                  <a:srgbClr val="0070C0"/>
                </a:solidFill>
              </a:rPr>
              <a:t>MANAGEMENT   &amp;   STANDARDIZATION   &amp;   USE</a:t>
            </a:r>
            <a:endParaRPr sz="3200" dirty="0">
              <a:solidFill>
                <a:srgbClr val="0070C0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sz="800" dirty="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▪"/>
            </a:pPr>
            <a:r>
              <a:rPr lang="sl-SI" sz="2400" dirty="0" err="1" smtClean="0">
                <a:solidFill>
                  <a:srgbClr val="3F3F3F"/>
                </a:solidFill>
              </a:rPr>
              <a:t>National</a:t>
            </a:r>
            <a:r>
              <a:rPr lang="sl-SI" sz="2400" dirty="0" smtClean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and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international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approaches</a:t>
            </a:r>
            <a:r>
              <a:rPr lang="sl-SI" sz="2400" dirty="0">
                <a:solidFill>
                  <a:srgbClr val="3F3F3F"/>
                </a:solidFill>
              </a:rPr>
              <a:t> to </a:t>
            </a:r>
            <a:r>
              <a:rPr lang="sl-SI" sz="2400" dirty="0" err="1">
                <a:solidFill>
                  <a:srgbClr val="3F3F3F"/>
                </a:solidFill>
              </a:rPr>
              <a:t>terminology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standardization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and</a:t>
            </a:r>
            <a:r>
              <a:rPr lang="sl-SI" sz="2400" dirty="0">
                <a:solidFill>
                  <a:srgbClr val="3F3F3F"/>
                </a:solidFill>
              </a:rPr>
              <a:t> management</a:t>
            </a:r>
            <a:endParaRPr sz="2400" dirty="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▪"/>
            </a:pPr>
            <a:r>
              <a:rPr lang="sl-SI" sz="2400" dirty="0" err="1">
                <a:solidFill>
                  <a:srgbClr val="3F3F3F"/>
                </a:solidFill>
              </a:rPr>
              <a:t>Aspects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of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terminology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standardization</a:t>
            </a:r>
            <a:r>
              <a:rPr lang="sl-SI" sz="2400" dirty="0">
                <a:solidFill>
                  <a:srgbClr val="3F3F3F"/>
                </a:solidFill>
              </a:rPr>
              <a:t>: </a:t>
            </a:r>
            <a:r>
              <a:rPr lang="sl-SI" sz="2400" dirty="0" err="1" smtClean="0">
                <a:solidFill>
                  <a:srgbClr val="3F3F3F"/>
                </a:solidFill>
              </a:rPr>
              <a:t>involvement</a:t>
            </a:r>
            <a:r>
              <a:rPr lang="sl-SI" sz="2400" dirty="0" smtClean="0">
                <a:solidFill>
                  <a:srgbClr val="3F3F3F"/>
                </a:solidFill>
              </a:rPr>
              <a:t> </a:t>
            </a:r>
            <a:r>
              <a:rPr lang="sl-SI" sz="2400" dirty="0" err="1" smtClean="0">
                <a:solidFill>
                  <a:srgbClr val="3F3F3F"/>
                </a:solidFill>
              </a:rPr>
              <a:t>of</a:t>
            </a:r>
            <a:r>
              <a:rPr lang="sl-SI" sz="2400" dirty="0" smtClean="0">
                <a:solidFill>
                  <a:srgbClr val="3F3F3F"/>
                </a:solidFill>
              </a:rPr>
              <a:t> </a:t>
            </a:r>
            <a:r>
              <a:rPr lang="sl-SI" sz="2400" dirty="0" err="1" smtClean="0">
                <a:solidFill>
                  <a:srgbClr val="3F3F3F"/>
                </a:solidFill>
              </a:rPr>
              <a:t>SMEs</a:t>
            </a:r>
            <a:r>
              <a:rPr lang="sl-SI" sz="2400" dirty="0" smtClean="0">
                <a:solidFill>
                  <a:srgbClr val="3F3F3F"/>
                </a:solidFill>
              </a:rPr>
              <a:t>, </a:t>
            </a:r>
            <a:r>
              <a:rPr lang="sl-SI" sz="2400" dirty="0" err="1" smtClean="0">
                <a:solidFill>
                  <a:srgbClr val="3F3F3F"/>
                </a:solidFill>
              </a:rPr>
              <a:t>cooperation</a:t>
            </a:r>
            <a:r>
              <a:rPr lang="sl-SI" sz="2400" dirty="0" smtClean="0">
                <a:solidFill>
                  <a:srgbClr val="3F3F3F"/>
                </a:solidFill>
              </a:rPr>
              <a:t>, </a:t>
            </a:r>
            <a:r>
              <a:rPr lang="sl-SI" sz="2400" dirty="0" err="1" smtClean="0">
                <a:solidFill>
                  <a:srgbClr val="3F3F3F"/>
                </a:solidFill>
              </a:rPr>
              <a:t>implementation</a:t>
            </a:r>
            <a:endParaRPr sz="2400" dirty="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▪"/>
            </a:pPr>
            <a:r>
              <a:rPr lang="sl-SI" sz="2400" dirty="0" err="1">
                <a:solidFill>
                  <a:srgbClr val="3F3F3F"/>
                </a:solidFill>
              </a:rPr>
              <a:t>Terminology</a:t>
            </a:r>
            <a:r>
              <a:rPr lang="sl-SI" sz="2400" dirty="0">
                <a:solidFill>
                  <a:srgbClr val="3F3F3F"/>
                </a:solidFill>
              </a:rPr>
              <a:t> in (</a:t>
            </a:r>
            <a:r>
              <a:rPr lang="sl-SI" sz="2400" dirty="0" err="1">
                <a:solidFill>
                  <a:srgbClr val="3F3F3F"/>
                </a:solidFill>
              </a:rPr>
              <a:t>language</a:t>
            </a:r>
            <a:r>
              <a:rPr lang="sl-SI" sz="2400" dirty="0">
                <a:solidFill>
                  <a:srgbClr val="3F3F3F"/>
                </a:solidFill>
              </a:rPr>
              <a:t>) </a:t>
            </a:r>
            <a:r>
              <a:rPr lang="sl-SI" sz="2400" dirty="0" err="1">
                <a:solidFill>
                  <a:srgbClr val="3F3F3F"/>
                </a:solidFill>
              </a:rPr>
              <a:t>training</a:t>
            </a:r>
            <a:r>
              <a:rPr lang="sl-SI" sz="2400" dirty="0">
                <a:solidFill>
                  <a:srgbClr val="3F3F3F"/>
                </a:solidFill>
              </a:rPr>
              <a:t>: </a:t>
            </a:r>
            <a:r>
              <a:rPr lang="sl-SI" sz="2400" dirty="0" err="1">
                <a:solidFill>
                  <a:srgbClr val="3F3F3F"/>
                </a:solidFill>
              </a:rPr>
              <a:t>resources</a:t>
            </a:r>
            <a:r>
              <a:rPr lang="sl-SI" sz="2400" dirty="0">
                <a:solidFill>
                  <a:srgbClr val="3F3F3F"/>
                </a:solidFill>
              </a:rPr>
              <a:t>, </a:t>
            </a:r>
            <a:r>
              <a:rPr lang="sl-SI" sz="2400" dirty="0" err="1">
                <a:solidFill>
                  <a:srgbClr val="3F3F3F"/>
                </a:solidFill>
              </a:rPr>
              <a:t>tools</a:t>
            </a:r>
            <a:r>
              <a:rPr lang="sl-SI" sz="2400" dirty="0">
                <a:solidFill>
                  <a:srgbClr val="3F3F3F"/>
                </a:solidFill>
              </a:rPr>
              <a:t>, </a:t>
            </a:r>
            <a:r>
              <a:rPr lang="sl-SI" sz="2400" dirty="0" smtClean="0">
                <a:solidFill>
                  <a:srgbClr val="3F3F3F"/>
                </a:solidFill>
              </a:rPr>
              <a:t>material </a:t>
            </a:r>
            <a:r>
              <a:rPr lang="sl-SI" sz="2400" dirty="0">
                <a:solidFill>
                  <a:srgbClr val="3F3F3F"/>
                </a:solidFill>
              </a:rPr>
              <a:t>design</a:t>
            </a:r>
            <a:endParaRPr dirty="0"/>
          </a:p>
          <a:p>
            <a:pPr indent="-342900">
              <a:spcBef>
                <a:spcPts val="360"/>
              </a:spcBef>
              <a:buClr>
                <a:srgbClr val="3F3F3F"/>
              </a:buClr>
              <a:buSzPts val="1800"/>
              <a:buFont typeface="Arial"/>
              <a:buChar char="▪"/>
            </a:pPr>
            <a:r>
              <a:rPr lang="sl-SI" sz="2400" dirty="0" err="1">
                <a:solidFill>
                  <a:srgbClr val="3F3F3F"/>
                </a:solidFill>
              </a:rPr>
              <a:t>Terminology</a:t>
            </a:r>
            <a:r>
              <a:rPr lang="sl-SI" sz="2400" dirty="0">
                <a:solidFill>
                  <a:srgbClr val="3F3F3F"/>
                </a:solidFill>
              </a:rPr>
              <a:t> in </a:t>
            </a:r>
            <a:r>
              <a:rPr lang="sl-SI" sz="2400" dirty="0" err="1">
                <a:solidFill>
                  <a:srgbClr val="3F3F3F"/>
                </a:solidFill>
              </a:rPr>
              <a:t>military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setting</a:t>
            </a:r>
            <a:r>
              <a:rPr lang="sl-SI" sz="2400" dirty="0">
                <a:solidFill>
                  <a:srgbClr val="3F3F3F"/>
                </a:solidFill>
              </a:rPr>
              <a:t>: </a:t>
            </a:r>
            <a:r>
              <a:rPr lang="sl-SI" sz="2400" dirty="0" err="1" smtClean="0">
                <a:solidFill>
                  <a:srgbClr val="3F3F3F"/>
                </a:solidFill>
              </a:rPr>
              <a:t>interoperability</a:t>
            </a:r>
            <a:r>
              <a:rPr lang="sl-SI" sz="2400" dirty="0" smtClean="0">
                <a:solidFill>
                  <a:srgbClr val="3F3F3F"/>
                </a:solidFill>
              </a:rPr>
              <a:t>, </a:t>
            </a:r>
            <a:r>
              <a:rPr lang="sl-SI" sz="2400" dirty="0" err="1" smtClean="0">
                <a:solidFill>
                  <a:srgbClr val="3F3F3F"/>
                </a:solidFill>
              </a:rPr>
              <a:t>capability</a:t>
            </a:r>
            <a:r>
              <a:rPr lang="sl-SI" sz="2400" dirty="0" smtClean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and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security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 smtClean="0">
                <a:solidFill>
                  <a:srgbClr val="3F3F3F"/>
                </a:solidFill>
              </a:rPr>
              <a:t>aspects</a:t>
            </a:r>
            <a:endParaRPr lang="sl-SI" sz="2400" dirty="0" smtClean="0">
              <a:solidFill>
                <a:srgbClr val="3F3F3F"/>
              </a:solidFill>
            </a:endParaRPr>
          </a:p>
          <a:p>
            <a:pPr indent="-342900">
              <a:spcBef>
                <a:spcPts val="360"/>
              </a:spcBef>
              <a:buClr>
                <a:srgbClr val="3F3F3F"/>
              </a:buClr>
              <a:buSzPts val="1800"/>
              <a:buFont typeface="Arial"/>
              <a:buChar char="▪"/>
            </a:pPr>
            <a:r>
              <a:rPr lang="sl-SI" sz="2400" dirty="0" err="1" smtClean="0">
                <a:solidFill>
                  <a:srgbClr val="3F3F3F"/>
                </a:solidFill>
              </a:rPr>
              <a:t>Challenges</a:t>
            </a:r>
            <a:r>
              <a:rPr lang="sl-SI" sz="2400" dirty="0" smtClean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of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>
                <a:solidFill>
                  <a:srgbClr val="3F3F3F"/>
                </a:solidFill>
              </a:rPr>
              <a:t>terminology</a:t>
            </a:r>
            <a:r>
              <a:rPr lang="sl-SI" sz="2400" dirty="0">
                <a:solidFill>
                  <a:srgbClr val="3F3F3F"/>
                </a:solidFill>
              </a:rPr>
              <a:t> </a:t>
            </a:r>
            <a:r>
              <a:rPr lang="sl-SI" sz="2400" dirty="0" err="1" smtClean="0">
                <a:solidFill>
                  <a:srgbClr val="3F3F3F"/>
                </a:solidFill>
              </a:rPr>
              <a:t>development</a:t>
            </a:r>
            <a:endParaRPr sz="24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179550" y="683581"/>
            <a:ext cx="8784900" cy="71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 Narrow"/>
              <a:buNone/>
            </a:pPr>
            <a:r>
              <a:rPr lang="sl-SI" sz="4400">
                <a:solidFill>
                  <a:srgbClr val="0070C0"/>
                </a:solidFill>
              </a:rPr>
              <a:t>Achievements</a:t>
            </a:r>
            <a:endParaRPr sz="4400"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1"/>
          </p:nvPr>
        </p:nvSpPr>
        <p:spPr>
          <a:xfrm>
            <a:off x="179550" y="1322773"/>
            <a:ext cx="8901076" cy="481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>
                <a:solidFill>
                  <a:srgbClr val="3F3F3F"/>
                </a:solidFill>
              </a:rPr>
              <a:t>17 </a:t>
            </a:r>
            <a:r>
              <a:rPr lang="sl-SI" sz="2500" dirty="0" err="1">
                <a:solidFill>
                  <a:srgbClr val="3F3F3F"/>
                </a:solidFill>
              </a:rPr>
              <a:t>nations</a:t>
            </a:r>
            <a:r>
              <a:rPr lang="sl-SI" sz="2500" dirty="0">
                <a:solidFill>
                  <a:srgbClr val="3F3F3F"/>
                </a:solidFill>
              </a:rPr>
              <a:t> (</a:t>
            </a:r>
            <a:r>
              <a:rPr lang="sl-SI" sz="2500" dirty="0" err="1">
                <a:solidFill>
                  <a:srgbClr val="3F3F3F"/>
                </a:solidFill>
              </a:rPr>
              <a:t>members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and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 smtClean="0">
                <a:solidFill>
                  <a:srgbClr val="3F3F3F"/>
                </a:solidFill>
              </a:rPr>
              <a:t>partners</a:t>
            </a:r>
            <a:r>
              <a:rPr lang="sl-SI" sz="2500" dirty="0" smtClean="0">
                <a:solidFill>
                  <a:srgbClr val="3F3F3F"/>
                </a:solidFill>
              </a:rPr>
              <a:t>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smtClean="0">
                <a:solidFill>
                  <a:srgbClr val="3F3F3F"/>
                </a:solidFill>
              </a:rPr>
              <a:t>3 </a:t>
            </a:r>
            <a:r>
              <a:rPr lang="sl-SI" sz="2500" dirty="0">
                <a:solidFill>
                  <a:srgbClr val="3F3F3F"/>
                </a:solidFill>
              </a:rPr>
              <a:t>NATO </a:t>
            </a:r>
            <a:r>
              <a:rPr lang="sl-SI" sz="2500" dirty="0" err="1" smtClean="0">
                <a:solidFill>
                  <a:srgbClr val="3F3F3F"/>
                </a:solidFill>
              </a:rPr>
              <a:t>organizations</a:t>
            </a:r>
            <a:endParaRPr lang="sl-SI" sz="2500" dirty="0" smtClean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smtClean="0">
                <a:solidFill>
                  <a:srgbClr val="3F3F3F"/>
                </a:solidFill>
              </a:rPr>
              <a:t>More </a:t>
            </a:r>
            <a:r>
              <a:rPr lang="sl-SI" sz="2500" dirty="0" err="1">
                <a:solidFill>
                  <a:srgbClr val="3F3F3F"/>
                </a:solidFill>
              </a:rPr>
              <a:t>than</a:t>
            </a:r>
            <a:r>
              <a:rPr lang="sl-SI" sz="2500" dirty="0">
                <a:solidFill>
                  <a:srgbClr val="3F3F3F"/>
                </a:solidFill>
              </a:rPr>
              <a:t> 50 </a:t>
            </a:r>
            <a:r>
              <a:rPr lang="sl-SI" sz="2500" dirty="0" err="1">
                <a:solidFill>
                  <a:srgbClr val="3F3F3F"/>
                </a:solidFill>
              </a:rPr>
              <a:t>participants</a:t>
            </a:r>
            <a:endParaRPr sz="25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err="1">
                <a:solidFill>
                  <a:srgbClr val="3F3F3F"/>
                </a:solidFill>
              </a:rPr>
              <a:t>National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and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international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civilian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and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military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institutions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err="1">
                <a:solidFill>
                  <a:srgbClr val="3F3F3F"/>
                </a:solidFill>
              </a:rPr>
              <a:t>Language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practitioners</a:t>
            </a:r>
            <a:r>
              <a:rPr lang="sl-SI" sz="2500" dirty="0">
                <a:solidFill>
                  <a:srgbClr val="3F3F3F"/>
                </a:solidFill>
              </a:rPr>
              <a:t> (</a:t>
            </a:r>
            <a:r>
              <a:rPr lang="sl-SI" sz="2500" dirty="0" err="1">
                <a:solidFill>
                  <a:srgbClr val="3F3F3F"/>
                </a:solidFill>
              </a:rPr>
              <a:t>terminologists</a:t>
            </a:r>
            <a:r>
              <a:rPr lang="sl-SI" sz="2500" dirty="0">
                <a:solidFill>
                  <a:srgbClr val="3F3F3F"/>
                </a:solidFill>
              </a:rPr>
              <a:t>, </a:t>
            </a:r>
            <a:r>
              <a:rPr lang="sl-SI" sz="2500" dirty="0" err="1">
                <a:solidFill>
                  <a:srgbClr val="3F3F3F"/>
                </a:solidFill>
              </a:rPr>
              <a:t>translators</a:t>
            </a:r>
            <a:r>
              <a:rPr lang="sl-SI" sz="2500" dirty="0">
                <a:solidFill>
                  <a:srgbClr val="3F3F3F"/>
                </a:solidFill>
              </a:rPr>
              <a:t>, </a:t>
            </a:r>
            <a:r>
              <a:rPr lang="sl-SI" sz="2500" dirty="0" err="1">
                <a:solidFill>
                  <a:srgbClr val="3F3F3F"/>
                </a:solidFill>
              </a:rPr>
              <a:t>instructors</a:t>
            </a:r>
            <a:r>
              <a:rPr lang="sl-SI" sz="2500" dirty="0">
                <a:solidFill>
                  <a:srgbClr val="3F3F3F"/>
                </a:solidFill>
              </a:rPr>
              <a:t>, </a:t>
            </a:r>
            <a:r>
              <a:rPr lang="sl-SI" sz="2500" dirty="0" err="1">
                <a:solidFill>
                  <a:srgbClr val="3F3F3F"/>
                </a:solidFill>
              </a:rPr>
              <a:t>proofreaders</a:t>
            </a:r>
            <a:r>
              <a:rPr lang="sl-SI" sz="2500" dirty="0">
                <a:solidFill>
                  <a:srgbClr val="3F3F3F"/>
                </a:solidFill>
              </a:rPr>
              <a:t>), </a:t>
            </a:r>
            <a:r>
              <a:rPr lang="sl-SI" sz="2500" dirty="0" err="1">
                <a:solidFill>
                  <a:srgbClr val="3F3F3F"/>
                </a:solidFill>
              </a:rPr>
              <a:t>military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professionals</a:t>
            </a:r>
            <a:r>
              <a:rPr lang="sl-SI" sz="2500" dirty="0">
                <a:solidFill>
                  <a:srgbClr val="3F3F3F"/>
                </a:solidFill>
              </a:rPr>
              <a:t>, </a:t>
            </a:r>
            <a:r>
              <a:rPr lang="sl-SI" sz="2500" dirty="0" err="1">
                <a:solidFill>
                  <a:srgbClr val="3F3F3F"/>
                </a:solidFill>
              </a:rPr>
              <a:t>academia</a:t>
            </a:r>
            <a:endParaRPr sz="25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smtClean="0">
                <a:solidFill>
                  <a:srgbClr val="3F3F3F"/>
                </a:solidFill>
              </a:rPr>
              <a:t>19 </a:t>
            </a:r>
            <a:r>
              <a:rPr lang="sl-SI" sz="2500" dirty="0" err="1">
                <a:solidFill>
                  <a:srgbClr val="3F3F3F"/>
                </a:solidFill>
              </a:rPr>
              <a:t>presentations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and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discussion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groups</a:t>
            </a:r>
            <a:r>
              <a:rPr lang="sl-SI" sz="2500" dirty="0">
                <a:solidFill>
                  <a:srgbClr val="3F3F3F"/>
                </a:solidFill>
              </a:rPr>
              <a:t> on </a:t>
            </a:r>
            <a:r>
              <a:rPr lang="sl-SI" sz="2500" dirty="0" smtClean="0">
                <a:solidFill>
                  <a:srgbClr val="3F3F3F"/>
                </a:solidFill>
              </a:rPr>
              <a:t>3 </a:t>
            </a:r>
            <a:r>
              <a:rPr lang="sl-SI" sz="2500" dirty="0" err="1">
                <a:solidFill>
                  <a:srgbClr val="3F3F3F"/>
                </a:solidFill>
              </a:rPr>
              <a:t>topics</a:t>
            </a:r>
            <a:endParaRPr sz="25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Char char="▪"/>
            </a:pPr>
            <a:r>
              <a:rPr lang="sl-SI" sz="2500" dirty="0" err="1">
                <a:solidFill>
                  <a:srgbClr val="3F3F3F"/>
                </a:solidFill>
              </a:rPr>
              <a:t>Networking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and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cooperation</a:t>
            </a:r>
            <a:r>
              <a:rPr lang="sl-SI" sz="2500" dirty="0">
                <a:solidFill>
                  <a:srgbClr val="3F3F3F"/>
                </a:solidFill>
              </a:rPr>
              <a:t> </a:t>
            </a:r>
            <a:r>
              <a:rPr lang="sl-SI" sz="2500" dirty="0" err="1">
                <a:solidFill>
                  <a:srgbClr val="3F3F3F"/>
                </a:solidFill>
              </a:rPr>
              <a:t>opportunities</a:t>
            </a:r>
            <a:endParaRPr sz="2500" dirty="0">
              <a:solidFill>
                <a:srgbClr val="3F3F3F"/>
              </a:solidFill>
            </a:endParaRPr>
          </a:p>
          <a:p>
            <a:pPr marL="342900" lvl="0" indent="-184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None/>
            </a:pPr>
            <a:endParaRPr sz="2500" dirty="0">
              <a:solidFill>
                <a:srgbClr val="3F3F3F"/>
              </a:solidFill>
            </a:endParaRPr>
          </a:p>
          <a:p>
            <a:pPr marL="342900" lvl="0" indent="-184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None/>
            </a:pPr>
            <a:endParaRPr sz="25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25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179550" y="683581"/>
            <a:ext cx="8784900" cy="71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 Narrow"/>
              <a:buNone/>
            </a:pPr>
            <a:endParaRPr sz="4400" dirty="0"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1"/>
          </p:nvPr>
        </p:nvSpPr>
        <p:spPr>
          <a:xfrm>
            <a:off x="179550" y="1322773"/>
            <a:ext cx="8901076" cy="481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184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None/>
            </a:pPr>
            <a:endParaRPr sz="2500" dirty="0">
              <a:solidFill>
                <a:srgbClr val="3F3F3F"/>
              </a:solidFill>
            </a:endParaRPr>
          </a:p>
          <a:p>
            <a:pPr marL="342900" lvl="0" indent="-184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Noto Sans Symbols"/>
              <a:buNone/>
            </a:pPr>
            <a:endParaRPr sz="25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25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32" y="872613"/>
            <a:ext cx="3811545" cy="53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5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85854" y="641023"/>
            <a:ext cx="8784900" cy="9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 Narrow"/>
              <a:buNone/>
            </a:pPr>
            <a:r>
              <a:rPr lang="sl-SI" sz="4400" dirty="0" err="1">
                <a:solidFill>
                  <a:srgbClr val="0070C0"/>
                </a:solidFill>
              </a:rPr>
              <a:t>Way</a:t>
            </a:r>
            <a:r>
              <a:rPr lang="sl-SI" sz="4400" dirty="0">
                <a:solidFill>
                  <a:srgbClr val="0070C0"/>
                </a:solidFill>
              </a:rPr>
              <a:t> </a:t>
            </a:r>
            <a:r>
              <a:rPr lang="sl-SI" sz="4400" dirty="0" err="1" smtClean="0">
                <a:solidFill>
                  <a:srgbClr val="0070C0"/>
                </a:solidFill>
              </a:rPr>
              <a:t>Ahead</a:t>
            </a:r>
            <a:endParaRPr sz="4400" dirty="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006" y="1313896"/>
            <a:ext cx="9129994" cy="472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sl-SI" sz="2200" dirty="0" smtClean="0">
                <a:solidFill>
                  <a:schemeClr val="tx1"/>
                </a:solidFill>
              </a:rPr>
              <a:t> SPECIFIC ISSUES TO BE CONSIDERED in </a:t>
            </a:r>
            <a:r>
              <a:rPr lang="sl-SI" sz="2200" dirty="0" err="1" smtClean="0">
                <a:solidFill>
                  <a:schemeClr val="tx1"/>
                </a:solidFill>
              </a:rPr>
              <a:t>the</a:t>
            </a:r>
            <a:r>
              <a:rPr lang="sl-SI" sz="2200" dirty="0" smtClean="0">
                <a:solidFill>
                  <a:schemeClr val="tx1"/>
                </a:solidFill>
              </a:rPr>
              <a:t> future: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sl-SI" sz="2200" dirty="0" smtClean="0">
                <a:solidFill>
                  <a:schemeClr val="tx1"/>
                </a:solidFill>
              </a:rPr>
              <a:t>     - </a:t>
            </a:r>
            <a:r>
              <a:rPr lang="sl-SI" sz="2200" dirty="0" err="1" smtClean="0">
                <a:solidFill>
                  <a:schemeClr val="tx1"/>
                </a:solidFill>
              </a:rPr>
              <a:t>Raise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awareness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about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the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importance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of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terminology</a:t>
            </a:r>
            <a:r>
              <a:rPr lang="sl-SI" sz="2200" dirty="0" smtClean="0">
                <a:solidFill>
                  <a:schemeClr val="tx1"/>
                </a:solidFill>
              </a:rPr>
              <a:t> in </a:t>
            </a:r>
            <a:r>
              <a:rPr lang="sl-SI" sz="2200" dirty="0" err="1" smtClean="0">
                <a:solidFill>
                  <a:schemeClr val="tx1"/>
                </a:solidFill>
              </a:rPr>
              <a:t>the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field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of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defence</a:t>
            </a:r>
            <a:endParaRPr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360"/>
              </a:spcBef>
              <a:buFont typeface="Arial Narrow"/>
              <a:buChar char="-"/>
            </a:pPr>
            <a:r>
              <a:rPr lang="sl-SI" sz="2200" dirty="0">
                <a:solidFill>
                  <a:schemeClr val="tx1"/>
                </a:solidFill>
              </a:rPr>
              <a:t>- </a:t>
            </a:r>
            <a:r>
              <a:rPr lang="sl-SI" sz="2200" dirty="0" err="1" smtClean="0">
                <a:solidFill>
                  <a:schemeClr val="tx1"/>
                </a:solidFill>
              </a:rPr>
              <a:t>Integrate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translators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and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terminologists</a:t>
            </a:r>
            <a:r>
              <a:rPr lang="sl-SI" sz="2200" dirty="0">
                <a:solidFill>
                  <a:schemeClr val="tx1"/>
                </a:solidFill>
              </a:rPr>
              <a:t> in </a:t>
            </a:r>
            <a:r>
              <a:rPr lang="sl-SI" sz="2200" dirty="0" err="1">
                <a:solidFill>
                  <a:schemeClr val="tx1"/>
                </a:solidFill>
              </a:rPr>
              <a:t>terminology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work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>
                <a:solidFill>
                  <a:schemeClr val="tx1"/>
                </a:solidFill>
              </a:rPr>
              <a:t>to </a:t>
            </a:r>
            <a:r>
              <a:rPr lang="sl-SI" sz="2200" dirty="0" err="1">
                <a:solidFill>
                  <a:schemeClr val="tx1"/>
                </a:solidFill>
              </a:rPr>
              <a:t>meet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the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specific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needs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of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the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military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and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training</a:t>
            </a:r>
            <a:endParaRPr lang="sl-SI" sz="22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360"/>
              </a:spcBef>
              <a:buFont typeface="Arial Narrow"/>
              <a:buChar char="-"/>
            </a:pPr>
            <a:r>
              <a:rPr lang="sl-SI" sz="2200" dirty="0" smtClean="0">
                <a:solidFill>
                  <a:schemeClr val="tx1"/>
                </a:solidFill>
              </a:rPr>
              <a:t>- </a:t>
            </a:r>
            <a:r>
              <a:rPr lang="sl-SI" sz="2200" dirty="0" err="1">
                <a:solidFill>
                  <a:schemeClr val="tx1"/>
                </a:solidFill>
              </a:rPr>
              <a:t>Increase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involvement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of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SMEs</a:t>
            </a:r>
            <a:r>
              <a:rPr lang="sl-SI" sz="2200" dirty="0" smtClean="0">
                <a:solidFill>
                  <a:schemeClr val="tx1"/>
                </a:solidFill>
              </a:rPr>
              <a:t> in </a:t>
            </a:r>
            <a:r>
              <a:rPr lang="sl-SI" sz="2200" dirty="0" err="1" smtClean="0">
                <a:solidFill>
                  <a:schemeClr val="tx1"/>
                </a:solidFill>
              </a:rPr>
              <a:t>terminology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development</a:t>
            </a:r>
            <a:endParaRPr lang="sl-SI" sz="2200"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Arial Narrow"/>
              <a:buChar char="-"/>
            </a:pPr>
            <a:r>
              <a:rPr lang="sl-SI" sz="2200" dirty="0" smtClean="0">
                <a:solidFill>
                  <a:schemeClr val="tx1"/>
                </a:solidFill>
              </a:rPr>
              <a:t>- </a:t>
            </a:r>
            <a:r>
              <a:rPr lang="sl-SI" sz="2200" dirty="0" err="1" smtClean="0">
                <a:solidFill>
                  <a:schemeClr val="tx1"/>
                </a:solidFill>
              </a:rPr>
              <a:t>Build</a:t>
            </a:r>
            <a:r>
              <a:rPr lang="sl-SI" sz="2200" dirty="0" smtClean="0">
                <a:solidFill>
                  <a:schemeClr val="tx1"/>
                </a:solidFill>
              </a:rPr>
              <a:t> a </a:t>
            </a:r>
            <a:r>
              <a:rPr lang="sl-SI" sz="2200" dirty="0" err="1" smtClean="0">
                <a:solidFill>
                  <a:schemeClr val="tx1"/>
                </a:solidFill>
              </a:rPr>
              <a:t>multi-language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defence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termbase</a:t>
            </a:r>
            <a:r>
              <a:rPr lang="sl-SI" sz="2200" dirty="0" smtClean="0">
                <a:solidFill>
                  <a:schemeClr val="tx1"/>
                </a:solidFill>
              </a:rPr>
              <a:t> (general, area-</a:t>
            </a:r>
            <a:r>
              <a:rPr lang="sl-SI" sz="2200" dirty="0" err="1" smtClean="0">
                <a:solidFill>
                  <a:schemeClr val="tx1"/>
                </a:solidFill>
              </a:rPr>
              <a:t>specific</a:t>
            </a:r>
            <a:r>
              <a:rPr lang="sl-SI" sz="2200" dirty="0" smtClean="0">
                <a:solidFill>
                  <a:schemeClr val="tx1"/>
                </a:solidFill>
              </a:rPr>
              <a:t>, </a:t>
            </a:r>
            <a:r>
              <a:rPr lang="sl-SI" sz="2200" dirty="0" err="1" smtClean="0">
                <a:solidFill>
                  <a:schemeClr val="tx1"/>
                </a:solidFill>
              </a:rPr>
              <a:t>mission-relevant</a:t>
            </a:r>
            <a:r>
              <a:rPr lang="sl-SI" sz="2200" dirty="0" smtClean="0">
                <a:solidFill>
                  <a:schemeClr val="tx1"/>
                </a:solidFill>
              </a:rPr>
              <a:t>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Arial Narrow"/>
              <a:buChar char="-"/>
            </a:pPr>
            <a:r>
              <a:rPr lang="sl-SI" sz="2200" dirty="0" smtClean="0">
                <a:solidFill>
                  <a:schemeClr val="tx1"/>
                </a:solidFill>
              </a:rPr>
              <a:t>- </a:t>
            </a:r>
            <a:r>
              <a:rPr lang="sl-SI" sz="2200" dirty="0" err="1" smtClean="0">
                <a:solidFill>
                  <a:schemeClr val="tx1"/>
                </a:solidFill>
              </a:rPr>
              <a:t>Create</a:t>
            </a:r>
            <a:r>
              <a:rPr lang="sl-SI" sz="2200" dirty="0" smtClean="0">
                <a:solidFill>
                  <a:schemeClr val="tx1"/>
                </a:solidFill>
              </a:rPr>
              <a:t> a </a:t>
            </a:r>
            <a:r>
              <a:rPr lang="sl-SI" sz="2200" dirty="0" err="1" smtClean="0">
                <a:solidFill>
                  <a:schemeClr val="tx1"/>
                </a:solidFill>
              </a:rPr>
              <a:t>pool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of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terminology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resources</a:t>
            </a:r>
            <a:r>
              <a:rPr lang="sl-SI" sz="2200" dirty="0" smtClean="0">
                <a:solidFill>
                  <a:schemeClr val="tx1"/>
                </a:solidFill>
              </a:rPr>
              <a:t>/</a:t>
            </a:r>
            <a:r>
              <a:rPr lang="sl-SI" sz="2200" dirty="0" err="1" smtClean="0">
                <a:solidFill>
                  <a:schemeClr val="tx1"/>
                </a:solidFill>
              </a:rPr>
              <a:t>materials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for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training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purposes</a:t>
            </a:r>
            <a:endParaRPr sz="2200"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Arial Narrow"/>
              <a:buChar char="-"/>
            </a:pPr>
            <a:r>
              <a:rPr lang="sl-SI" sz="2200" dirty="0">
                <a:solidFill>
                  <a:schemeClr val="tx1"/>
                </a:solidFill>
              </a:rPr>
              <a:t>- </a:t>
            </a:r>
            <a:r>
              <a:rPr lang="sl-SI" sz="2200" dirty="0" err="1">
                <a:solidFill>
                  <a:schemeClr val="tx1"/>
                </a:solidFill>
              </a:rPr>
              <a:t>Enable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access</a:t>
            </a:r>
            <a:r>
              <a:rPr lang="sl-SI" sz="2200" dirty="0">
                <a:solidFill>
                  <a:schemeClr val="tx1"/>
                </a:solidFill>
              </a:rPr>
              <a:t> to </a:t>
            </a:r>
            <a:r>
              <a:rPr lang="sl-SI" sz="2200" dirty="0" err="1">
                <a:solidFill>
                  <a:schemeClr val="tx1"/>
                </a:solidFill>
              </a:rPr>
              <a:t>authentic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materials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through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exchange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programmes</a:t>
            </a:r>
            <a:endParaRPr sz="2200"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Arial Narrow"/>
              <a:buChar char="-"/>
            </a:pPr>
            <a:r>
              <a:rPr lang="sl-SI" sz="2200" dirty="0">
                <a:solidFill>
                  <a:schemeClr val="tx1"/>
                </a:solidFill>
              </a:rPr>
              <a:t>- </a:t>
            </a:r>
            <a:r>
              <a:rPr lang="sl-SI" sz="2200" dirty="0" err="1" smtClean="0">
                <a:solidFill>
                  <a:schemeClr val="tx1"/>
                </a:solidFill>
              </a:rPr>
              <a:t>Facilitate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research</a:t>
            </a:r>
            <a:r>
              <a:rPr lang="sl-SI" sz="2200" dirty="0">
                <a:solidFill>
                  <a:schemeClr val="tx1"/>
                </a:solidFill>
              </a:rPr>
              <a:t> on </a:t>
            </a:r>
            <a:r>
              <a:rPr lang="sl-SI" sz="2200" dirty="0" err="1">
                <a:solidFill>
                  <a:schemeClr val="tx1"/>
                </a:solidFill>
              </a:rPr>
              <a:t>military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>
                <a:solidFill>
                  <a:schemeClr val="tx1"/>
                </a:solidFill>
              </a:rPr>
              <a:t>terminology</a:t>
            </a:r>
            <a:endParaRPr sz="2200"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Arial Narrow"/>
              <a:buChar char="-"/>
            </a:pPr>
            <a:r>
              <a:rPr lang="sl-SI" sz="2200" dirty="0">
                <a:solidFill>
                  <a:schemeClr val="tx1"/>
                </a:solidFill>
              </a:rPr>
              <a:t>- </a:t>
            </a:r>
            <a:r>
              <a:rPr lang="sl-SI" sz="2200" dirty="0" err="1" smtClean="0">
                <a:solidFill>
                  <a:schemeClr val="tx1"/>
                </a:solidFill>
              </a:rPr>
              <a:t>Provide</a:t>
            </a:r>
            <a:r>
              <a:rPr lang="sl-SI" sz="2200" dirty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basic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dirty="0" err="1" smtClean="0">
                <a:solidFill>
                  <a:schemeClr val="tx1"/>
                </a:solidFill>
              </a:rPr>
              <a:t>training</a:t>
            </a:r>
            <a:r>
              <a:rPr lang="sl-SI" sz="2200" dirty="0" smtClean="0">
                <a:solidFill>
                  <a:schemeClr val="tx1"/>
                </a:solidFill>
              </a:rPr>
              <a:t> in </a:t>
            </a:r>
            <a:r>
              <a:rPr lang="sl-SI" sz="2200" dirty="0" err="1" smtClean="0">
                <a:solidFill>
                  <a:schemeClr val="tx1"/>
                </a:solidFill>
              </a:rPr>
              <a:t>terminology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smtClean="0">
                <a:solidFill>
                  <a:schemeClr val="tx1"/>
                </a:solidFill>
              </a:rPr>
              <a:t>development</a:t>
            </a:r>
            <a:endParaRPr lang="en-US" sz="22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</a:pPr>
            <a:endParaRPr sz="22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2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1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body" idx="1"/>
          </p:nvPr>
        </p:nvSpPr>
        <p:spPr>
          <a:xfrm>
            <a:off x="251520" y="1844824"/>
            <a:ext cx="8713788" cy="324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sl-SI" sz="2300" dirty="0" err="1" smtClean="0">
                <a:solidFill>
                  <a:srgbClr val="3F3F3F"/>
                </a:solidFill>
              </a:rPr>
              <a:t>Slovenian</a:t>
            </a:r>
            <a:r>
              <a:rPr lang="sl-SI" sz="2300" dirty="0" smtClean="0">
                <a:solidFill>
                  <a:srgbClr val="3F3F3F"/>
                </a:solidFill>
              </a:rPr>
              <a:t> </a:t>
            </a:r>
            <a:r>
              <a:rPr lang="sl-SI" sz="2300" dirty="0" err="1" smtClean="0">
                <a:solidFill>
                  <a:srgbClr val="3F3F3F"/>
                </a:solidFill>
              </a:rPr>
              <a:t>Armed</a:t>
            </a:r>
            <a:r>
              <a:rPr lang="sl-SI" sz="2300" dirty="0" smtClean="0">
                <a:solidFill>
                  <a:srgbClr val="3F3F3F"/>
                </a:solidFill>
              </a:rPr>
              <a:t> </a:t>
            </a:r>
            <a:r>
              <a:rPr lang="sl-SI" sz="2300" dirty="0" err="1" smtClean="0">
                <a:solidFill>
                  <a:srgbClr val="3F3F3F"/>
                </a:solidFill>
              </a:rPr>
              <a:t>Forces</a:t>
            </a:r>
            <a:endParaRPr lang="sl-SI" sz="2300" dirty="0" smtClean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sl-SI" sz="2300" dirty="0" err="1" smtClean="0">
                <a:solidFill>
                  <a:srgbClr val="3F3F3F"/>
                </a:solidFill>
              </a:rPr>
              <a:t>School</a:t>
            </a:r>
            <a:r>
              <a:rPr lang="sl-SI" sz="2300" dirty="0" smtClean="0">
                <a:solidFill>
                  <a:srgbClr val="3F3F3F"/>
                </a:solidFill>
              </a:rPr>
              <a:t> </a:t>
            </a:r>
            <a:r>
              <a:rPr lang="sl-SI" sz="2300" dirty="0" err="1">
                <a:solidFill>
                  <a:srgbClr val="3F3F3F"/>
                </a:solidFill>
              </a:rPr>
              <a:t>of</a:t>
            </a:r>
            <a:r>
              <a:rPr lang="sl-SI" sz="2300" dirty="0">
                <a:solidFill>
                  <a:srgbClr val="3F3F3F"/>
                </a:solidFill>
              </a:rPr>
              <a:t> </a:t>
            </a:r>
            <a:r>
              <a:rPr lang="sl-SI" sz="2300" dirty="0" err="1">
                <a:solidFill>
                  <a:srgbClr val="3F3F3F"/>
                </a:solidFill>
              </a:rPr>
              <a:t>Foreign</a:t>
            </a:r>
            <a:r>
              <a:rPr lang="sl-SI" sz="2300" dirty="0">
                <a:solidFill>
                  <a:srgbClr val="3F3F3F"/>
                </a:solidFill>
              </a:rPr>
              <a:t> </a:t>
            </a:r>
            <a:r>
              <a:rPr lang="sl-SI" sz="2300" dirty="0" err="1">
                <a:solidFill>
                  <a:srgbClr val="3F3F3F"/>
                </a:solidFill>
              </a:rPr>
              <a:t>Languages</a:t>
            </a:r>
            <a:endParaRPr sz="2300"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sl-SI" sz="2300" dirty="0" err="1">
                <a:solidFill>
                  <a:srgbClr val="3F3F3F"/>
                </a:solidFill>
              </a:rPr>
              <a:t>Translation</a:t>
            </a:r>
            <a:r>
              <a:rPr lang="sl-SI" sz="2300" dirty="0">
                <a:solidFill>
                  <a:srgbClr val="3F3F3F"/>
                </a:solidFill>
              </a:rPr>
              <a:t>, </a:t>
            </a:r>
            <a:r>
              <a:rPr lang="sl-SI" sz="2300" dirty="0" err="1">
                <a:solidFill>
                  <a:srgbClr val="3F3F3F"/>
                </a:solidFill>
              </a:rPr>
              <a:t>Interpreting</a:t>
            </a:r>
            <a:r>
              <a:rPr lang="sl-SI" sz="2300" dirty="0">
                <a:solidFill>
                  <a:srgbClr val="3F3F3F"/>
                </a:solidFill>
              </a:rPr>
              <a:t> </a:t>
            </a:r>
            <a:r>
              <a:rPr lang="sl-SI" sz="2300" dirty="0" err="1">
                <a:solidFill>
                  <a:srgbClr val="3F3F3F"/>
                </a:solidFill>
              </a:rPr>
              <a:t>and</a:t>
            </a:r>
            <a:r>
              <a:rPr lang="sl-SI" sz="2300" dirty="0">
                <a:solidFill>
                  <a:srgbClr val="3F3F3F"/>
                </a:solidFill>
              </a:rPr>
              <a:t> </a:t>
            </a:r>
            <a:r>
              <a:rPr lang="sl-SI" sz="2300" dirty="0" err="1">
                <a:solidFill>
                  <a:srgbClr val="3F3F3F"/>
                </a:solidFill>
              </a:rPr>
              <a:t>Proofreading</a:t>
            </a:r>
            <a:r>
              <a:rPr lang="sl-SI" sz="2300" dirty="0">
                <a:solidFill>
                  <a:srgbClr val="3F3F3F"/>
                </a:solidFill>
              </a:rPr>
              <a:t> </a:t>
            </a:r>
            <a:r>
              <a:rPr lang="sl-SI" sz="2300" dirty="0" err="1">
                <a:solidFill>
                  <a:srgbClr val="3F3F3F"/>
                </a:solidFill>
              </a:rPr>
              <a:t>Department</a:t>
            </a:r>
            <a:r>
              <a:rPr lang="sl-SI" sz="2300" dirty="0">
                <a:solidFill>
                  <a:srgbClr val="3F3F3F"/>
                </a:solidFill>
              </a:rPr>
              <a:t> </a:t>
            </a:r>
            <a:endParaRPr sz="17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sl-SI" sz="2300" dirty="0">
                <a:solidFill>
                  <a:srgbClr val="3F3F3F"/>
                </a:solidFill>
              </a:rPr>
              <a:t>Poljče 28, 4275 Begunje na Gorenjskem, </a:t>
            </a:r>
            <a:r>
              <a:rPr lang="sl-SI" sz="2300" dirty="0" err="1">
                <a:solidFill>
                  <a:srgbClr val="3F3F3F"/>
                </a:solidFill>
              </a:rPr>
              <a:t>Slovenia</a:t>
            </a:r>
            <a:endParaRPr sz="2300"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2300" u="sng" dirty="0">
              <a:solidFill>
                <a:srgbClr val="3F3F3F"/>
              </a:solidFill>
              <a:hlinkClick r:id="rId3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sl-SI" sz="2300" u="sng" dirty="0">
                <a:solidFill>
                  <a:srgbClr val="3F3F3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e-mail: tamara.derman.zadravec@mors.si</a:t>
            </a:r>
            <a:endParaRPr sz="2300"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sl-SI" sz="2300" dirty="0">
                <a:solidFill>
                  <a:srgbClr val="3F3F3F"/>
                </a:solidFill>
              </a:rPr>
              <a:t>T: +386 4 532 3725</a:t>
            </a:r>
            <a:endParaRPr sz="1700" dirty="0"/>
          </a:p>
          <a:p>
            <a:pPr marL="3429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ANGLEŠKA NASLOVNA DRSNIC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390</Words>
  <Application>Microsoft Office PowerPoint</Application>
  <PresentationFormat>On-screen Show (4:3)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Noto Sans Symbols</vt:lpstr>
      <vt:lpstr>Arial</vt:lpstr>
      <vt:lpstr>Arial Narrow</vt:lpstr>
      <vt:lpstr>3_ANGLEŠKA NASLOVNA DRSNICA</vt:lpstr>
      <vt:lpstr>PowerPoint Presentation</vt:lpstr>
      <vt:lpstr>Challenges</vt:lpstr>
      <vt:lpstr>Aims of the conference in Slovenia</vt:lpstr>
      <vt:lpstr>Topics </vt:lpstr>
      <vt:lpstr>Achievements</vt:lpstr>
      <vt:lpstr>PowerPoint Presentation</vt:lpstr>
      <vt:lpstr>Way Ahead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TURNŠEK Sonja</dc:creator>
  <cp:lastModifiedBy>PETEK Branka</cp:lastModifiedBy>
  <cp:revision>15</cp:revision>
  <dcterms:created xsi:type="dcterms:W3CDTF">2020-02-27T10:26:56Z</dcterms:created>
  <dcterms:modified xsi:type="dcterms:W3CDTF">2022-05-22T15:33:56Z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0x010100D463B32722E5114FA40ADD162CF852A2</vt:lpwstr>
  </property>
  <property fmtid="{D5CDD505-2E9C-101B-9397-08002B2CF9AE}" pid="3" name="_dlc_DocIdItemGuid">
    <vt:lpwstr>f387d289-8992-414c-8160-93808886ec50</vt:lpwstr>
  </property>
</Properties>
</file>