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4836" r:id="rId2"/>
  </p:sldMasterIdLst>
  <p:notesMasterIdLst>
    <p:notesMasterId r:id="rId27"/>
  </p:notesMasterIdLst>
  <p:handoutMasterIdLst>
    <p:handoutMasterId r:id="rId28"/>
  </p:handoutMasterIdLst>
  <p:sldIdLst>
    <p:sldId id="513" r:id="rId3"/>
    <p:sldId id="578" r:id="rId4"/>
    <p:sldId id="557" r:id="rId5"/>
    <p:sldId id="559" r:id="rId6"/>
    <p:sldId id="549" r:id="rId7"/>
    <p:sldId id="560" r:id="rId8"/>
    <p:sldId id="562" r:id="rId9"/>
    <p:sldId id="563" r:id="rId10"/>
    <p:sldId id="564" r:id="rId11"/>
    <p:sldId id="556" r:id="rId12"/>
    <p:sldId id="577" r:id="rId13"/>
    <p:sldId id="257" r:id="rId14"/>
    <p:sldId id="260" r:id="rId15"/>
    <p:sldId id="261" r:id="rId16"/>
    <p:sldId id="262" r:id="rId17"/>
    <p:sldId id="267" r:id="rId18"/>
    <p:sldId id="266" r:id="rId19"/>
    <p:sldId id="268" r:id="rId20"/>
    <p:sldId id="558" r:id="rId21"/>
    <p:sldId id="565" r:id="rId22"/>
    <p:sldId id="567" r:id="rId23"/>
    <p:sldId id="566" r:id="rId24"/>
    <p:sldId id="575" r:id="rId25"/>
    <p:sldId id="543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EE3712"/>
    <a:srgbClr val="233AAD"/>
    <a:srgbClr val="CC66FF"/>
    <a:srgbClr val="2765A9"/>
    <a:srgbClr val="0077D0"/>
    <a:srgbClr val="6699FF"/>
    <a:srgbClr val="1D7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 autoAdjust="0"/>
    <p:restoredTop sz="89438" autoAdjust="0"/>
  </p:normalViewPr>
  <p:slideViewPr>
    <p:cSldViewPr snapToObjects="1">
      <p:cViewPr varScale="1">
        <p:scale>
          <a:sx n="79" d="100"/>
          <a:sy n="79" d="100"/>
        </p:scale>
        <p:origin x="131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F98280-78D9-4949-A9B3-1F53FAB991F4}" type="datetimeFigureOut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728BDE-CFA1-4CC0-BD46-B07A29233E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30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D8C63E-9824-4F67-95EA-BF4A6C68F410}" type="datetimeFigureOut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5" rIns="93167" bIns="4658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</p:spPr>
        <p:txBody>
          <a:bodyPr vert="horz" lIns="93167" tIns="46585" rIns="93167" bIns="4658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05DC728-FD11-4989-8723-B7055382A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74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EE0C-08F0-756B-980F-709B15405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8BE29-184F-1C63-E62B-E0A302AE1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E82B4-DB1F-C465-5315-C42695E5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A4FF-EA53-B2D0-8D81-C40D411F0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0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0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4A9B-45B3-4D16-D2BE-1D10BA31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39A94-073D-5D96-F9E0-1CF9B5046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F4735-5EFE-C650-06AD-62F4CF864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27F8F-4F4A-54C5-60E4-10C10B24F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</a:t>
            </a:r>
            <a:r>
              <a:rPr lang="en-US" baseline="0" dirty="0"/>
              <a:t> 17, first two quarters, 120 events and 1849 students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5DC728-FD11-4989-8723-B7055382A1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0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1F0D-F179-D681-49E5-6FF7813A6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28B33-03E7-CE3D-245B-55F72959A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10AA7-FF32-4FA1-376D-1DE49A0C9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EC7A2-C868-E3FA-61CB-67B45EA79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7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4D51-61C4-DC02-4091-DD6756AD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4B81F-C698-5CCF-EE3A-072C847AB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72B35-9F61-436D-4104-557C191C7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4CA87-878F-8FDD-DF04-70781B75C3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8A76C-8A08-2DEB-7C65-5F4C989C4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49756-F32D-405A-0836-1B99E3E0A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D084D-E512-08C4-5B82-0E88C0B94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4BB81-2305-3A36-CAFE-5B944CBFC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1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519E-34F4-DE17-9709-60B4873E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B1478-8B72-D2E6-11FF-216A11086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50451-36D7-58AE-4AF5-E9DC3A8F3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F15F7-4705-386B-89A5-D3E97A7AD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9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C728-FD11-4989-8723-B7055382A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2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titlepage_Graphic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monumen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DLI crest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288" y="2160588"/>
            <a:ext cx="16002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378" y="381000"/>
            <a:ext cx="7772400" cy="1470025"/>
          </a:xfrm>
        </p:spPr>
        <p:txBody>
          <a:bodyPr/>
          <a:lstStyle>
            <a:lvl1pPr>
              <a:defRPr baseline="0">
                <a:solidFill>
                  <a:srgbClr val="3432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992D-9245-48D7-AE45-74C820DE414B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A00E1-339E-4ABC-8751-2CDE8465C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AC12-BF3A-4837-9A1B-DA72FD6D7674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75D7B-4E55-4C9B-BC69-FC5D76336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itlepage_Graphic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monumen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905000"/>
            <a:ext cx="30114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3233"/>
                </a:solidFill>
              </a:defRPr>
            </a:lvl1pPr>
          </a:lstStyle>
          <a:p>
            <a:pPr>
              <a:defRPr/>
            </a:pPr>
            <a:fld id="{783D59F7-6565-4A26-B64E-865490F2EF83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titlepage_Graphic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936750"/>
            <a:ext cx="30114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3432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43233"/>
                </a:solidFill>
              </a:defRPr>
            </a:lvl1pPr>
          </a:lstStyle>
          <a:p>
            <a:fld id="{541026BD-4360-40B4-8826-CB41B9826B65}" type="datetime1">
              <a:rPr lang="en-US"/>
              <a:pPr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AEC16F-7529-485D-9082-A8EAB04B18EF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4E7E0-C4FA-4DD5-8E7E-CF2BD9CF5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0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B70DB0-0350-4093-B8FD-D87BF6D6E3BF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407A5-2A6E-4ED5-99EC-E194068B29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59E6C3-6AA7-4F07-9A75-D358F24DBA9E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1CF63-AE15-4F2C-A58B-D03D367A2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19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9CE3B-80FB-41D1-AC14-6FF2C1D6D101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531E1-2E71-435A-B1D0-B12650235F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3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FA373-1372-436A-82DA-C79B5FB41390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8F3C8-82B1-443A-9062-44584F573F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06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275D38-36DB-4713-BA1F-9CAAB99F24EB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00F45-B002-4605-921F-441EF1199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1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DF7E6-BA27-4D71-AC2A-576FBC2C0EFA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7833A-E5CB-4495-BD2B-602C8B6D2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61A17D-6653-4309-AB93-FBF4B17E39EC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978B4-B873-41BD-9673-9052C72B72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01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267F4-5CDA-443D-9393-BD08D6351077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BF7F-58EA-4439-87BE-7844FE4FFF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7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35B7C-A58D-4BEB-9B1E-EEF9B683EF87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F0407-8206-41EF-ACEC-3943D3D70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5772ED-4D0F-46B9-9883-A93DCA527CA8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101E4-1309-41D2-A4BA-DBB2BB530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7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1A7A-136E-472B-BC4F-BEDF9CA9A925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FA7E1-9B2F-4428-9A7F-E0675DE9C7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D0FD-86FE-4B43-B2FE-20A17922A217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8563-9775-4FD0-AE9B-E7EC103B0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C0A50-C62A-481F-9B36-8CDCF28A1F69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C2CF-1AF7-454B-A05B-A785CCE348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8E99-227B-4018-8758-51FAD8D77B7C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3B51-65A5-4D58-9236-B8A0753C72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BD39F-211E-4919-96A7-B46A8D93B8B8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FE507-FD60-4C81-B8AF-A2AAAD364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7A6D-D63F-48E3-A470-3DB6588FCC4C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1B10-C4A2-4D80-930B-467116E3A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C9CE-3C9D-44BE-8776-61BBC9855013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54F0-BC1E-4D6A-8A1E-46F24A21E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70988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Arial Bold Italic 40pt Black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C2B520C-E4F4-428C-A802-C91BD74FF866}" type="datetime1">
              <a:rPr lang="en-US"/>
              <a:pPr>
                <a:defRPr/>
              </a:pPr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7719E5B-DEC1-4995-ABEE-B97277BECD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3" descr="DLI crest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15240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9"/>
              </a:srgbClr>
            </a:outerShdw>
          </a:effectLst>
        </p:spPr>
      </p:pic>
      <p:sp>
        <p:nvSpPr>
          <p:cNvPr id="10" name="Title Placeholder 1"/>
          <p:cNvSpPr txBox="1">
            <a:spLocks/>
          </p:cNvSpPr>
          <p:nvPr/>
        </p:nvSpPr>
        <p:spPr bwMode="auto">
          <a:xfrm>
            <a:off x="0" y="-76200"/>
            <a:ext cx="92202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1600" i="0" dirty="0">
              <a:solidFill>
                <a:srgbClr val="612059"/>
              </a:solidFill>
              <a:latin typeface="Times New Roman"/>
              <a:cs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kern="1200">
          <a:solidFill>
            <a:srgbClr val="343233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85000"/>
            </a:schemeClr>
          </a:fgClr>
          <a:bgClr>
            <a:srgbClr val="F5F8F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70988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Arial Bold Italic 40pt Black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fld id="{CEC5A0C3-D841-459D-B923-A8220E43F952}" type="datetime1">
              <a:rPr lang="en-US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fld id="{62E30684-B173-4B4D-9769-763748002F4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2" name="Picture 3" descr="DLI crest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5240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9"/>
              </a:srgbClr>
            </a:outerShdw>
          </a:effectLst>
        </p:spPr>
      </p:pic>
      <p:sp>
        <p:nvSpPr>
          <p:cNvPr id="10" name="Title Placeholder 1"/>
          <p:cNvSpPr txBox="1">
            <a:spLocks/>
          </p:cNvSpPr>
          <p:nvPr/>
        </p:nvSpPr>
        <p:spPr bwMode="auto">
          <a:xfrm>
            <a:off x="0" y="-76200"/>
            <a:ext cx="922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i="0" dirty="0">
                <a:solidFill>
                  <a:srgbClr val="612059"/>
                </a:solidFill>
                <a:latin typeface="Times New Roman"/>
                <a:cs typeface="Times New Roman"/>
              </a:rPr>
              <a:t>DEFENSE LANGUAGE INSTITUTE FOREIGN LANGUAGE CENTER</a:t>
            </a:r>
          </a:p>
        </p:txBody>
      </p:sp>
    </p:spTree>
    <p:extLst>
      <p:ext uri="{BB962C8B-B14F-4D97-AF65-F5344CB8AC3E}">
        <p14:creationId xmlns:p14="http://schemas.microsoft.com/office/powerpoint/2010/main" val="126547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kern="1200">
          <a:solidFill>
            <a:srgbClr val="343233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43233"/>
          </a:solidFill>
          <a:latin typeface="Arial"/>
          <a:ea typeface="ＭＳ Ｐゴシック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titlepage_Graph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monumen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870" y="1518087"/>
            <a:ext cx="6680200" cy="4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68400" y="140648"/>
            <a:ext cx="7772400" cy="8493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baseline="0">
                <a:solidFill>
                  <a:srgbClr val="3432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343233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343233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343233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343233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DLIFLC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Isolation Immersion Overview</a:t>
            </a:r>
          </a:p>
        </p:txBody>
      </p:sp>
      <p:pic>
        <p:nvPicPr>
          <p:cNvPr id="6149" name="Picture 4" descr="DLI cres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226"/>
            <a:ext cx="1143000" cy="14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0" y="152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58481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NATO-BILC Professional Seminar</a:t>
            </a:r>
          </a:p>
          <a:p>
            <a:pPr algn="ctr"/>
            <a:r>
              <a:rPr lang="en-US" sz="2000" b="1" dirty="0"/>
              <a:t>OCT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990600" y="228600"/>
            <a:ext cx="8001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Activities Overview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3597DF91-D6FD-4079-B3B9-78A4E78BE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70D9912A-9B7F-4978-A0CD-8314D0370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6" name="Rectangle 4">
            <a:extLst>
              <a:ext uri="{FF2B5EF4-FFF2-40B4-BE49-F238E27FC236}">
                <a16:creationId xmlns:a16="http://schemas.microsoft.com/office/drawing/2014/main" id="{C5481FCB-F3E9-45A2-BE54-350C199E7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70572"/>
            <a:ext cx="5715000" cy="498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Semester I: 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One Day (Cultural immersion) </a:t>
            </a:r>
          </a:p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Semester II: Two days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Day 1: Cultural immersion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Day 2: Mission-related training (STX) 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	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Semester III: Two days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Day 1: Cultural immersion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Day 2: Mission-related training (STX)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Target Language ONLY/ Exposure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	to Culture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pic>
        <p:nvPicPr>
          <p:cNvPr id="118" name="Picture 11" descr="DSC00685">
            <a:extLst>
              <a:ext uri="{FF2B5EF4-FFF2-40B4-BE49-F238E27FC236}">
                <a16:creationId xmlns:a16="http://schemas.microsoft.com/office/drawing/2014/main" id="{7C8695C4-6C56-45D6-A739-1DE3E130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0"/>
          <a:stretch>
            <a:fillRect/>
          </a:stretch>
        </p:blipFill>
        <p:spPr bwMode="auto">
          <a:xfrm>
            <a:off x="5334000" y="1842249"/>
            <a:ext cx="3656341" cy="2266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9" name="Picture 14" descr="IMG_1070">
            <a:extLst>
              <a:ext uri="{FF2B5EF4-FFF2-40B4-BE49-F238E27FC236}">
                <a16:creationId xmlns:a16="http://schemas.microsoft.com/office/drawing/2014/main" id="{187C4791-6BF0-487C-B034-CD4A8FB8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14" y="4108892"/>
            <a:ext cx="3658427" cy="26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2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AEC9-299D-1B51-5CB5-D0DEB9FF6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9B6B78-34EA-F3EC-3F64-B64BB20C889E}"/>
              </a:ext>
            </a:extLst>
          </p:cNvPr>
          <p:cNvSpPr txBox="1"/>
          <p:nvPr/>
        </p:nvSpPr>
        <p:spPr>
          <a:xfrm>
            <a:off x="25146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Immersion Topics</a:t>
            </a:r>
          </a:p>
        </p:txBody>
      </p:sp>
      <p:pic>
        <p:nvPicPr>
          <p:cNvPr id="5" name="Picture 4" descr="Several images of military personnel&#10;&#10;Description automatically generated">
            <a:extLst>
              <a:ext uri="{FF2B5EF4-FFF2-40B4-BE49-F238E27FC236}">
                <a16:creationId xmlns:a16="http://schemas.microsoft.com/office/drawing/2014/main" id="{2FC4F857-6226-A4CC-D04C-632EF9CD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86868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C76E7-4390-FAA3-E715-1F67390CFDF1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1F191-227B-A608-3E20-1E6742A8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1800" dirty="0"/>
              <a:t>Objectives: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To provide students with an environment where the target language must be used in simulated real-life situations through the immersion setting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To use Tagalog exclusively in a wide variety of activities designed to encourage maximum participation among all students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To reinforce lessons, content and vocabulary learned in class and further develop students’ language skills through the use of simulated real-life situations</a:t>
            </a:r>
          </a:p>
          <a:p>
            <a:pPr marL="514350" indent="-514350">
              <a:buAutoNum type="arabicPeriod"/>
            </a:pPr>
            <a:r>
              <a:rPr lang="en-US" sz="1800" dirty="0"/>
              <a:t>Participating Class: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10 Students</a:t>
            </a:r>
          </a:p>
          <a:p>
            <a:pPr marL="514350" indent="-514350">
              <a:buAutoNum type="arabicPeriod"/>
            </a:pPr>
            <a:r>
              <a:rPr lang="en-US" sz="1800" dirty="0"/>
              <a:t>Date </a:t>
            </a:r>
            <a:r>
              <a:rPr lang="en-US" sz="1800"/>
              <a:t>&amp; Time:</a:t>
            </a:r>
            <a:endParaRPr lang="en-US" sz="1800" dirty="0"/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Friday, 22 OCT 2021, 0755-1500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1800" dirty="0"/>
              <a:t>Students participating in class immersion activities will complete the assigned tasks with their teachers</a:t>
            </a:r>
          </a:p>
          <a:p>
            <a:pPr marL="40005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30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BDBA9BF3-BF07-D2DD-6802-835A325BC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49" y="1981200"/>
            <a:ext cx="8488901" cy="3733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752919-B257-8FFB-ED90-EC1CC7F37B52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351884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ab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F2E58C6A-CB04-8728-435A-D90B52315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800"/>
            <a:ext cx="8524480" cy="47244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EDAA0-9ADF-8F29-618F-3C233481CE56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309423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41792311-3B88-3319-4914-286C73B02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6400"/>
            <a:ext cx="8880626" cy="4648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CCB6B-7F4E-7339-E46D-1FFC319FDA3C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2786651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urvey&#10;&#10;Description automatically generated">
            <a:extLst>
              <a:ext uri="{FF2B5EF4-FFF2-40B4-BE49-F238E27FC236}">
                <a16:creationId xmlns:a16="http://schemas.microsoft.com/office/drawing/2014/main" id="{63BB46D0-0584-DCD0-1E15-0C7127BE6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3" y="1759858"/>
            <a:ext cx="8635995" cy="456474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DEDA4-0795-6AD7-9221-265AB1029EF9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145079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urvey&#10;&#10;Description automatically generated">
            <a:extLst>
              <a:ext uri="{FF2B5EF4-FFF2-40B4-BE49-F238E27FC236}">
                <a16:creationId xmlns:a16="http://schemas.microsoft.com/office/drawing/2014/main" id="{C38EB449-9A88-9D27-BBA3-7AAF09A2A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57" y="1676400"/>
            <a:ext cx="8514086" cy="469889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47CA4-D395-FA98-F137-70B833C9CD57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4907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212ACF-55FC-8396-AE4F-A9C74FAF1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22" y="1676400"/>
            <a:ext cx="8459956" cy="4953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B2271-E63C-AB58-D246-172431B3F474}"/>
              </a:ext>
            </a:extLst>
          </p:cNvPr>
          <p:cNvSpPr txBox="1"/>
          <p:nvPr/>
        </p:nvSpPr>
        <p:spPr>
          <a:xfrm>
            <a:off x="15240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 Immersion Schedule</a:t>
            </a:r>
          </a:p>
        </p:txBody>
      </p:sp>
    </p:spTree>
    <p:extLst>
      <p:ext uri="{BB962C8B-B14F-4D97-AF65-F5344CB8AC3E}">
        <p14:creationId xmlns:p14="http://schemas.microsoft.com/office/powerpoint/2010/main" val="366226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467600" cy="1143000"/>
          </a:xfrm>
        </p:spPr>
        <p:txBody>
          <a:bodyPr/>
          <a:lstStyle/>
          <a:p>
            <a:r>
              <a:rPr lang="en-US" dirty="0"/>
              <a:t>Immersion Language Office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7833A-E5CB-4495-BD2B-602C8B6D27A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353305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/>
          </a:p>
        </p:txBody>
      </p:sp>
      <p:pic>
        <p:nvPicPr>
          <p:cNvPr id="3" name="OCVideo.738125330.05951.mp4">
            <a:hlinkClick r:id="" action="ppaction://media"/>
            <a:extLst>
              <a:ext uri="{FF2B5EF4-FFF2-40B4-BE49-F238E27FC236}">
                <a16:creationId xmlns:a16="http://schemas.microsoft.com/office/drawing/2014/main" id="{39255D80-0DB9-D11D-E7F9-5D557C2FF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89" y="1333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6EB91-B38F-28DA-2581-5F631D33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7EA1DA7C-1CE2-8E0C-2B76-39899403F6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E6B2D7D8-1ADA-3FC6-DA44-368F2821F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333B02C3-82C3-DC53-7F83-68EDA786F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6" name="Rectangle 4">
            <a:extLst>
              <a:ext uri="{FF2B5EF4-FFF2-40B4-BE49-F238E27FC236}">
                <a16:creationId xmlns:a16="http://schemas.microsoft.com/office/drawing/2014/main" id="{7D5C61A8-AFB3-6037-FE02-919A57427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77" y="2233678"/>
            <a:ext cx="4419599" cy="329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philosophy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statistics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environment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overview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schedule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Immersion surveys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54D6D0B-474E-C3FF-0A42-4F5D5A4E51A2}"/>
              </a:ext>
            </a:extLst>
          </p:cNvPr>
          <p:cNvSpPr/>
          <p:nvPr/>
        </p:nvSpPr>
        <p:spPr>
          <a:xfrm>
            <a:off x="1828800" y="378274"/>
            <a:ext cx="5716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Overview</a:t>
            </a:r>
            <a:endParaRPr lang="en-US" sz="4000" b="1" i="1" dirty="0"/>
          </a:p>
        </p:txBody>
      </p:sp>
      <p:pic>
        <p:nvPicPr>
          <p:cNvPr id="5" name="Picture 4" descr="A glass case with objects in it&#10;&#10;Description automatically generated">
            <a:extLst>
              <a:ext uri="{FF2B5EF4-FFF2-40B4-BE49-F238E27FC236}">
                <a16:creationId xmlns:a16="http://schemas.microsoft.com/office/drawing/2014/main" id="{B0A9FD82-F2EE-94CD-BD33-5991CC5AC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001" y="2060222"/>
            <a:ext cx="518724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79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1ED9E7-DB58-7C52-192D-D3B28079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7467600" cy="1143000"/>
          </a:xfrm>
        </p:spPr>
        <p:txBody>
          <a:bodyPr/>
          <a:lstStyle/>
          <a:p>
            <a:r>
              <a:rPr lang="en-US" dirty="0"/>
              <a:t>Student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8706D-659A-74F2-BE91-0930BC44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B7833A-E5CB-4495-BD2B-602C8B6D27A7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B837EC61-9972-544B-5A9F-1E20A5E79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8" y="2209800"/>
            <a:ext cx="8789582" cy="3850084"/>
          </a:xfrm>
        </p:spPr>
      </p:pic>
    </p:spTree>
    <p:extLst>
      <p:ext uri="{BB962C8B-B14F-4D97-AF65-F5344CB8AC3E}">
        <p14:creationId xmlns:p14="http://schemas.microsoft.com/office/powerpoint/2010/main" val="3147027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A5B7-7AF0-848A-725F-E8384285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Survey Results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79524FB7-B446-5229-955C-4DBF6A0C50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8991600" cy="41148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98E18-2A12-F841-C9EC-A47AC8DB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28563-9775-4FD0-AE9B-E7EC103B0C5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5A96-AEBC-D2C7-9F5E-14AED18C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Survey Results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A3D41840-A826-5700-54C9-7A8B14DD6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9788" cy="472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55702-A5A6-97BF-4E18-F5557343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28563-9775-4FD0-AE9B-E7EC103B0C5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83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73E1-7A3A-84CF-8812-92075386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Comments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515C407-C3B5-2599-4028-2E59DEE7F6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5570"/>
            <a:ext cx="8229600" cy="43552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56B5E-939C-E238-DEDA-433B25D4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28563-9775-4FD0-AE9B-E7EC103B0C5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0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7833A-E5CB-4495-BD2B-602C8B6D27A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4662" y="2286000"/>
            <a:ext cx="670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DLIFLC  Immersion Language Office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8695B1-2FCE-EF0F-9C72-700C99BC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5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3597DF91-D6FD-4079-B3B9-78A4E78BE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70D9912A-9B7F-4978-A0CD-8314D0370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6" name="Rectangle 4">
            <a:extLst>
              <a:ext uri="{FF2B5EF4-FFF2-40B4-BE49-F238E27FC236}">
                <a16:creationId xmlns:a16="http://schemas.microsoft.com/office/drawing/2014/main" id="{95529137-9D62-4B85-A3A8-6EE3B56B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1943099"/>
            <a:ext cx="3962401" cy="375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43233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Remove our students from any and all exposure to English and have them conduct real-life tasks using the target language </a:t>
            </a:r>
          </a:p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The DLI Iso-immersion facility is an ideal environment for accomplishing this goal.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C9334710-ADF5-4C4A-9348-03BE00E05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5055"/>
            <a:ext cx="4351427" cy="453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AE24BB52-5833-4403-A2F2-28C13B2653C7}"/>
              </a:ext>
            </a:extLst>
          </p:cNvPr>
          <p:cNvSpPr/>
          <p:nvPr/>
        </p:nvSpPr>
        <p:spPr>
          <a:xfrm>
            <a:off x="1828800" y="378274"/>
            <a:ext cx="6595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Philosophy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311196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CD7A-8872-1B28-CDDE-7859AF58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AD5F378D-0467-DBE2-8A8E-50BC189152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9B00C9FE-D940-F21E-13C7-CDBF79C99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15FB169E-01CD-2946-D000-61646709A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C099184-7851-8490-9B62-C029914A518B}"/>
              </a:ext>
            </a:extLst>
          </p:cNvPr>
          <p:cNvSpPr/>
          <p:nvPr/>
        </p:nvSpPr>
        <p:spPr>
          <a:xfrm>
            <a:off x="1828800" y="378274"/>
            <a:ext cx="6595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Philosophy</a:t>
            </a:r>
            <a:endParaRPr lang="en-US" sz="4000" b="1" i="1" dirty="0"/>
          </a:p>
        </p:txBody>
      </p:sp>
      <p:pic>
        <p:nvPicPr>
          <p:cNvPr id="5" name="Picture 4" descr="A poster on a wall&#10;&#10;Description automatically generated">
            <a:extLst>
              <a:ext uri="{FF2B5EF4-FFF2-40B4-BE49-F238E27FC236}">
                <a16:creationId xmlns:a16="http://schemas.microsoft.com/office/drawing/2014/main" id="{593B77F9-58E8-D93E-CB0B-3862B474A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4537" y="969664"/>
            <a:ext cx="5181599" cy="65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7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Iso-Immersions by FY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036266"/>
              </p:ext>
            </p:extLst>
          </p:nvPr>
        </p:nvGraphicFramePr>
        <p:xfrm>
          <a:off x="4800600" y="1676400"/>
          <a:ext cx="4267201" cy="4644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3">
                  <a:extLst>
                    <a:ext uri="{9D8B030D-6E8A-4147-A177-3AD203B41FA5}">
                      <a16:colId xmlns:a16="http://schemas.microsoft.com/office/drawing/2014/main" val="1271604102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030280489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33874780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</a:t>
                      </a:r>
                      <a:r>
                        <a:rPr lang="en-US" baseline="0" dirty="0"/>
                        <a:t> Events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Students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655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3,752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5822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3,957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2595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06143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3,752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0249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936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6623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56805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46505"/>
                  </a:ext>
                </a:extLst>
              </a:tr>
              <a:tr h="54474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4,491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69,302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33636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50258"/>
              </p:ext>
            </p:extLst>
          </p:nvPr>
        </p:nvGraphicFramePr>
        <p:xfrm>
          <a:off x="76200" y="1676400"/>
          <a:ext cx="4114800" cy="5105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706">
                  <a:extLst>
                    <a:ext uri="{9D8B030D-6E8A-4147-A177-3AD203B41FA5}">
                      <a16:colId xmlns:a16="http://schemas.microsoft.com/office/drawing/2014/main" val="2731139754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3192677721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1786139566"/>
                    </a:ext>
                  </a:extLst>
                </a:gridCol>
              </a:tblGrid>
              <a:tr h="4641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Events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 Students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818344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732584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3,713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133396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753149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3,688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441103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3,917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862420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62561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1680951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881492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4,347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207639"/>
                  </a:ext>
                </a:extLst>
              </a:tr>
              <a:tr h="464127"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862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94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81F04-E0AD-5D35-A42A-49EEF27A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74458399-4821-F030-2A8D-6DC18CF182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DF351CFE-71E7-BEC1-6BAA-074979FDF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D0FE6107-5DE1-BFD3-35C5-401FF0621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5F80884-7B9D-8AB3-773B-DFD7914F84D1}"/>
              </a:ext>
            </a:extLst>
          </p:cNvPr>
          <p:cNvSpPr/>
          <p:nvPr/>
        </p:nvSpPr>
        <p:spPr>
          <a:xfrm>
            <a:off x="1828800" y="378274"/>
            <a:ext cx="6968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Environment</a:t>
            </a:r>
            <a:endParaRPr lang="en-US" sz="4000" b="1" i="1" dirty="0"/>
          </a:p>
        </p:txBody>
      </p:sp>
      <p:pic>
        <p:nvPicPr>
          <p:cNvPr id="5" name="Picture 4" descr="Long shot of a room&#10;&#10;Description automatically generated">
            <a:extLst>
              <a:ext uri="{FF2B5EF4-FFF2-40B4-BE49-F238E27FC236}">
                <a16:creationId xmlns:a16="http://schemas.microsoft.com/office/drawing/2014/main" id="{C82656D7-0912-0338-1588-E0559E7AC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57660"/>
            <a:ext cx="8839200" cy="50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5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47B0-4752-D5A8-46C6-90C53378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90B46E36-C213-A96F-B78E-33C1F7290E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6614A232-2D00-0047-0151-6B09119F8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FAB3D18F-3B7F-890C-569D-02969583E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E03C9D2-5408-75D3-E82A-C27D540567C9}"/>
              </a:ext>
            </a:extLst>
          </p:cNvPr>
          <p:cNvSpPr/>
          <p:nvPr/>
        </p:nvSpPr>
        <p:spPr>
          <a:xfrm>
            <a:off x="1828800" y="378274"/>
            <a:ext cx="6968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Environment</a:t>
            </a:r>
            <a:endParaRPr lang="en-US" sz="4000" b="1" i="1" dirty="0"/>
          </a:p>
        </p:txBody>
      </p:sp>
      <p:pic>
        <p:nvPicPr>
          <p:cNvPr id="5" name="Picture 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E62B229F-B83E-CE90-1CD9-658A1C92B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7660"/>
            <a:ext cx="8915400" cy="50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E5E31-E26A-5D1D-6BE4-61E265748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1ADC2DF2-9165-BE29-3090-8D818106E4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72475813-A319-39B4-FD31-20939A8D3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15641B34-0083-D462-9CBA-6039524D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349281B-772D-0B28-50EB-2B90AF0C0E5D}"/>
              </a:ext>
            </a:extLst>
          </p:cNvPr>
          <p:cNvSpPr/>
          <p:nvPr/>
        </p:nvSpPr>
        <p:spPr>
          <a:xfrm>
            <a:off x="1828800" y="378274"/>
            <a:ext cx="6968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Environment</a:t>
            </a:r>
            <a:endParaRPr lang="en-US" sz="4000" b="1" i="1" dirty="0"/>
          </a:p>
        </p:txBody>
      </p:sp>
      <p:pic>
        <p:nvPicPr>
          <p:cNvPr id="5" name="Picture 4" descr="A mannequin wearing a dress&#10;&#10;Description automatically generated">
            <a:extLst>
              <a:ext uri="{FF2B5EF4-FFF2-40B4-BE49-F238E27FC236}">
                <a16:creationId xmlns:a16="http://schemas.microsoft.com/office/drawing/2014/main" id="{7C259488-A2CC-3627-2DA1-7F3145DFD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9317" y="2499943"/>
            <a:ext cx="5100340" cy="3615774"/>
          </a:xfrm>
          <a:prstGeom prst="rect">
            <a:avLst/>
          </a:prstGeom>
        </p:spPr>
      </p:pic>
      <p:pic>
        <p:nvPicPr>
          <p:cNvPr id="7" name="Picture 6" descr="A table with various objects on it&#10;&#10;Description automatically generated">
            <a:extLst>
              <a:ext uri="{FF2B5EF4-FFF2-40B4-BE49-F238E27FC236}">
                <a16:creationId xmlns:a16="http://schemas.microsoft.com/office/drawing/2014/main" id="{A134142E-059C-5D37-B58A-584281EC0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" y="1757660"/>
            <a:ext cx="5029200" cy="51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B7926-164D-084E-107D-581CB46A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C4C1370A-DBA1-8822-5149-3DA1C249CD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145" y="3510260"/>
            <a:ext cx="8915400" cy="38481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18888E42-3892-FE23-C4C9-ACA2F85E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175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F0B5C6EF-14A4-045F-1989-DF32A0B0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5" y="65296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F4207B1-4C88-7CFD-8530-038EFF977EFD}"/>
              </a:ext>
            </a:extLst>
          </p:cNvPr>
          <p:cNvSpPr/>
          <p:nvPr/>
        </p:nvSpPr>
        <p:spPr>
          <a:xfrm>
            <a:off x="1828800" y="378274"/>
            <a:ext cx="6968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Iso-Immersion Environment</a:t>
            </a:r>
            <a:endParaRPr lang="en-US" sz="4000" b="1" i="1" dirty="0"/>
          </a:p>
        </p:txBody>
      </p:sp>
      <p:pic>
        <p:nvPicPr>
          <p:cNvPr id="5" name="Picture 4" descr="A table with colorful cloths and dresses&#10;&#10;Description automatically generated">
            <a:extLst>
              <a:ext uri="{FF2B5EF4-FFF2-40B4-BE49-F238E27FC236}">
                <a16:creationId xmlns:a16="http://schemas.microsoft.com/office/drawing/2014/main" id="{903B74D4-BE97-8CDA-C50E-2208FDE4D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97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370</Words>
  <Application>Microsoft Office PowerPoint</Application>
  <PresentationFormat>Předvádění na obrazovce (4:3)</PresentationFormat>
  <Paragraphs>172</Paragraphs>
  <Slides>24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1_Office Theme</vt:lpstr>
      <vt:lpstr>2_Office Theme</vt:lpstr>
      <vt:lpstr>Prezentace aplikace PowerPoint</vt:lpstr>
      <vt:lpstr>Prezentace aplikace PowerPoint</vt:lpstr>
      <vt:lpstr>Prezentace aplikace PowerPoint</vt:lpstr>
      <vt:lpstr>Prezentace aplikace PowerPoint</vt:lpstr>
      <vt:lpstr>Iso-Immersions by FY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Immersion Language Office </vt:lpstr>
      <vt:lpstr>Student Survey Results</vt:lpstr>
      <vt:lpstr>Student Survey Results</vt:lpstr>
      <vt:lpstr>Student Survey Results</vt:lpstr>
      <vt:lpstr>Survey Comments</vt:lpstr>
      <vt:lpstr> 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Program Review FY12</dc:title>
  <dc:creator>christian.haun</dc:creator>
  <cp:lastModifiedBy>Vavruška Production</cp:lastModifiedBy>
  <cp:revision>3326</cp:revision>
  <cp:lastPrinted>2024-10-07T15:43:04Z</cp:lastPrinted>
  <dcterms:created xsi:type="dcterms:W3CDTF">2013-03-20T18:44:11Z</dcterms:created>
  <dcterms:modified xsi:type="dcterms:W3CDTF">2024-10-16T06:46:38Z</dcterms:modified>
</cp:coreProperties>
</file>