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0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0"/>
  </p:notesMasterIdLst>
  <p:sldIdLst>
    <p:sldId id="271" r:id="rId3"/>
    <p:sldId id="270" r:id="rId4"/>
    <p:sldId id="263" r:id="rId5"/>
    <p:sldId id="279" r:id="rId6"/>
    <p:sldId id="258" r:id="rId7"/>
    <p:sldId id="262" r:id="rId8"/>
    <p:sldId id="280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350" autoAdjust="0"/>
  </p:normalViewPr>
  <p:slideViewPr>
    <p:cSldViewPr snapToGrid="0">
      <p:cViewPr varScale="1">
        <p:scale>
          <a:sx n="50" d="100"/>
          <a:sy n="50" d="100"/>
        </p:scale>
        <p:origin x="160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69BE30-02A2-4339-8623-169CFB3CDCA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173D936-BB95-4870-A8AE-E15A4B445F65}">
      <dgm:prSet phldrT="[Text]" custT="1"/>
      <dgm:spPr/>
      <dgm:t>
        <a:bodyPr/>
        <a:lstStyle/>
        <a:p>
          <a:r>
            <a:rPr lang="en-US" sz="1200" dirty="0"/>
            <a:t>Consult with JTAC SMEs, observe live JTAC and CAS exercises, conduct research on Aviation English and ICAO testing</a:t>
          </a:r>
        </a:p>
      </dgm:t>
    </dgm:pt>
    <dgm:pt modelId="{856F256A-5587-49D0-9B1C-3294767C3C13}" type="parTrans" cxnId="{69BDA149-82A8-4A7F-A09B-598C4B4E630B}">
      <dgm:prSet/>
      <dgm:spPr/>
      <dgm:t>
        <a:bodyPr/>
        <a:lstStyle/>
        <a:p>
          <a:endParaRPr lang="en-US"/>
        </a:p>
      </dgm:t>
    </dgm:pt>
    <dgm:pt modelId="{B7F3F7D4-BCE6-467F-9ADC-8EC561B9D98A}" type="sibTrans" cxnId="{69BDA149-82A8-4A7F-A09B-598C4B4E630B}">
      <dgm:prSet/>
      <dgm:spPr/>
      <dgm:t>
        <a:bodyPr/>
        <a:lstStyle/>
        <a:p>
          <a:endParaRPr lang="en-US"/>
        </a:p>
      </dgm:t>
    </dgm:pt>
    <dgm:pt modelId="{F329E09A-00F4-467C-A133-04B5CAF2F568}">
      <dgm:prSet phldrT="[Text]" custT="1"/>
      <dgm:spPr/>
      <dgm:t>
        <a:bodyPr/>
        <a:lstStyle/>
        <a:p>
          <a:r>
            <a:rPr lang="en-US" sz="1200" dirty="0"/>
            <a:t>  Validate JTAC language tasks with JTAC SMEs via a survey; NS JTACs had additional questions. Respondents: </a:t>
          </a:r>
        </a:p>
        <a:p>
          <a:r>
            <a:rPr lang="en-US" sz="1200" b="1" dirty="0"/>
            <a:t>N= 246,  25 nations </a:t>
          </a:r>
          <a:endParaRPr lang="en-US" sz="1200" dirty="0"/>
        </a:p>
      </dgm:t>
    </dgm:pt>
    <dgm:pt modelId="{0A6E8304-3D90-4CB7-8732-83F216321A6A}" type="parTrans" cxnId="{4E2C7502-AA65-4927-9036-C04AE4B98EE9}">
      <dgm:prSet/>
      <dgm:spPr/>
      <dgm:t>
        <a:bodyPr/>
        <a:lstStyle/>
        <a:p>
          <a:endParaRPr lang="en-US"/>
        </a:p>
      </dgm:t>
    </dgm:pt>
    <dgm:pt modelId="{73655A41-6A2C-4BD4-B823-CC93F975F339}" type="sibTrans" cxnId="{4E2C7502-AA65-4927-9036-C04AE4B98EE9}">
      <dgm:prSet/>
      <dgm:spPr/>
      <dgm:t>
        <a:bodyPr/>
        <a:lstStyle/>
        <a:p>
          <a:endParaRPr lang="en-US"/>
        </a:p>
      </dgm:t>
    </dgm:pt>
    <dgm:pt modelId="{77F5B9C4-BC1C-4E81-AE48-67FB1D5D3388}">
      <dgm:prSet phldrT="[Text]" custT="1"/>
      <dgm:spPr/>
      <dgm:t>
        <a:bodyPr/>
        <a:lstStyle/>
        <a:p>
          <a:r>
            <a:rPr lang="en-US" sz="1200" dirty="0"/>
            <a:t>Define the construct</a:t>
          </a:r>
        </a:p>
      </dgm:t>
    </dgm:pt>
    <dgm:pt modelId="{5E19AA7F-F03C-4667-9320-747C8272A8DD}" type="parTrans" cxnId="{F064E19E-1DEC-403F-A40C-9A4CA9920673}">
      <dgm:prSet/>
      <dgm:spPr/>
      <dgm:t>
        <a:bodyPr/>
        <a:lstStyle/>
        <a:p>
          <a:endParaRPr lang="en-US"/>
        </a:p>
      </dgm:t>
    </dgm:pt>
    <dgm:pt modelId="{461179B1-4D02-4875-900E-8DD10679C31D}" type="sibTrans" cxnId="{F064E19E-1DEC-403F-A40C-9A4CA9920673}">
      <dgm:prSet/>
      <dgm:spPr/>
      <dgm:t>
        <a:bodyPr/>
        <a:lstStyle/>
        <a:p>
          <a:endParaRPr lang="en-US"/>
        </a:p>
      </dgm:t>
    </dgm:pt>
    <dgm:pt modelId="{E3B85E0D-2168-429F-B83D-1E2EE31E9A38}">
      <dgm:prSet custT="1"/>
      <dgm:spPr/>
      <dgm:t>
        <a:bodyPr/>
        <a:lstStyle/>
        <a:p>
          <a:r>
            <a:rPr lang="en-US" sz="1200" dirty="0"/>
            <a:t>Develop and pilot test tasks, coordinate with JTAC SMEs</a:t>
          </a:r>
        </a:p>
      </dgm:t>
    </dgm:pt>
    <dgm:pt modelId="{A50AFC51-466C-4F04-A678-D11D7FB2F1BB}" type="parTrans" cxnId="{427BC5E5-EB92-4602-B071-9411C9C9888A}">
      <dgm:prSet/>
      <dgm:spPr/>
      <dgm:t>
        <a:bodyPr/>
        <a:lstStyle/>
        <a:p>
          <a:endParaRPr lang="en-US"/>
        </a:p>
      </dgm:t>
    </dgm:pt>
    <dgm:pt modelId="{8661A59E-5325-4BAC-A2A7-BA36F48EFA43}" type="sibTrans" cxnId="{427BC5E5-EB92-4602-B071-9411C9C9888A}">
      <dgm:prSet/>
      <dgm:spPr/>
      <dgm:t>
        <a:bodyPr/>
        <a:lstStyle/>
        <a:p>
          <a:endParaRPr lang="en-US"/>
        </a:p>
      </dgm:t>
    </dgm:pt>
    <dgm:pt modelId="{EAB8C631-4A52-42D5-84D5-DD5675B4850D}">
      <dgm:prSet custT="1"/>
      <dgm:spPr/>
      <dgm:t>
        <a:bodyPr/>
        <a:lstStyle/>
        <a:p>
          <a:r>
            <a:rPr lang="en-US" sz="1200" dirty="0"/>
            <a:t>Operationalize and trial JTAC-focused test </a:t>
          </a:r>
        </a:p>
      </dgm:t>
    </dgm:pt>
    <dgm:pt modelId="{9841AD96-D6B1-43C3-8D89-C6E079D940BF}" type="parTrans" cxnId="{651CAABB-E5D3-4F1A-B850-304A32D9FDB5}">
      <dgm:prSet/>
      <dgm:spPr/>
      <dgm:t>
        <a:bodyPr/>
        <a:lstStyle/>
        <a:p>
          <a:endParaRPr lang="en-US"/>
        </a:p>
      </dgm:t>
    </dgm:pt>
    <dgm:pt modelId="{E6F3037A-4F5E-44F0-B38B-DFDF8CBE1390}" type="sibTrans" cxnId="{651CAABB-E5D3-4F1A-B850-304A32D9FDB5}">
      <dgm:prSet/>
      <dgm:spPr/>
      <dgm:t>
        <a:bodyPr/>
        <a:lstStyle/>
        <a:p>
          <a:endParaRPr lang="en-US"/>
        </a:p>
      </dgm:t>
    </dgm:pt>
    <dgm:pt modelId="{AB9F9478-246D-41BD-BDD3-C3AF0FEF1299}" type="pres">
      <dgm:prSet presAssocID="{E669BE30-02A2-4339-8623-169CFB3CDCA3}" presName="Name0" presStyleCnt="0">
        <dgm:presLayoutVars>
          <dgm:dir/>
          <dgm:resizeHandles val="exact"/>
        </dgm:presLayoutVars>
      </dgm:prSet>
      <dgm:spPr/>
    </dgm:pt>
    <dgm:pt modelId="{C9CC62C6-F0F6-4F4C-ADC4-1517E46A786A}" type="pres">
      <dgm:prSet presAssocID="{A173D936-BB95-4870-A8AE-E15A4B445F65}" presName="node" presStyleLbl="node1" presStyleIdx="0" presStyleCnt="5">
        <dgm:presLayoutVars>
          <dgm:bulletEnabled val="1"/>
        </dgm:presLayoutVars>
      </dgm:prSet>
      <dgm:spPr/>
    </dgm:pt>
    <dgm:pt modelId="{857D2EAB-06EC-41A6-8AA8-D92034B37CFE}" type="pres">
      <dgm:prSet presAssocID="{B7F3F7D4-BCE6-467F-9ADC-8EC561B9D98A}" presName="sibTrans" presStyleLbl="sibTrans2D1" presStyleIdx="0" presStyleCnt="4"/>
      <dgm:spPr/>
    </dgm:pt>
    <dgm:pt modelId="{E3D4DE53-051A-4E91-B927-35C7B6331A31}" type="pres">
      <dgm:prSet presAssocID="{B7F3F7D4-BCE6-467F-9ADC-8EC561B9D98A}" presName="connectorText" presStyleLbl="sibTrans2D1" presStyleIdx="0" presStyleCnt="4"/>
      <dgm:spPr/>
    </dgm:pt>
    <dgm:pt modelId="{5DD7DF9B-72E6-436F-A463-68F6C00FAF70}" type="pres">
      <dgm:prSet presAssocID="{F329E09A-00F4-467C-A133-04B5CAF2F568}" presName="node" presStyleLbl="node1" presStyleIdx="1" presStyleCnt="5">
        <dgm:presLayoutVars>
          <dgm:bulletEnabled val="1"/>
        </dgm:presLayoutVars>
      </dgm:prSet>
      <dgm:spPr/>
    </dgm:pt>
    <dgm:pt modelId="{95A4034C-F111-42B8-9236-67E3D0797909}" type="pres">
      <dgm:prSet presAssocID="{73655A41-6A2C-4BD4-B823-CC93F975F339}" presName="sibTrans" presStyleLbl="sibTrans2D1" presStyleIdx="1" presStyleCnt="4"/>
      <dgm:spPr/>
    </dgm:pt>
    <dgm:pt modelId="{1A71C922-72E8-432D-8589-66D11FADDB04}" type="pres">
      <dgm:prSet presAssocID="{73655A41-6A2C-4BD4-B823-CC93F975F339}" presName="connectorText" presStyleLbl="sibTrans2D1" presStyleIdx="1" presStyleCnt="4"/>
      <dgm:spPr/>
    </dgm:pt>
    <dgm:pt modelId="{B62D0CCF-426B-4C5F-9F44-0318A49B97E8}" type="pres">
      <dgm:prSet presAssocID="{77F5B9C4-BC1C-4E81-AE48-67FB1D5D3388}" presName="node" presStyleLbl="node1" presStyleIdx="2" presStyleCnt="5">
        <dgm:presLayoutVars>
          <dgm:bulletEnabled val="1"/>
        </dgm:presLayoutVars>
      </dgm:prSet>
      <dgm:spPr/>
    </dgm:pt>
    <dgm:pt modelId="{262B8619-D2F3-4DED-A6F8-A7977B4E970E}" type="pres">
      <dgm:prSet presAssocID="{461179B1-4D02-4875-900E-8DD10679C31D}" presName="sibTrans" presStyleLbl="sibTrans2D1" presStyleIdx="2" presStyleCnt="4"/>
      <dgm:spPr/>
    </dgm:pt>
    <dgm:pt modelId="{63A6E2BB-EEF1-4504-B971-38AEEDD9ECED}" type="pres">
      <dgm:prSet presAssocID="{461179B1-4D02-4875-900E-8DD10679C31D}" presName="connectorText" presStyleLbl="sibTrans2D1" presStyleIdx="2" presStyleCnt="4"/>
      <dgm:spPr/>
    </dgm:pt>
    <dgm:pt modelId="{02107B74-CF05-4533-9BEF-3C3B9E393BDA}" type="pres">
      <dgm:prSet presAssocID="{E3B85E0D-2168-429F-B83D-1E2EE31E9A38}" presName="node" presStyleLbl="node1" presStyleIdx="3" presStyleCnt="5">
        <dgm:presLayoutVars>
          <dgm:bulletEnabled val="1"/>
        </dgm:presLayoutVars>
      </dgm:prSet>
      <dgm:spPr/>
    </dgm:pt>
    <dgm:pt modelId="{40584FC2-DA61-440C-802F-9E2CBDC7C932}" type="pres">
      <dgm:prSet presAssocID="{8661A59E-5325-4BAC-A2A7-BA36F48EFA43}" presName="sibTrans" presStyleLbl="sibTrans2D1" presStyleIdx="3" presStyleCnt="4"/>
      <dgm:spPr/>
    </dgm:pt>
    <dgm:pt modelId="{B49AE14B-81A9-474B-A6BA-990A5ED3A2A7}" type="pres">
      <dgm:prSet presAssocID="{8661A59E-5325-4BAC-A2A7-BA36F48EFA43}" presName="connectorText" presStyleLbl="sibTrans2D1" presStyleIdx="3" presStyleCnt="4"/>
      <dgm:spPr/>
    </dgm:pt>
    <dgm:pt modelId="{86960710-9E09-4303-99B8-4E7EFC49F784}" type="pres">
      <dgm:prSet presAssocID="{EAB8C631-4A52-42D5-84D5-DD5675B4850D}" presName="node" presStyleLbl="node1" presStyleIdx="4" presStyleCnt="5">
        <dgm:presLayoutVars>
          <dgm:bulletEnabled val="1"/>
        </dgm:presLayoutVars>
      </dgm:prSet>
      <dgm:spPr/>
    </dgm:pt>
  </dgm:ptLst>
  <dgm:cxnLst>
    <dgm:cxn modelId="{4E2C7502-AA65-4927-9036-C04AE4B98EE9}" srcId="{E669BE30-02A2-4339-8623-169CFB3CDCA3}" destId="{F329E09A-00F4-467C-A133-04B5CAF2F568}" srcOrd="1" destOrd="0" parTransId="{0A6E8304-3D90-4CB7-8732-83F216321A6A}" sibTransId="{73655A41-6A2C-4BD4-B823-CC93F975F339}"/>
    <dgm:cxn modelId="{E9A04105-9E39-4E70-88FE-ACC6398A207B}" type="presOf" srcId="{73655A41-6A2C-4BD4-B823-CC93F975F339}" destId="{1A71C922-72E8-432D-8589-66D11FADDB04}" srcOrd="1" destOrd="0" presId="urn:microsoft.com/office/officeart/2005/8/layout/process1"/>
    <dgm:cxn modelId="{35611307-D559-40F9-BC04-A1441C636ACE}" type="presOf" srcId="{F329E09A-00F4-467C-A133-04B5CAF2F568}" destId="{5DD7DF9B-72E6-436F-A463-68F6C00FAF70}" srcOrd="0" destOrd="0" presId="urn:microsoft.com/office/officeart/2005/8/layout/process1"/>
    <dgm:cxn modelId="{AA9FC55B-A93F-4851-901A-9DFA835468A2}" type="presOf" srcId="{B7F3F7D4-BCE6-467F-9ADC-8EC561B9D98A}" destId="{E3D4DE53-051A-4E91-B927-35C7B6331A31}" srcOrd="1" destOrd="0" presId="urn:microsoft.com/office/officeart/2005/8/layout/process1"/>
    <dgm:cxn modelId="{99977549-B333-405B-83E3-9F7605B45DB0}" type="presOf" srcId="{8661A59E-5325-4BAC-A2A7-BA36F48EFA43}" destId="{B49AE14B-81A9-474B-A6BA-990A5ED3A2A7}" srcOrd="1" destOrd="0" presId="urn:microsoft.com/office/officeart/2005/8/layout/process1"/>
    <dgm:cxn modelId="{69BDA149-82A8-4A7F-A09B-598C4B4E630B}" srcId="{E669BE30-02A2-4339-8623-169CFB3CDCA3}" destId="{A173D936-BB95-4870-A8AE-E15A4B445F65}" srcOrd="0" destOrd="0" parTransId="{856F256A-5587-49D0-9B1C-3294767C3C13}" sibTransId="{B7F3F7D4-BCE6-467F-9ADC-8EC561B9D98A}"/>
    <dgm:cxn modelId="{659EA349-185F-42CD-8D69-4D60EBA1C6DF}" type="presOf" srcId="{461179B1-4D02-4875-900E-8DD10679C31D}" destId="{262B8619-D2F3-4DED-A6F8-A7977B4E970E}" srcOrd="0" destOrd="0" presId="urn:microsoft.com/office/officeart/2005/8/layout/process1"/>
    <dgm:cxn modelId="{15D9356D-2C3E-4C52-8F80-789C241F046A}" type="presOf" srcId="{EAB8C631-4A52-42D5-84D5-DD5675B4850D}" destId="{86960710-9E09-4303-99B8-4E7EFC49F784}" srcOrd="0" destOrd="0" presId="urn:microsoft.com/office/officeart/2005/8/layout/process1"/>
    <dgm:cxn modelId="{419B7C8B-0FD4-441C-AE58-232EBFA9F6D8}" type="presOf" srcId="{461179B1-4D02-4875-900E-8DD10679C31D}" destId="{63A6E2BB-EEF1-4504-B971-38AEEDD9ECED}" srcOrd="1" destOrd="0" presId="urn:microsoft.com/office/officeart/2005/8/layout/process1"/>
    <dgm:cxn modelId="{5A8BC799-CCEC-4800-AF6F-F822117AC0F1}" type="presOf" srcId="{E3B85E0D-2168-429F-B83D-1E2EE31E9A38}" destId="{02107B74-CF05-4533-9BEF-3C3B9E393BDA}" srcOrd="0" destOrd="0" presId="urn:microsoft.com/office/officeart/2005/8/layout/process1"/>
    <dgm:cxn modelId="{F064E19E-1DEC-403F-A40C-9A4CA9920673}" srcId="{E669BE30-02A2-4339-8623-169CFB3CDCA3}" destId="{77F5B9C4-BC1C-4E81-AE48-67FB1D5D3388}" srcOrd="2" destOrd="0" parTransId="{5E19AA7F-F03C-4667-9320-747C8272A8DD}" sibTransId="{461179B1-4D02-4875-900E-8DD10679C31D}"/>
    <dgm:cxn modelId="{651CAABB-E5D3-4F1A-B850-304A32D9FDB5}" srcId="{E669BE30-02A2-4339-8623-169CFB3CDCA3}" destId="{EAB8C631-4A52-42D5-84D5-DD5675B4850D}" srcOrd="4" destOrd="0" parTransId="{9841AD96-D6B1-43C3-8D89-C6E079D940BF}" sibTransId="{E6F3037A-4F5E-44F0-B38B-DFDF8CBE1390}"/>
    <dgm:cxn modelId="{6D584CBD-4A57-41A7-BCDA-1C4A55DDF2F0}" type="presOf" srcId="{E669BE30-02A2-4339-8623-169CFB3CDCA3}" destId="{AB9F9478-246D-41BD-BDD3-C3AF0FEF1299}" srcOrd="0" destOrd="0" presId="urn:microsoft.com/office/officeart/2005/8/layout/process1"/>
    <dgm:cxn modelId="{202456BF-C967-4D50-A2BB-B12EB1B7F6AD}" type="presOf" srcId="{A173D936-BB95-4870-A8AE-E15A4B445F65}" destId="{C9CC62C6-F0F6-4F4C-ADC4-1517E46A786A}" srcOrd="0" destOrd="0" presId="urn:microsoft.com/office/officeart/2005/8/layout/process1"/>
    <dgm:cxn modelId="{850BE1BF-5FEA-48FA-9725-1A1E587AD270}" type="presOf" srcId="{77F5B9C4-BC1C-4E81-AE48-67FB1D5D3388}" destId="{B62D0CCF-426B-4C5F-9F44-0318A49B97E8}" srcOrd="0" destOrd="0" presId="urn:microsoft.com/office/officeart/2005/8/layout/process1"/>
    <dgm:cxn modelId="{427BC5E5-EB92-4602-B071-9411C9C9888A}" srcId="{E669BE30-02A2-4339-8623-169CFB3CDCA3}" destId="{E3B85E0D-2168-429F-B83D-1E2EE31E9A38}" srcOrd="3" destOrd="0" parTransId="{A50AFC51-466C-4F04-A678-D11D7FB2F1BB}" sibTransId="{8661A59E-5325-4BAC-A2A7-BA36F48EFA43}"/>
    <dgm:cxn modelId="{36D3DCFB-781C-49FC-9525-9C97053A9495}" type="presOf" srcId="{B7F3F7D4-BCE6-467F-9ADC-8EC561B9D98A}" destId="{857D2EAB-06EC-41A6-8AA8-D92034B37CFE}" srcOrd="0" destOrd="0" presId="urn:microsoft.com/office/officeart/2005/8/layout/process1"/>
    <dgm:cxn modelId="{49698BFD-8B79-4A3D-A3EB-616AF92FFCCD}" type="presOf" srcId="{8661A59E-5325-4BAC-A2A7-BA36F48EFA43}" destId="{40584FC2-DA61-440C-802F-9E2CBDC7C932}" srcOrd="0" destOrd="0" presId="urn:microsoft.com/office/officeart/2005/8/layout/process1"/>
    <dgm:cxn modelId="{CDB7E0FE-FA6F-4FAD-9C26-0055B7CDDEA4}" type="presOf" srcId="{73655A41-6A2C-4BD4-B823-CC93F975F339}" destId="{95A4034C-F111-42B8-9236-67E3D0797909}" srcOrd="0" destOrd="0" presId="urn:microsoft.com/office/officeart/2005/8/layout/process1"/>
    <dgm:cxn modelId="{47DEE97A-41DD-4E31-8E45-420030CB6521}" type="presParOf" srcId="{AB9F9478-246D-41BD-BDD3-C3AF0FEF1299}" destId="{C9CC62C6-F0F6-4F4C-ADC4-1517E46A786A}" srcOrd="0" destOrd="0" presId="urn:microsoft.com/office/officeart/2005/8/layout/process1"/>
    <dgm:cxn modelId="{49AE4679-124B-40DC-86B1-4D53CF517773}" type="presParOf" srcId="{AB9F9478-246D-41BD-BDD3-C3AF0FEF1299}" destId="{857D2EAB-06EC-41A6-8AA8-D92034B37CFE}" srcOrd="1" destOrd="0" presId="urn:microsoft.com/office/officeart/2005/8/layout/process1"/>
    <dgm:cxn modelId="{86B761A9-7857-492A-BDFD-B29259383ED4}" type="presParOf" srcId="{857D2EAB-06EC-41A6-8AA8-D92034B37CFE}" destId="{E3D4DE53-051A-4E91-B927-35C7B6331A31}" srcOrd="0" destOrd="0" presId="urn:microsoft.com/office/officeart/2005/8/layout/process1"/>
    <dgm:cxn modelId="{EFCEDF13-5115-4F0C-B675-796E1C8D175F}" type="presParOf" srcId="{AB9F9478-246D-41BD-BDD3-C3AF0FEF1299}" destId="{5DD7DF9B-72E6-436F-A463-68F6C00FAF70}" srcOrd="2" destOrd="0" presId="urn:microsoft.com/office/officeart/2005/8/layout/process1"/>
    <dgm:cxn modelId="{71B8B928-8E3A-48F9-90CB-71080C587B64}" type="presParOf" srcId="{AB9F9478-246D-41BD-BDD3-C3AF0FEF1299}" destId="{95A4034C-F111-42B8-9236-67E3D0797909}" srcOrd="3" destOrd="0" presId="urn:microsoft.com/office/officeart/2005/8/layout/process1"/>
    <dgm:cxn modelId="{71CEAE9A-B912-4B52-97E8-F679BCD7D9A1}" type="presParOf" srcId="{95A4034C-F111-42B8-9236-67E3D0797909}" destId="{1A71C922-72E8-432D-8589-66D11FADDB04}" srcOrd="0" destOrd="0" presId="urn:microsoft.com/office/officeart/2005/8/layout/process1"/>
    <dgm:cxn modelId="{936846C2-9486-48B9-8F4D-54FFCF60EADC}" type="presParOf" srcId="{AB9F9478-246D-41BD-BDD3-C3AF0FEF1299}" destId="{B62D0CCF-426B-4C5F-9F44-0318A49B97E8}" srcOrd="4" destOrd="0" presId="urn:microsoft.com/office/officeart/2005/8/layout/process1"/>
    <dgm:cxn modelId="{BA9B21FB-EC7E-4C17-A9B7-4C80822E7E6C}" type="presParOf" srcId="{AB9F9478-246D-41BD-BDD3-C3AF0FEF1299}" destId="{262B8619-D2F3-4DED-A6F8-A7977B4E970E}" srcOrd="5" destOrd="0" presId="urn:microsoft.com/office/officeart/2005/8/layout/process1"/>
    <dgm:cxn modelId="{4A219BA5-01B1-4475-9688-AEF439E2FE28}" type="presParOf" srcId="{262B8619-D2F3-4DED-A6F8-A7977B4E970E}" destId="{63A6E2BB-EEF1-4504-B971-38AEEDD9ECED}" srcOrd="0" destOrd="0" presId="urn:microsoft.com/office/officeart/2005/8/layout/process1"/>
    <dgm:cxn modelId="{48F8C00A-367D-4F6A-A3EB-EE5437A4E029}" type="presParOf" srcId="{AB9F9478-246D-41BD-BDD3-C3AF0FEF1299}" destId="{02107B74-CF05-4533-9BEF-3C3B9E393BDA}" srcOrd="6" destOrd="0" presId="urn:microsoft.com/office/officeart/2005/8/layout/process1"/>
    <dgm:cxn modelId="{17D464A2-F0FA-41EF-8B77-855F0473C922}" type="presParOf" srcId="{AB9F9478-246D-41BD-BDD3-C3AF0FEF1299}" destId="{40584FC2-DA61-440C-802F-9E2CBDC7C932}" srcOrd="7" destOrd="0" presId="urn:microsoft.com/office/officeart/2005/8/layout/process1"/>
    <dgm:cxn modelId="{F7CA4983-01FC-4E76-8B89-FCF8CE59484E}" type="presParOf" srcId="{40584FC2-DA61-440C-802F-9E2CBDC7C932}" destId="{B49AE14B-81A9-474B-A6BA-990A5ED3A2A7}" srcOrd="0" destOrd="0" presId="urn:microsoft.com/office/officeart/2005/8/layout/process1"/>
    <dgm:cxn modelId="{51C1F062-BBA0-4368-B021-048905C29D72}" type="presParOf" srcId="{AB9F9478-246D-41BD-BDD3-C3AF0FEF1299}" destId="{86960710-9E09-4303-99B8-4E7EFC49F78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C62C6-F0F6-4F4C-ADC4-1517E46A786A}">
      <dsp:nvSpPr>
        <dsp:cNvPr id="0" name=""/>
        <dsp:cNvSpPr/>
      </dsp:nvSpPr>
      <dsp:spPr>
        <a:xfrm>
          <a:off x="4519" y="681393"/>
          <a:ext cx="1400981" cy="1586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Consult with JTAC SMEs, observe live JTAC and CAS exercises, conduct research on Aviation English and ICAO testing</a:t>
          </a:r>
        </a:p>
      </dsp:txBody>
      <dsp:txXfrm>
        <a:off x="45552" y="722426"/>
        <a:ext cx="1318915" cy="1504709"/>
      </dsp:txXfrm>
    </dsp:sp>
    <dsp:sp modelId="{857D2EAB-06EC-41A6-8AA8-D92034B37CFE}">
      <dsp:nvSpPr>
        <dsp:cNvPr id="0" name=""/>
        <dsp:cNvSpPr/>
      </dsp:nvSpPr>
      <dsp:spPr>
        <a:xfrm>
          <a:off x="1545599" y="1301059"/>
          <a:ext cx="297008" cy="347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545599" y="1370548"/>
        <a:ext cx="207906" cy="208465"/>
      </dsp:txXfrm>
    </dsp:sp>
    <dsp:sp modelId="{5DD7DF9B-72E6-436F-A463-68F6C00FAF70}">
      <dsp:nvSpPr>
        <dsp:cNvPr id="0" name=""/>
        <dsp:cNvSpPr/>
      </dsp:nvSpPr>
      <dsp:spPr>
        <a:xfrm>
          <a:off x="1965893" y="681393"/>
          <a:ext cx="1400981" cy="1586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 Validate JTAC language tasks with JTAC SMEs via a survey; NS JTACs had additional questions. Respondents: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N= 246,  25 nations </a:t>
          </a:r>
          <a:endParaRPr lang="en-US" sz="1200" kern="1200" dirty="0"/>
        </a:p>
      </dsp:txBody>
      <dsp:txXfrm>
        <a:off x="2006926" y="722426"/>
        <a:ext cx="1318915" cy="1504709"/>
      </dsp:txXfrm>
    </dsp:sp>
    <dsp:sp modelId="{95A4034C-F111-42B8-9236-67E3D0797909}">
      <dsp:nvSpPr>
        <dsp:cNvPr id="0" name=""/>
        <dsp:cNvSpPr/>
      </dsp:nvSpPr>
      <dsp:spPr>
        <a:xfrm>
          <a:off x="3506973" y="1301059"/>
          <a:ext cx="297008" cy="347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06973" y="1370548"/>
        <a:ext cx="207906" cy="208465"/>
      </dsp:txXfrm>
    </dsp:sp>
    <dsp:sp modelId="{B62D0CCF-426B-4C5F-9F44-0318A49B97E8}">
      <dsp:nvSpPr>
        <dsp:cNvPr id="0" name=""/>
        <dsp:cNvSpPr/>
      </dsp:nvSpPr>
      <dsp:spPr>
        <a:xfrm>
          <a:off x="3927267" y="681393"/>
          <a:ext cx="1400981" cy="1586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Define the construct</a:t>
          </a:r>
        </a:p>
      </dsp:txBody>
      <dsp:txXfrm>
        <a:off x="3968300" y="722426"/>
        <a:ext cx="1318915" cy="1504709"/>
      </dsp:txXfrm>
    </dsp:sp>
    <dsp:sp modelId="{262B8619-D2F3-4DED-A6F8-A7977B4E970E}">
      <dsp:nvSpPr>
        <dsp:cNvPr id="0" name=""/>
        <dsp:cNvSpPr/>
      </dsp:nvSpPr>
      <dsp:spPr>
        <a:xfrm>
          <a:off x="5468347" y="1301059"/>
          <a:ext cx="297008" cy="347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468347" y="1370548"/>
        <a:ext cx="207906" cy="208465"/>
      </dsp:txXfrm>
    </dsp:sp>
    <dsp:sp modelId="{02107B74-CF05-4533-9BEF-3C3B9E393BDA}">
      <dsp:nvSpPr>
        <dsp:cNvPr id="0" name=""/>
        <dsp:cNvSpPr/>
      </dsp:nvSpPr>
      <dsp:spPr>
        <a:xfrm>
          <a:off x="5888641" y="681393"/>
          <a:ext cx="1400981" cy="1586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Develop and pilot test tasks, coordinate with JTAC SMEs</a:t>
          </a:r>
        </a:p>
      </dsp:txBody>
      <dsp:txXfrm>
        <a:off x="5929674" y="722426"/>
        <a:ext cx="1318915" cy="1504709"/>
      </dsp:txXfrm>
    </dsp:sp>
    <dsp:sp modelId="{40584FC2-DA61-440C-802F-9E2CBDC7C932}">
      <dsp:nvSpPr>
        <dsp:cNvPr id="0" name=""/>
        <dsp:cNvSpPr/>
      </dsp:nvSpPr>
      <dsp:spPr>
        <a:xfrm>
          <a:off x="7429721" y="1301059"/>
          <a:ext cx="297008" cy="347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429721" y="1370548"/>
        <a:ext cx="207906" cy="208465"/>
      </dsp:txXfrm>
    </dsp:sp>
    <dsp:sp modelId="{86960710-9E09-4303-99B8-4E7EFC49F784}">
      <dsp:nvSpPr>
        <dsp:cNvPr id="0" name=""/>
        <dsp:cNvSpPr/>
      </dsp:nvSpPr>
      <dsp:spPr>
        <a:xfrm>
          <a:off x="7850016" y="681393"/>
          <a:ext cx="1400981" cy="1586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Operationalize and trial JTAC-focused test </a:t>
          </a:r>
        </a:p>
      </dsp:txBody>
      <dsp:txXfrm>
        <a:off x="7891049" y="722426"/>
        <a:ext cx="1318915" cy="1504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8A870-E4C0-4CA8-9117-B8EBD8E0CC5E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CD321-CB52-4F01-8910-3E1F706D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3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CD321-CB52-4F01-8910-3E1F706D3B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2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CD321-CB52-4F01-8910-3E1F706D3B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3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CD321-CB52-4F01-8910-3E1F706D3B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0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CD321-CB52-4F01-8910-3E1F706D3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357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CD321-CB52-4F01-8910-3E1F706D3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95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4285-0107-4764-B80C-ED6F0C59D8D7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2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27AB-7EC4-40A6-B9B8-627C5B86F70B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2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E7F7-0196-451A-8A4C-D510B4249C1A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77E3C-4888-4C38-9B90-004622570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25EF7-4451-4614-AEC2-EC4B10EFD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A65B1-79D4-4184-A723-CC9791AA7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59D4-2779-41AC-AE80-ECE6C1DB5F5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90CB4-5524-4478-9F8A-3104686F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8AF47-017F-47F9-86FE-010C01D4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99F5-3D79-4537-BC31-12D35169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09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92FAC-046D-409E-A87F-8345A6DC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ED401-29B8-409F-B036-0AECF3201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04F08-FD3E-4555-8872-07BEB73D2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59D4-2779-41AC-AE80-ECE6C1DB5F5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617EB-622E-41DB-8D2D-94FB2246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5EAD3-0286-43F4-A14E-6E467EC0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99F5-3D79-4537-BC31-12D35169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81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DC3A6-6783-4026-B8CE-63C0C684A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B78FD-1F58-4B19-9EC6-944621116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4EB2A-6641-4CEA-BDA6-5ECE1725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59D4-2779-41AC-AE80-ECE6C1DB5F5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2EA3B-7E7C-4785-A7D6-EFB1314A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35B3-6642-465E-85E6-E9B79E0E5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99F5-3D79-4537-BC31-12D35169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4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B1ACD-1D06-4216-971C-8CB695965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D0402-F3AF-44E0-967E-9D72747DF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9214A-66DD-46F9-8A69-0CCBBF9FE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B2E2B-621F-4947-BC23-81E89EA2B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59D4-2779-41AC-AE80-ECE6C1DB5F5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0F85C-6B8B-4D93-BA12-D97C289D5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59C0B-5744-42C6-869E-7642F9D7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99F5-3D79-4537-BC31-12D35169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58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BF90-93B8-419E-B8D8-959AD0A5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B5465-EE27-49D6-B704-14B486528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50A6A-3A62-419B-B8A3-C600B8256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C2FE8-0E6F-4E42-BD45-F5B7645DD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FEBC41-391E-4B7F-B212-2EC959E77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C469AF-3383-4C9C-B231-A79808D2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59D4-2779-41AC-AE80-ECE6C1DB5F5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319D1F-1758-4CB8-9B9D-0D17F61B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B7C26-85CE-4E36-AD6B-DA833686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99F5-3D79-4537-BC31-12D35169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31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2C5F-7D0E-4974-B7CD-3A6E246B7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D99E8-7ECB-4926-B5CC-B7FE7355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59D4-2779-41AC-AE80-ECE6C1DB5F5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3ED26-E119-49DC-8F92-0A8ED3C7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DC447-FED2-4F78-BCF4-FBBAD9AC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99F5-3D79-4537-BC31-12D35169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18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AEF5B0-FF6E-4E05-9248-24D44759E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59D4-2779-41AC-AE80-ECE6C1DB5F5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5A734-6570-4391-AACC-70391785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3CA4B-37F0-4516-AB46-BBBF2608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99F5-3D79-4537-BC31-12D35169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65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C8D8-2300-4C6A-B3A6-96203159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D2D4D-B49E-4397-A63B-DEAD4AA22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DFC13-6310-4E92-B8F0-B0658D69B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1CC00-7BFE-4B2E-82FC-1A7285C48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59D4-2779-41AC-AE80-ECE6C1DB5F5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4769E-6E04-4CCA-B9DF-FE8FC28F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5ED74-E993-45B6-BF54-9117426AF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99F5-3D79-4537-BC31-12D35169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0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9093-F1BC-4E26-91AE-99DDF5BA88BF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20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E01F2-0A25-411C-9E5A-D625BB6B4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BA3939-452A-4029-8A4A-F574E107B2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F47E5-F52B-4C72-AF40-ACC272884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865D9-E059-4CF0-9972-FB4280FFE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59D4-2779-41AC-AE80-ECE6C1DB5F5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61C39-5C73-4997-97DA-48383605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75834-843E-4784-8A2E-D4740417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99F5-3D79-4537-BC31-12D35169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2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0826-E8B9-4B96-8380-56A52517B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261708-5578-414B-B393-D060FC749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6DEBC-A728-4D53-A11E-93834351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59D4-2779-41AC-AE80-ECE6C1DB5F5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9CF64-8947-4D89-9041-D47270987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D3114-A1FC-4CD2-BFF8-036DE00A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99F5-3D79-4537-BC31-12D35169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90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0F3709-11B7-47C0-A5EB-0A6F05852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6B8AC-23F1-4E73-BC6C-89C3B4AD2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61C76-2E41-44AF-9552-01CDE2D8D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59D4-2779-41AC-AE80-ECE6C1DB5F5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F619D-6375-4618-890E-BA8C282D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7984D-EC1E-4859-9968-435B7F62A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99F5-3D79-4537-BC31-12D35169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4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5C74-D2B6-412B-BBC6-E9DC759E18C2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5004-E930-471D-9864-F715926BDE2F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6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6BC9-574A-4693-8F0D-41D01476512C}" type="datetime1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3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227-858D-4AC2-91FE-AF4132C25220}" type="datetime1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2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5A93-7DBA-4396-BE21-224FC82766E6}" type="datetime1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2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881D-B48D-4E10-B7BE-194261B125B4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1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3220-7D65-4ABD-8A72-3BDDD2A6172C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5149A-9B87-4275-9C9C-6C5C495405DB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5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64CEB-71A4-4617-9A73-29FC51A0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3D946-2777-458F-B085-63A2EBCBC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B8B45-454E-4068-8C9F-60095E64D1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C59D4-2779-41AC-AE80-ECE6C1DB5F5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87617-4E63-42F0-B2F9-D1BF39259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0FDEB-7426-4ABA-BAE2-2E5862166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599F5-3D79-4537-BC31-12D35169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1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commons.wikimedia.org/wiki/File:A_JTAC_in_Boldak_140516-M-SG166-038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hyperlink" Target="https://www.flickr.com/photos/nyng/16661849760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my.cz/informacni-servis/zpravodajstvi/delostrelecti-navodci-absolvovali-kurz-pro-specialisty-delostreleckeho-pruzkumu--205064/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flickr.com/photos/usarmyeurope_images/2695730480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s://commons.wikimedia.org/wiki/File:A_JTAC_in_Boldak_140516-M-SG166-038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diagramDrawing" Target="../diagrams/drawing1.xml"/><Relationship Id="rId3" Type="http://schemas.openxmlformats.org/officeDocument/2006/relationships/hyperlink" Target="https://commons.wikimedia.org/wiki/File:21st_STS_JTACs_CAS_training_mission_at_Nevada_Test_and_Training_Range.jpg" TargetMode="External"/><Relationship Id="rId7" Type="http://schemas.openxmlformats.org/officeDocument/2006/relationships/image" Target="../media/image12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0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9.png"/><Relationship Id="rId9" Type="http://schemas.openxmlformats.org/officeDocument/2006/relationships/diagramData" Target="../diagrams/data1.xml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Bringing_Heat,_6th_CTS_simulation_facility_keeps_JTACs_sharp_150429-F-MF020-039.jpg" TargetMode="External"/><Relationship Id="rId3" Type="http://schemas.openxmlformats.org/officeDocument/2006/relationships/hyperlink" Target="https://www.shephardmedia.com/news/training-simulation/usaf-asks-more-jtac-training-support-l3harris/" TargetMode="External"/><Relationship Id="rId7" Type="http://schemas.microsoft.com/office/2007/relationships/hdphoto" Target="../media/hdphoto1.wd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army.mil/article/124651/Multi_national_air_support_experts_receive_training_at_Joint_Multinational_Readiness_Center/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9.0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21st_STS_JTACs_CAS_training_mission_at_Nevada_Test_and_Training_Range.jpg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hyperlink" Target="https://ukdefencejournal.org.uk/british-and-german-jtacs-work-together-on-exercise-furious-wolf/" TargetMode="External"/><Relationship Id="rId9" Type="http://schemas.openxmlformats.org/officeDocument/2006/relationships/hyperlink" Target="https://www.pinterest.fr/pin/61213777432854320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32E95-E1F0-4DE4-822F-627598855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969477"/>
            <a:ext cx="9144000" cy="188621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BILC JTAC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Working Group (WG)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639F0-979A-48D6-9C7F-DF084AB8B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9928"/>
            <a:ext cx="9144000" cy="139970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52840-7151-4A53-BD02-A032EACA5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9244" y="398156"/>
            <a:ext cx="1737511" cy="12924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1F13B-8FAF-446B-9073-699762C5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0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ABF30-EF4E-4FDE-8DFD-10719F9F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70" y="394656"/>
            <a:ext cx="10515600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How is BILC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70BE4-394C-4D10-87B2-BC3D36696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9663" y="2075016"/>
            <a:ext cx="6679254" cy="4302443"/>
          </a:xfrm>
        </p:spPr>
        <p:txBody>
          <a:bodyPr>
            <a:normAutofit/>
          </a:bodyPr>
          <a:lstStyle/>
          <a:p>
            <a:r>
              <a:rPr lang="en-US" dirty="0"/>
              <a:t>JTACs have a language requirement per US Memorandum of Agreement (MOA) </a:t>
            </a:r>
          </a:p>
          <a:p>
            <a:pPr lvl="1"/>
            <a:r>
              <a:rPr lang="en-US" dirty="0"/>
              <a:t>STANAG 6001 SLP 3332  </a:t>
            </a:r>
          </a:p>
          <a:p>
            <a:pPr lvl="1"/>
            <a:endParaRPr lang="en-US" dirty="0"/>
          </a:p>
          <a:p>
            <a:r>
              <a:rPr lang="en-US" dirty="0"/>
              <a:t>US Joint Fires Integration Division JTAC stakeholders asked BILC to conduct a language needs analysis </a:t>
            </a:r>
          </a:p>
          <a:p>
            <a:pPr lvl="1"/>
            <a:r>
              <a:rPr lang="en-US" dirty="0"/>
              <a:t>Analyze the unique JTAC language tasks</a:t>
            </a:r>
          </a:p>
          <a:p>
            <a:pPr lvl="1"/>
            <a:r>
              <a:rPr lang="en-US" dirty="0"/>
              <a:t>Consider a “more focused test” taking the JTAC environment into account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29B24-F115-4DC0-AA4F-601A6196E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139" y="354239"/>
            <a:ext cx="1743607" cy="1292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FD0FD-C52B-47D5-A2C0-307496250E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9908" r="19984"/>
          <a:stretch/>
        </p:blipFill>
        <p:spPr>
          <a:xfrm>
            <a:off x="838200" y="1646703"/>
            <a:ext cx="3891668" cy="4583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0CE0F9-939D-40E0-9DD3-5952F242238F}"/>
              </a:ext>
            </a:extLst>
          </p:cNvPr>
          <p:cNvSpPr txBox="1"/>
          <p:nvPr/>
        </p:nvSpPr>
        <p:spPr>
          <a:xfrm>
            <a:off x="720970" y="6347928"/>
            <a:ext cx="46437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www.flickr.com/photos/nyng/16661849760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d/3.0/"/>
              </a:rPr>
              <a:t>CC BY-ND</a:t>
            </a:r>
            <a:endParaRPr lang="en-US" sz="9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4BAC2-BD39-4798-9C49-5BBA58D5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8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FA506-5902-4975-BEB2-6C7BB298A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r>
              <a:rPr lang="en-US" dirty="0"/>
              <a:t>  </a:t>
            </a:r>
            <a:r>
              <a:rPr lang="en-US" dirty="0">
                <a:latin typeface="Arial Black" panose="020B0A04020102020204" pitchFamily="34" charset="0"/>
              </a:rPr>
              <a:t>Research by BILC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25409-390B-4963-9376-2922CB64A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717589"/>
            <a:ext cx="6553200" cy="45102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sz="4200" dirty="0"/>
              <a:t>Di </a:t>
            </a:r>
            <a:r>
              <a:rPr lang="en-US" sz="4200" dirty="0" err="1"/>
              <a:t>Biase</a:t>
            </a:r>
            <a:r>
              <a:rPr lang="en-US" sz="4200" dirty="0"/>
              <a:t>, M. J., &amp; Gratton, F. (2015). Interpreting the speaking performance requirements of forward air controllers. In H. Joyce, &amp; E. Thomson (Eds.), </a:t>
            </a:r>
            <a:r>
              <a:rPr lang="en-US" sz="4200" i="1" dirty="0"/>
              <a:t>Language in Uniform</a:t>
            </a:r>
            <a:r>
              <a:rPr lang="en-US" sz="4200" dirty="0"/>
              <a:t> (pp. 2-17). Cambridge Scholars Publishing.</a:t>
            </a:r>
          </a:p>
          <a:p>
            <a:pPr marL="0" indent="0">
              <a:buNone/>
            </a:pPr>
            <a:endParaRPr lang="en-US" sz="4200" dirty="0"/>
          </a:p>
          <a:p>
            <a:r>
              <a:rPr lang="nb-NO" sz="4200" dirty="0"/>
              <a:t>Grande, B., Leishman, C.D., &amp; Skilleås, H.K. (2022). </a:t>
            </a:r>
            <a:r>
              <a:rPr lang="en-US" sz="4200" dirty="0"/>
              <a:t>«I can’t come to the words: Effects of including military </a:t>
            </a:r>
            <a:r>
              <a:rPr lang="en-US" sz="4200" dirty="0" err="1"/>
              <a:t>flavour</a:t>
            </a:r>
            <a:r>
              <a:rPr lang="en-US" sz="4200" dirty="0"/>
              <a:t> when testing the oral proficiency of Norwegian joint terminal attack controllers. </a:t>
            </a:r>
            <a:r>
              <a:rPr lang="en-US" sz="4200" i="1" dirty="0"/>
              <a:t>English for Specific Purposes, </a:t>
            </a:r>
            <a:r>
              <a:rPr lang="en-US" sz="4200" dirty="0"/>
              <a:t>68, 73-86.</a:t>
            </a:r>
          </a:p>
          <a:p>
            <a:pPr marL="0" indent="0">
              <a:buNone/>
            </a:pPr>
            <a:endParaRPr lang="en-US" sz="4200" dirty="0"/>
          </a:p>
          <a:p>
            <a:r>
              <a:rPr lang="en-US" sz="4200" dirty="0" err="1"/>
              <a:t>Kildevang</a:t>
            </a:r>
            <a:r>
              <a:rPr lang="en-US" sz="4200" dirty="0"/>
              <a:t>-Jacobsen, K. (2019, October 7-11). Testing JTACs [Conference presentation]. Copenhagen: The Bureau for International Language Coordination Professional Seminar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F72123-B885-44F9-A3BD-04A646332A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2463" y="1277814"/>
            <a:ext cx="3436481" cy="2237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96CB8DE-78F6-4A50-A1B8-B6159889B3D2}"/>
              </a:ext>
            </a:extLst>
          </p:cNvPr>
          <p:cNvGrpSpPr/>
          <p:nvPr/>
        </p:nvGrpSpPr>
        <p:grpSpPr>
          <a:xfrm>
            <a:off x="972464" y="3810000"/>
            <a:ext cx="3435414" cy="2796476"/>
            <a:chOff x="351140" y="3525120"/>
            <a:chExt cx="4449460" cy="31985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EB15C6-2D1E-4326-AB8E-3AA53FDD6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351140" y="3525120"/>
              <a:ext cx="4449460" cy="296775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68ABD8-B27C-4BDF-998B-B39E994D763D}"/>
                </a:ext>
              </a:extLst>
            </p:cNvPr>
            <p:cNvSpPr txBox="1"/>
            <p:nvPr/>
          </p:nvSpPr>
          <p:spPr>
            <a:xfrm>
              <a:off x="351140" y="6492875"/>
              <a:ext cx="36347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6" tooltip="https://www.army.cz/informacni-servis/zpravodajstvi/delostrelecti-navodci-absolvovali-kurz-pro-specialisty-delostreleckeho-pruzkumu--205064/"/>
                </a:rPr>
                <a:t>This Photo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by Unknown Author is licensed under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7" tooltip="https://creativecommons.org/licenses/by-nc-sa/3.0/"/>
                </a:rPr>
                <a:t>CC BY-SA-NC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25CF9-1758-41AB-A7EA-39E62C78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CA20D-1802-4FBA-B15D-5904838A29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02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32E95-E1F0-4DE4-822F-62759885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Study Highlights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DBD64-8735-439B-9171-DF19AB860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454"/>
            <a:ext cx="9739184" cy="4811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WG members: </a:t>
            </a:r>
          </a:p>
          <a:p>
            <a:r>
              <a:rPr lang="en-US" sz="2400" dirty="0"/>
              <a:t>Consulted with JTAC SMEs in Denmark, Norway and Slovenia</a:t>
            </a:r>
          </a:p>
          <a:p>
            <a:r>
              <a:rPr lang="en-US" sz="2400" dirty="0"/>
              <a:t>Observed a CAS exercise in Denmark, certification training in Norway, and JTAC classroom and simulation training in Slovenia</a:t>
            </a:r>
          </a:p>
          <a:p>
            <a:r>
              <a:rPr lang="en-US" sz="2400" dirty="0"/>
              <a:t>Observed the Adriatic Strike Exercise with 26 participating nations and conducted semi-structured interviews</a:t>
            </a:r>
          </a:p>
          <a:p>
            <a:r>
              <a:rPr lang="en-US" sz="2400" dirty="0"/>
              <a:t>Sent survey on critical JTAC language tasks and unique TLU factors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    246 responses from JTACs, JTAC evaluators, and</a:t>
            </a:r>
          </a:p>
          <a:p>
            <a:pPr marL="0" indent="0">
              <a:buNone/>
            </a:pPr>
            <a:r>
              <a:rPr lang="en-US" sz="2400" dirty="0"/>
              <a:t>              JTAC program  managers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1F13B-8FAF-446B-9073-699762C5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CA20D-1802-4FBA-B15D-5904838A29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52840-7151-4A53-BD02-A032EACA5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4191" y="72989"/>
            <a:ext cx="1737511" cy="1292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92978E-AFBF-49D3-95FC-9A8C7FF679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4382809"/>
            <a:ext cx="3251102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58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7E417F-F1AB-4396-AB44-3F2F428FA205}"/>
              </a:ext>
            </a:extLst>
          </p:cNvPr>
          <p:cNvSpPr/>
          <p:nvPr/>
        </p:nvSpPr>
        <p:spPr>
          <a:xfrm>
            <a:off x="2966979" y="1003859"/>
            <a:ext cx="4865243" cy="2380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5B8437-D5F0-40FE-85EE-C7539046D0B5}"/>
              </a:ext>
            </a:extLst>
          </p:cNvPr>
          <p:cNvSpPr txBox="1"/>
          <p:nvPr/>
        </p:nvSpPr>
        <p:spPr>
          <a:xfrm>
            <a:off x="2975878" y="141589"/>
            <a:ext cx="9059844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Joint Terminal Attack Controller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(JTAC) Working Group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F240AD-5D5E-4A79-B871-1F386EAD231E}"/>
              </a:ext>
            </a:extLst>
          </p:cNvPr>
          <p:cNvGrpSpPr/>
          <p:nvPr/>
        </p:nvGrpSpPr>
        <p:grpSpPr>
          <a:xfrm>
            <a:off x="189998" y="141590"/>
            <a:ext cx="2506747" cy="1661993"/>
            <a:chOff x="9039965" y="4731966"/>
            <a:chExt cx="2208571" cy="163665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F004B1B-6299-4BBF-ADF0-E384F16F4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9039965" y="4731966"/>
              <a:ext cx="2208571" cy="1636659"/>
            </a:xfrm>
            <a:prstGeom prst="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DF65A1-800E-489C-B129-B641A189AB78}"/>
                </a:ext>
              </a:extLst>
            </p:cNvPr>
            <p:cNvSpPr txBox="1"/>
            <p:nvPr/>
          </p:nvSpPr>
          <p:spPr>
            <a:xfrm>
              <a:off x="9165102" y="6141312"/>
              <a:ext cx="1950720" cy="227313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D89882-FBD0-4EA5-97E7-EC93BBC43673}"/>
              </a:ext>
            </a:extLst>
          </p:cNvPr>
          <p:cNvGrpSpPr/>
          <p:nvPr/>
        </p:nvGrpSpPr>
        <p:grpSpPr>
          <a:xfrm>
            <a:off x="7917000" y="219021"/>
            <a:ext cx="3910250" cy="628524"/>
            <a:chOff x="7587808" y="142148"/>
            <a:chExt cx="3910250" cy="62852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65CFA85-A4B3-41B8-9037-3FFBDFF6E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29961" y="147349"/>
              <a:ext cx="850466" cy="6180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CD13280-942F-4A8A-B074-B4D28406E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7808" y="152602"/>
              <a:ext cx="897115" cy="6180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5DC6AA9-4C89-4B30-A917-EF852AD16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96890" y="142148"/>
              <a:ext cx="897115" cy="6180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D081080-50C5-4977-AEB0-D73DF0AD6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00943" y="145865"/>
              <a:ext cx="897115" cy="6180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1469B06-1299-4767-906A-470E1CDAB119}"/>
              </a:ext>
            </a:extLst>
          </p:cNvPr>
          <p:cNvSpPr txBox="1"/>
          <p:nvPr/>
        </p:nvSpPr>
        <p:spPr>
          <a:xfrm>
            <a:off x="-13623" y="2062243"/>
            <a:ext cx="285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JTAC language requirement: SLP 3332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10B741-F6B7-4299-81CD-F95532EF9B82}"/>
              </a:ext>
            </a:extLst>
          </p:cNvPr>
          <p:cNvSpPr txBox="1"/>
          <p:nvPr/>
        </p:nvSpPr>
        <p:spPr>
          <a:xfrm>
            <a:off x="323770" y="4529003"/>
            <a:ext cx="9255517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JTAC WG Project:  The Design and Development of a JTAC-focused Prototype Test </a:t>
            </a:r>
          </a:p>
        </p:txBody>
      </p:sp>
      <p:pic>
        <p:nvPicPr>
          <p:cNvPr id="19" name="Content Placeholder 5">
            <a:extLst>
              <a:ext uri="{FF2B5EF4-FFF2-40B4-BE49-F238E27FC236}">
                <a16:creationId xmlns:a16="http://schemas.microsoft.com/office/drawing/2014/main" id="{35D51FB2-BA1E-40DC-8706-35AD9DA62D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4895" y="5012067"/>
            <a:ext cx="2266655" cy="1628050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5B8127-A44C-44F4-947D-B0FF0D38997C}"/>
              </a:ext>
            </a:extLst>
          </p:cNvPr>
          <p:cNvSpPr/>
          <p:nvPr/>
        </p:nvSpPr>
        <p:spPr>
          <a:xfrm rot="10800000" flipH="1" flipV="1">
            <a:off x="7871721" y="1481562"/>
            <a:ext cx="203821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your national language testing center administer STANAG 6001 tests to JTACs?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B930DE-EFFF-46EC-85BE-8164C062EFA4}"/>
              </a:ext>
            </a:extLst>
          </p:cNvPr>
          <p:cNvSpPr/>
          <p:nvPr/>
        </p:nvSpPr>
        <p:spPr>
          <a:xfrm>
            <a:off x="10038781" y="1489894"/>
            <a:ext cx="201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your nation have special language courses for JTACs?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5AD801-90D6-47A7-B4E2-C529FF03B94D}"/>
              </a:ext>
            </a:extLst>
          </p:cNvPr>
          <p:cNvSpPr txBox="1"/>
          <p:nvPr/>
        </p:nvSpPr>
        <p:spPr>
          <a:xfrm>
            <a:off x="9529973" y="3421068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BILC nations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N=25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B377FF0-55B0-489B-A88B-97E962DAF87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09422" y="1040638"/>
          <a:ext cx="4789957" cy="2305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180">
                  <a:extLst>
                    <a:ext uri="{9D8B030D-6E8A-4147-A177-3AD203B41FA5}">
                      <a16:colId xmlns:a16="http://schemas.microsoft.com/office/drawing/2014/main" val="79155429"/>
                    </a:ext>
                  </a:extLst>
                </a:gridCol>
                <a:gridCol w="2369777">
                  <a:extLst>
                    <a:ext uri="{9D8B030D-6E8A-4147-A177-3AD203B41FA5}">
                      <a16:colId xmlns:a16="http://schemas.microsoft.com/office/drawing/2014/main" val="2726270939"/>
                    </a:ext>
                  </a:extLst>
                </a:gridCol>
              </a:tblGrid>
              <a:tr h="3464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JTAC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  Level 3 Speaking Tasks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524728"/>
                  </a:ext>
                </a:extLst>
              </a:tr>
              <a:tr h="511372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Can describe terrain features &amp; give coordinates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Can describe in detail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26550"/>
                  </a:ext>
                </a:extLst>
              </a:tr>
              <a:tr h="569813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Can understand &amp; respond to radio communications with possible interference (talk </a:t>
                      </a:r>
                      <a:r>
                        <a:rPr lang="en-US" sz="1100" dirty="0" err="1"/>
                        <a:t>ons</a:t>
                      </a:r>
                      <a:r>
                        <a:rPr lang="en-US" sz="11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 Can discuss abstract 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405649"/>
                  </a:ext>
                </a:extLst>
              </a:tr>
              <a:tr h="409097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Can use JTAC brevities &amp; plain English equivalents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Can support opinions and hypothesize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173557"/>
                  </a:ext>
                </a:extLst>
              </a:tr>
              <a:tr h="409097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Can respond readily with good pacing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Can converse in most formal and informal situations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71976"/>
                  </a:ext>
                </a:extLst>
              </a:tr>
            </a:tbl>
          </a:graphicData>
        </a:graphic>
      </p:graphicFrame>
      <p:grpSp>
        <p:nvGrpSpPr>
          <p:cNvPr id="58" name="Group 57">
            <a:extLst>
              <a:ext uri="{FF2B5EF4-FFF2-40B4-BE49-F238E27FC236}">
                <a16:creationId xmlns:a16="http://schemas.microsoft.com/office/drawing/2014/main" id="{BA6D8A40-51A4-4508-893F-42D76C217A36}"/>
              </a:ext>
            </a:extLst>
          </p:cNvPr>
          <p:cNvGrpSpPr/>
          <p:nvPr/>
        </p:nvGrpSpPr>
        <p:grpSpPr>
          <a:xfrm>
            <a:off x="8318054" y="2078128"/>
            <a:ext cx="3681247" cy="1258877"/>
            <a:chOff x="8071305" y="2221398"/>
            <a:chExt cx="3681247" cy="125887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3B7F257-AEB5-48EA-99A9-14C5CEE982EE}"/>
                </a:ext>
              </a:extLst>
            </p:cNvPr>
            <p:cNvGrpSpPr/>
            <p:nvPr/>
          </p:nvGrpSpPr>
          <p:grpSpPr>
            <a:xfrm>
              <a:off x="8071305" y="2264141"/>
              <a:ext cx="1414797" cy="1216134"/>
              <a:chOff x="6488218" y="1051700"/>
              <a:chExt cx="1414797" cy="121613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8A5265B-E5ED-4BEE-A3B3-5C2817D35012}"/>
                  </a:ext>
                </a:extLst>
              </p:cNvPr>
              <p:cNvGrpSpPr/>
              <p:nvPr/>
            </p:nvGrpSpPr>
            <p:grpSpPr>
              <a:xfrm>
                <a:off x="6488218" y="1051700"/>
                <a:ext cx="1205378" cy="1216134"/>
                <a:chOff x="6672261" y="1186974"/>
                <a:chExt cx="1056268" cy="1069280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8A331B9-F8E4-4256-891F-5213B301D306}"/>
                    </a:ext>
                  </a:extLst>
                </p:cNvPr>
                <p:cNvSpPr/>
                <p:nvPr/>
              </p:nvSpPr>
              <p:spPr>
                <a:xfrm>
                  <a:off x="6735110" y="1199538"/>
                  <a:ext cx="993419" cy="101911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Partial Circle 10">
                  <a:extLst>
                    <a:ext uri="{FF2B5EF4-FFF2-40B4-BE49-F238E27FC236}">
                      <a16:creationId xmlns:a16="http://schemas.microsoft.com/office/drawing/2014/main" id="{726699F0-BC83-4348-B41A-1DCC57F918EA}"/>
                    </a:ext>
                  </a:extLst>
                </p:cNvPr>
                <p:cNvSpPr/>
                <p:nvPr/>
              </p:nvSpPr>
              <p:spPr>
                <a:xfrm>
                  <a:off x="6672261" y="1186974"/>
                  <a:ext cx="1056268" cy="1069280"/>
                </a:xfrm>
                <a:prstGeom prst="pie">
                  <a:avLst>
                    <a:gd name="adj1" fmla="val 0"/>
                    <a:gd name="adj2" fmla="val 18226327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F5AFBF8-FF92-4378-B011-0EC7DA5C8282}"/>
                  </a:ext>
                </a:extLst>
              </p:cNvPr>
              <p:cNvSpPr txBox="1"/>
              <p:nvPr/>
            </p:nvSpPr>
            <p:spPr>
              <a:xfrm>
                <a:off x="6663644" y="1716690"/>
                <a:ext cx="689313" cy="276999"/>
              </a:xfrm>
              <a:prstGeom prst="rect">
                <a:avLst/>
              </a:prstGeom>
              <a:solidFill>
                <a:srgbClr val="4472C4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83.3%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5B1C23-A283-4331-9A91-DA60FE6F1A42}"/>
                  </a:ext>
                </a:extLst>
              </p:cNvPr>
              <p:cNvSpPr txBox="1"/>
              <p:nvPr/>
            </p:nvSpPr>
            <p:spPr>
              <a:xfrm>
                <a:off x="7120820" y="1383646"/>
                <a:ext cx="782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16.7%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7AB56C0-D4C6-4BF4-B6A0-4B0C2EFD8BD0}"/>
                </a:ext>
              </a:extLst>
            </p:cNvPr>
            <p:cNvGrpSpPr/>
            <p:nvPr/>
          </p:nvGrpSpPr>
          <p:grpSpPr>
            <a:xfrm>
              <a:off x="10362290" y="2221398"/>
              <a:ext cx="1390262" cy="1205378"/>
              <a:chOff x="10252929" y="2281083"/>
              <a:chExt cx="1390262" cy="120537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1AEFD22-B69F-4F3C-97DF-4E92A6981389}"/>
                  </a:ext>
                </a:extLst>
              </p:cNvPr>
              <p:cNvGrpSpPr/>
              <p:nvPr/>
            </p:nvGrpSpPr>
            <p:grpSpPr>
              <a:xfrm>
                <a:off x="10252929" y="2281083"/>
                <a:ext cx="1216134" cy="1205378"/>
                <a:chOff x="10277427" y="2296730"/>
                <a:chExt cx="1216134" cy="1205378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D3A4A962-50C8-42DA-95FE-9AE1614603AA}"/>
                    </a:ext>
                  </a:extLst>
                </p:cNvPr>
                <p:cNvGrpSpPr/>
                <p:nvPr/>
              </p:nvGrpSpPr>
              <p:grpSpPr>
                <a:xfrm>
                  <a:off x="10277427" y="2296730"/>
                  <a:ext cx="1216134" cy="1205378"/>
                  <a:chOff x="10048827" y="2305151"/>
                  <a:chExt cx="1216134" cy="1205378"/>
                </a:xfrm>
              </p:grpSpPr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00F72F26-938E-4971-8A34-E30BBAC041A9}"/>
                      </a:ext>
                    </a:extLst>
                  </p:cNvPr>
                  <p:cNvSpPr/>
                  <p:nvPr/>
                </p:nvSpPr>
                <p:spPr>
                  <a:xfrm>
                    <a:off x="10127477" y="2351172"/>
                    <a:ext cx="1133657" cy="1159079"/>
                  </a:xfrm>
                  <a:prstGeom prst="ellipse">
                    <a:avLst/>
                  </a:prstGeom>
                  <a:solidFill>
                    <a:srgbClr val="4472C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Partial Circle 35">
                    <a:extLst>
                      <a:ext uri="{FF2B5EF4-FFF2-40B4-BE49-F238E27FC236}">
                        <a16:creationId xmlns:a16="http://schemas.microsoft.com/office/drawing/2014/main" id="{EF7970E2-FB50-4E27-872D-48B7A8266AD0}"/>
                      </a:ext>
                    </a:extLst>
                  </p:cNvPr>
                  <p:cNvSpPr/>
                  <p:nvPr/>
                </p:nvSpPr>
                <p:spPr>
                  <a:xfrm rot="3071718">
                    <a:off x="10054205" y="2299773"/>
                    <a:ext cx="1205378" cy="1216134"/>
                  </a:xfrm>
                  <a:prstGeom prst="pie">
                    <a:avLst>
                      <a:gd name="adj1" fmla="val 1924406"/>
                      <a:gd name="adj2" fmla="val 18469947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8AB7EC4-4D06-45CD-BA01-E767C02E241C}"/>
                    </a:ext>
                  </a:extLst>
                </p:cNvPr>
                <p:cNvSpPr txBox="1"/>
                <p:nvPr/>
              </p:nvSpPr>
              <p:spPr>
                <a:xfrm>
                  <a:off x="10408867" y="2514111"/>
                  <a:ext cx="7821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76.5%</a:t>
                  </a: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E732638-4704-427E-8376-FD7CE951F58A}"/>
                  </a:ext>
                </a:extLst>
              </p:cNvPr>
              <p:cNvSpPr txBox="1"/>
              <p:nvPr/>
            </p:nvSpPr>
            <p:spPr>
              <a:xfrm>
                <a:off x="10860996" y="2934809"/>
                <a:ext cx="782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23.5%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5F1E942-3F05-4BEC-A90C-E0695E8647DB}"/>
                </a:ext>
              </a:extLst>
            </p:cNvPr>
            <p:cNvGrpSpPr/>
            <p:nvPr/>
          </p:nvGrpSpPr>
          <p:grpSpPr>
            <a:xfrm>
              <a:off x="9614950" y="2472420"/>
              <a:ext cx="811377" cy="621655"/>
              <a:chOff x="7067550" y="2381140"/>
              <a:chExt cx="811377" cy="621655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A19D3EB-37DA-4BED-A920-B795D07CF620}"/>
                  </a:ext>
                </a:extLst>
              </p:cNvPr>
              <p:cNvSpPr/>
              <p:nvPr/>
            </p:nvSpPr>
            <p:spPr>
              <a:xfrm>
                <a:off x="7067550" y="2381140"/>
                <a:ext cx="257175" cy="271715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D1AC5E-3772-4050-BCB7-CD0A57BC92BA}"/>
                  </a:ext>
                </a:extLst>
              </p:cNvPr>
              <p:cNvSpPr txBox="1"/>
              <p:nvPr/>
            </p:nvSpPr>
            <p:spPr>
              <a:xfrm>
                <a:off x="7324725" y="2388963"/>
                <a:ext cx="5542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YES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2D15EA8-37C2-4D2B-9043-351AA4145C4B}"/>
                  </a:ext>
                </a:extLst>
              </p:cNvPr>
              <p:cNvSpPr/>
              <p:nvPr/>
            </p:nvSpPr>
            <p:spPr>
              <a:xfrm>
                <a:off x="7067550" y="2721271"/>
                <a:ext cx="257175" cy="27171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377E5CC-1BB3-4412-B57F-28E1596D9929}"/>
                  </a:ext>
                </a:extLst>
              </p:cNvPr>
              <p:cNvSpPr txBox="1"/>
              <p:nvPr/>
            </p:nvSpPr>
            <p:spPr>
              <a:xfrm>
                <a:off x="7324725" y="2725796"/>
                <a:ext cx="5542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4C3CD5F-418F-4CA9-8D6C-07790F90A91C}"/>
              </a:ext>
            </a:extLst>
          </p:cNvPr>
          <p:cNvGrpSpPr/>
          <p:nvPr/>
        </p:nvGrpSpPr>
        <p:grpSpPr>
          <a:xfrm>
            <a:off x="82487" y="4470304"/>
            <a:ext cx="9496800" cy="2949562"/>
            <a:chOff x="27700" y="4407546"/>
            <a:chExt cx="9496800" cy="2949562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F5D39A08-27E5-48A9-A98E-BCF74B4E4E10}"/>
                </a:ext>
              </a:extLst>
            </p:cNvPr>
            <p:cNvGraphicFramePr/>
            <p:nvPr>
              <p:extLst/>
            </p:nvPr>
          </p:nvGraphicFramePr>
          <p:xfrm>
            <a:off x="268983" y="4407546"/>
            <a:ext cx="9255517" cy="29495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696C2A-49BB-4716-813B-09A50400D5B8}"/>
                </a:ext>
              </a:extLst>
            </p:cNvPr>
            <p:cNvSpPr txBox="1"/>
            <p:nvPr/>
          </p:nvSpPr>
          <p:spPr>
            <a:xfrm>
              <a:off x="27700" y="4896898"/>
              <a:ext cx="952500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Phase 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4C74499-C48E-4B8F-AECA-C90C1AD411DA}"/>
                </a:ext>
              </a:extLst>
            </p:cNvPr>
            <p:cNvSpPr txBox="1"/>
            <p:nvPr/>
          </p:nvSpPr>
          <p:spPr>
            <a:xfrm>
              <a:off x="1980325" y="4896898"/>
              <a:ext cx="952500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Phase 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52BF61-A7FE-40E7-B818-38621D8D1423}"/>
                </a:ext>
              </a:extLst>
            </p:cNvPr>
            <p:cNvSpPr txBox="1"/>
            <p:nvPr/>
          </p:nvSpPr>
          <p:spPr>
            <a:xfrm>
              <a:off x="3944242" y="4890684"/>
              <a:ext cx="952500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Phase 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E4884B6-DB17-410E-B0BA-404FDD9F2C0F}"/>
                </a:ext>
              </a:extLst>
            </p:cNvPr>
            <p:cNvSpPr txBox="1"/>
            <p:nvPr/>
          </p:nvSpPr>
          <p:spPr>
            <a:xfrm>
              <a:off x="5903991" y="4900209"/>
              <a:ext cx="952500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Phase 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551FC38-EC03-4D1D-92E2-F10272BDD030}"/>
                </a:ext>
              </a:extLst>
            </p:cNvPr>
            <p:cNvSpPr txBox="1"/>
            <p:nvPr/>
          </p:nvSpPr>
          <p:spPr>
            <a:xfrm>
              <a:off x="7865066" y="4900209"/>
              <a:ext cx="952500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Phase 5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8D82380-D0CF-40DD-8225-F425F07A933E}"/>
              </a:ext>
            </a:extLst>
          </p:cNvPr>
          <p:cNvSpPr txBox="1"/>
          <p:nvPr/>
        </p:nvSpPr>
        <p:spPr>
          <a:xfrm>
            <a:off x="2043468" y="3437784"/>
            <a:ext cx="171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14AA791-BE71-4954-AD68-AE92A6E3AFB9}"/>
              </a:ext>
            </a:extLst>
          </p:cNvPr>
          <p:cNvSpPr txBox="1"/>
          <p:nvPr/>
        </p:nvSpPr>
        <p:spPr>
          <a:xfrm>
            <a:off x="4110400" y="3922958"/>
            <a:ext cx="171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</a:t>
            </a:r>
          </a:p>
        </p:txBody>
      </p:sp>
      <p:sp>
        <p:nvSpPr>
          <p:cNvPr id="17" name="Arrow: Curved Right 16">
            <a:extLst>
              <a:ext uri="{FF2B5EF4-FFF2-40B4-BE49-F238E27FC236}">
                <a16:creationId xmlns:a16="http://schemas.microsoft.com/office/drawing/2014/main" id="{BD5752FF-D915-4EC4-A6ED-B2DD7B429F16}"/>
              </a:ext>
            </a:extLst>
          </p:cNvPr>
          <p:cNvSpPr/>
          <p:nvPr/>
        </p:nvSpPr>
        <p:spPr>
          <a:xfrm rot="15344031">
            <a:off x="2959582" y="3100879"/>
            <a:ext cx="659827" cy="1670477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Arrow: Curved Down 50">
            <a:extLst>
              <a:ext uri="{FF2B5EF4-FFF2-40B4-BE49-F238E27FC236}">
                <a16:creationId xmlns:a16="http://schemas.microsoft.com/office/drawing/2014/main" id="{D375E1B7-F4BC-4B14-A7ED-E1B416FCCE18}"/>
              </a:ext>
            </a:extLst>
          </p:cNvPr>
          <p:cNvSpPr/>
          <p:nvPr/>
        </p:nvSpPr>
        <p:spPr>
          <a:xfrm rot="1131426">
            <a:off x="4576778" y="3543484"/>
            <a:ext cx="1668169" cy="66379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21184D6-6E57-41DD-B927-AE2131D479E5}"/>
              </a:ext>
            </a:extLst>
          </p:cNvPr>
          <p:cNvSpPr/>
          <p:nvPr/>
        </p:nvSpPr>
        <p:spPr>
          <a:xfrm>
            <a:off x="461130" y="2984441"/>
            <a:ext cx="1603588" cy="127721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Misalignment of JTAC language tasks and the way JTACs are tested 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133E96F-CCDE-41AA-AACE-029C7A68F47B}"/>
              </a:ext>
            </a:extLst>
          </p:cNvPr>
          <p:cNvSpPr/>
          <p:nvPr/>
        </p:nvSpPr>
        <p:spPr>
          <a:xfrm>
            <a:off x="6205070" y="3503003"/>
            <a:ext cx="1404789" cy="94061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JTAC-focused language test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FF182C9-CCD3-4D3A-9FB2-A58E87E34700}"/>
              </a:ext>
            </a:extLst>
          </p:cNvPr>
          <p:cNvSpPr txBox="1"/>
          <p:nvPr/>
        </p:nvSpPr>
        <p:spPr>
          <a:xfrm>
            <a:off x="7944850" y="1059994"/>
            <a:ext cx="4090872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BILC Steering Committee Survey Results 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5F1F40C-1CCA-416C-A40E-E5117868A5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289" y="3466420"/>
            <a:ext cx="915402" cy="8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1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6454" y="365125"/>
            <a:ext cx="3805881" cy="1325563"/>
          </a:xfrm>
        </p:spPr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091" y="1927685"/>
            <a:ext cx="5385715" cy="4416339"/>
          </a:xfrm>
        </p:spPr>
        <p:txBody>
          <a:bodyPr>
            <a:normAutofit fontScale="77500" lnSpcReduction="20000"/>
          </a:bodyPr>
          <a:lstStyle/>
          <a:p>
            <a:pPr marL="0" lvl="1" indent="0">
              <a:buNone/>
            </a:pPr>
            <a:r>
              <a:rPr lang="en-US" sz="3800" b="1" dirty="0"/>
              <a:t>Two research questions: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sz="3300" dirty="0"/>
              <a:t>#1: Is SLP 3332 needed for successful performance of JTAC tasks</a:t>
            </a:r>
            <a:r>
              <a:rPr lang="en-US" sz="3600" dirty="0"/>
              <a:t>?</a:t>
            </a:r>
          </a:p>
          <a:p>
            <a:pPr marL="0" lvl="1" indent="0">
              <a:buNone/>
            </a:pPr>
            <a:endParaRPr lang="en-US" sz="3000" b="1" dirty="0"/>
          </a:p>
          <a:p>
            <a:pPr marL="0" lvl="1" indent="0">
              <a:buNone/>
            </a:pPr>
            <a:r>
              <a:rPr lang="en-US" sz="3600" b="1" dirty="0"/>
              <a:t>No, but ………..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sz="3300" dirty="0"/>
              <a:t>#2: Is there a more suitable test format for evaluating JTACs’ target language use (TLU?) </a:t>
            </a:r>
          </a:p>
          <a:p>
            <a:pPr marL="0" lvl="1" indent="0">
              <a:buNone/>
            </a:pPr>
            <a:endParaRPr lang="en-US" sz="3300" b="1" dirty="0"/>
          </a:p>
          <a:p>
            <a:pPr marL="0" lvl="1" indent="0">
              <a:buNone/>
            </a:pPr>
            <a:r>
              <a:rPr lang="en-US" sz="3600" b="1" dirty="0"/>
              <a:t>Yes!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B167EA-A50B-45EF-BE90-FC286D5FBE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67121" flipH="1">
            <a:off x="9095704" y="536814"/>
            <a:ext cx="2699978" cy="1953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A4CCD3-52BB-452A-A385-C2DAE0F426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1396889" flipH="1">
            <a:off x="8496003" y="4429570"/>
            <a:ext cx="3101782" cy="1824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90C93A-3C34-4186-8FAD-8490BEEC1E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21274536" flipH="1">
            <a:off x="6648334" y="2530544"/>
            <a:ext cx="2725203" cy="1964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FBC4C-6644-4140-BCE5-748C3CD6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CA20D-1802-4FBA-B15D-5904838A29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A09A5-E19C-4E04-A847-ED97972EE1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792" y="222783"/>
            <a:ext cx="1737511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02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1" y="1499365"/>
            <a:ext cx="7080249" cy="2474667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sz="3100" dirty="0">
                <a:latin typeface="+mn-lt"/>
              </a:rPr>
              <a:t>Report submitted to the BILC Chair and to the US Joint Staff Joint Fires Integration Division on 10 May.</a:t>
            </a:r>
            <a:br>
              <a:rPr lang="en-US" sz="3100" dirty="0">
                <a:latin typeface="+mn-lt"/>
              </a:rPr>
            </a:br>
            <a:br>
              <a:rPr lang="en-US" sz="3100" dirty="0">
                <a:latin typeface="+mn-lt"/>
              </a:rPr>
            </a:br>
            <a:r>
              <a:rPr lang="en-US" sz="3100" dirty="0">
                <a:latin typeface="+mn-lt"/>
              </a:rPr>
              <a:t>WG is currently developing integrated skills performance test tasks.  </a:t>
            </a:r>
            <a:br>
              <a:rPr lang="en-US" sz="3600" dirty="0">
                <a:latin typeface="+mn-lt"/>
              </a:rPr>
            </a:br>
            <a:br>
              <a:rPr lang="en-US" sz="3600" b="1" dirty="0"/>
            </a:b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FC641-40C5-4DA4-923E-FEEE2225F5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10600" y="348454"/>
            <a:ext cx="3287814" cy="2041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DEE983A-C6CA-4738-970C-BCBAD0D27535}"/>
              </a:ext>
            </a:extLst>
          </p:cNvPr>
          <p:cNvGrpSpPr/>
          <p:nvPr/>
        </p:nvGrpSpPr>
        <p:grpSpPr>
          <a:xfrm>
            <a:off x="8610600" y="2956007"/>
            <a:ext cx="3287814" cy="2747442"/>
            <a:chOff x="9165102" y="4842864"/>
            <a:chExt cx="1950720" cy="16677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9004D6-1A5D-4AC9-87CA-E31D9ABA7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9165102" y="4842864"/>
              <a:ext cx="1950720" cy="12984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1CE615-D1EE-4220-9029-8A9A8C8B6DC2}"/>
                </a:ext>
              </a:extLst>
            </p:cNvPr>
            <p:cNvSpPr txBox="1"/>
            <p:nvPr/>
          </p:nvSpPr>
          <p:spPr>
            <a:xfrm>
              <a:off x="9165102" y="6141312"/>
              <a:ext cx="1950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6" tooltip="https://commons.wikimedia.org/wiki/File:21st_STS_JTACs_CAS_training_mission_at_Nevada_Test_and_Training_Range.jpg"/>
                </a:rPr>
                <a:t>This Photo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by Unknown Author is licensed under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7" tooltip="https://creativecommons.org/licenses/by-sa/3.0/"/>
                </a:rPr>
                <a:t>CC BY-SA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1168BC3-378D-4AC2-9FA8-F00BFAF022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865586" y="4243370"/>
            <a:ext cx="3287814" cy="2199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94E2F0-77F2-4979-BE82-570215292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881208" y="4329727"/>
            <a:ext cx="3142339" cy="2026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8D3C5C-BCA1-44B6-9FE0-2C787EDC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CA20D-1802-4FBA-B15D-5904838A29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28E93C-FCAB-4C53-B1C3-CC2EB12F49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046" y="206902"/>
            <a:ext cx="1737511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4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846</TotalTime>
  <Words>622</Words>
  <Application>Microsoft Office PowerPoint</Application>
  <PresentationFormat>Widescreen</PresentationFormat>
  <Paragraphs>90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Tw Cen MT</vt:lpstr>
      <vt:lpstr>Wingdings</vt:lpstr>
      <vt:lpstr>Office Theme</vt:lpstr>
      <vt:lpstr>1_Office Theme</vt:lpstr>
      <vt:lpstr>BILC JTAC  Working Group (WG) Update</vt:lpstr>
      <vt:lpstr>How is BILC Involved?</vt:lpstr>
      <vt:lpstr>  Research by BILC Members</vt:lpstr>
      <vt:lpstr>Study Highlights</vt:lpstr>
      <vt:lpstr>PowerPoint Presentation</vt:lpstr>
      <vt:lpstr>Findings</vt:lpstr>
      <vt:lpstr>  Report submitted to the BILC Chair and to the US Joint Staff Joint Fires Integration Division on 10 May.  WG is currently developing integrated skills performance test tasks.    </vt:lpstr>
    </vt:vector>
  </TitlesOfParts>
  <Company>GCMC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JTAC WG</dc:title>
  <dc:creator>Garza, Peggy A Ms CIV</dc:creator>
  <cp:lastModifiedBy>Peggy Garza</cp:lastModifiedBy>
  <cp:revision>122</cp:revision>
  <cp:lastPrinted>2022-05-20T09:55:12Z</cp:lastPrinted>
  <dcterms:created xsi:type="dcterms:W3CDTF">2022-05-11T15:14:33Z</dcterms:created>
  <dcterms:modified xsi:type="dcterms:W3CDTF">2023-05-15T12:24:09Z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36d71ed-e286-42a1-8703-c1fd0ea2549c_Enabled">
    <vt:lpwstr>true</vt:lpwstr>
  </property>
  <property fmtid="{D5CDD505-2E9C-101B-9397-08002B2CF9AE}" pid="3" name="MSIP_Label_536d71ed-e286-42a1-8703-c1fd0ea2549c_SetDate">
    <vt:lpwstr>2022-05-23T14:35:17Z</vt:lpwstr>
  </property>
  <property fmtid="{D5CDD505-2E9C-101B-9397-08002B2CF9AE}" pid="4" name="MSIP_Label_536d71ed-e286-42a1-8703-c1fd0ea2549c_Method">
    <vt:lpwstr>Privileged</vt:lpwstr>
  </property>
  <property fmtid="{D5CDD505-2E9C-101B-9397-08002B2CF9AE}" pid="5" name="MSIP_Label_536d71ed-e286-42a1-8703-c1fd0ea2549c_Name">
    <vt:lpwstr>Ugradert – kan deles fritt</vt:lpwstr>
  </property>
  <property fmtid="{D5CDD505-2E9C-101B-9397-08002B2CF9AE}" pid="6" name="MSIP_Label_536d71ed-e286-42a1-8703-c1fd0ea2549c_SiteId">
    <vt:lpwstr>1e0e6195-b5ec-427a-9cc1-db95904592f9</vt:lpwstr>
  </property>
  <property fmtid="{D5CDD505-2E9C-101B-9397-08002B2CF9AE}" pid="7" name="MSIP_Label_536d71ed-e286-42a1-8703-c1fd0ea2549c_ActionId">
    <vt:lpwstr>ccee72a5-6520-4ca2-84e7-29b23e11269a</vt:lpwstr>
  </property>
  <property fmtid="{D5CDD505-2E9C-101B-9397-08002B2CF9AE}" pid="8" name="MSIP_Label_536d71ed-e286-42a1-8703-c1fd0ea2549c_ContentBits">
    <vt:lpwstr>0</vt:lpwstr>
  </property>
</Properties>
</file>