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4" r:id="rId5"/>
    <p:sldId id="265" r:id="rId6"/>
    <p:sldId id="262" r:id="rId7"/>
    <p:sldId id="266" r:id="rId8"/>
    <p:sldId id="267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</p:sldIdLst>
  <p:sldSz cx="12192000" cy="6858000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90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E0A1-2F4D-40D5-99E1-A23F01562C75}" type="datetimeFigureOut">
              <a:rPr lang="fr-FR" smtClean="0"/>
              <a:pPr/>
              <a:t>09/05/2024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E89F-60EA-4EC7-BE82-BB9EAAB5C6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5694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E0A1-2F4D-40D5-99E1-A23F01562C75}" type="datetimeFigureOut">
              <a:rPr lang="fr-FR" smtClean="0"/>
              <a:pPr/>
              <a:t>09/05/2024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E89F-60EA-4EC7-BE82-BB9EAAB5C6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00566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E0A1-2F4D-40D5-99E1-A23F01562C75}" type="datetimeFigureOut">
              <a:rPr lang="fr-FR" smtClean="0"/>
              <a:pPr/>
              <a:t>09/05/2024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E89F-60EA-4EC7-BE82-BB9EAAB5C6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2356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E0A1-2F4D-40D5-99E1-A23F01562C75}" type="datetimeFigureOut">
              <a:rPr lang="fr-FR" smtClean="0"/>
              <a:pPr/>
              <a:t>09/05/2024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E89F-60EA-4EC7-BE82-BB9EAAB5C6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3097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E0A1-2F4D-40D5-99E1-A23F01562C75}" type="datetimeFigureOut">
              <a:rPr lang="fr-FR" smtClean="0"/>
              <a:pPr/>
              <a:t>09/05/2024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E89F-60EA-4EC7-BE82-BB9EAAB5C6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48476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E0A1-2F4D-40D5-99E1-A23F01562C75}" type="datetimeFigureOut">
              <a:rPr lang="fr-FR" smtClean="0"/>
              <a:pPr/>
              <a:t>09/05/2024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E89F-60EA-4EC7-BE82-BB9EAAB5C6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58086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E0A1-2F4D-40D5-99E1-A23F01562C75}" type="datetimeFigureOut">
              <a:rPr lang="fr-FR" smtClean="0"/>
              <a:pPr/>
              <a:t>09/05/2024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E89F-60EA-4EC7-BE82-BB9EAAB5C6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18954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E0A1-2F4D-40D5-99E1-A23F01562C75}" type="datetimeFigureOut">
              <a:rPr lang="fr-FR" smtClean="0"/>
              <a:pPr/>
              <a:t>09/05/2024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E89F-60EA-4EC7-BE82-BB9EAAB5C6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45619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E0A1-2F4D-40D5-99E1-A23F01562C75}" type="datetimeFigureOut">
              <a:rPr lang="fr-FR" smtClean="0"/>
              <a:pPr/>
              <a:t>09/05/2024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E89F-60EA-4EC7-BE82-BB9EAAB5C6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27998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E0A1-2F4D-40D5-99E1-A23F01562C75}" type="datetimeFigureOut">
              <a:rPr lang="fr-FR" smtClean="0"/>
              <a:pPr/>
              <a:t>09/05/2024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E89F-60EA-4EC7-BE82-BB9EAAB5C6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06898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E0A1-2F4D-40D5-99E1-A23F01562C75}" type="datetimeFigureOut">
              <a:rPr lang="fr-FR" smtClean="0"/>
              <a:pPr/>
              <a:t>09/05/2024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E89F-60EA-4EC7-BE82-BB9EAAB5C6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75086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DE0A1-2F4D-40D5-99E1-A23F01562C75}" type="datetimeFigureOut">
              <a:rPr lang="fr-FR" smtClean="0"/>
              <a:pPr/>
              <a:t>09/05/2024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6E89F-60EA-4EC7-BE82-BB9EAAB5C6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7799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4283" y="365442"/>
            <a:ext cx="11358693" cy="70278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Multilingualism </a:t>
            </a:r>
            <a:r>
              <a:rPr lang="en-US" sz="4000" b="1" dirty="0" smtClean="0">
                <a:solidFill>
                  <a:srgbClr val="002060"/>
                </a:solidFill>
              </a:rPr>
              <a:t>in an </a:t>
            </a:r>
            <a:r>
              <a:rPr lang="en-US" sz="4000" b="1" dirty="0" smtClean="0">
                <a:solidFill>
                  <a:srgbClr val="002060"/>
                </a:solidFill>
              </a:rPr>
              <a:t>International Context</a:t>
            </a:r>
            <a:endParaRPr lang="fr-FR" sz="4000" b="1" dirty="0">
              <a:solidFill>
                <a:srgbClr val="00206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65316" y="6028234"/>
            <a:ext cx="7060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Jérôme COLLIN – Département langue française – Ecole de guerre</a:t>
            </a:r>
          </a:p>
        </p:txBody>
      </p:sp>
      <p:pic>
        <p:nvPicPr>
          <p:cNvPr id="4098" name="Picture 2" descr="Photo Images Of The Ecole Militaire In Paris - Image 17"/>
          <p:cNvPicPr>
            <a:picLocks noChangeAspect="1" noChangeArrowheads="1"/>
          </p:cNvPicPr>
          <p:nvPr/>
        </p:nvPicPr>
        <p:blipFill>
          <a:blip r:embed="rId2" cstate="print"/>
          <a:srcRect t="7837"/>
          <a:stretch>
            <a:fillRect/>
          </a:stretch>
        </p:blipFill>
        <p:spPr bwMode="auto">
          <a:xfrm>
            <a:off x="2068087" y="1145136"/>
            <a:ext cx="7688367" cy="47962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7985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2100367" y="1437513"/>
          <a:ext cx="8127999" cy="3689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1235407"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Trilingualism</a:t>
                      </a:r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2454557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Local </a:t>
                      </a:r>
                      <a:r>
                        <a:rPr lang="fr-FR" dirty="0" err="1" smtClean="0"/>
                        <a:t>language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Administrative </a:t>
                      </a:r>
                      <a:r>
                        <a:rPr lang="fr-FR" dirty="0" err="1" smtClean="0"/>
                        <a:t>language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Scholarly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language</a:t>
                      </a:r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nsolite. Des panneaux de signalisation en normand pour sauver la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762" y="391994"/>
            <a:ext cx="5920485" cy="4300069"/>
          </a:xfrm>
          <a:prstGeom prst="rect">
            <a:avLst/>
          </a:prstGeom>
          <a:noFill/>
        </p:spPr>
      </p:pic>
      <p:pic>
        <p:nvPicPr>
          <p:cNvPr id="23556" name="Picture 4" descr="Signalétique : les inscriptions en langues régionales sont-elles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1114" y="1584385"/>
            <a:ext cx="4909917" cy="4889054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905569" y="4871102"/>
            <a:ext cx="96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Norman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9050835" y="1133522"/>
            <a:ext cx="819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Breton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2100367" y="1437513"/>
          <a:ext cx="8127999" cy="3689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1235407"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Trilingualism</a:t>
                      </a:r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2454557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Local </a:t>
                      </a:r>
                      <a:r>
                        <a:rPr lang="fr-FR" dirty="0" err="1" smtClean="0"/>
                        <a:t>language</a:t>
                      </a:r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(</a:t>
                      </a:r>
                      <a:r>
                        <a:rPr lang="fr-FR" dirty="0" err="1" smtClean="0"/>
                        <a:t>Alsatian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Administrative </a:t>
                      </a:r>
                      <a:r>
                        <a:rPr lang="fr-FR" dirty="0" err="1" smtClean="0"/>
                        <a:t>language</a:t>
                      </a:r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(French)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Scholarly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language</a:t>
                      </a:r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(English)</a:t>
                      </a:r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6273" y="384561"/>
            <a:ext cx="4067332" cy="570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2360" y="350376"/>
            <a:ext cx="4061696" cy="569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Tower of Babel, High Resolution Images and Bible Less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0767" y="1138622"/>
            <a:ext cx="6480000" cy="4547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ircle of 12 gold stars on a blu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3917" y="712046"/>
            <a:ext cx="2701054" cy="1800000"/>
          </a:xfrm>
          <a:prstGeom prst="rect">
            <a:avLst/>
          </a:prstGeom>
          <a:noFill/>
        </p:spPr>
      </p:pic>
      <p:pic>
        <p:nvPicPr>
          <p:cNvPr id="3076" name="Picture 4" descr="undefin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889" y="2615013"/>
            <a:ext cx="2597519" cy="1800000"/>
          </a:xfrm>
          <a:prstGeom prst="rect">
            <a:avLst/>
          </a:prstGeom>
          <a:noFill/>
        </p:spPr>
      </p:pic>
      <p:pic>
        <p:nvPicPr>
          <p:cNvPr id="3080" name="Picture 8" descr="european-council - Center for West European Studi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4611" y="2521008"/>
            <a:ext cx="3375000" cy="1800000"/>
          </a:xfrm>
          <a:prstGeom prst="rect">
            <a:avLst/>
          </a:prstGeom>
          <a:noFill/>
        </p:spPr>
      </p:pic>
      <p:pic>
        <p:nvPicPr>
          <p:cNvPr id="3082" name="Picture 10" descr="Centre national de référence pour le bien-être animal | Le Conseil de l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8421" y="4572840"/>
            <a:ext cx="3310093" cy="1566290"/>
          </a:xfrm>
          <a:prstGeom prst="rect">
            <a:avLst/>
          </a:prstGeom>
          <a:noFill/>
        </p:spPr>
      </p:pic>
      <p:pic>
        <p:nvPicPr>
          <p:cNvPr id="3084" name="Picture 12" descr="Logo de l'organisat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20255" y="4019626"/>
            <a:ext cx="3600000" cy="1801875"/>
          </a:xfrm>
          <a:prstGeom prst="rect">
            <a:avLst/>
          </a:prstGeom>
          <a:noFill/>
        </p:spPr>
      </p:pic>
      <p:pic>
        <p:nvPicPr>
          <p:cNvPr id="3086" name="Picture 14" descr="Logo de l'organisati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7691" y="549675"/>
            <a:ext cx="3600000" cy="2399063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2589377" y="4161801"/>
            <a:ext cx="2888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English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656318" y="6083180"/>
            <a:ext cx="2888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English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272613" y="2936903"/>
            <a:ext cx="3580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English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122776" y="5806867"/>
            <a:ext cx="3584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English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20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008404" y="1256231"/>
            <a:ext cx="3503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AGIR</a:t>
            </a:r>
          </a:p>
          <a:p>
            <a:pPr algn="ctr"/>
            <a:r>
              <a:rPr lang="fr-FR" dirty="0" err="1" smtClean="0"/>
              <a:t>Agere</a:t>
            </a:r>
            <a:r>
              <a:rPr lang="fr-FR" dirty="0" smtClean="0"/>
              <a:t> / </a:t>
            </a:r>
            <a:r>
              <a:rPr lang="fr-FR" dirty="0" err="1" smtClean="0"/>
              <a:t>agein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570149" y="1246261"/>
            <a:ext cx="3503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HANDELN</a:t>
            </a:r>
          </a:p>
          <a:p>
            <a:pPr algn="ctr"/>
            <a:r>
              <a:rPr lang="fr-FR" dirty="0" smtClean="0"/>
              <a:t>Hand</a:t>
            </a:r>
            <a:endParaRPr lang="fr-FR" dirty="0"/>
          </a:p>
        </p:txBody>
      </p:sp>
      <p:pic>
        <p:nvPicPr>
          <p:cNvPr id="30722" name="Picture 2" descr="Berger et son troupeau - You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689" y="2750989"/>
            <a:ext cx="5120000" cy="2880000"/>
          </a:xfrm>
          <a:prstGeom prst="rect">
            <a:avLst/>
          </a:prstGeom>
          <a:noFill/>
        </p:spPr>
      </p:pic>
      <p:pic>
        <p:nvPicPr>
          <p:cNvPr id="30724" name="Picture 4" descr="Escalador ayudando a su compañero de equipo a escalar al hombre con la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2390" y="2729061"/>
            <a:ext cx="4320000" cy="28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3320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014" y="2534161"/>
            <a:ext cx="7200000" cy="339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668" y="678323"/>
            <a:ext cx="7200000" cy="170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Semiotique Dictionnaire Raisonne Theorie - AbeBook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8263" y="1140864"/>
            <a:ext cx="2857500" cy="476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3320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2040546" y="1095681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/>
                        <a:t>Multilingual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Writing</a:t>
                      </a:r>
                      <a:endParaRPr lang="fr-FR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794" name="AutoShape 2" descr="Remembering Umberto Eco Five Years La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796" name="AutoShape 4" descr="Remembering Umberto Eco Five Years La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 cstate="print"/>
          <a:srcRect b="15305"/>
          <a:stretch>
            <a:fillRect/>
          </a:stretch>
        </p:blipFill>
        <p:spPr bwMode="auto">
          <a:xfrm>
            <a:off x="2072133" y="2105025"/>
            <a:ext cx="2886075" cy="379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 descr="Il nome della rosa (ebook), Umberto Eco | 9788834603284 | Boeken | bol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4147" y="2055115"/>
            <a:ext cx="2160000" cy="3232145"/>
          </a:xfrm>
          <a:prstGeom prst="rect">
            <a:avLst/>
          </a:prstGeom>
          <a:noFill/>
        </p:spPr>
      </p:pic>
      <p:pic>
        <p:nvPicPr>
          <p:cNvPr id="33801" name="Picture 9" descr="LE NOM DE LA ROSE. par ECO UMBERTO.: GRASSET. 9782246245131 Couverture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2070" y="2431946"/>
            <a:ext cx="2160000" cy="3480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3320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2040546" y="1095681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/>
                        <a:t>Multilingual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Writing</a:t>
                      </a:r>
                      <a:endParaRPr lang="fr-F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/>
                        <a:t>Multilingual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Writing</a:t>
                      </a:r>
                      <a:r>
                        <a:rPr lang="fr-FR" dirty="0" smtClean="0"/>
                        <a:t> Group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794" name="AutoShape 2" descr="Remembering Umberto Eco Five Years La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796" name="AutoShape 4" descr="Remembering Umberto Eco Five Years La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Rogner un rectangle à un seul coin 7"/>
          <p:cNvSpPr/>
          <p:nvPr/>
        </p:nvSpPr>
        <p:spPr>
          <a:xfrm>
            <a:off x="3580689" y="2273181"/>
            <a:ext cx="2435551" cy="3110669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ogner un rectangle à un seul coin 8"/>
          <p:cNvSpPr/>
          <p:nvPr/>
        </p:nvSpPr>
        <p:spPr>
          <a:xfrm>
            <a:off x="6313919" y="2271757"/>
            <a:ext cx="2435551" cy="3110669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4818" name="Picture 2" descr="Anglais britannique et américain : quelles nuanc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2080" y="2374870"/>
            <a:ext cx="1368713" cy="720000"/>
          </a:xfrm>
          <a:prstGeom prst="rect">
            <a:avLst/>
          </a:prstGeom>
          <a:noFill/>
        </p:spPr>
      </p:pic>
      <p:pic>
        <p:nvPicPr>
          <p:cNvPr id="34820" name="Picture 4" descr="Add Hope 🌺 Discord Bot | The #1 Discord Bot Li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2550" y="2372273"/>
            <a:ext cx="1080000" cy="719820"/>
          </a:xfrm>
          <a:prstGeom prst="rect">
            <a:avLst/>
          </a:prstGeom>
          <a:noFill/>
        </p:spPr>
      </p:pic>
      <p:sp>
        <p:nvSpPr>
          <p:cNvPr id="13" name="Flèche droite 12"/>
          <p:cNvSpPr/>
          <p:nvPr/>
        </p:nvSpPr>
        <p:spPr>
          <a:xfrm>
            <a:off x="4999290" y="3332860"/>
            <a:ext cx="2298818" cy="32474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 rot="10800000">
            <a:off x="4963683" y="3775816"/>
            <a:ext cx="2298818" cy="32474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>
            <a:off x="5022079" y="4218774"/>
            <a:ext cx="2298818" cy="32474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 rot="10800000">
            <a:off x="5037745" y="4678823"/>
            <a:ext cx="2298818" cy="32474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3320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ircle of 12 gold stars on a blu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6825" y="430032"/>
            <a:ext cx="2701054" cy="1800000"/>
          </a:xfrm>
          <a:prstGeom prst="rect">
            <a:avLst/>
          </a:prstGeom>
          <a:noFill/>
        </p:spPr>
      </p:pic>
      <p:pic>
        <p:nvPicPr>
          <p:cNvPr id="3076" name="Picture 4" descr="undefin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889" y="2615013"/>
            <a:ext cx="2597519" cy="1800000"/>
          </a:xfrm>
          <a:prstGeom prst="rect">
            <a:avLst/>
          </a:prstGeom>
          <a:noFill/>
        </p:spPr>
      </p:pic>
      <p:pic>
        <p:nvPicPr>
          <p:cNvPr id="3080" name="Picture 8" descr="european-council - Center for West European Studi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4611" y="2521008"/>
            <a:ext cx="3375000" cy="1800000"/>
          </a:xfrm>
          <a:prstGeom prst="rect">
            <a:avLst/>
          </a:prstGeom>
          <a:noFill/>
        </p:spPr>
      </p:pic>
      <p:pic>
        <p:nvPicPr>
          <p:cNvPr id="3082" name="Picture 10" descr="Centre national de référence pour le bien-être animal | Le Conseil de l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8421" y="4572840"/>
            <a:ext cx="3310093" cy="1566290"/>
          </a:xfrm>
          <a:prstGeom prst="rect">
            <a:avLst/>
          </a:prstGeom>
          <a:noFill/>
        </p:spPr>
      </p:pic>
      <p:pic>
        <p:nvPicPr>
          <p:cNvPr id="3084" name="Picture 12" descr="Logo de l'organisat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3863" y="3720522"/>
            <a:ext cx="3600000" cy="1801875"/>
          </a:xfrm>
          <a:prstGeom prst="rect">
            <a:avLst/>
          </a:prstGeom>
          <a:noFill/>
        </p:spPr>
      </p:pic>
      <p:pic>
        <p:nvPicPr>
          <p:cNvPr id="3086" name="Picture 14" descr="Logo de l'organisati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4281" y="506946"/>
            <a:ext cx="3600000" cy="23990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3320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745" y="614674"/>
            <a:ext cx="11562460" cy="568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3320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ircle of 12 gold stars on a blu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3917" y="712046"/>
            <a:ext cx="2701054" cy="1800000"/>
          </a:xfrm>
          <a:prstGeom prst="rect">
            <a:avLst/>
          </a:prstGeom>
          <a:noFill/>
        </p:spPr>
      </p:pic>
      <p:pic>
        <p:nvPicPr>
          <p:cNvPr id="3076" name="Picture 4" descr="undefin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889" y="2615013"/>
            <a:ext cx="2597519" cy="1800000"/>
          </a:xfrm>
          <a:prstGeom prst="rect">
            <a:avLst/>
          </a:prstGeom>
          <a:noFill/>
        </p:spPr>
      </p:pic>
      <p:pic>
        <p:nvPicPr>
          <p:cNvPr id="3080" name="Picture 8" descr="european-council - Center for West European Studi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4611" y="2521008"/>
            <a:ext cx="3375000" cy="1800000"/>
          </a:xfrm>
          <a:prstGeom prst="rect">
            <a:avLst/>
          </a:prstGeom>
          <a:noFill/>
        </p:spPr>
      </p:pic>
      <p:pic>
        <p:nvPicPr>
          <p:cNvPr id="3082" name="Picture 10" descr="Centre national de référence pour le bien-être animal | Le Conseil de l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8421" y="4572840"/>
            <a:ext cx="3310093" cy="1566290"/>
          </a:xfrm>
          <a:prstGeom prst="rect">
            <a:avLst/>
          </a:prstGeom>
          <a:noFill/>
        </p:spPr>
      </p:pic>
      <p:pic>
        <p:nvPicPr>
          <p:cNvPr id="3084" name="Picture 12" descr="Logo de l'organisat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20255" y="4019626"/>
            <a:ext cx="3600000" cy="1801875"/>
          </a:xfrm>
          <a:prstGeom prst="rect">
            <a:avLst/>
          </a:prstGeom>
          <a:noFill/>
        </p:spPr>
      </p:pic>
      <p:pic>
        <p:nvPicPr>
          <p:cNvPr id="3086" name="Picture 14" descr="Logo de l'organisati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7691" y="549675"/>
            <a:ext cx="3600000" cy="2399063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2589377" y="4161801"/>
            <a:ext cx="2888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Working</a:t>
            </a:r>
            <a:r>
              <a:rPr lang="fr-FR" dirty="0" smtClean="0"/>
              <a:t> </a:t>
            </a:r>
            <a:r>
              <a:rPr lang="fr-FR" dirty="0" err="1" smtClean="0"/>
              <a:t>languages</a:t>
            </a:r>
            <a:r>
              <a:rPr lang="fr-FR" dirty="0" smtClean="0"/>
              <a:t> :</a:t>
            </a:r>
          </a:p>
          <a:p>
            <a:r>
              <a:rPr lang="fr-FR" b="1" dirty="0" smtClean="0"/>
              <a:t>English</a:t>
            </a:r>
            <a:r>
              <a:rPr lang="fr-FR" dirty="0" smtClean="0"/>
              <a:t> – </a:t>
            </a:r>
            <a:r>
              <a:rPr lang="fr-FR" dirty="0" err="1" smtClean="0"/>
              <a:t>German</a:t>
            </a:r>
            <a:r>
              <a:rPr lang="fr-FR" dirty="0" smtClean="0"/>
              <a:t> – French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656318" y="6083180"/>
            <a:ext cx="2888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Working</a:t>
            </a:r>
            <a:r>
              <a:rPr lang="fr-FR" dirty="0" smtClean="0"/>
              <a:t> </a:t>
            </a:r>
            <a:r>
              <a:rPr lang="fr-FR" dirty="0" err="1" smtClean="0"/>
              <a:t>languages</a:t>
            </a:r>
            <a:r>
              <a:rPr lang="fr-FR" dirty="0" smtClean="0"/>
              <a:t> :</a:t>
            </a:r>
          </a:p>
          <a:p>
            <a:r>
              <a:rPr lang="fr-FR" b="1" dirty="0" smtClean="0"/>
              <a:t>English</a:t>
            </a:r>
            <a:r>
              <a:rPr lang="fr-FR" dirty="0" smtClean="0"/>
              <a:t> – French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246976" y="2936903"/>
            <a:ext cx="3580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Working</a:t>
            </a:r>
            <a:r>
              <a:rPr lang="fr-FR" dirty="0" smtClean="0"/>
              <a:t> </a:t>
            </a:r>
            <a:r>
              <a:rPr lang="fr-FR" dirty="0" err="1" smtClean="0"/>
              <a:t>languages</a:t>
            </a:r>
            <a:r>
              <a:rPr lang="fr-FR" dirty="0" smtClean="0"/>
              <a:t> :</a:t>
            </a:r>
          </a:p>
          <a:p>
            <a:pPr algn="ctr"/>
            <a:r>
              <a:rPr lang="fr-FR" b="1" dirty="0" smtClean="0"/>
              <a:t>English</a:t>
            </a:r>
            <a:r>
              <a:rPr lang="fr-FR" dirty="0" smtClean="0"/>
              <a:t> – French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8122776" y="5806867"/>
            <a:ext cx="3584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Working</a:t>
            </a:r>
            <a:r>
              <a:rPr lang="fr-FR" dirty="0" smtClean="0"/>
              <a:t> </a:t>
            </a:r>
            <a:r>
              <a:rPr lang="fr-FR" dirty="0" err="1" smtClean="0"/>
              <a:t>languages</a:t>
            </a:r>
            <a:r>
              <a:rPr lang="fr-FR" dirty="0" smtClean="0"/>
              <a:t> :</a:t>
            </a:r>
          </a:p>
          <a:p>
            <a:pPr algn="ctr"/>
            <a:r>
              <a:rPr lang="fr-FR" b="1" dirty="0" smtClean="0"/>
              <a:t>English</a:t>
            </a:r>
            <a:r>
              <a:rPr lang="fr-FR" dirty="0" smtClean="0"/>
              <a:t> – French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647915" y="341833"/>
            <a:ext cx="2659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24 OFFICIAL LANGUAGES</a:t>
            </a:r>
            <a:endParaRPr lang="fr-FR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6244126" y="178040"/>
            <a:ext cx="3592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8</a:t>
            </a:r>
            <a:r>
              <a:rPr lang="fr-FR" b="1" dirty="0" smtClean="0"/>
              <a:t> OFFICIAL LANGUAGES</a:t>
            </a:r>
            <a:endParaRPr lang="fr-FR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8122776" y="3637664"/>
            <a:ext cx="358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2</a:t>
            </a:r>
            <a:r>
              <a:rPr lang="fr-FR" b="1" dirty="0" smtClean="0"/>
              <a:t> OFFICIAL LANGUAGES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xmlns="" val="123320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ircle of 12 gold stars on a blu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3917" y="712046"/>
            <a:ext cx="2701054" cy="1800000"/>
          </a:xfrm>
          <a:prstGeom prst="rect">
            <a:avLst/>
          </a:prstGeom>
          <a:noFill/>
        </p:spPr>
      </p:pic>
      <p:pic>
        <p:nvPicPr>
          <p:cNvPr id="3076" name="Picture 4" descr="undefin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889" y="2615013"/>
            <a:ext cx="2597519" cy="1800000"/>
          </a:xfrm>
          <a:prstGeom prst="rect">
            <a:avLst/>
          </a:prstGeom>
          <a:noFill/>
        </p:spPr>
      </p:pic>
      <p:pic>
        <p:nvPicPr>
          <p:cNvPr id="3080" name="Picture 8" descr="european-council - Center for West European Studi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4611" y="2521008"/>
            <a:ext cx="3375000" cy="1800000"/>
          </a:xfrm>
          <a:prstGeom prst="rect">
            <a:avLst/>
          </a:prstGeom>
          <a:noFill/>
        </p:spPr>
      </p:pic>
      <p:pic>
        <p:nvPicPr>
          <p:cNvPr id="3082" name="Picture 10" descr="Centre national de référence pour le bien-être animal | Le Conseil de l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8421" y="4572840"/>
            <a:ext cx="3310093" cy="1566290"/>
          </a:xfrm>
          <a:prstGeom prst="rect">
            <a:avLst/>
          </a:prstGeom>
          <a:noFill/>
        </p:spPr>
      </p:pic>
      <p:pic>
        <p:nvPicPr>
          <p:cNvPr id="3084" name="Picture 12" descr="Logo de l'organisat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20255" y="4019626"/>
            <a:ext cx="3600000" cy="1801875"/>
          </a:xfrm>
          <a:prstGeom prst="rect">
            <a:avLst/>
          </a:prstGeom>
          <a:noFill/>
        </p:spPr>
      </p:pic>
      <p:pic>
        <p:nvPicPr>
          <p:cNvPr id="3086" name="Picture 14" descr="Logo de l'organisati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7691" y="549675"/>
            <a:ext cx="3600000" cy="2399063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2589377" y="4161801"/>
            <a:ext cx="2888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English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656318" y="6083180"/>
            <a:ext cx="2888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English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272613" y="2936903"/>
            <a:ext cx="3580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English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122776" y="5806867"/>
            <a:ext cx="3584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English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20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2100367" y="1437513"/>
          <a:ext cx="8127999" cy="3689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1235407"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Trilingualism</a:t>
                      </a:r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2454557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Local </a:t>
                      </a:r>
                      <a:r>
                        <a:rPr lang="fr-FR" dirty="0" err="1" smtClean="0"/>
                        <a:t>language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fr.maps-papua-new-guinea.com/img/0/papouasie-nouvelle-guin%C3%A9e-langue-de-la-car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9689" y="535537"/>
            <a:ext cx="9253676" cy="5660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2100367" y="1437513"/>
          <a:ext cx="8127999" cy="3689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1235407"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Trilingualism</a:t>
                      </a:r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2454557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Local </a:t>
                      </a:r>
                      <a:r>
                        <a:rPr lang="fr-FR" dirty="0" err="1" smtClean="0"/>
                        <a:t>language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Administrative </a:t>
                      </a:r>
                      <a:r>
                        <a:rPr lang="fr-FR" dirty="0" err="1" smtClean="0"/>
                        <a:t>language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38150"/>
            <a:ext cx="9601200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104</Words>
  <Application>Microsoft Office PowerPoint</Application>
  <PresentationFormat>Personnalisé</PresentationFormat>
  <Paragraphs>46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Multilingualism in an International Context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</vt:vector>
  </TitlesOfParts>
  <Company>Ministère des Armées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judge a book by its cover How to counter ‘perception bias’ in the evaluation of a language course ?</dc:title>
  <dc:creator>COLLIN Jerome M.</dc:creator>
  <cp:lastModifiedBy>Jérôme Collin</cp:lastModifiedBy>
  <cp:revision>17</cp:revision>
  <cp:lastPrinted>2023-10-14T13:27:36Z</cp:lastPrinted>
  <dcterms:created xsi:type="dcterms:W3CDTF">2023-10-14T11:29:59Z</dcterms:created>
  <dcterms:modified xsi:type="dcterms:W3CDTF">2024-05-09T19:21:57Z</dcterms:modified>
</cp:coreProperties>
</file>