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5"/>
  </p:notesMasterIdLst>
  <p:sldIdLst>
    <p:sldId id="256" r:id="rId3"/>
    <p:sldId id="257" r:id="rId4"/>
    <p:sldId id="258" r:id="rId5"/>
    <p:sldId id="264" r:id="rId6"/>
    <p:sldId id="268" r:id="rId7"/>
    <p:sldId id="266" r:id="rId8"/>
    <p:sldId id="265" r:id="rId9"/>
    <p:sldId id="263" r:id="rId10"/>
    <p:sldId id="260" r:id="rId11"/>
    <p:sldId id="269" r:id="rId12"/>
    <p:sldId id="259" r:id="rId13"/>
    <p:sldId id="261" r:id="rId14"/>
  </p:sldIdLst>
  <p:sldSz cx="9144000" cy="5143500" type="screen16x9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3C48FC-B12D-28D2-7AAF-29B10B8610DA}" v="217" dt="2022-05-17T07:07:40.426"/>
    <p1510:client id="{479B4E41-1CAF-247E-FF28-D921D40A4A33}" v="944" dt="2022-05-17T09:32:24.394"/>
    <p1510:client id="{52F1FD4E-CF8E-DC8F-56D5-5273FAA6D664}" v="844" dt="2022-05-09T15:19:43.222"/>
    <p1510:client id="{882A11CF-E16D-4C38-0B26-80FF5402047D}" v="139" dt="2022-05-21T16:25:33.199"/>
    <p1510:client id="{B0C65426-DEB9-4E0C-AC4E-F463EA5A66A5}" v="109" dt="2022-05-10T15:04:18.139"/>
    <p1510:client id="{DBB9B314-ED0B-33B8-B943-AE4C5C6289C9}" v="189" dt="2022-05-10T13:18:41.501"/>
    <p1510:client id="{F632B1D3-42FC-2810-8E89-A4B5D6892514}" v="360" dt="2022-05-21T16:17:18.3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282DF1-827A-4901-924E-93746381DA46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40E7519E-5506-4981-B9C6-F9E99831D69F}">
      <dgm:prSet phldrT="[Text]" phldr="0"/>
      <dgm:spPr/>
      <dgm:t>
        <a:bodyPr/>
        <a:lstStyle/>
        <a:p>
          <a:pPr rtl="0"/>
          <a:r>
            <a:rPr lang="en-US" dirty="0">
              <a:latin typeface="Calibri"/>
              <a:ea typeface="Calibri"/>
              <a:cs typeface="Calibri"/>
            </a:rPr>
            <a:t>Quality Instruction</a:t>
          </a:r>
        </a:p>
      </dgm:t>
    </dgm:pt>
    <dgm:pt modelId="{C9D0BA39-B78A-471F-A4E3-16FC802A6872}" type="parTrans" cxnId="{079FB3A1-7B9B-4F60-881A-E7D2E535E3DC}">
      <dgm:prSet/>
      <dgm:spPr/>
    </dgm:pt>
    <dgm:pt modelId="{F62F5672-1CD4-450C-A8FE-D3B738993C7B}" type="sibTrans" cxnId="{079FB3A1-7B9B-4F60-881A-E7D2E535E3DC}">
      <dgm:prSet/>
      <dgm:spPr/>
      <dgm:t>
        <a:bodyPr/>
        <a:lstStyle/>
        <a:p>
          <a:endParaRPr lang="en-US"/>
        </a:p>
      </dgm:t>
    </dgm:pt>
    <dgm:pt modelId="{D40B218A-95FB-437A-8538-6C17C1F0CFA6}">
      <dgm:prSet phldrT="[Text]" phldr="0"/>
      <dgm:spPr/>
      <dgm:t>
        <a:bodyPr/>
        <a:lstStyle/>
        <a:p>
          <a:pPr rtl="0"/>
          <a:r>
            <a:rPr lang="en-US" dirty="0">
              <a:latin typeface="Calibri"/>
              <a:ea typeface="Calibri"/>
              <a:cs typeface="Calibri"/>
            </a:rPr>
            <a:t>Self-Aware Learners</a:t>
          </a:r>
        </a:p>
      </dgm:t>
    </dgm:pt>
    <dgm:pt modelId="{F83731D0-5AD8-48A1-A7DB-EA58C89760C4}" type="parTrans" cxnId="{83C64421-4C47-4DE8-960B-DF52E70EDF32}">
      <dgm:prSet/>
      <dgm:spPr/>
    </dgm:pt>
    <dgm:pt modelId="{A6999FFA-A9DF-4603-89E1-E91A496D989C}" type="sibTrans" cxnId="{83C64421-4C47-4DE8-960B-DF52E70EDF32}">
      <dgm:prSet/>
      <dgm:spPr/>
      <dgm:t>
        <a:bodyPr/>
        <a:lstStyle/>
        <a:p>
          <a:endParaRPr lang="en-US"/>
        </a:p>
      </dgm:t>
    </dgm:pt>
    <dgm:pt modelId="{6EE23A84-2FD2-435E-9D35-744F69D94F8C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Effective Course</a:t>
          </a:r>
          <a:endParaRPr lang="en-US" dirty="0"/>
        </a:p>
      </dgm:t>
    </dgm:pt>
    <dgm:pt modelId="{E8918B0C-15F9-4866-BDAC-ED631821E7FE}" type="parTrans" cxnId="{7F99170C-BE64-4588-A07C-368B8FA630D1}">
      <dgm:prSet/>
      <dgm:spPr/>
    </dgm:pt>
    <dgm:pt modelId="{BE027339-9CAC-4362-BD34-1698FCAFE40F}" type="sibTrans" cxnId="{7F99170C-BE64-4588-A07C-368B8FA630D1}">
      <dgm:prSet/>
      <dgm:spPr/>
    </dgm:pt>
    <dgm:pt modelId="{497C0B61-6B15-4C89-AC95-6F98AD13D099}" type="pres">
      <dgm:prSet presAssocID="{53282DF1-827A-4901-924E-93746381DA46}" presName="Name0" presStyleCnt="0">
        <dgm:presLayoutVars>
          <dgm:dir/>
          <dgm:resizeHandles val="exact"/>
        </dgm:presLayoutVars>
      </dgm:prSet>
      <dgm:spPr/>
    </dgm:pt>
    <dgm:pt modelId="{6EDAAA24-FB3C-416E-B9CA-899E296F0B7A}" type="pres">
      <dgm:prSet presAssocID="{53282DF1-827A-4901-924E-93746381DA46}" presName="vNodes" presStyleCnt="0"/>
      <dgm:spPr/>
    </dgm:pt>
    <dgm:pt modelId="{D0A76D96-0CEB-4A18-8D14-5721A6FD29E0}" type="pres">
      <dgm:prSet presAssocID="{40E7519E-5506-4981-B9C6-F9E99831D69F}" presName="node" presStyleLbl="node1" presStyleIdx="0" presStyleCnt="3">
        <dgm:presLayoutVars>
          <dgm:bulletEnabled val="1"/>
        </dgm:presLayoutVars>
      </dgm:prSet>
      <dgm:spPr>
        <a:solidFill>
          <a:schemeClr val="accent6"/>
        </a:solidFill>
      </dgm:spPr>
    </dgm:pt>
    <dgm:pt modelId="{2B309EBB-7960-43EB-AC91-04ACCE79E530}" type="pres">
      <dgm:prSet presAssocID="{F62F5672-1CD4-450C-A8FE-D3B738993C7B}" presName="spacerT" presStyleCnt="0"/>
      <dgm:spPr/>
    </dgm:pt>
    <dgm:pt modelId="{2C22D4BF-C069-45D0-A56F-180496FE6012}" type="pres">
      <dgm:prSet presAssocID="{F62F5672-1CD4-450C-A8FE-D3B738993C7B}" presName="sibTrans" presStyleLbl="sibTrans2D1" presStyleIdx="0" presStyleCnt="2"/>
      <dgm:spPr>
        <a:solidFill>
          <a:schemeClr val="bg1"/>
        </a:solidFill>
      </dgm:spPr>
    </dgm:pt>
    <dgm:pt modelId="{CA8F66FA-69A2-4AF6-BF01-C069596D182A}" type="pres">
      <dgm:prSet presAssocID="{F62F5672-1CD4-450C-A8FE-D3B738993C7B}" presName="spacerB" presStyleCnt="0"/>
      <dgm:spPr/>
    </dgm:pt>
    <dgm:pt modelId="{2494D686-78C7-45A1-B0DC-B8C0505508D6}" type="pres">
      <dgm:prSet presAssocID="{D40B218A-95FB-437A-8538-6C17C1F0CFA6}" presName="node" presStyleLbl="node1" presStyleIdx="1" presStyleCnt="3">
        <dgm:presLayoutVars>
          <dgm:bulletEnabled val="1"/>
        </dgm:presLayoutVars>
      </dgm:prSet>
      <dgm:spPr>
        <a:solidFill>
          <a:schemeClr val="accent6"/>
        </a:solidFill>
      </dgm:spPr>
    </dgm:pt>
    <dgm:pt modelId="{11450582-F647-4A2B-BD89-B1E31B636591}" type="pres">
      <dgm:prSet presAssocID="{53282DF1-827A-4901-924E-93746381DA46}" presName="sibTransLast" presStyleLbl="sibTrans2D1" presStyleIdx="1" presStyleCnt="2"/>
      <dgm:spPr>
        <a:solidFill>
          <a:schemeClr val="tx1"/>
        </a:solidFill>
      </dgm:spPr>
    </dgm:pt>
    <dgm:pt modelId="{324283D5-B5DD-4253-AE8F-A7557AB3F77F}" type="pres">
      <dgm:prSet presAssocID="{53282DF1-827A-4901-924E-93746381DA46}" presName="connectorText" presStyleLbl="sibTrans2D1" presStyleIdx="1" presStyleCnt="2"/>
      <dgm:spPr/>
    </dgm:pt>
    <dgm:pt modelId="{DD51C10F-CAAE-4E2E-8D3E-06D45CDABAF3}" type="pres">
      <dgm:prSet presAssocID="{53282DF1-827A-4901-924E-93746381DA46}" presName="lastNode" presStyleLbl="node1" presStyleIdx="2" presStyleCnt="3">
        <dgm:presLayoutVars>
          <dgm:bulletEnabled val="1"/>
        </dgm:presLayoutVars>
      </dgm:prSet>
      <dgm:spPr>
        <a:solidFill>
          <a:schemeClr val="accent5">
            <a:lumMod val="75000"/>
          </a:schemeClr>
        </a:solidFill>
      </dgm:spPr>
    </dgm:pt>
  </dgm:ptLst>
  <dgm:cxnLst>
    <dgm:cxn modelId="{7F99170C-BE64-4588-A07C-368B8FA630D1}" srcId="{53282DF1-827A-4901-924E-93746381DA46}" destId="{6EE23A84-2FD2-435E-9D35-744F69D94F8C}" srcOrd="2" destOrd="0" parTransId="{E8918B0C-15F9-4866-BDAC-ED631821E7FE}" sibTransId="{BE027339-9CAC-4362-BD34-1698FCAFE40F}"/>
    <dgm:cxn modelId="{83C64421-4C47-4DE8-960B-DF52E70EDF32}" srcId="{53282DF1-827A-4901-924E-93746381DA46}" destId="{D40B218A-95FB-437A-8538-6C17C1F0CFA6}" srcOrd="1" destOrd="0" parTransId="{F83731D0-5AD8-48A1-A7DB-EA58C89760C4}" sibTransId="{A6999FFA-A9DF-4603-89E1-E91A496D989C}"/>
    <dgm:cxn modelId="{0700A95B-75FB-4F62-9EEA-D186567B1F9E}" type="presOf" srcId="{6EE23A84-2FD2-435E-9D35-744F69D94F8C}" destId="{DD51C10F-CAAE-4E2E-8D3E-06D45CDABAF3}" srcOrd="0" destOrd="0" presId="urn:microsoft.com/office/officeart/2005/8/layout/equation2"/>
    <dgm:cxn modelId="{185BBF60-AD53-4ED2-ADC4-C8BB8EE6D2B3}" type="presOf" srcId="{F62F5672-1CD4-450C-A8FE-D3B738993C7B}" destId="{2C22D4BF-C069-45D0-A56F-180496FE6012}" srcOrd="0" destOrd="0" presId="urn:microsoft.com/office/officeart/2005/8/layout/equation2"/>
    <dgm:cxn modelId="{492FFC6D-FEBB-4013-8829-D1065C15998F}" type="presOf" srcId="{40E7519E-5506-4981-B9C6-F9E99831D69F}" destId="{D0A76D96-0CEB-4A18-8D14-5721A6FD29E0}" srcOrd="0" destOrd="0" presId="urn:microsoft.com/office/officeart/2005/8/layout/equation2"/>
    <dgm:cxn modelId="{BD8FF076-AB57-44C3-8228-BC126CFB91BE}" type="presOf" srcId="{A6999FFA-A9DF-4603-89E1-E91A496D989C}" destId="{11450582-F647-4A2B-BD89-B1E31B636591}" srcOrd="0" destOrd="0" presId="urn:microsoft.com/office/officeart/2005/8/layout/equation2"/>
    <dgm:cxn modelId="{0F067180-578B-4FCC-A163-AA4C2130850A}" type="presOf" srcId="{A6999FFA-A9DF-4603-89E1-E91A496D989C}" destId="{324283D5-B5DD-4253-AE8F-A7557AB3F77F}" srcOrd="1" destOrd="0" presId="urn:microsoft.com/office/officeart/2005/8/layout/equation2"/>
    <dgm:cxn modelId="{079FB3A1-7B9B-4F60-881A-E7D2E535E3DC}" srcId="{53282DF1-827A-4901-924E-93746381DA46}" destId="{40E7519E-5506-4981-B9C6-F9E99831D69F}" srcOrd="0" destOrd="0" parTransId="{C9D0BA39-B78A-471F-A4E3-16FC802A6872}" sibTransId="{F62F5672-1CD4-450C-A8FE-D3B738993C7B}"/>
    <dgm:cxn modelId="{010352A9-3251-4DAE-A487-1A265498AE5C}" type="presOf" srcId="{D40B218A-95FB-437A-8538-6C17C1F0CFA6}" destId="{2494D686-78C7-45A1-B0DC-B8C0505508D6}" srcOrd="0" destOrd="0" presId="urn:microsoft.com/office/officeart/2005/8/layout/equation2"/>
    <dgm:cxn modelId="{9D8267D9-A857-4497-975C-0F9FF1CEDD0C}" type="presOf" srcId="{53282DF1-827A-4901-924E-93746381DA46}" destId="{497C0B61-6B15-4C89-AC95-6F98AD13D099}" srcOrd="0" destOrd="0" presId="urn:microsoft.com/office/officeart/2005/8/layout/equation2"/>
    <dgm:cxn modelId="{6630A1F5-EC0C-4166-B847-33632DC104B0}" type="presParOf" srcId="{497C0B61-6B15-4C89-AC95-6F98AD13D099}" destId="{6EDAAA24-FB3C-416E-B9CA-899E296F0B7A}" srcOrd="0" destOrd="0" presId="urn:microsoft.com/office/officeart/2005/8/layout/equation2"/>
    <dgm:cxn modelId="{8A024C10-2AB6-42D1-B38B-CB65473D2D5B}" type="presParOf" srcId="{6EDAAA24-FB3C-416E-B9CA-899E296F0B7A}" destId="{D0A76D96-0CEB-4A18-8D14-5721A6FD29E0}" srcOrd="0" destOrd="0" presId="urn:microsoft.com/office/officeart/2005/8/layout/equation2"/>
    <dgm:cxn modelId="{3F2E1969-AE75-47DF-B18D-DF9506A9740F}" type="presParOf" srcId="{6EDAAA24-FB3C-416E-B9CA-899E296F0B7A}" destId="{2B309EBB-7960-43EB-AC91-04ACCE79E530}" srcOrd="1" destOrd="0" presId="urn:microsoft.com/office/officeart/2005/8/layout/equation2"/>
    <dgm:cxn modelId="{9F753E2E-9733-4C0C-A286-2998AC5C0F7C}" type="presParOf" srcId="{6EDAAA24-FB3C-416E-B9CA-899E296F0B7A}" destId="{2C22D4BF-C069-45D0-A56F-180496FE6012}" srcOrd="2" destOrd="0" presId="urn:microsoft.com/office/officeart/2005/8/layout/equation2"/>
    <dgm:cxn modelId="{2CACD35F-E49C-4407-B963-02A6D56D8F6E}" type="presParOf" srcId="{6EDAAA24-FB3C-416E-B9CA-899E296F0B7A}" destId="{CA8F66FA-69A2-4AF6-BF01-C069596D182A}" srcOrd="3" destOrd="0" presId="urn:microsoft.com/office/officeart/2005/8/layout/equation2"/>
    <dgm:cxn modelId="{8436C16E-B49D-44CD-9D51-9CE7536F3ED9}" type="presParOf" srcId="{6EDAAA24-FB3C-416E-B9CA-899E296F0B7A}" destId="{2494D686-78C7-45A1-B0DC-B8C0505508D6}" srcOrd="4" destOrd="0" presId="urn:microsoft.com/office/officeart/2005/8/layout/equation2"/>
    <dgm:cxn modelId="{C860D200-123E-4ECE-AF27-38BDB6C705F2}" type="presParOf" srcId="{497C0B61-6B15-4C89-AC95-6F98AD13D099}" destId="{11450582-F647-4A2B-BD89-B1E31B636591}" srcOrd="1" destOrd="0" presId="urn:microsoft.com/office/officeart/2005/8/layout/equation2"/>
    <dgm:cxn modelId="{650838E5-5A6A-445F-99DE-21815D73757F}" type="presParOf" srcId="{11450582-F647-4A2B-BD89-B1E31B636591}" destId="{324283D5-B5DD-4253-AE8F-A7557AB3F77F}" srcOrd="0" destOrd="0" presId="urn:microsoft.com/office/officeart/2005/8/layout/equation2"/>
    <dgm:cxn modelId="{35A69CE8-571E-4304-9AE8-D331F0FA8F27}" type="presParOf" srcId="{497C0B61-6B15-4C89-AC95-6F98AD13D099}" destId="{DD51C10F-CAAE-4E2E-8D3E-06D45CDABAF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76D96-0CEB-4A18-8D14-5721A6FD29E0}">
      <dsp:nvSpPr>
        <dsp:cNvPr id="0" name=""/>
        <dsp:cNvSpPr/>
      </dsp:nvSpPr>
      <dsp:spPr>
        <a:xfrm>
          <a:off x="3571" y="90096"/>
          <a:ext cx="1268015" cy="1268015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"/>
              <a:ea typeface="Calibri"/>
              <a:cs typeface="Calibri"/>
            </a:rPr>
            <a:t>Quality Instruction</a:t>
          </a:r>
        </a:p>
      </dsp:txBody>
      <dsp:txXfrm>
        <a:off x="189267" y="275792"/>
        <a:ext cx="896623" cy="896623"/>
      </dsp:txXfrm>
    </dsp:sp>
    <dsp:sp modelId="{2C22D4BF-C069-45D0-A56F-180496FE6012}">
      <dsp:nvSpPr>
        <dsp:cNvPr id="0" name=""/>
        <dsp:cNvSpPr/>
      </dsp:nvSpPr>
      <dsp:spPr>
        <a:xfrm>
          <a:off x="269855" y="1461075"/>
          <a:ext cx="735449" cy="735449"/>
        </a:xfrm>
        <a:prstGeom prst="mathPlus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67339" y="1742311"/>
        <a:ext cx="540481" cy="172977"/>
      </dsp:txXfrm>
    </dsp:sp>
    <dsp:sp modelId="{2494D686-78C7-45A1-B0DC-B8C0505508D6}">
      <dsp:nvSpPr>
        <dsp:cNvPr id="0" name=""/>
        <dsp:cNvSpPr/>
      </dsp:nvSpPr>
      <dsp:spPr>
        <a:xfrm>
          <a:off x="3571" y="2299487"/>
          <a:ext cx="1268015" cy="1268015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"/>
              <a:ea typeface="Calibri"/>
              <a:cs typeface="Calibri"/>
            </a:rPr>
            <a:t>Self-Aware Learners</a:t>
          </a:r>
        </a:p>
      </dsp:txBody>
      <dsp:txXfrm>
        <a:off x="189267" y="2485183"/>
        <a:ext cx="896623" cy="896623"/>
      </dsp:txXfrm>
    </dsp:sp>
    <dsp:sp modelId="{11450582-F647-4A2B-BD89-B1E31B636591}">
      <dsp:nvSpPr>
        <dsp:cNvPr id="0" name=""/>
        <dsp:cNvSpPr/>
      </dsp:nvSpPr>
      <dsp:spPr>
        <a:xfrm>
          <a:off x="1461789" y="1592949"/>
          <a:ext cx="403228" cy="471701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461789" y="1687289"/>
        <a:ext cx="282260" cy="283021"/>
      </dsp:txXfrm>
    </dsp:sp>
    <dsp:sp modelId="{DD51C10F-CAAE-4E2E-8D3E-06D45CDABAF3}">
      <dsp:nvSpPr>
        <dsp:cNvPr id="0" name=""/>
        <dsp:cNvSpPr/>
      </dsp:nvSpPr>
      <dsp:spPr>
        <a:xfrm>
          <a:off x="2032396" y="560784"/>
          <a:ext cx="2536031" cy="2536031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Calibri"/>
            </a:rPr>
            <a:t>Effective Course</a:t>
          </a:r>
          <a:endParaRPr lang="en-US" sz="3800" kern="1200" dirty="0"/>
        </a:p>
      </dsp:txBody>
      <dsp:txXfrm>
        <a:off x="2403789" y="932177"/>
        <a:ext cx="1793245" cy="1793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7F564-6718-47B3-A7D2-5FFCAAC7282D}" type="datetimeFigureOut">
              <a:t>5/21/2022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41827-AA2B-4976-AC4D-C3E074A5987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2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41827-AA2B-4976-AC4D-C3E074A59876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93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Discuss my issues at RMAS and beyond, say how the military invests in teaching methods and how I was able to tske some ideas from Fluent Forever and language learning.</a:t>
            </a:r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41827-AA2B-4976-AC4D-C3E074A59876}" type="slidenum">
              <a:rPr lang="en-SE" smtClean="0"/>
              <a:t>11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69669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Highlight how it was just food for thought</a:t>
            </a:r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41827-AA2B-4976-AC4D-C3E074A59876}" type="slidenum">
              <a:rPr lang="en-SE" smtClean="0"/>
              <a:t>12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073262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41827-AA2B-4976-AC4D-C3E074A59876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17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Discuss issues I faced in the military here instead</a:t>
            </a:r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41827-AA2B-4976-AC4D-C3E074A59876}" type="slidenum">
              <a:rPr lang="en-SE" smtClean="0"/>
              <a:t>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46338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Discuss issues I faced in the military here instead</a:t>
            </a:r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41827-AA2B-4976-AC4D-C3E074A59876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000861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>
                <a:cs typeface="Calibri"/>
              </a:rPr>
              <a:t>Tough upon SRT but make second PpT that changes days to periods in a lesson and the weeks after. Highlight memory recall.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41827-AA2B-4976-AC4D-C3E074A59876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67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Make clearer and disciss how it was used.</a:t>
            </a:r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41827-AA2B-4976-AC4D-C3E074A59876}" type="slidenum">
              <a:rPr lang="en-SE" smtClean="0"/>
              <a:t>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63202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>
                <a:cs typeface="Calibri"/>
              </a:rPr>
              <a:t>Tough upon SRT but make second PpT that changes days to periods in a lesson and the weeks after. Highlight memory recall.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41827-AA2B-4976-AC4D-C3E074A59876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32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Make clearer and disciss how it was used.</a:t>
            </a:r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41827-AA2B-4976-AC4D-C3E074A59876}" type="slidenum">
              <a:rPr lang="en-SE" smtClean="0"/>
              <a:t>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61027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Make clearer and disciss how it was used.</a:t>
            </a:r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41827-AA2B-4976-AC4D-C3E074A59876}" type="slidenum">
              <a:rPr lang="en-SE" smtClean="0"/>
              <a:t>10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1881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_Skog(ljus)">
    <p:bg>
      <p:bgPr>
        <a:solidFill>
          <a:srgbClr val="DF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2A312E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rgbClr val="ACC5BB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7B10-010A-4E59-A908-C48A0E63961B}" type="datetimeFigureOut">
              <a:rPr lang="sv-SE" smtClean="0"/>
              <a:t>2022-05-21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3E76-6AA9-48AC-A2CA-58F81B753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07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_Punktlista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14867" y="1707445"/>
            <a:ext cx="3527734" cy="28871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1400">
                <a:latin typeface="Forsvarsmakten Sans"/>
              </a:defRPr>
            </a:lvl1pPr>
            <a:lvl2pPr marL="742950" indent="-285750">
              <a:buSzPct val="100000"/>
              <a:buFontTx/>
              <a:buBlip>
                <a:blip r:embed="rId2"/>
              </a:buBlip>
              <a:defRPr sz="1400">
                <a:latin typeface="Forsvarsmakten Sans"/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400">
                <a:latin typeface="Forsvarsmakten Sans"/>
              </a:defRPr>
            </a:lvl3pPr>
            <a:lvl4pPr marL="1600200" indent="-228600">
              <a:buSzPct val="100000"/>
              <a:buFontTx/>
              <a:buBlip>
                <a:blip r:embed="rId2"/>
              </a:buBlip>
              <a:defRPr sz="1400">
                <a:latin typeface="Forsvarsmakten Sans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Forsvarsmakten Sans"/>
              </a:defRPr>
            </a:lvl5pPr>
            <a:lvl6pPr marL="2571750" indent="-285750">
              <a:buFont typeface="Forsvarsmakten Sans" pitchFamily="2" charset="0"/>
              <a:buChar char="≥"/>
              <a:defRPr/>
            </a:lvl6pPr>
            <a:lvl7pPr marL="3028950" indent="-285750">
              <a:buFont typeface="Forsvarsmakten Sans" pitchFamily="2" charset="0"/>
              <a:buChar char="≥"/>
              <a:defRPr/>
            </a:lvl7pPr>
            <a:lvl8pPr marL="3486150" indent="-285750">
              <a:buFont typeface="Forsvarsmakten Sans" pitchFamily="2" charset="0"/>
              <a:buChar char="≥"/>
              <a:defRPr/>
            </a:lvl8pPr>
            <a:lvl9pPr marL="3943350" indent="-285750">
              <a:buFont typeface="Forsvarsmakten Sans" pitchFamily="2" charset="0"/>
              <a:buChar char="≥"/>
              <a:defRPr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6</a:t>
            </a:r>
          </a:p>
          <a:p>
            <a:pPr lvl="6"/>
            <a:r>
              <a:rPr lang="sv-SE"/>
              <a:t>7</a:t>
            </a:r>
          </a:p>
          <a:p>
            <a:pPr lvl="7"/>
            <a:r>
              <a:rPr lang="sv-SE"/>
              <a:t>8</a:t>
            </a:r>
          </a:p>
          <a:p>
            <a:pPr lvl="8"/>
            <a:r>
              <a:rPr lang="sv-SE"/>
              <a:t>9</a:t>
            </a:r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4576763" y="0"/>
            <a:ext cx="4567237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Forsvarsmakten Sans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408288" y="606250"/>
            <a:ext cx="3534314" cy="4291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0" i="0">
                <a:solidFill>
                  <a:srgbClr val="000000"/>
                </a:solidFill>
                <a:latin typeface="Forsvarsmakten Sans Condensed"/>
                <a:cs typeface="Forsvarsmakten Sans Condensed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89F7B10-010A-4E59-A908-C48A0E63961B}" type="datetimeFigureOut">
              <a:rPr lang="sv-SE" smtClean="0"/>
              <a:t>2022-05-21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71E3E76-6AA9-48AC-A2CA-58F81B753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33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Forsvarsmakten San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 pitchFamily="34" charset="0"/>
              <a:buNone/>
              <a:defRPr/>
            </a:lvl5pPr>
            <a:lvl6pPr marL="2286000" indent="0">
              <a:buNone/>
              <a:defRPr/>
            </a:lvl6pPr>
          </a:lstStyle>
          <a:p>
            <a:r>
              <a:rPr lang="sv-SE"/>
              <a:t>Klicka på ikonen för att lägga till en bild</a:t>
            </a:r>
          </a:p>
          <a:p>
            <a:pPr lvl="4"/>
            <a:endParaRPr lang="sv-S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89F7B10-010A-4E59-A908-C48A0E63961B}" type="datetimeFigureOut">
              <a:rPr lang="sv-SE" smtClean="0"/>
              <a:t>2022-05-21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71E3E76-6AA9-48AC-A2CA-58F81B753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5639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14867" y="1214840"/>
            <a:ext cx="3846689" cy="32245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 typeface="Forsvarsmakten Sans" pitchFamily="2" charset="0"/>
              <a:buChar char="≥"/>
              <a:defRPr sz="1400">
                <a:solidFill>
                  <a:srgbClr val="000000"/>
                </a:solidFill>
                <a:latin typeface="Forsvarsmakten Sans" pitchFamily="2" charset="0"/>
              </a:defRPr>
            </a:lvl1pPr>
            <a:lvl2pPr marL="742950" indent="-285750">
              <a:buSzPct val="100000"/>
              <a:buFont typeface="Forsvarsmakten Sans" pitchFamily="2" charset="0"/>
              <a:buChar char="≥"/>
              <a:defRPr sz="1400">
                <a:solidFill>
                  <a:srgbClr val="000000"/>
                </a:solidFill>
                <a:latin typeface="Forsvarsmakten Sans" pitchFamily="2" charset="0"/>
              </a:defRPr>
            </a:lvl2pPr>
            <a:lvl3pPr marL="1143000" indent="-228600">
              <a:buSzPct val="100000"/>
              <a:buFont typeface="Forsvarsmakten Sans" pitchFamily="2" charset="0"/>
              <a:buChar char="≥"/>
              <a:defRPr sz="1400">
                <a:solidFill>
                  <a:srgbClr val="000000"/>
                </a:solidFill>
                <a:latin typeface="Forsvarsmakten Sans" pitchFamily="2" charset="0"/>
              </a:defRPr>
            </a:lvl3pPr>
            <a:lvl4pPr marL="1600200" indent="-228600">
              <a:buSzPct val="100000"/>
              <a:buFont typeface="Forsvarsmakten Sans" pitchFamily="2" charset="0"/>
              <a:buChar char="≥"/>
              <a:defRPr sz="1400">
                <a:solidFill>
                  <a:srgbClr val="000000"/>
                </a:solidFill>
                <a:latin typeface="Forsvarsmakten Sans" pitchFamily="2" charset="0"/>
              </a:defRPr>
            </a:lvl4pPr>
            <a:lvl5pPr marL="2057400" indent="-228600">
              <a:buSzPct val="100000"/>
              <a:buFont typeface="Forsvarsmakten Sans" pitchFamily="2" charset="0"/>
              <a:buChar char="≥"/>
              <a:defRPr sz="1400">
                <a:solidFill>
                  <a:srgbClr val="000000"/>
                </a:solidFill>
                <a:latin typeface="Forsvarsmakten Sans" pitchFamily="2" charset="0"/>
              </a:defRPr>
            </a:lvl5pPr>
            <a:lvl6pPr marL="2571750" indent="-285750">
              <a:buFont typeface="Forsvarsmakten Sans" pitchFamily="2" charset="0"/>
              <a:buChar char="≥"/>
              <a:defRPr sz="1400">
                <a:latin typeface="Forsvarsmakten Sans" pitchFamily="2" charset="0"/>
              </a:defRPr>
            </a:lvl6pPr>
            <a:lvl7pPr marL="3028950" indent="-285750">
              <a:buFont typeface="Forsvarsmakten Sans" pitchFamily="2" charset="0"/>
              <a:buChar char="≥"/>
              <a:defRPr sz="1400">
                <a:latin typeface="Forsvarsmakten Sans" pitchFamily="2" charset="0"/>
              </a:defRPr>
            </a:lvl7pPr>
            <a:lvl8pPr marL="3486150" indent="-285750">
              <a:buFont typeface="Forsvarsmakten Sans" pitchFamily="2" charset="0"/>
              <a:buChar char="≥"/>
              <a:defRPr sz="1400" baseline="0">
                <a:latin typeface="Forsvarsmakten Sans" pitchFamily="2" charset="0"/>
              </a:defRPr>
            </a:lvl8pPr>
            <a:lvl9pPr marL="3886200" indent="-228600">
              <a:buFont typeface="Forsvarsmakten Sans" pitchFamily="2" charset="0"/>
              <a:buChar char="≥"/>
              <a:defRPr sz="1400">
                <a:latin typeface="Forsvarsmakten Sans" pitchFamily="2" charset="0"/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	</a:t>
            </a:r>
          </a:p>
          <a:p>
            <a:pPr lvl="5"/>
            <a:r>
              <a:rPr lang="sv-SE"/>
              <a:t>6</a:t>
            </a:r>
          </a:p>
          <a:p>
            <a:pPr lvl="6"/>
            <a:r>
              <a:rPr lang="sv-SE"/>
              <a:t>7</a:t>
            </a:r>
          </a:p>
          <a:p>
            <a:pPr lvl="7"/>
            <a:r>
              <a:rPr lang="sv-SE"/>
              <a:t>8</a:t>
            </a:r>
          </a:p>
          <a:p>
            <a:pPr lvl="8"/>
            <a:r>
              <a:rPr lang="sv-SE"/>
              <a:t>9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4543778" y="1214840"/>
            <a:ext cx="3850747" cy="3224560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 sz="1400">
                <a:solidFill>
                  <a:srgbClr val="000000"/>
                </a:solidFill>
                <a:latin typeface="Forsvarsmakten Sans" pitchFamily="2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 sz="1400">
                <a:solidFill>
                  <a:srgbClr val="000000"/>
                </a:solidFill>
                <a:latin typeface="Forsvarsmakten Sans" pitchFamily="2" charset="0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 sz="1400">
                <a:solidFill>
                  <a:srgbClr val="000000"/>
                </a:solidFill>
                <a:latin typeface="Forsvarsmakten Sans" pitchFamily="2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 sz="1400">
                <a:solidFill>
                  <a:srgbClr val="000000"/>
                </a:solidFill>
                <a:latin typeface="Forsvarsmakten Sans" pitchFamily="2" charset="0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 sz="1400">
                <a:solidFill>
                  <a:srgbClr val="000000"/>
                </a:solidFill>
                <a:latin typeface="Forsvarsmakten Sans" pitchFamily="2" charset="0"/>
              </a:defRPr>
            </a:lvl5pPr>
            <a:lvl6pPr marL="2286000" indent="0">
              <a:buFont typeface="Forsvarsmakten Sans" pitchFamily="2" charset="0"/>
              <a:buNone/>
              <a:defRPr sz="1400">
                <a:latin typeface="Forsvarsmakten Sans" pitchFamily="2" charset="0"/>
              </a:defRPr>
            </a:lvl6pPr>
            <a:lvl7pPr marL="2743200" indent="0">
              <a:buFont typeface="Forsvarsmakten Sans" pitchFamily="2" charset="0"/>
              <a:buNone/>
              <a:defRPr sz="1400">
                <a:latin typeface="Forsvarsmakten Sans" pitchFamily="2" charset="0"/>
              </a:defRPr>
            </a:lvl7pPr>
            <a:lvl8pPr marL="2971800" indent="0">
              <a:buFont typeface="Forsvarsmakten Sans" pitchFamily="2" charset="0"/>
              <a:buNone/>
              <a:defRPr sz="1400">
                <a:latin typeface="Forsvarsmakten Sans" pitchFamily="2" charset="0"/>
              </a:defRPr>
            </a:lvl8pPr>
            <a:lvl9pPr marL="3657600" indent="0">
              <a:buFont typeface="Forsvarsmakten Sans" pitchFamily="2" charset="0"/>
              <a:buNone/>
              <a:defRPr sz="1400">
                <a:latin typeface="Forsvarsmakten Sans" pitchFamily="2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Klicka här för att ändra format på bakgrundstexten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Nivå två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Nivå tre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Nivå fyra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Nivå fem</a:t>
            </a:r>
          </a:p>
          <a:p>
            <a:pPr marL="2286000" marR="0" lvl="5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6</a:t>
            </a:r>
          </a:p>
          <a:p>
            <a:pPr marL="2743200" marR="0" lvl="6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7</a:t>
            </a:r>
          </a:p>
          <a:p>
            <a:pPr marL="3200400" marR="0" lvl="7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8</a:t>
            </a:r>
          </a:p>
          <a:p>
            <a:pPr marL="3886200" marR="0" lvl="8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9</a:t>
            </a:r>
          </a:p>
          <a:p>
            <a:pPr marL="3886200" marR="0" lvl="8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orsvarsmakten Sans" pitchFamily="2" charset="0"/>
              <a:ea typeface="+mn-ea"/>
              <a:cs typeface="+mn-cs"/>
            </a:endParaRPr>
          </a:p>
          <a:p>
            <a:pPr marL="3200400" marR="0" lvl="7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orsvarsmakten Sans" pitchFamily="2" charset="0"/>
              <a:ea typeface="+mn-ea"/>
              <a:cs typeface="+mn-cs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408287" y="606250"/>
            <a:ext cx="6493631" cy="4291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0" i="0">
                <a:solidFill>
                  <a:srgbClr val="000000"/>
                </a:solidFill>
                <a:latin typeface="Forsvarsmakten Sans Condensed"/>
                <a:cs typeface="Forsvarsmakten Sans Condensed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89F7B10-010A-4E59-A908-C48A0E63961B}" type="datetimeFigureOut">
              <a:rPr lang="sv-SE" smtClean="0"/>
              <a:t>2022-05-21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71E3E76-6AA9-48AC-A2CA-58F81B753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0249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innehållsdelar_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57200" y="2088444"/>
            <a:ext cx="4089822" cy="25061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1pPr>
            <a:lvl2pPr marL="742950" indent="-28575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3pPr>
            <a:lvl4pPr marL="16002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6</a:t>
            </a:r>
          </a:p>
          <a:p>
            <a:pPr lvl="6"/>
            <a:r>
              <a:rPr lang="sv-SE"/>
              <a:t>7</a:t>
            </a:r>
          </a:p>
          <a:p>
            <a:pPr lvl="7"/>
            <a:r>
              <a:rPr lang="sv-SE"/>
              <a:t>8</a:t>
            </a:r>
          </a:p>
          <a:p>
            <a:pPr lvl="8"/>
            <a:r>
              <a:rPr lang="sv-SE"/>
              <a:t>9</a:t>
            </a:r>
          </a:p>
        </p:txBody>
      </p:sp>
      <p:sp>
        <p:nvSpPr>
          <p:cNvPr id="12" name="Platshållare för text 6"/>
          <p:cNvSpPr>
            <a:spLocks noGrp="1"/>
          </p:cNvSpPr>
          <p:nvPr>
            <p:ph type="body" sz="quarter" idx="12"/>
          </p:nvPr>
        </p:nvSpPr>
        <p:spPr>
          <a:xfrm>
            <a:off x="408287" y="1230674"/>
            <a:ext cx="4138735" cy="4937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400" b="0" i="0">
                <a:latin typeface="Forsvarsmakten Sans Light"/>
                <a:cs typeface="Forsvarsmakten Sans Light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3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4761089" y="2088444"/>
            <a:ext cx="4089822" cy="25061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1pPr>
            <a:lvl2pPr marL="742950" indent="-28575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3pPr>
            <a:lvl4pPr marL="16002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5pPr>
            <a:lvl6pPr marL="2571750" indent="-285750">
              <a:buFont typeface="Forsvarsmakten Sans" pitchFamily="2" charset="0"/>
              <a:buChar char="≥"/>
              <a:defRPr/>
            </a:lvl6pPr>
            <a:lvl7pPr marL="3028950" indent="-285750">
              <a:buFont typeface="Forsvarsmakten Sans" pitchFamily="2" charset="0"/>
              <a:buChar char="≥"/>
              <a:defRPr/>
            </a:lvl7pPr>
            <a:lvl8pPr marL="3486150" indent="-285750">
              <a:buFont typeface="Forsvarsmakten Sans" pitchFamily="2" charset="0"/>
              <a:buChar char="≥"/>
              <a:defRPr/>
            </a:lvl8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6</a:t>
            </a:r>
          </a:p>
          <a:p>
            <a:pPr lvl="6"/>
            <a:r>
              <a:rPr lang="sv-SE"/>
              <a:t>7</a:t>
            </a:r>
          </a:p>
          <a:p>
            <a:pPr lvl="7"/>
            <a:r>
              <a:rPr lang="sv-SE"/>
              <a:t>8</a:t>
            </a:r>
          </a:p>
          <a:p>
            <a:pPr lvl="8"/>
            <a:r>
              <a:rPr lang="sv-SE"/>
              <a:t>9</a:t>
            </a:r>
          </a:p>
        </p:txBody>
      </p:sp>
      <p:sp>
        <p:nvSpPr>
          <p:cNvPr id="14" name="Platshållare för text 6"/>
          <p:cNvSpPr>
            <a:spLocks noGrp="1"/>
          </p:cNvSpPr>
          <p:nvPr>
            <p:ph type="body" sz="quarter" idx="14"/>
          </p:nvPr>
        </p:nvSpPr>
        <p:spPr>
          <a:xfrm>
            <a:off x="4712176" y="1230674"/>
            <a:ext cx="4138735" cy="4937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400" b="0" i="0">
                <a:latin typeface="Forsvarsmakten Sans Light"/>
                <a:cs typeface="Forsvarsmakten Sans Light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Rubrik 1"/>
          <p:cNvSpPr>
            <a:spLocks noGrp="1"/>
          </p:cNvSpPr>
          <p:nvPr>
            <p:ph type="ctrTitle"/>
          </p:nvPr>
        </p:nvSpPr>
        <p:spPr>
          <a:xfrm>
            <a:off x="408287" y="606250"/>
            <a:ext cx="6493631" cy="4291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0" i="0">
                <a:solidFill>
                  <a:srgbClr val="000000"/>
                </a:solidFill>
                <a:latin typeface="Forsvarsmakten Sans Condensed"/>
                <a:cs typeface="Forsvarsmakten Sans Condensed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89F7B10-010A-4E59-A908-C48A0E63961B}" type="datetimeFigureOut">
              <a:rPr lang="sv-SE" smtClean="0"/>
              <a:t>2022-05-21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71E3E76-6AA9-48AC-A2CA-58F81B753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7346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7B10-010A-4E59-A908-C48A0E63961B}" type="datetimeFigureOut">
              <a:rPr lang="sv-SE" smtClean="0"/>
              <a:t>2022-05-21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3E76-6AA9-48AC-A2CA-58F81B753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5722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Skog(mork)">
    <p:bg>
      <p:bgPr>
        <a:solidFill>
          <a:srgbClr val="3E47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FFFFFF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rgbClr val="ACC5BB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8870-8F45-4C91-9685-8579097344BD}" type="datetimeFigureOut">
              <a:rPr lang="sv-SE" smtClean="0"/>
              <a:t>2022-05-21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83DF-D2FE-4690-93D9-691A33E0A5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7447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Hav(mork)">
    <p:bg>
      <p:bgPr>
        <a:solidFill>
          <a:srgbClr val="434B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FFFFFF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rgbClr val="ACBBC5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8870-8F45-4C91-9685-8579097344BD}" type="datetimeFigureOut">
              <a:rPr lang="sv-SE" smtClean="0"/>
              <a:t>2022-05-21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83DF-D2FE-4690-93D9-691A33E0A5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6986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Jord(mork)">
    <p:bg>
      <p:bgPr>
        <a:solidFill>
          <a:srgbClr val="494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-418353" y="13297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FFFFFF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rgbClr val="C4BBAB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8870-8F45-4C91-9685-8579097344BD}" type="datetimeFigureOut">
              <a:rPr lang="sv-SE" smtClean="0"/>
              <a:t>2022-05-21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83DF-D2FE-4690-93D9-691A33E0A5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6894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_Aska(mork)">
    <p:bg>
      <p:bgPr>
        <a:solidFill>
          <a:srgbClr val="5D5D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FFFFFF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</a:t>
            </a:r>
          </a:p>
        </p:txBody>
      </p:sp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rgbClr val="A09D9B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8870-8F45-4C91-9685-8579097344BD}" type="datetimeFigureOut">
              <a:rPr lang="sv-SE" smtClean="0"/>
              <a:t>2022-05-21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83DF-D2FE-4690-93D9-691A33E0A5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2156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Aska(mo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Forsvarsmakten Sans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FFFFFF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</a:t>
            </a:r>
          </a:p>
        </p:txBody>
      </p:sp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1E68870-8F45-4C91-9685-8579097344BD}" type="datetimeFigureOut">
              <a:rPr lang="sv-SE" smtClean="0"/>
              <a:t>2022-05-21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2DD83DF-D2FE-4690-93D9-691A33E0A5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510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_Hav(ljus)">
    <p:bg>
      <p:bgPr>
        <a:solidFill>
          <a:srgbClr val="DBE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2A2E31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rgbClr val="ACBBC5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7B10-010A-4E59-A908-C48A0E63961B}" type="datetimeFigureOut">
              <a:rPr lang="sv-SE" smtClean="0"/>
              <a:t>2022-05-21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3E76-6AA9-48AC-A2CA-58F81B753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2081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Forsvarsmakten Sans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Rubrik 1"/>
          <p:cNvSpPr>
            <a:spLocks noGrp="1"/>
          </p:cNvSpPr>
          <p:nvPr>
            <p:ph type="ctrTitle"/>
          </p:nvPr>
        </p:nvSpPr>
        <p:spPr>
          <a:xfrm>
            <a:off x="408287" y="1399909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6600" b="0" i="0">
                <a:solidFill>
                  <a:srgbClr val="FFFFFF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1E68870-8F45-4C91-9685-8579097344BD}" type="datetimeFigureOut">
              <a:rPr lang="sv-SE" smtClean="0"/>
              <a:t>2022-05-21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2DD83DF-D2FE-4690-93D9-691A33E0A5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0470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8870-8F45-4C91-9685-8579097344BD}" type="datetimeFigureOut">
              <a:rPr lang="sv-SE" smtClean="0"/>
              <a:t>2022-05-21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83DF-D2FE-4690-93D9-691A33E0A5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7878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1E68870-8F45-4C91-9685-8579097344BD}" type="datetimeFigureOut">
              <a:rPr lang="sv-SE" smtClean="0"/>
              <a:t>2022-05-21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2DD83DF-D2FE-4690-93D9-691A33E0A5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809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_Jord(ljus)">
    <p:bg>
      <p:bgPr>
        <a:solidFill>
          <a:srgbClr val="E5E3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312F2A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rgbClr val="C4BBAB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7B10-010A-4E59-A908-C48A0E63961B}" type="datetimeFigureOut">
              <a:rPr lang="sv-SE" smtClean="0"/>
              <a:t>2022-05-21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3E76-6AA9-48AC-A2CA-58F81B753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273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_Aska(ljus)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201F1C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rgbClr val="A09D9B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7B10-010A-4E59-A908-C48A0E63961B}" type="datetimeFigureOut">
              <a:rPr lang="sv-SE" smtClean="0"/>
              <a:t>2022-05-21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3E76-6AA9-48AC-A2CA-58F81B753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669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Forsvarsmakten Sans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000000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</a:t>
            </a:r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rgbClr val="000000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89F7B10-010A-4E59-A908-C48A0E63961B}" type="datetimeFigureOut">
              <a:rPr lang="sv-SE" smtClean="0"/>
              <a:t>2022-05-21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71E3E76-6AA9-48AC-A2CA-58F81B753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075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_Inneh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08287" y="606250"/>
            <a:ext cx="6493631" cy="4291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0" i="0">
                <a:solidFill>
                  <a:srgbClr val="000000"/>
                </a:solidFill>
                <a:latin typeface="Forsvarsmakten Sans Condensed"/>
                <a:cs typeface="Forsvarsmakten Sans Condensed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8287" y="1290482"/>
            <a:ext cx="8278513" cy="312629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 algn="l">
              <a:buFont typeface="Forsvarsmakten Sans" pitchFamily="2" charset="0"/>
              <a:buChar char="≥"/>
              <a:defRPr sz="1400" b="0" i="0">
                <a:solidFill>
                  <a:schemeClr val="tx1"/>
                </a:solidFill>
                <a:latin typeface="Forsvarsmakten Sans" pitchFamily="2" charset="0"/>
                <a:cs typeface="Forsvarsmakten Sans" pitchFamily="2" charset="0"/>
              </a:defRPr>
            </a:lvl1pPr>
            <a:lvl2pPr marL="7429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2pPr>
            <a:lvl3pPr marL="1257300" indent="-34290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3pPr>
            <a:lvl4pPr marL="16573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4pPr>
            <a:lvl5pPr marL="2171700" indent="-34290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5pPr>
            <a:lvl6pPr marL="25717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6pPr>
            <a:lvl7pPr marL="3086100" indent="-34290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7pPr>
            <a:lvl8pPr marL="3543300" indent="-34290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8pPr>
            <a:lvl9pPr marL="4000500" indent="-34290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  <a:p>
            <a:pPr lvl="1"/>
            <a:r>
              <a:rPr lang="sv-SE"/>
              <a:t>2</a:t>
            </a:r>
          </a:p>
          <a:p>
            <a:pPr lvl="2"/>
            <a:r>
              <a:rPr lang="sv-SE"/>
              <a:t>3</a:t>
            </a:r>
          </a:p>
          <a:p>
            <a:pPr lvl="3"/>
            <a:r>
              <a:rPr lang="sv-SE"/>
              <a:t>4</a:t>
            </a:r>
          </a:p>
          <a:p>
            <a:pPr lvl="4"/>
            <a:r>
              <a:rPr lang="sv-SE"/>
              <a:t>5</a:t>
            </a:r>
          </a:p>
          <a:p>
            <a:pPr lvl="5"/>
            <a:r>
              <a:rPr lang="sv-SE"/>
              <a:t>6</a:t>
            </a:r>
          </a:p>
          <a:p>
            <a:pPr lvl="6"/>
            <a:r>
              <a:rPr lang="sv-SE"/>
              <a:t>7</a:t>
            </a:r>
          </a:p>
          <a:p>
            <a:pPr lvl="7"/>
            <a:r>
              <a:rPr lang="sv-SE"/>
              <a:t>8	</a:t>
            </a:r>
          </a:p>
          <a:p>
            <a:pPr lvl="8"/>
            <a:r>
              <a:rPr lang="sv-SE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7B10-010A-4E59-A908-C48A0E63961B}" type="datetimeFigureOut">
              <a:rPr lang="sv-SE" smtClean="0"/>
              <a:t>2022-05-21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3E76-6AA9-48AC-A2CA-58F81B753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253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_Ingress_Inneh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4637" y="1961446"/>
            <a:ext cx="7437491" cy="2229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 typeface="Arial" pitchFamily="34" charset="0"/>
              <a:buNone/>
              <a:defRPr sz="1400" b="0" i="0">
                <a:solidFill>
                  <a:schemeClr val="tx1"/>
                </a:solidFill>
                <a:latin typeface="Forsvarsmakten Sans" pitchFamily="2" charset="0"/>
                <a:cs typeface="Forsvarsmakten Sans" pitchFamily="2" charset="0"/>
              </a:defRPr>
            </a:lvl1pPr>
            <a:lvl2pPr marL="742950" indent="-285750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orsvarsmakten Sans" pitchFamily="2" charset="0"/>
              </a:defRPr>
            </a:lvl2pPr>
            <a:lvl3pPr marL="1200150" indent="-285750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orsvarsmakten Sans" pitchFamily="2" charset="0"/>
              </a:defRPr>
            </a:lvl3pPr>
            <a:lvl4pPr marL="1657350" indent="-285750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orsvarsmakten Sans" pitchFamily="2" charset="0"/>
              </a:defRPr>
            </a:lvl4pPr>
            <a:lvl5pPr marL="2114550" indent="-285750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orsvarsmakten Sans" pitchFamily="2" charset="0"/>
              </a:defRPr>
            </a:lvl5pPr>
            <a:lvl6pPr marL="2571750" indent="-285750" algn="l"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6pPr>
            <a:lvl7pPr marL="3028950" indent="-285750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orsvarsmakten Sans" pitchFamily="2" charset="0"/>
              </a:defRPr>
            </a:lvl7pPr>
            <a:lvl8pPr marL="3486150" indent="-285750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orsvarsmakten Sans" pitchFamily="2" charset="0"/>
              </a:defRPr>
            </a:lvl8pPr>
            <a:lvl9pPr marL="3943350" indent="-285750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orsvarsmakten Sans" pitchFamily="2" charset="0"/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404637" y="1298400"/>
            <a:ext cx="7455252" cy="4937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400" b="0" i="0">
                <a:latin typeface="Forsvarsmakten Sans Light"/>
                <a:cs typeface="Forsvarsmakten Sans Light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408287" y="606250"/>
            <a:ext cx="6493631" cy="4291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0" i="0">
                <a:solidFill>
                  <a:srgbClr val="000000"/>
                </a:solidFill>
                <a:latin typeface="Forsvarsmakten Sans Condensed"/>
                <a:cs typeface="Forsvarsmakten Sans Condensed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89F7B10-010A-4E59-A908-C48A0E63961B}" type="datetimeFigureOut">
              <a:rPr lang="sv-SE" smtClean="0"/>
              <a:t>2022-05-21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71E3E76-6AA9-48AC-A2CA-58F81B753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7512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_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19693" y="1290483"/>
            <a:ext cx="8229600" cy="307493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SzPct val="100000"/>
              <a:buFont typeface="Forsvarsmakten Sans" pitchFamily="2" charset="0"/>
              <a:buChar char="≥"/>
              <a:defRPr sz="1400">
                <a:solidFill>
                  <a:srgbClr val="000000"/>
                </a:solidFill>
                <a:latin typeface="Forsvarsmakten Sans" pitchFamily="2" charset="0"/>
              </a:defRPr>
            </a:lvl1pPr>
            <a:lvl2pPr marL="742950" indent="-285750">
              <a:buSzPct val="100000"/>
              <a:buFont typeface="Forsvarsmakten Sans" pitchFamily="2" charset="0"/>
              <a:buChar char="≥"/>
              <a:defRPr sz="1400">
                <a:solidFill>
                  <a:srgbClr val="000000"/>
                </a:solidFill>
                <a:latin typeface="Forsvarsmakten Sans" pitchFamily="2" charset="0"/>
              </a:defRPr>
            </a:lvl2pPr>
            <a:lvl3pPr marL="1200150" indent="-285750">
              <a:buSzPct val="100000"/>
              <a:buFont typeface="Forsvarsmakten Sans" pitchFamily="2" charset="0"/>
              <a:buChar char="≥"/>
              <a:defRPr sz="1400">
                <a:solidFill>
                  <a:srgbClr val="000000"/>
                </a:solidFill>
                <a:latin typeface="Forsvarsmakten Sans" pitchFamily="2" charset="0"/>
              </a:defRPr>
            </a:lvl3pPr>
            <a:lvl4pPr marL="1657350" indent="-285750">
              <a:buSzPct val="100000"/>
              <a:buFont typeface="Forsvarsmakten Sans" pitchFamily="2" charset="0"/>
              <a:buChar char="≥"/>
              <a:defRPr sz="1400">
                <a:solidFill>
                  <a:srgbClr val="000000"/>
                </a:solidFill>
                <a:latin typeface="Forsvarsmakten Sans" pitchFamily="2" charset="0"/>
              </a:defRPr>
            </a:lvl4pPr>
            <a:lvl5pPr marL="2114550" indent="-285750">
              <a:buSzPct val="100000"/>
              <a:buFont typeface="Forsvarsmakten Sans" pitchFamily="2" charset="0"/>
              <a:buChar char="≥"/>
              <a:defRPr sz="1400">
                <a:solidFill>
                  <a:srgbClr val="000000"/>
                </a:solidFill>
                <a:latin typeface="Forsvarsmakten Sans" pitchFamily="2" charset="0"/>
              </a:defRPr>
            </a:lvl5pPr>
            <a:lvl6pPr marL="2571750" indent="-285750">
              <a:buFont typeface="Forsvarsmakten Sans" pitchFamily="2" charset="0"/>
              <a:buChar char="≥"/>
              <a:defRPr sz="1400" baseline="0">
                <a:latin typeface="Forsvarsmakten Sans" pitchFamily="2" charset="0"/>
              </a:defRPr>
            </a:lvl6pPr>
            <a:lvl7pPr marL="3028950" indent="-285750">
              <a:buFont typeface="Forsvarsmakten Sans" pitchFamily="2" charset="0"/>
              <a:buChar char="≥"/>
              <a:defRPr sz="1400" baseline="0">
                <a:latin typeface="Forsvarsmakten Sans" pitchFamily="2" charset="0"/>
              </a:defRPr>
            </a:lvl7pPr>
            <a:lvl8pPr marL="3486150" indent="-285750">
              <a:buFont typeface="Forsvarsmakten Sans" pitchFamily="2" charset="0"/>
              <a:buChar char="≥"/>
              <a:defRPr sz="1400" baseline="0">
                <a:latin typeface="Forsvarsmakten Sans" pitchFamily="2" charset="0"/>
              </a:defRPr>
            </a:lvl8pPr>
            <a:lvl9pPr marL="3943350" indent="-285750">
              <a:buFont typeface="Forsvarsmakten Sans" pitchFamily="2" charset="0"/>
              <a:buChar char="≥"/>
              <a:defRPr sz="1400" baseline="0">
                <a:latin typeface="Forsvarsmakten Sans" pitchFamily="2" charset="0"/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6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9</a:t>
            </a:r>
          </a:p>
        </p:txBody>
      </p:sp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408287" y="606250"/>
            <a:ext cx="6493631" cy="4291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0" i="0">
                <a:solidFill>
                  <a:srgbClr val="000000"/>
                </a:solidFill>
                <a:latin typeface="Forsvarsmakten Sans Condensed"/>
                <a:cs typeface="Forsvarsmakten Sans Condensed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7B10-010A-4E59-A908-C48A0E63961B}" type="datetimeFigureOut">
              <a:rPr lang="sv-SE" smtClean="0"/>
              <a:t>2022-05-21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3E76-6AA9-48AC-A2CA-58F81B753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769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_Innehall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8287" y="1635396"/>
            <a:ext cx="3773703" cy="27672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 algn="l">
              <a:buFont typeface="Forsvarsmakten Sans" pitchFamily="2" charset="0"/>
              <a:buChar char="≥"/>
              <a:defRPr sz="1400" b="0" i="0">
                <a:solidFill>
                  <a:schemeClr val="tx1"/>
                </a:solidFill>
                <a:latin typeface="Forsvarsmakten Sans" pitchFamily="2" charset="0"/>
                <a:cs typeface="Forsvarsmakten Sans" pitchFamily="2" charset="0"/>
              </a:defRPr>
            </a:lvl1pPr>
            <a:lvl2pPr marL="7429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2pPr>
            <a:lvl3pPr marL="12001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3pPr>
            <a:lvl4pPr marL="16573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4pPr>
            <a:lvl5pPr marL="21145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5pPr>
            <a:lvl6pPr marL="25717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6pPr>
            <a:lvl7pPr marL="30289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7pPr>
            <a:lvl8pPr marL="34861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8pPr>
            <a:lvl9pPr marL="39433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  <a:p>
            <a:pPr lvl="1"/>
            <a:r>
              <a:rPr lang="sv-SE"/>
              <a:t>2</a:t>
            </a:r>
          </a:p>
          <a:p>
            <a:pPr lvl="2"/>
            <a:r>
              <a:rPr lang="sv-SE"/>
              <a:t>3</a:t>
            </a:r>
          </a:p>
          <a:p>
            <a:pPr lvl="3"/>
            <a:r>
              <a:rPr lang="sv-SE"/>
              <a:t>4</a:t>
            </a:r>
          </a:p>
          <a:p>
            <a:pPr lvl="4"/>
            <a:r>
              <a:rPr lang="sv-SE"/>
              <a:t>5</a:t>
            </a:r>
          </a:p>
          <a:p>
            <a:pPr lvl="5"/>
            <a:r>
              <a:rPr lang="sv-SE"/>
              <a:t>6</a:t>
            </a:r>
          </a:p>
          <a:p>
            <a:pPr lvl="6"/>
            <a:r>
              <a:rPr lang="sv-SE"/>
              <a:t>7</a:t>
            </a:r>
          </a:p>
          <a:p>
            <a:pPr lvl="7"/>
            <a:r>
              <a:rPr lang="sv-SE"/>
              <a:t>8</a:t>
            </a:r>
          </a:p>
          <a:p>
            <a:pPr lvl="8"/>
            <a:r>
              <a:rPr lang="sv-SE"/>
              <a:t>9</a:t>
            </a:r>
          </a:p>
          <a:p>
            <a:pPr lvl="1"/>
            <a:endParaRPr lang="sv-SE"/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4576763" y="0"/>
            <a:ext cx="4567237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Forsvarsmakten Sans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408288" y="606250"/>
            <a:ext cx="3534314" cy="4291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0" i="0">
                <a:solidFill>
                  <a:srgbClr val="000000"/>
                </a:solidFill>
                <a:latin typeface="Forsvarsmakten Sans Condensed"/>
                <a:cs typeface="Forsvarsmakten Sans Condensed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89F7B10-010A-4E59-A908-C48A0E63961B}" type="datetimeFigureOut">
              <a:rPr lang="sv-SE" smtClean="0"/>
              <a:t>2022-05-21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71E3E76-6AA9-48AC-A2CA-58F81B753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472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16" y="4676416"/>
            <a:ext cx="905099" cy="2656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481959" y="4767263"/>
            <a:ext cx="10972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F7B10-010A-4E59-A908-C48A0E63961B}" type="datetimeFigureOut">
              <a:rPr lang="sv-SE" smtClean="0"/>
              <a:t>2022-05-21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54913" y="4767263"/>
            <a:ext cx="389093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608904" y="4767263"/>
            <a:ext cx="207789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E3E76-6AA9-48AC-A2CA-58F81B753AF8}" type="slidenum">
              <a:rPr lang="sv-SE" smtClean="0"/>
              <a:t>‹#›</a:t>
            </a:fld>
            <a:endParaRPr lang="sv-SE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1537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FM Sans 09 Bold Condensed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Forsvarsmakten Sans" pitchFamily="2" charset="0"/>
        <a:buChar char="≥"/>
        <a:defRPr sz="1400" b="0" i="0" kern="1200" baseline="0">
          <a:solidFill>
            <a:schemeClr val="tx1"/>
          </a:solidFill>
          <a:latin typeface="Forsvarsmakten Sans" pitchFamily="2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Forsvarsmakten Sans" pitchFamily="2" charset="0"/>
        <a:buChar char="≥"/>
        <a:defRPr sz="1400" b="0" i="0" kern="1200" baseline="0">
          <a:solidFill>
            <a:schemeClr val="tx1"/>
          </a:solidFill>
          <a:latin typeface="Forsvarsmakten Sans" pitchFamily="2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Forsvarsmakten Sans" pitchFamily="2" charset="0"/>
        <a:buChar char="≥"/>
        <a:defRPr sz="1400" b="0" i="0" kern="1200" baseline="0">
          <a:solidFill>
            <a:schemeClr val="tx1"/>
          </a:solidFill>
          <a:latin typeface="Forsvarsmakten Sans" pitchFamily="2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Forsvarsmakten Sans" pitchFamily="2" charset="0"/>
        <a:buChar char="≥"/>
        <a:defRPr sz="1400" b="0" i="0" kern="1200" baseline="0">
          <a:solidFill>
            <a:schemeClr val="tx1"/>
          </a:solidFill>
          <a:latin typeface="Forsvarsmakten Sans" pitchFamily="2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Forsvarsmakten Sans" pitchFamily="2" charset="0"/>
        <a:buChar char="≥"/>
        <a:defRPr sz="1400" b="0" i="0" kern="1200" baseline="0">
          <a:solidFill>
            <a:schemeClr val="tx1"/>
          </a:solidFill>
          <a:latin typeface="Forsvarsmakten Sans" pitchFamily="2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Forsvarsmakten Sans" pitchFamily="2" charset="0"/>
        <a:buChar char="≥"/>
        <a:defRPr sz="1400" kern="1200">
          <a:solidFill>
            <a:schemeClr val="tx1"/>
          </a:solidFill>
          <a:latin typeface="Forsvarsmakten Sans" pitchFamily="2" charset="0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Forsvarsmakten Sans" pitchFamily="2" charset="0"/>
        <a:buChar char="≥"/>
        <a:defRPr sz="1400" kern="1200">
          <a:solidFill>
            <a:schemeClr val="tx1"/>
          </a:solidFill>
          <a:latin typeface="Forsvarsmakten Sans" pitchFamily="2" charset="0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Forsvarsmakten Sans" pitchFamily="2" charset="0"/>
        <a:buChar char="≥"/>
        <a:defRPr sz="1400" kern="1200">
          <a:solidFill>
            <a:schemeClr val="tx1"/>
          </a:solidFill>
          <a:latin typeface="Forsvarsmakten Sans" pitchFamily="2" charset="0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Forsvarsmakten Sans" pitchFamily="2" charset="0"/>
        <a:buChar char="≥"/>
        <a:defRPr sz="1400" kern="1200">
          <a:solidFill>
            <a:schemeClr val="tx1"/>
          </a:solidFill>
          <a:latin typeface="Forsvarsmakten Sans" pitchFamily="2" charset="0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2" y="4674362"/>
            <a:ext cx="908046" cy="26712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483201" y="4767263"/>
            <a:ext cx="1098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68870-8F45-4C91-9685-8579097344BD}" type="datetimeFigureOut">
              <a:rPr lang="sv-SE" smtClean="0"/>
              <a:t>2022-05-21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54913" y="4767263"/>
            <a:ext cx="3891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09599" y="4767263"/>
            <a:ext cx="2077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D83DF-D2FE-4690-93D9-691A33E0A508}" type="slidenum">
              <a:rPr lang="sv-SE" smtClean="0"/>
              <a:t>‹#›</a:t>
            </a:fld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Redigera format för bakgrundstext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Nivå två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Nivå tre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Nivå fyra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677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Forsvarsmakten Sans" pitchFamily="2" charset="0"/>
        <a:buChar char="≥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Forsvarsmakten Sans" pitchFamily="2" charset="0"/>
        <a:buChar char="≥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Forsvarsmakten Sans" pitchFamily="2" charset="0"/>
        <a:buChar char="≥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Forsvarsmakten Sans" pitchFamily="2" charset="0"/>
        <a:buChar char="≥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Forsvarsmakten Sans" pitchFamily="2" charset="0"/>
        <a:buChar char="≥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Forsvarsmakten Sans" pitchFamily="2" charset="0"/>
        <a:buChar char="≥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Forsvarsmakten Sans" pitchFamily="2" charset="0"/>
        <a:buChar char="≥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Forsvarsmakten Sans" pitchFamily="2" charset="0"/>
        <a:buChar char="≥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Forsvarsmakten Sans" pitchFamily="2" charset="0"/>
        <a:buChar char="≥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5400" dirty="0">
                <a:solidFill>
                  <a:schemeClr val="tx1"/>
                </a:solidFill>
                <a:latin typeface="Arial Nova"/>
              </a:rPr>
              <a:t>NATO BILC 2022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sv-SE" sz="1600" dirty="0">
                <a:solidFill>
                  <a:schemeClr val="tx1"/>
                </a:solidFill>
                <a:latin typeface="Arial Nova"/>
              </a:rPr>
              <a:t>Scott Manuel – Swedish </a:t>
            </a:r>
            <a:r>
              <a:rPr lang="sv-SE" sz="1600" dirty="0" err="1">
                <a:solidFill>
                  <a:schemeClr val="tx1"/>
                </a:solidFill>
                <a:latin typeface="Arial Nova"/>
              </a:rPr>
              <a:t>Armed</a:t>
            </a:r>
            <a:r>
              <a:rPr lang="sv-SE" sz="1600" dirty="0">
                <a:solidFill>
                  <a:schemeClr val="tx1"/>
                </a:solidFill>
                <a:latin typeface="Arial Nova"/>
              </a:rPr>
              <a:t> </a:t>
            </a:r>
            <a:r>
              <a:rPr lang="sv-SE" sz="1600" dirty="0" err="1">
                <a:solidFill>
                  <a:schemeClr val="tx1"/>
                </a:solidFill>
                <a:latin typeface="Arial Nova"/>
              </a:rPr>
              <a:t>Forces</a:t>
            </a:r>
            <a:endParaRPr lang="sv-SE" sz="1600" dirty="0">
              <a:solidFill>
                <a:schemeClr val="tx1"/>
              </a:solidFill>
              <a:latin typeface="Arial Nov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29B12F-6501-D66C-3541-6F9A0ECAB472}"/>
              </a:ext>
            </a:extLst>
          </p:cNvPr>
          <p:cNvSpPr txBox="1"/>
          <p:nvPr/>
        </p:nvSpPr>
        <p:spPr>
          <a:xfrm>
            <a:off x="356348" y="2282638"/>
            <a:ext cx="591670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 Nova"/>
              </a:rPr>
              <a:t>Learning Strategies: Can We Develop Knowledge Retention on Military Courses?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61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459466" y="401534"/>
            <a:ext cx="6493631" cy="429161"/>
          </a:xfrm>
        </p:spPr>
        <p:txBody>
          <a:bodyPr/>
          <a:lstStyle/>
          <a:p>
            <a:r>
              <a:rPr lang="sv-SE" sz="2400" dirty="0" err="1">
                <a:latin typeface="Forsvarsmakten Sans Stencil"/>
              </a:rPr>
              <a:t>Lesson</a:t>
            </a:r>
            <a:r>
              <a:rPr lang="sv-SE" sz="2400" dirty="0">
                <a:latin typeface="Forsvarsmakten Sans Stencil"/>
              </a:rPr>
              <a:t> Last </a:t>
            </a:r>
            <a:r>
              <a:rPr lang="sv-SE" sz="2400" dirty="0" err="1">
                <a:latin typeface="Forsvarsmakten Sans Stencil"/>
              </a:rPr>
              <a:t>Week</a:t>
            </a:r>
            <a:r>
              <a:rPr lang="sv-SE" sz="2400" dirty="0">
                <a:latin typeface="Forsvarsmakten Sans Stencil"/>
              </a:rPr>
              <a:t> </a:t>
            </a:r>
            <a:r>
              <a:rPr lang="sv-SE" sz="2400" dirty="0" err="1">
                <a:latin typeface="Forsvarsmakten Sans Stencil"/>
              </a:rPr>
              <a:t>with</a:t>
            </a:r>
            <a:r>
              <a:rPr lang="sv-SE" sz="2400" dirty="0">
                <a:latin typeface="Forsvarsmakten Sans Stencil"/>
              </a:rPr>
              <a:t> </a:t>
            </a:r>
            <a:r>
              <a:rPr lang="sv-SE" sz="2400" dirty="0" err="1">
                <a:latin typeface="Forsvarsmakten Sans Stencil"/>
              </a:rPr>
              <a:t>Ground</a:t>
            </a:r>
            <a:r>
              <a:rPr lang="sv-SE" sz="2400" dirty="0">
                <a:latin typeface="Forsvarsmakten Sans Stencil"/>
              </a:rPr>
              <a:t> </a:t>
            </a:r>
            <a:r>
              <a:rPr lang="sv-SE" sz="2400" dirty="0" err="1">
                <a:latin typeface="Forsvarsmakten Sans Stencil"/>
              </a:rPr>
              <a:t>Mechanics</a:t>
            </a:r>
            <a:endParaRPr lang="sv-SE" sz="2400" dirty="0">
              <a:latin typeface="Forsvarsmakten Sans Stenci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5B0780-C585-DD4B-483A-361931193365}"/>
              </a:ext>
            </a:extLst>
          </p:cNvPr>
          <p:cNvSpPr txBox="1"/>
          <p:nvPr/>
        </p:nvSpPr>
        <p:spPr>
          <a:xfrm>
            <a:off x="679276" y="1627239"/>
            <a:ext cx="46237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Arial Nova"/>
              </a:rPr>
              <a:t>Lesson taught with SRS concepts last week – minus on the shadowed lesson (lesson 1)</a:t>
            </a:r>
            <a:endParaRPr lang="en-US" sz="1400" dirty="0">
              <a:latin typeface="Arial Nova"/>
              <a:ea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95F559-7005-F17E-5881-B6FDF5572EA2}"/>
              </a:ext>
            </a:extLst>
          </p:cNvPr>
          <p:cNvSpPr txBox="1"/>
          <p:nvPr/>
        </p:nvSpPr>
        <p:spPr>
          <a:xfrm>
            <a:off x="605193" y="4447890"/>
            <a:ext cx="333175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Arial Nova"/>
              </a:rPr>
              <a:t>Percentage of correct answers</a:t>
            </a:r>
            <a:endParaRPr lang="en-US" sz="1600">
              <a:latin typeface="Arial Nova"/>
              <a:ea typeface="Calibri"/>
              <a:cs typeface="Calibri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5B4921-9822-535F-A7AF-852BAB0C89D3}"/>
              </a:ext>
            </a:extLst>
          </p:cNvPr>
          <p:cNvCxnSpPr/>
          <p:nvPr/>
        </p:nvCxnSpPr>
        <p:spPr>
          <a:xfrm flipV="1">
            <a:off x="3581685" y="4585650"/>
            <a:ext cx="5042846" cy="238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B6586B6-0864-42CB-5788-85BE64AF5807}"/>
              </a:ext>
            </a:extLst>
          </p:cNvPr>
          <p:cNvSpPr txBox="1"/>
          <p:nvPr/>
        </p:nvSpPr>
        <p:spPr>
          <a:xfrm rot="16200000">
            <a:off x="-951504" y="3405578"/>
            <a:ext cx="234229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Arial Nova"/>
              </a:rPr>
              <a:t>Number of students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511FF3C-B3CD-602F-FAB1-1F7FA9DFC7C3}"/>
              </a:ext>
            </a:extLst>
          </p:cNvPr>
          <p:cNvCxnSpPr>
            <a:cxnSpLocks/>
          </p:cNvCxnSpPr>
          <p:nvPr/>
        </p:nvCxnSpPr>
        <p:spPr>
          <a:xfrm flipV="1">
            <a:off x="212395" y="1625792"/>
            <a:ext cx="1703" cy="8939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3">
            <a:extLst>
              <a:ext uri="{FF2B5EF4-FFF2-40B4-BE49-F238E27FC236}">
                <a16:creationId xmlns:a16="http://schemas.microsoft.com/office/drawing/2014/main" id="{4058C25B-6998-E095-460B-14743176C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83" y="2376989"/>
            <a:ext cx="2743200" cy="1908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35D4A4AE-A97E-8B20-A914-4D902C14F550}"/>
              </a:ext>
            </a:extLst>
          </p:cNvPr>
          <p:cNvSpPr/>
          <p:nvPr/>
        </p:nvSpPr>
        <p:spPr>
          <a:xfrm>
            <a:off x="4245565" y="2405393"/>
            <a:ext cx="3155894" cy="15697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Nova"/>
              </a:rPr>
              <a:t>Follow up lesson to be delivered next week</a:t>
            </a:r>
            <a:endParaRPr lang="en-US">
              <a:solidFill>
                <a:schemeClr val="tx1"/>
              </a:solidFill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288967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331519" y="512422"/>
            <a:ext cx="7266500" cy="369452"/>
          </a:xfrm>
        </p:spPr>
        <p:txBody>
          <a:bodyPr/>
          <a:lstStyle/>
          <a:p>
            <a:r>
              <a:rPr lang="sv-SE" sz="2400" dirty="0" err="1">
                <a:latin typeface="Arial Nova"/>
              </a:rPr>
              <a:t>Lessons</a:t>
            </a:r>
            <a:r>
              <a:rPr lang="sv-SE" sz="2400" dirty="0">
                <a:latin typeface="Arial Nova"/>
              </a:rPr>
              <a:t> </a:t>
            </a:r>
            <a:r>
              <a:rPr lang="sv-SE" sz="2400" dirty="0" err="1">
                <a:latin typeface="Arial Nova"/>
              </a:rPr>
              <a:t>Learned</a:t>
            </a:r>
            <a:endParaRPr lang="sv-SE" sz="2400" dirty="0">
              <a:latin typeface="Arial Nov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4837BC-0B3A-E6D6-69FA-8895CC080970}"/>
              </a:ext>
            </a:extLst>
          </p:cNvPr>
          <p:cNvSpPr txBox="1"/>
          <p:nvPr/>
        </p:nvSpPr>
        <p:spPr>
          <a:xfrm rot="10800000" flipV="1">
            <a:off x="336559" y="2871339"/>
            <a:ext cx="315980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endParaRPr lang="en-US" dirty="0">
              <a:cs typeface="Calibri"/>
            </a:endParaRPr>
          </a:p>
        </p:txBody>
      </p:sp>
      <p:graphicFrame>
        <p:nvGraphicFramePr>
          <p:cNvPr id="10" name="Diagram 10">
            <a:extLst>
              <a:ext uri="{FF2B5EF4-FFF2-40B4-BE49-F238E27FC236}">
                <a16:creationId xmlns:a16="http://schemas.microsoft.com/office/drawing/2014/main" id="{806A3C46-0743-34C5-12B7-DBCACC6109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8237611"/>
              </p:ext>
            </p:extLst>
          </p:nvPr>
        </p:nvGraphicFramePr>
        <p:xfrm>
          <a:off x="2148550" y="1119127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449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316493" y="1256913"/>
            <a:ext cx="8229600" cy="30749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800" dirty="0">
                <a:solidFill>
                  <a:schemeClr val="tx1"/>
                </a:solidFill>
                <a:latin typeface="Arial Nova"/>
              </a:rPr>
              <a:t>Pre-</a:t>
            </a:r>
            <a:r>
              <a:rPr lang="sv-SE" sz="1800" dirty="0" err="1">
                <a:solidFill>
                  <a:schemeClr val="tx1"/>
                </a:solidFill>
                <a:latin typeface="Arial Nova"/>
              </a:rPr>
              <a:t>course</a:t>
            </a:r>
            <a:r>
              <a:rPr lang="sv-SE" sz="1800" dirty="0">
                <a:solidFill>
                  <a:schemeClr val="tx1"/>
                </a:solidFill>
                <a:latin typeface="Arial Nova"/>
              </a:rPr>
              <a:t> </a:t>
            </a:r>
            <a:r>
              <a:rPr lang="sv-SE" sz="1800" dirty="0" err="1">
                <a:solidFill>
                  <a:schemeClr val="tx1"/>
                </a:solidFill>
                <a:latin typeface="Arial Nova"/>
              </a:rPr>
              <a:t>resources</a:t>
            </a:r>
            <a:r>
              <a:rPr lang="sv-SE" sz="1800" dirty="0">
                <a:solidFill>
                  <a:schemeClr val="tx1"/>
                </a:solidFill>
                <a:latin typeface="Arial Nova"/>
              </a:rPr>
              <a:t> and offer an </a:t>
            </a:r>
            <a:r>
              <a:rPr lang="sv-SE" sz="1800" dirty="0" err="1">
                <a:solidFill>
                  <a:schemeClr val="tx1"/>
                </a:solidFill>
                <a:latin typeface="Arial Nova"/>
              </a:rPr>
              <a:t>optional</a:t>
            </a:r>
            <a:r>
              <a:rPr lang="sv-SE" sz="1800" dirty="0">
                <a:solidFill>
                  <a:schemeClr val="tx1"/>
                </a:solidFill>
                <a:latin typeface="Arial Nova"/>
              </a:rPr>
              <a:t> </a:t>
            </a:r>
            <a:r>
              <a:rPr lang="sv-SE" sz="1800" dirty="0" err="1">
                <a:solidFill>
                  <a:schemeClr val="tx1"/>
                </a:solidFill>
                <a:latin typeface="Arial Nova"/>
              </a:rPr>
              <a:t>learning</a:t>
            </a:r>
            <a:r>
              <a:rPr lang="sv-SE" sz="1800" dirty="0">
                <a:solidFill>
                  <a:schemeClr val="tx1"/>
                </a:solidFill>
                <a:latin typeface="Arial Nova"/>
              </a:rPr>
              <a:t> </a:t>
            </a:r>
            <a:r>
              <a:rPr lang="sv-SE" sz="1800" dirty="0" err="1">
                <a:solidFill>
                  <a:schemeClr val="tx1"/>
                </a:solidFill>
                <a:latin typeface="Arial Nova"/>
              </a:rPr>
              <a:t>strategy</a:t>
            </a:r>
            <a:r>
              <a:rPr lang="sv-SE" sz="1800" dirty="0">
                <a:solidFill>
                  <a:schemeClr val="tx1"/>
                </a:solidFill>
                <a:latin typeface="Arial Nova"/>
              </a:rPr>
              <a:t> workshop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sv-SE" sz="1800" dirty="0">
              <a:solidFill>
                <a:schemeClr val="tx1"/>
              </a:solidFill>
              <a:latin typeface="Arial Nova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800" dirty="0" err="1">
                <a:solidFill>
                  <a:schemeClr val="tx1"/>
                </a:solidFill>
                <a:latin typeface="Arial Nova"/>
              </a:rPr>
              <a:t>Provide</a:t>
            </a:r>
            <a:r>
              <a:rPr lang="sv-SE" sz="1800" dirty="0">
                <a:solidFill>
                  <a:schemeClr val="tx1"/>
                </a:solidFill>
                <a:latin typeface="Arial Nova"/>
              </a:rPr>
              <a:t> </a:t>
            </a:r>
            <a:r>
              <a:rPr lang="sv-SE" sz="1800" dirty="0" err="1">
                <a:solidFill>
                  <a:schemeClr val="tx1"/>
                </a:solidFill>
                <a:latin typeface="Arial Nova"/>
              </a:rPr>
              <a:t>resources</a:t>
            </a:r>
            <a:r>
              <a:rPr lang="sv-SE" sz="1800" dirty="0">
                <a:solidFill>
                  <a:schemeClr val="tx1"/>
                </a:solidFill>
                <a:latin typeface="Arial Nova"/>
              </a:rPr>
              <a:t> </a:t>
            </a:r>
            <a:r>
              <a:rPr lang="sv-SE" sz="1800" dirty="0" err="1">
                <a:solidFill>
                  <a:schemeClr val="tx1"/>
                </a:solidFill>
                <a:latin typeface="Arial Nova"/>
              </a:rPr>
              <a:t>within</a:t>
            </a:r>
            <a:r>
              <a:rPr lang="sv-SE" sz="1800" dirty="0">
                <a:solidFill>
                  <a:schemeClr val="tx1"/>
                </a:solidFill>
                <a:latin typeface="Arial Nova"/>
              </a:rPr>
              <a:t> </a:t>
            </a:r>
            <a:r>
              <a:rPr lang="sv-SE" sz="1800" dirty="0" err="1">
                <a:solidFill>
                  <a:schemeClr val="tx1"/>
                </a:solidFill>
                <a:latin typeface="Arial Nova"/>
              </a:rPr>
              <a:t>lessons</a:t>
            </a:r>
            <a:r>
              <a:rPr lang="sv-SE" sz="1800" dirty="0">
                <a:solidFill>
                  <a:schemeClr val="tx1"/>
                </a:solidFill>
                <a:latin typeface="Arial Nova"/>
              </a:rPr>
              <a:t> 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sv-SE" sz="1800" dirty="0">
              <a:solidFill>
                <a:schemeClr val="tx1"/>
              </a:solidFill>
              <a:latin typeface="Arial Nova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800" dirty="0" err="1">
                <a:solidFill>
                  <a:schemeClr val="tx1"/>
                </a:solidFill>
                <a:latin typeface="Arial Nova"/>
              </a:rPr>
              <a:t>Develop</a:t>
            </a:r>
            <a:r>
              <a:rPr lang="sv-SE" sz="1800" dirty="0">
                <a:solidFill>
                  <a:schemeClr val="tx1"/>
                </a:solidFill>
                <a:latin typeface="Arial Nova"/>
              </a:rPr>
              <a:t> </a:t>
            </a:r>
            <a:r>
              <a:rPr lang="sv-SE" sz="1800" dirty="0" err="1">
                <a:solidFill>
                  <a:schemeClr val="tx1"/>
                </a:solidFill>
                <a:latin typeface="Arial Nova"/>
              </a:rPr>
              <a:t>our</a:t>
            </a:r>
            <a:r>
              <a:rPr lang="sv-SE" sz="1800" dirty="0">
                <a:solidFill>
                  <a:schemeClr val="tx1"/>
                </a:solidFill>
                <a:latin typeface="Arial Nova"/>
              </a:rPr>
              <a:t> </a:t>
            </a:r>
            <a:r>
              <a:rPr lang="sv-SE" sz="1800" dirty="0" err="1">
                <a:solidFill>
                  <a:schemeClr val="tx1"/>
                </a:solidFill>
                <a:latin typeface="Arial Nova"/>
              </a:rPr>
              <a:t>own</a:t>
            </a:r>
            <a:r>
              <a:rPr lang="sv-SE" sz="1800" dirty="0">
                <a:solidFill>
                  <a:schemeClr val="tx1"/>
                </a:solidFill>
                <a:latin typeface="Arial Nova"/>
              </a:rPr>
              <a:t> </a:t>
            </a:r>
            <a:r>
              <a:rPr lang="sv-SE" sz="1800" dirty="0" err="1">
                <a:solidFill>
                  <a:schemeClr val="tx1"/>
                </a:solidFill>
                <a:latin typeface="Arial Nova"/>
              </a:rPr>
              <a:t>knowledge</a:t>
            </a:r>
            <a:r>
              <a:rPr lang="sv-SE" sz="1800" dirty="0">
                <a:solidFill>
                  <a:schemeClr val="tx1"/>
                </a:solidFill>
                <a:latin typeface="Arial Nova"/>
              </a:rPr>
              <a:t> </a:t>
            </a:r>
            <a:r>
              <a:rPr lang="sv-SE" sz="1800" dirty="0" err="1">
                <a:solidFill>
                  <a:schemeClr val="tx1"/>
                </a:solidFill>
                <a:latin typeface="Arial Nova"/>
              </a:rPr>
              <a:t>of</a:t>
            </a:r>
            <a:r>
              <a:rPr lang="sv-SE" sz="1800" dirty="0">
                <a:solidFill>
                  <a:schemeClr val="tx1"/>
                </a:solidFill>
                <a:latin typeface="Arial Nova"/>
              </a:rPr>
              <a:t> </a:t>
            </a:r>
            <a:r>
              <a:rPr lang="sv-SE" sz="1800" dirty="0" err="1">
                <a:solidFill>
                  <a:schemeClr val="tx1"/>
                </a:solidFill>
                <a:latin typeface="Arial Nova"/>
              </a:rPr>
              <a:t>learning</a:t>
            </a:r>
            <a:r>
              <a:rPr lang="sv-SE" sz="1800" dirty="0">
                <a:solidFill>
                  <a:schemeClr val="tx1"/>
                </a:solidFill>
                <a:latin typeface="Arial Nova"/>
              </a:rPr>
              <a:t> </a:t>
            </a:r>
            <a:r>
              <a:rPr lang="sv-SE" sz="1800" dirty="0" err="1">
                <a:solidFill>
                  <a:schemeClr val="tx1"/>
                </a:solidFill>
                <a:latin typeface="Arial Nova"/>
              </a:rPr>
              <a:t>strategy</a:t>
            </a:r>
            <a:r>
              <a:rPr lang="sv-SE" sz="1800" dirty="0">
                <a:solidFill>
                  <a:schemeClr val="tx1"/>
                </a:solidFill>
                <a:latin typeface="Arial Nova"/>
              </a:rPr>
              <a:t> for </a:t>
            </a:r>
            <a:r>
              <a:rPr lang="sv-SE" sz="1800" dirty="0" err="1">
                <a:solidFill>
                  <a:schemeClr val="tx1"/>
                </a:solidFill>
                <a:latin typeface="Arial Nova"/>
              </a:rPr>
              <a:t>further</a:t>
            </a:r>
            <a:r>
              <a:rPr lang="sv-SE" sz="1800" dirty="0">
                <a:solidFill>
                  <a:schemeClr val="tx1"/>
                </a:solidFill>
                <a:latin typeface="Arial Nova"/>
              </a:rPr>
              <a:t> implementation</a:t>
            </a:r>
            <a:endParaRPr lang="sv-SE" sz="1600" dirty="0">
              <a:solidFill>
                <a:schemeClr val="tx1"/>
              </a:solidFill>
              <a:latin typeface="Arial Nova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Arial Nova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Arial Nova"/>
              </a:rPr>
              <a:t>Tailor the course timetable to allow us to use recall and recap on topics covered in other departments</a:t>
            </a:r>
            <a:endParaRPr lang="sv-SE" sz="1600">
              <a:solidFill>
                <a:schemeClr val="tx1"/>
              </a:solidFill>
              <a:latin typeface="Arial Nova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Forsvarsmakten Sans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sv-SE" sz="1600" dirty="0">
              <a:solidFill>
                <a:schemeClr val="tx1"/>
              </a:solidFill>
              <a:latin typeface="Forsvarsmakten Sans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sv-SE" sz="1600" dirty="0">
              <a:solidFill>
                <a:schemeClr val="tx1"/>
              </a:solidFill>
              <a:latin typeface="Forsvarsmakten Sans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sv-SE" sz="1600" dirty="0">
              <a:solidFill>
                <a:schemeClr val="tx1"/>
              </a:solidFill>
              <a:latin typeface="Forsvarsmakten Sans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sv-SE" sz="1600" dirty="0">
              <a:solidFill>
                <a:schemeClr val="tx1"/>
              </a:solidFill>
              <a:latin typeface="Forsvarsmakten Sans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sv-SE" sz="1600" dirty="0">
              <a:solidFill>
                <a:schemeClr val="tx1"/>
              </a:solidFill>
              <a:latin typeface="Forsvarsmakten Sans"/>
            </a:endParaRPr>
          </a:p>
          <a:p>
            <a:pPr marL="0" indent="0">
              <a:buNone/>
            </a:pPr>
            <a:endParaRPr lang="sv-SE" sz="1600" dirty="0">
              <a:solidFill>
                <a:schemeClr val="tx1"/>
              </a:solidFill>
              <a:latin typeface="Forsvarsmakten Sans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400" dirty="0" err="1">
                <a:latin typeface="Arial Nova"/>
              </a:rPr>
              <a:t>How</a:t>
            </a:r>
            <a:r>
              <a:rPr lang="sv-SE" sz="2400" dirty="0">
                <a:latin typeface="Arial Nova"/>
              </a:rPr>
              <a:t> to progress From </a:t>
            </a:r>
            <a:r>
              <a:rPr lang="sv-SE" sz="2400" dirty="0" err="1">
                <a:latin typeface="Arial Nova"/>
              </a:rPr>
              <a:t>Here</a:t>
            </a:r>
            <a:r>
              <a:rPr lang="sv-SE" sz="2400" dirty="0">
                <a:latin typeface="Arial Nova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53868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316493" y="1256913"/>
            <a:ext cx="8229600" cy="30749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sv-SE" sz="1600" dirty="0">
              <a:solidFill>
                <a:schemeClr val="tx1"/>
              </a:solidFill>
              <a:latin typeface="Forsvarsmakten Sans"/>
            </a:endParaRPr>
          </a:p>
          <a:p>
            <a:pPr>
              <a:buFont typeface="Wingdings" pitchFamily="2" charset="0"/>
              <a:buChar char="§"/>
            </a:pPr>
            <a:r>
              <a:rPr lang="sv-SE" sz="1600" dirty="0">
                <a:solidFill>
                  <a:schemeClr val="tx1"/>
                </a:solidFill>
                <a:latin typeface="Arial Nova"/>
              </a:rPr>
              <a:t>My </a:t>
            </a:r>
            <a:r>
              <a:rPr lang="sv-SE" sz="1600" dirty="0" err="1">
                <a:solidFill>
                  <a:schemeClr val="tx1"/>
                </a:solidFill>
                <a:latin typeface="Arial Nova"/>
              </a:rPr>
              <a:t>career</a:t>
            </a:r>
            <a:r>
              <a:rPr lang="sv-SE" sz="1600" dirty="0">
                <a:solidFill>
                  <a:schemeClr val="tx1"/>
                </a:solidFill>
                <a:latin typeface="Arial Nova"/>
              </a:rPr>
              <a:t> </a:t>
            </a:r>
            <a:r>
              <a:rPr lang="sv-SE" sz="1600" dirty="0" err="1">
                <a:solidFill>
                  <a:schemeClr val="tx1"/>
                </a:solidFill>
                <a:latin typeface="Arial Nova"/>
              </a:rPr>
              <a:t>within</a:t>
            </a:r>
            <a:r>
              <a:rPr lang="sv-SE" sz="1600" dirty="0">
                <a:solidFill>
                  <a:schemeClr val="tx1"/>
                </a:solidFill>
                <a:latin typeface="Arial Nova"/>
              </a:rPr>
              <a:t> </a:t>
            </a:r>
            <a:r>
              <a:rPr lang="sv-SE" sz="1600" dirty="0" err="1">
                <a:solidFill>
                  <a:schemeClr val="tx1"/>
                </a:solidFill>
                <a:latin typeface="Arial Nova"/>
              </a:rPr>
              <a:t>education</a:t>
            </a:r>
            <a:r>
              <a:rPr lang="sv-SE" sz="1600" dirty="0">
                <a:solidFill>
                  <a:schemeClr val="tx1"/>
                </a:solidFill>
                <a:latin typeface="Arial Nova"/>
              </a:rPr>
              <a:t>/</a:t>
            </a:r>
            <a:r>
              <a:rPr lang="sv-SE" sz="1600" dirty="0" err="1">
                <a:solidFill>
                  <a:schemeClr val="tx1"/>
                </a:solidFill>
                <a:latin typeface="Arial Nova"/>
              </a:rPr>
              <a:t>training</a:t>
            </a:r>
            <a:r>
              <a:rPr lang="sv-SE" sz="1600" dirty="0">
                <a:solidFill>
                  <a:schemeClr val="tx1"/>
                </a:solidFill>
                <a:latin typeface="Arial Nova"/>
              </a:rPr>
              <a:t> </a:t>
            </a:r>
          </a:p>
          <a:p>
            <a:pPr>
              <a:buFont typeface="Wingdings" pitchFamily="2" charset="0"/>
              <a:buChar char="§"/>
            </a:pPr>
            <a:r>
              <a:rPr lang="sv-SE" sz="1600" dirty="0">
                <a:solidFill>
                  <a:schemeClr val="tx1"/>
                </a:solidFill>
                <a:latin typeface="Arial Nova"/>
              </a:rPr>
              <a:t>The </a:t>
            </a:r>
            <a:r>
              <a:rPr lang="sv-SE" sz="1600" dirty="0" err="1">
                <a:solidFill>
                  <a:schemeClr val="tx1"/>
                </a:solidFill>
                <a:latin typeface="Arial Nova"/>
              </a:rPr>
              <a:t>issues</a:t>
            </a:r>
            <a:r>
              <a:rPr lang="sv-SE" sz="1600" dirty="0">
                <a:solidFill>
                  <a:schemeClr val="tx1"/>
                </a:solidFill>
                <a:latin typeface="Arial Nova"/>
              </a:rPr>
              <a:t> I </a:t>
            </a:r>
            <a:r>
              <a:rPr lang="sv-SE" sz="1600" dirty="0" err="1">
                <a:solidFill>
                  <a:schemeClr val="tx1"/>
                </a:solidFill>
                <a:latin typeface="Arial Nova"/>
              </a:rPr>
              <a:t>faced</a:t>
            </a:r>
            <a:endParaRPr lang="sv-SE" sz="1600" dirty="0">
              <a:solidFill>
                <a:schemeClr val="tx1"/>
              </a:solidFill>
              <a:latin typeface="Arial Nova"/>
            </a:endParaRPr>
          </a:p>
          <a:p>
            <a:pPr>
              <a:buFont typeface="Wingdings" pitchFamily="2" charset="0"/>
              <a:buChar char="§"/>
            </a:pPr>
            <a:r>
              <a:rPr lang="sv-SE" sz="1600" dirty="0" err="1">
                <a:solidFill>
                  <a:schemeClr val="tx1"/>
                </a:solidFill>
                <a:latin typeface="Arial Nova"/>
              </a:rPr>
              <a:t>Finding</a:t>
            </a:r>
            <a:r>
              <a:rPr lang="sv-SE" sz="1600" dirty="0">
                <a:solidFill>
                  <a:schemeClr val="tx1"/>
                </a:solidFill>
                <a:latin typeface="Arial Nova"/>
              </a:rPr>
              <a:t> the </a:t>
            </a:r>
            <a:r>
              <a:rPr lang="sv-SE" sz="1600" dirty="0" err="1">
                <a:solidFill>
                  <a:schemeClr val="tx1"/>
                </a:solidFill>
                <a:latin typeface="Arial Nova"/>
              </a:rPr>
              <a:t>key</a:t>
            </a:r>
            <a:r>
              <a:rPr lang="sv-SE" sz="1600" dirty="0">
                <a:solidFill>
                  <a:schemeClr val="tx1"/>
                </a:solidFill>
                <a:latin typeface="Arial Nova"/>
              </a:rPr>
              <a:t> to my Swedish </a:t>
            </a:r>
            <a:r>
              <a:rPr lang="sv-SE" sz="1600" dirty="0" err="1">
                <a:solidFill>
                  <a:schemeClr val="tx1"/>
                </a:solidFill>
                <a:latin typeface="Arial Nova"/>
              </a:rPr>
              <a:t>language</a:t>
            </a:r>
            <a:r>
              <a:rPr lang="sv-SE" sz="1600" dirty="0">
                <a:solidFill>
                  <a:schemeClr val="tx1"/>
                </a:solidFill>
                <a:latin typeface="Arial Nova"/>
              </a:rPr>
              <a:t> </a:t>
            </a:r>
            <a:r>
              <a:rPr lang="sv-SE" sz="1600" dirty="0" err="1">
                <a:solidFill>
                  <a:schemeClr val="tx1"/>
                </a:solidFill>
                <a:latin typeface="Arial Nova"/>
              </a:rPr>
              <a:t>learning</a:t>
            </a:r>
            <a:endParaRPr lang="sv-SE" sz="1600" dirty="0">
              <a:solidFill>
                <a:schemeClr val="tx1"/>
              </a:solidFill>
              <a:latin typeface="Arial Nova"/>
            </a:endParaRPr>
          </a:p>
          <a:p>
            <a:pPr>
              <a:buFont typeface="Wingdings" pitchFamily="2" charset="0"/>
              <a:buChar char="§"/>
            </a:pPr>
            <a:r>
              <a:rPr lang="sv-SE" sz="1600" dirty="0" err="1">
                <a:solidFill>
                  <a:schemeClr val="tx1"/>
                </a:solidFill>
                <a:latin typeface="Arial Nova"/>
              </a:rPr>
              <a:t>Using</a:t>
            </a:r>
            <a:r>
              <a:rPr lang="sv-SE" sz="1600" dirty="0">
                <a:solidFill>
                  <a:schemeClr val="tx1"/>
                </a:solidFill>
                <a:latin typeface="Arial Nova"/>
              </a:rPr>
              <a:t> </a:t>
            </a:r>
            <a:r>
              <a:rPr lang="sv-SE" sz="1600" dirty="0" err="1">
                <a:solidFill>
                  <a:schemeClr val="tx1"/>
                </a:solidFill>
                <a:latin typeface="Arial Nova"/>
              </a:rPr>
              <a:t>learning</a:t>
            </a:r>
            <a:r>
              <a:rPr lang="sv-SE" sz="1600" dirty="0">
                <a:solidFill>
                  <a:schemeClr val="tx1"/>
                </a:solidFill>
                <a:latin typeface="Arial Nova"/>
              </a:rPr>
              <a:t> </a:t>
            </a:r>
            <a:r>
              <a:rPr lang="sv-SE" sz="1600" dirty="0" err="1">
                <a:solidFill>
                  <a:schemeClr val="tx1"/>
                </a:solidFill>
                <a:latin typeface="Arial Nova"/>
              </a:rPr>
              <a:t>strategies</a:t>
            </a:r>
            <a:r>
              <a:rPr lang="sv-SE" sz="1600" dirty="0">
                <a:solidFill>
                  <a:schemeClr val="tx1"/>
                </a:solidFill>
                <a:latin typeface="Arial Nova"/>
              </a:rPr>
              <a:t> to </a:t>
            </a:r>
            <a:r>
              <a:rPr lang="sv-SE" sz="1600" dirty="0" err="1">
                <a:solidFill>
                  <a:schemeClr val="tx1"/>
                </a:solidFill>
                <a:latin typeface="Arial Nova"/>
              </a:rPr>
              <a:t>influence</a:t>
            </a:r>
            <a:r>
              <a:rPr lang="sv-SE" sz="1600" dirty="0">
                <a:solidFill>
                  <a:schemeClr val="tx1"/>
                </a:solidFill>
                <a:latin typeface="Arial Nova"/>
              </a:rPr>
              <a:t> my </a:t>
            </a:r>
            <a:r>
              <a:rPr lang="sv-SE" sz="1600" dirty="0" err="1">
                <a:solidFill>
                  <a:schemeClr val="tx1"/>
                </a:solidFill>
                <a:latin typeface="Arial Nova"/>
              </a:rPr>
              <a:t>teaching</a:t>
            </a:r>
          </a:p>
          <a:p>
            <a:pPr>
              <a:buFont typeface="Wingdings" pitchFamily="2" charset="0"/>
              <a:buChar char="§"/>
            </a:pPr>
            <a:r>
              <a:rPr lang="sv-SE" sz="1600" dirty="0" err="1">
                <a:solidFill>
                  <a:schemeClr val="tx1"/>
                </a:solidFill>
                <a:latin typeface="Arial Nova"/>
              </a:rPr>
              <a:t>How</a:t>
            </a:r>
            <a:r>
              <a:rPr lang="sv-SE" sz="1600" dirty="0">
                <a:solidFill>
                  <a:schemeClr val="tx1"/>
                </a:solidFill>
                <a:latin typeface="Arial Nova"/>
              </a:rPr>
              <a:t> to progress from </a:t>
            </a:r>
            <a:r>
              <a:rPr lang="sv-SE" sz="1600" dirty="0" err="1">
                <a:solidFill>
                  <a:schemeClr val="tx1"/>
                </a:solidFill>
                <a:latin typeface="Arial Nova"/>
              </a:rPr>
              <a:t>here</a:t>
            </a:r>
            <a:endParaRPr lang="sv-SE" sz="1600" dirty="0">
              <a:solidFill>
                <a:schemeClr val="tx1"/>
              </a:solidFill>
              <a:latin typeface="Arial Nova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800" dirty="0">
                <a:latin typeface="Arial Nova"/>
              </a:rPr>
              <a:t>Areas </a:t>
            </a:r>
            <a:r>
              <a:rPr lang="sv-SE" sz="2800" dirty="0" err="1">
                <a:latin typeface="Arial Nova"/>
              </a:rPr>
              <a:t>of</a:t>
            </a:r>
            <a:r>
              <a:rPr lang="sv-SE" sz="2800" dirty="0">
                <a:latin typeface="Arial Nova"/>
              </a:rPr>
              <a:t> focus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7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330961" y="1068824"/>
            <a:ext cx="8229600" cy="30749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600" dirty="0">
                <a:solidFill>
                  <a:schemeClr val="tx1"/>
                </a:solidFill>
                <a:latin typeface="Arial Nova"/>
              </a:rPr>
              <a:t>Royal </a:t>
            </a:r>
            <a:r>
              <a:rPr lang="sv-SE" sz="1600" dirty="0" err="1">
                <a:solidFill>
                  <a:schemeClr val="tx1"/>
                </a:solidFill>
                <a:latin typeface="Arial Nova"/>
              </a:rPr>
              <a:t>Military</a:t>
            </a:r>
            <a:r>
              <a:rPr lang="sv-SE" sz="1600" dirty="0">
                <a:solidFill>
                  <a:schemeClr val="tx1"/>
                </a:solidFill>
                <a:latin typeface="Arial Nova"/>
              </a:rPr>
              <a:t> Academy </a:t>
            </a:r>
            <a:r>
              <a:rPr lang="sv-SE" sz="1600" dirty="0" err="1">
                <a:solidFill>
                  <a:schemeClr val="tx1"/>
                </a:solidFill>
                <a:latin typeface="Arial Nova"/>
              </a:rPr>
              <a:t>Sandhurst</a:t>
            </a:r>
            <a:r>
              <a:rPr lang="sv-SE" sz="1600" dirty="0">
                <a:solidFill>
                  <a:schemeClr val="tx1"/>
                </a:solidFill>
                <a:latin typeface="Arial Nova"/>
              </a:rPr>
              <a:t> (British Army)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600" dirty="0" err="1">
                <a:solidFill>
                  <a:schemeClr val="tx1"/>
                </a:solidFill>
                <a:latin typeface="Arial Nova"/>
              </a:rPr>
              <a:t>Educational</a:t>
            </a:r>
            <a:r>
              <a:rPr lang="sv-SE" sz="1600" dirty="0">
                <a:solidFill>
                  <a:schemeClr val="tx1"/>
                </a:solidFill>
                <a:latin typeface="Arial Nova"/>
              </a:rPr>
              <a:t> and </a:t>
            </a:r>
            <a:r>
              <a:rPr lang="sv-SE" sz="1600" dirty="0" err="1">
                <a:solidFill>
                  <a:schemeClr val="tx1"/>
                </a:solidFill>
                <a:latin typeface="Arial Nova"/>
              </a:rPr>
              <a:t>Training</a:t>
            </a:r>
            <a:r>
              <a:rPr lang="sv-SE" sz="1600" dirty="0">
                <a:solidFill>
                  <a:schemeClr val="tx1"/>
                </a:solidFill>
                <a:latin typeface="Arial Nova"/>
              </a:rPr>
              <a:t> Services (ETS)</a:t>
            </a:r>
            <a:endParaRPr lang="sv-SE">
              <a:solidFill>
                <a:schemeClr val="tx1"/>
              </a:solidFill>
              <a:latin typeface="Arial Nova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600" dirty="0" err="1">
                <a:solidFill>
                  <a:schemeClr val="tx1"/>
                </a:solidFill>
                <a:latin typeface="Arial Nova"/>
              </a:rPr>
              <a:t>Civilian</a:t>
            </a:r>
            <a:r>
              <a:rPr lang="sv-SE" sz="1600" dirty="0">
                <a:solidFill>
                  <a:schemeClr val="tx1"/>
                </a:solidFill>
                <a:latin typeface="Arial Nova"/>
              </a:rPr>
              <a:t> </a:t>
            </a:r>
            <a:r>
              <a:rPr lang="sv-SE" sz="1600" dirty="0" err="1">
                <a:solidFill>
                  <a:schemeClr val="tx1"/>
                </a:solidFill>
                <a:latin typeface="Arial Nova"/>
              </a:rPr>
              <a:t>Physical</a:t>
            </a:r>
            <a:r>
              <a:rPr lang="sv-SE" sz="1600" dirty="0">
                <a:solidFill>
                  <a:schemeClr val="tx1"/>
                </a:solidFill>
                <a:latin typeface="Arial Nova"/>
              </a:rPr>
              <a:t> </a:t>
            </a:r>
            <a:r>
              <a:rPr lang="sv-SE" sz="1600" dirty="0" err="1">
                <a:solidFill>
                  <a:schemeClr val="tx1"/>
                </a:solidFill>
                <a:latin typeface="Arial Nova"/>
              </a:rPr>
              <a:t>Education</a:t>
            </a:r>
            <a:r>
              <a:rPr lang="sv-SE" sz="1600" dirty="0">
                <a:solidFill>
                  <a:schemeClr val="tx1"/>
                </a:solidFill>
                <a:latin typeface="Arial Nova"/>
              </a:rPr>
              <a:t> (P.E.) </a:t>
            </a:r>
            <a:r>
              <a:rPr lang="sv-SE" sz="1600" dirty="0" err="1">
                <a:solidFill>
                  <a:schemeClr val="tx1"/>
                </a:solidFill>
                <a:latin typeface="Arial Nova"/>
              </a:rPr>
              <a:t>Teacher</a:t>
            </a:r>
            <a:endParaRPr lang="sv-SE" sz="1600" dirty="0">
              <a:solidFill>
                <a:schemeClr val="tx1"/>
              </a:solidFill>
              <a:latin typeface="Arial Nova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600" err="1">
                <a:solidFill>
                  <a:schemeClr val="tx1"/>
                </a:solidFill>
                <a:latin typeface="Arial Nova"/>
              </a:rPr>
              <a:t>Military</a:t>
            </a:r>
            <a:r>
              <a:rPr lang="sv-SE" sz="1600" dirty="0">
                <a:solidFill>
                  <a:schemeClr val="tx1"/>
                </a:solidFill>
                <a:latin typeface="Arial Nova"/>
              </a:rPr>
              <a:t> Academy, Halmstad (Swedish </a:t>
            </a:r>
            <a:r>
              <a:rPr lang="sv-SE" sz="1600" err="1">
                <a:solidFill>
                  <a:schemeClr val="tx1"/>
                </a:solidFill>
                <a:latin typeface="Arial Nova"/>
              </a:rPr>
              <a:t>Armed</a:t>
            </a:r>
            <a:r>
              <a:rPr lang="sv-SE" sz="1600" dirty="0">
                <a:solidFill>
                  <a:schemeClr val="tx1"/>
                </a:solidFill>
                <a:latin typeface="Arial Nova"/>
              </a:rPr>
              <a:t> </a:t>
            </a:r>
            <a:r>
              <a:rPr lang="sv-SE" sz="1600" err="1">
                <a:solidFill>
                  <a:schemeClr val="tx1"/>
                </a:solidFill>
                <a:latin typeface="Arial Nova"/>
              </a:rPr>
              <a:t>Forces</a:t>
            </a:r>
            <a:r>
              <a:rPr lang="sv-SE" sz="1600" dirty="0">
                <a:solidFill>
                  <a:schemeClr val="tx1"/>
                </a:solidFill>
                <a:latin typeface="Arial Nova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sv-SE" sz="1600" err="1">
                <a:solidFill>
                  <a:schemeClr val="tx1"/>
                </a:solidFill>
                <a:latin typeface="Arial Nova"/>
              </a:rPr>
              <a:t>Future</a:t>
            </a:r>
            <a:r>
              <a:rPr lang="sv-SE" sz="1600" dirty="0">
                <a:solidFill>
                  <a:schemeClr val="tx1"/>
                </a:solidFill>
                <a:latin typeface="Arial Nova"/>
              </a:rPr>
              <a:t> intention to </a:t>
            </a:r>
            <a:r>
              <a:rPr lang="sv-SE" sz="1600" err="1">
                <a:solidFill>
                  <a:schemeClr val="tx1"/>
                </a:solidFill>
                <a:latin typeface="Arial Nova"/>
              </a:rPr>
              <a:t>complete</a:t>
            </a:r>
            <a:r>
              <a:rPr lang="sv-SE" sz="1600" dirty="0">
                <a:solidFill>
                  <a:schemeClr val="tx1"/>
                </a:solidFill>
                <a:latin typeface="Arial Nova"/>
              </a:rPr>
              <a:t> </a:t>
            </a:r>
            <a:r>
              <a:rPr lang="sv-SE" sz="1600" err="1">
                <a:solidFill>
                  <a:schemeClr val="tx1"/>
                </a:solidFill>
                <a:latin typeface="Arial Nova"/>
              </a:rPr>
              <a:t>military</a:t>
            </a:r>
            <a:r>
              <a:rPr lang="sv-SE" sz="1600" dirty="0">
                <a:solidFill>
                  <a:schemeClr val="tx1"/>
                </a:solidFill>
                <a:latin typeface="Arial Nova"/>
              </a:rPr>
              <a:t> </a:t>
            </a:r>
            <a:r>
              <a:rPr lang="sv-SE" sz="1600" err="1">
                <a:solidFill>
                  <a:schemeClr val="tx1"/>
                </a:solidFill>
                <a:latin typeface="Arial Nova"/>
              </a:rPr>
              <a:t>training</a:t>
            </a:r>
            <a:r>
              <a:rPr lang="sv-SE" sz="1600" dirty="0">
                <a:solidFill>
                  <a:schemeClr val="tx1"/>
                </a:solidFill>
                <a:latin typeface="Arial Nova"/>
              </a:rPr>
              <a:t> in 2023 as a Reservist</a:t>
            </a:r>
            <a:endParaRPr lang="sv-SE">
              <a:solidFill>
                <a:schemeClr val="tx1"/>
              </a:solidFill>
              <a:latin typeface="Arial Nova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sv-SE" sz="1600" dirty="0">
              <a:solidFill>
                <a:schemeClr val="tx1"/>
              </a:solidFill>
              <a:latin typeface="Forsvarsmakten Sans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386584" y="381991"/>
            <a:ext cx="6493631" cy="429161"/>
          </a:xfrm>
        </p:spPr>
        <p:txBody>
          <a:bodyPr/>
          <a:lstStyle/>
          <a:p>
            <a:r>
              <a:rPr lang="sv-SE" sz="2800" dirty="0" err="1">
                <a:latin typeface="Arial Nova"/>
              </a:rPr>
              <a:t>Career</a:t>
            </a:r>
            <a:r>
              <a:rPr lang="sv-SE" sz="2800" dirty="0">
                <a:latin typeface="Arial Nova"/>
              </a:rPr>
              <a:t> </a:t>
            </a:r>
            <a:r>
              <a:rPr lang="sv-SE" sz="2800" dirty="0" err="1">
                <a:latin typeface="Arial Nova"/>
              </a:rPr>
              <a:t>within</a:t>
            </a:r>
            <a:r>
              <a:rPr lang="sv-SE" sz="2800" dirty="0">
                <a:latin typeface="Arial Nova"/>
              </a:rPr>
              <a:t> </a:t>
            </a:r>
            <a:r>
              <a:rPr lang="sv-SE" sz="2800" dirty="0" err="1">
                <a:latin typeface="Arial Nova"/>
              </a:rPr>
              <a:t>Education</a:t>
            </a:r>
            <a:endParaRPr lang="en-US" sz="2800">
              <a:latin typeface="Arial Nova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C2C4CBC-6E73-4F58-B527-74EBB3FFD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345" y="2884837"/>
            <a:ext cx="2270302" cy="1653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4B5F3F1-3304-405C-B577-358BF76D8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291" y="2881226"/>
            <a:ext cx="2192702" cy="1654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447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331519" y="512422"/>
            <a:ext cx="5580937" cy="369452"/>
          </a:xfrm>
        </p:spPr>
        <p:txBody>
          <a:bodyPr/>
          <a:lstStyle/>
          <a:p>
            <a:r>
              <a:rPr lang="sv-SE" sz="2400" dirty="0">
                <a:latin typeface="Arial Nova"/>
              </a:rPr>
              <a:t>The </a:t>
            </a:r>
            <a:r>
              <a:rPr lang="sv-SE" sz="2400" dirty="0" err="1">
                <a:latin typeface="Arial Nova"/>
              </a:rPr>
              <a:t>Issue</a:t>
            </a:r>
            <a:r>
              <a:rPr lang="sv-SE" sz="2400" dirty="0">
                <a:latin typeface="Arial Nova"/>
              </a:rPr>
              <a:t> I </a:t>
            </a:r>
            <a:r>
              <a:rPr lang="sv-SE" sz="2400" dirty="0" err="1">
                <a:latin typeface="Arial Nova"/>
              </a:rPr>
              <a:t>Faced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984AC8-725F-13B7-EC83-1D94CC7666D1}"/>
              </a:ext>
            </a:extLst>
          </p:cNvPr>
          <p:cNvSpPr txBox="1"/>
          <p:nvPr/>
        </p:nvSpPr>
        <p:spPr>
          <a:xfrm>
            <a:off x="334371" y="1114852"/>
            <a:ext cx="3495554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Arial Nova"/>
            </a:endParaRPr>
          </a:p>
          <a:p>
            <a:pPr marL="285750" indent="-285750">
              <a:buFont typeface="Wingdings"/>
              <a:buChar char="§"/>
            </a:pPr>
            <a:r>
              <a:rPr lang="en-US" dirty="0">
                <a:latin typeface="Arial Nova"/>
                <a:ea typeface="Calibri"/>
                <a:cs typeface="Calibri"/>
              </a:rPr>
              <a:t>The rate and speed of information delivery, and the infrequency of revisiting it meant my brain couldn't keep up</a:t>
            </a:r>
          </a:p>
          <a:p>
            <a:pPr marL="285750" indent="-285750">
              <a:buFont typeface="Wingdings"/>
              <a:buChar char="§"/>
            </a:pPr>
            <a:endParaRPr lang="en-US" dirty="0">
              <a:latin typeface="Arial Nova"/>
              <a:ea typeface="Calibri"/>
              <a:cs typeface="Calibri"/>
            </a:endParaRPr>
          </a:p>
          <a:p>
            <a:pPr marL="285750" indent="-285750">
              <a:buFont typeface="Wingdings"/>
              <a:buChar char="§"/>
            </a:pPr>
            <a:r>
              <a:rPr lang="en-US" dirty="0">
                <a:latin typeface="Arial Nova"/>
                <a:ea typeface="Calibri"/>
                <a:cs typeface="Calibri"/>
              </a:rPr>
              <a:t>Not fully understanding how I learn best was something mirrored with students I had worked with</a:t>
            </a:r>
          </a:p>
          <a:p>
            <a:endParaRPr lang="en-US" dirty="0">
              <a:latin typeface="Forsvarsmakten Sans Condensed"/>
              <a:ea typeface="Calibri"/>
              <a:cs typeface="Calibri"/>
            </a:endParaRPr>
          </a:p>
          <a:p>
            <a:pPr marL="285750" indent="-285750">
              <a:buFont typeface="Wingdings"/>
              <a:buChar char="§"/>
            </a:pPr>
            <a:endParaRPr lang="en-US" dirty="0">
              <a:latin typeface="Forsvarsmakten Sans Condensed"/>
              <a:ea typeface="Calibri"/>
              <a:cs typeface="Calibri"/>
            </a:endParaRPr>
          </a:p>
          <a:p>
            <a:endParaRPr lang="en-US" dirty="0">
              <a:latin typeface="Forsvarsmakten Sans Condensed"/>
              <a:ea typeface="Calibri"/>
              <a:cs typeface="Calibri"/>
            </a:endParaRPr>
          </a:p>
          <a:p>
            <a:pPr marL="285750" indent="-285750">
              <a:buFont typeface="Wingdings"/>
              <a:buChar char="§"/>
            </a:pPr>
            <a:endParaRPr lang="en-US" dirty="0">
              <a:latin typeface="Forsvarsmakten Sans Condensed"/>
              <a:ea typeface="Calibri"/>
              <a:cs typeface="Calibri"/>
            </a:endParaRPr>
          </a:p>
          <a:p>
            <a:endParaRPr lang="en-US" dirty="0">
              <a:latin typeface="Forsvarsmakten Sans Condensed"/>
              <a:ea typeface="Calibri"/>
              <a:cs typeface="Calibri"/>
            </a:endParaRPr>
          </a:p>
          <a:p>
            <a:pPr marL="285750" indent="-285750">
              <a:buFont typeface="Wingdings"/>
              <a:buChar char="§"/>
            </a:pPr>
            <a:endParaRPr lang="en-US" dirty="0">
              <a:latin typeface="Forsvarsmakten Sans Condensed"/>
              <a:ea typeface="Calibri"/>
              <a:cs typeface="Calibri"/>
            </a:endParaRPr>
          </a:p>
          <a:p>
            <a:pPr marL="742950" lvl="1" indent="-285750">
              <a:buFont typeface="Wingdings"/>
              <a:buChar char="§"/>
            </a:pPr>
            <a:endParaRPr lang="en-US" dirty="0">
              <a:latin typeface="Forsvarsmakten Sans Condensed"/>
              <a:ea typeface="Calibri"/>
              <a:cs typeface="Calibri"/>
            </a:endParaRPr>
          </a:p>
          <a:p>
            <a:pPr lvl="1"/>
            <a:endParaRPr lang="en-US" dirty="0">
              <a:latin typeface="Forsvarsmakten Sans Condensed"/>
              <a:ea typeface="Calibri"/>
              <a:cs typeface="Calibri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DF3E48F5-F20B-B741-5A99-FCD458661D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96" t="23471" r="24672" b="25785"/>
          <a:stretch/>
        </p:blipFill>
        <p:spPr>
          <a:xfrm>
            <a:off x="5054087" y="1009142"/>
            <a:ext cx="2371920" cy="2065602"/>
          </a:xfrm>
          <a:prstGeom prst="rect">
            <a:avLst/>
          </a:prstGeom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8B227C0C-2DEA-8067-08B0-3C9D0F3ABBC8}"/>
              </a:ext>
            </a:extLst>
          </p:cNvPr>
          <p:cNvSpPr/>
          <p:nvPr/>
        </p:nvSpPr>
        <p:spPr>
          <a:xfrm>
            <a:off x="4705861" y="982951"/>
            <a:ext cx="209734" cy="2121407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BE4E401B-B7FF-0FB9-C824-1039446DD43E}"/>
              </a:ext>
            </a:extLst>
          </p:cNvPr>
          <p:cNvSpPr/>
          <p:nvPr/>
        </p:nvSpPr>
        <p:spPr>
          <a:xfrm rot="5400000">
            <a:off x="6152696" y="2234463"/>
            <a:ext cx="188031" cy="2114173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A783E1-B6BE-79BE-4B8D-1600744AECDA}"/>
              </a:ext>
            </a:extLst>
          </p:cNvPr>
          <p:cNvSpPr txBox="1"/>
          <p:nvPr/>
        </p:nvSpPr>
        <p:spPr>
          <a:xfrm rot="16200000">
            <a:off x="3856902" y="1763528"/>
            <a:ext cx="128189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>
                <a:latin typeface="Arial Nova"/>
              </a:rPr>
              <a:t>Knowledge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8B3ADD-253C-E137-F0EE-F7D37A55E41A}"/>
              </a:ext>
            </a:extLst>
          </p:cNvPr>
          <p:cNvSpPr txBox="1"/>
          <p:nvPr/>
        </p:nvSpPr>
        <p:spPr>
          <a:xfrm>
            <a:off x="5990983" y="3375828"/>
            <a:ext cx="65252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>
                <a:latin typeface="Arial Nova"/>
              </a:rPr>
              <a:t>Time</a:t>
            </a:r>
            <a:endParaRPr lang="en-US" sz="1600">
              <a:latin typeface="Arial Nova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12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984AC8-725F-13B7-EC83-1D94CC7666D1}"/>
              </a:ext>
            </a:extLst>
          </p:cNvPr>
          <p:cNvSpPr txBox="1"/>
          <p:nvPr/>
        </p:nvSpPr>
        <p:spPr>
          <a:xfrm>
            <a:off x="397691" y="1286771"/>
            <a:ext cx="4127566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 Nova"/>
                <a:ea typeface="Calibri"/>
                <a:cs typeface="Calibri"/>
              </a:rPr>
              <a:t>Spaced Repetition System (SRS)</a:t>
            </a:r>
          </a:p>
          <a:p>
            <a:pPr marL="285750" indent="-285750">
              <a:buFont typeface="Wingdings"/>
              <a:buChar char="§"/>
            </a:pPr>
            <a:endParaRPr lang="en-US" dirty="0">
              <a:latin typeface="Arial Nova"/>
              <a:ea typeface="Calibri"/>
              <a:cs typeface="Calibri"/>
            </a:endParaRPr>
          </a:p>
          <a:p>
            <a:pPr marL="285750" indent="-285750">
              <a:buFont typeface="Wingdings"/>
              <a:buChar char="§"/>
            </a:pPr>
            <a:r>
              <a:rPr lang="en-US" dirty="0">
                <a:latin typeface="Arial Nova"/>
                <a:ea typeface="Calibri"/>
                <a:cs typeface="Calibri"/>
              </a:rPr>
              <a:t>Sebastian </a:t>
            </a:r>
            <a:r>
              <a:rPr lang="en-US" dirty="0" err="1">
                <a:latin typeface="Arial Nova"/>
                <a:ea typeface="Calibri"/>
                <a:cs typeface="Calibri"/>
              </a:rPr>
              <a:t>leitner</a:t>
            </a:r>
            <a:r>
              <a:rPr lang="en-US" dirty="0">
                <a:latin typeface="Arial Nova"/>
                <a:ea typeface="Calibri"/>
                <a:cs typeface="Calibri"/>
              </a:rPr>
              <a:t>, 1970s</a:t>
            </a:r>
          </a:p>
          <a:p>
            <a:pPr marL="285750" indent="-285750">
              <a:buFont typeface="Wingdings"/>
              <a:buChar char="§"/>
            </a:pPr>
            <a:r>
              <a:rPr lang="en-US" dirty="0">
                <a:latin typeface="Arial Nova"/>
                <a:ea typeface="Calibri"/>
                <a:cs typeface="Calibri"/>
              </a:rPr>
              <a:t>Spaced repetition – flashcards reviewed at increasing intervals</a:t>
            </a:r>
          </a:p>
          <a:p>
            <a:pPr marL="285750" indent="-285750">
              <a:buFont typeface="Wingdings"/>
              <a:buChar char="§"/>
            </a:pPr>
            <a:endParaRPr lang="en-US" dirty="0">
              <a:latin typeface="Forsvarsmakten Sans Condensed"/>
              <a:ea typeface="Calibri"/>
              <a:cs typeface="Calibri"/>
            </a:endParaRPr>
          </a:p>
          <a:p>
            <a:endParaRPr lang="en-US" dirty="0">
              <a:latin typeface="Forsvarsmakten Sans Condensed"/>
              <a:ea typeface="Calibri"/>
              <a:cs typeface="Calibri"/>
            </a:endParaRPr>
          </a:p>
          <a:p>
            <a:pPr marL="285750" indent="-285750">
              <a:buFont typeface="Wingdings"/>
              <a:buChar char="§"/>
            </a:pPr>
            <a:endParaRPr lang="en-US" dirty="0">
              <a:latin typeface="Forsvarsmakten Sans Condensed"/>
              <a:ea typeface="Calibri"/>
              <a:cs typeface="Calibri"/>
            </a:endParaRPr>
          </a:p>
          <a:p>
            <a:endParaRPr lang="en-US" dirty="0">
              <a:latin typeface="Forsvarsmakten Sans Condensed"/>
              <a:ea typeface="Calibri"/>
              <a:cs typeface="Calibri"/>
            </a:endParaRPr>
          </a:p>
          <a:p>
            <a:pPr marL="285750" indent="-285750">
              <a:buFont typeface="Wingdings"/>
              <a:buChar char="§"/>
            </a:pPr>
            <a:endParaRPr lang="en-US" dirty="0">
              <a:latin typeface="Forsvarsmakten Sans Condensed"/>
              <a:ea typeface="Calibri"/>
              <a:cs typeface="Calibri"/>
            </a:endParaRPr>
          </a:p>
          <a:p>
            <a:pPr marL="742950" lvl="1" indent="-285750">
              <a:buFont typeface="Wingdings"/>
              <a:buChar char="§"/>
            </a:pPr>
            <a:endParaRPr lang="en-US" dirty="0">
              <a:latin typeface="Forsvarsmakten Sans Condensed"/>
              <a:ea typeface="Calibri"/>
              <a:cs typeface="Calibri"/>
            </a:endParaRPr>
          </a:p>
          <a:p>
            <a:pPr lvl="1"/>
            <a:endParaRPr lang="en-US" dirty="0">
              <a:latin typeface="Forsvarsmakten Sans Condensed"/>
              <a:ea typeface="Calibri"/>
              <a:cs typeface="Calibri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815BC225-5B54-A5F5-6929-E3FD16243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936" y="489554"/>
            <a:ext cx="2743200" cy="4097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888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157899" y="476251"/>
            <a:ext cx="5580937" cy="369452"/>
          </a:xfrm>
        </p:spPr>
        <p:txBody>
          <a:bodyPr/>
          <a:lstStyle/>
          <a:p>
            <a:r>
              <a:rPr lang="sv-SE" sz="1800" dirty="0">
                <a:latin typeface="Arial Nova"/>
              </a:rPr>
              <a:t>The SRS System</a:t>
            </a:r>
          </a:p>
        </p:txBody>
      </p:sp>
      <p:sp>
        <p:nvSpPr>
          <p:cNvPr id="2" name="Cube 1">
            <a:extLst>
              <a:ext uri="{FF2B5EF4-FFF2-40B4-BE49-F238E27FC236}">
                <a16:creationId xmlns:a16="http://schemas.microsoft.com/office/drawing/2014/main" id="{12AF7090-B304-E8E7-3612-C5F2446EA67E}"/>
              </a:ext>
            </a:extLst>
          </p:cNvPr>
          <p:cNvSpPr/>
          <p:nvPr/>
        </p:nvSpPr>
        <p:spPr>
          <a:xfrm>
            <a:off x="304877" y="2571345"/>
            <a:ext cx="1612840" cy="14447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Nova"/>
                <a:cs typeface="Calibri"/>
              </a:rPr>
              <a:t>Category</a:t>
            </a:r>
            <a:endParaRPr lang="en-US">
              <a:solidFill>
                <a:schemeClr val="tx1"/>
              </a:solidFill>
              <a:latin typeface="Arial Nova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 Nova"/>
                <a:cs typeface="Calibri"/>
              </a:rPr>
              <a:t> 1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 Nova"/>
                <a:cs typeface="Calibri"/>
              </a:rPr>
              <a:t>- Every day</a:t>
            </a:r>
            <a:endParaRPr lang="en-US" dirty="0">
              <a:solidFill>
                <a:schemeClr val="tx1"/>
              </a:solidFill>
              <a:latin typeface="Arial Nova"/>
              <a:cs typeface="Calibri"/>
            </a:endParaRP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49885678-B85A-3AFE-8601-9A69B199F6B7}"/>
              </a:ext>
            </a:extLst>
          </p:cNvPr>
          <p:cNvSpPr/>
          <p:nvPr/>
        </p:nvSpPr>
        <p:spPr>
          <a:xfrm>
            <a:off x="2087719" y="2571345"/>
            <a:ext cx="1612840" cy="14447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Nova"/>
                <a:cs typeface="Calibri"/>
              </a:rPr>
              <a:t>Category</a:t>
            </a:r>
            <a:endParaRPr lang="en-US">
              <a:solidFill>
                <a:schemeClr val="tx1"/>
              </a:solidFill>
              <a:latin typeface="Arial Nova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 Nova"/>
                <a:cs typeface="Calibri"/>
              </a:rPr>
              <a:t> 2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 Nova"/>
                <a:cs typeface="Calibri"/>
              </a:rPr>
              <a:t>- Every 3 days</a:t>
            </a:r>
            <a:endParaRPr lang="en-US" dirty="0">
              <a:solidFill>
                <a:schemeClr val="tx1"/>
              </a:solidFill>
              <a:latin typeface="Arial Nova"/>
              <a:cs typeface="Calibri"/>
            </a:endParaRP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F827E395-DF28-94D7-B887-AD55685738C5}"/>
              </a:ext>
            </a:extLst>
          </p:cNvPr>
          <p:cNvSpPr/>
          <p:nvPr/>
        </p:nvSpPr>
        <p:spPr>
          <a:xfrm>
            <a:off x="4014309" y="2571345"/>
            <a:ext cx="1612840" cy="14447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Nova"/>
                <a:cs typeface="Calibri"/>
              </a:rPr>
              <a:t>Category</a:t>
            </a:r>
            <a:endParaRPr lang="en-US">
              <a:solidFill>
                <a:schemeClr val="tx1"/>
              </a:solidFill>
              <a:latin typeface="Arial Nova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 Nova"/>
                <a:cs typeface="Calibri"/>
              </a:rPr>
              <a:t> 3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 Nova"/>
                <a:cs typeface="Calibri"/>
              </a:rPr>
              <a:t>- Every 7 days</a:t>
            </a:r>
            <a:endParaRPr lang="en-US" dirty="0">
              <a:solidFill>
                <a:schemeClr val="tx1"/>
              </a:solidFill>
              <a:latin typeface="Arial Nova"/>
              <a:cs typeface="Calibri"/>
            </a:endParaRP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A4AC5DA3-7E22-6CD7-2503-E8F335897783}"/>
              </a:ext>
            </a:extLst>
          </p:cNvPr>
          <p:cNvSpPr/>
          <p:nvPr/>
        </p:nvSpPr>
        <p:spPr>
          <a:xfrm>
            <a:off x="6969002" y="2571345"/>
            <a:ext cx="1612840" cy="14447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Nova"/>
                <a:cs typeface="Calibri"/>
              </a:rPr>
              <a:t>Highest Category</a:t>
            </a:r>
            <a:endParaRPr lang="en-US">
              <a:solidFill>
                <a:schemeClr val="tx1"/>
              </a:solidFill>
              <a:latin typeface="Arial Nova"/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 Nova"/>
                <a:cs typeface="Calibri"/>
              </a:rPr>
              <a:t>- Once a year or longer</a:t>
            </a:r>
            <a:endParaRPr lang="en-US" dirty="0">
              <a:solidFill>
                <a:schemeClr val="tx1"/>
              </a:solidFill>
              <a:latin typeface="Arial Nova"/>
              <a:cs typeface="Calibri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D687901-EB4E-2D50-A659-55E537012ED4}"/>
              </a:ext>
            </a:extLst>
          </p:cNvPr>
          <p:cNvSpPr/>
          <p:nvPr/>
        </p:nvSpPr>
        <p:spPr>
          <a:xfrm>
            <a:off x="5801786" y="2991127"/>
            <a:ext cx="958237" cy="370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E180FF3-F9A6-E4B3-FE33-60C0FD03F69A}"/>
              </a:ext>
            </a:extLst>
          </p:cNvPr>
          <p:cNvSpPr/>
          <p:nvPr/>
        </p:nvSpPr>
        <p:spPr>
          <a:xfrm>
            <a:off x="218146" y="1390439"/>
            <a:ext cx="2137078" cy="863622"/>
          </a:xfrm>
          <a:prstGeom prst="round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Nova"/>
                <a:ea typeface="Calibri"/>
                <a:cs typeface="Calibri"/>
              </a:rPr>
              <a:t>Level 1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 Nova"/>
                <a:ea typeface="Calibri"/>
                <a:cs typeface="Calibri"/>
              </a:rPr>
              <a:t>- </a:t>
            </a:r>
            <a:r>
              <a:rPr lang="en-US" sz="1200" b="1" dirty="0">
                <a:solidFill>
                  <a:schemeClr val="tx1"/>
                </a:solidFill>
                <a:latin typeface="Arial Nova"/>
                <a:ea typeface="Calibri"/>
                <a:cs typeface="Calibri"/>
              </a:rPr>
              <a:t>See the word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0685892-ED46-831D-F57B-E9CBD46741E3}"/>
              </a:ext>
            </a:extLst>
          </p:cNvPr>
          <p:cNvSpPr/>
          <p:nvPr/>
        </p:nvSpPr>
        <p:spPr>
          <a:xfrm>
            <a:off x="2437931" y="1387319"/>
            <a:ext cx="2137078" cy="863622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Nova"/>
                <a:ea typeface="Calibri"/>
                <a:cs typeface="Calibri"/>
              </a:rPr>
              <a:t>Level 2 </a:t>
            </a:r>
            <a:endParaRPr lang="en-US">
              <a:solidFill>
                <a:schemeClr val="tx1"/>
              </a:solidFill>
              <a:latin typeface="Arial Nova"/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Arial Nova"/>
                <a:ea typeface="Calibri"/>
                <a:cs typeface="Calibri"/>
              </a:rPr>
              <a:t>– Write the word</a:t>
            </a:r>
            <a:endParaRPr lang="en-US">
              <a:solidFill>
                <a:schemeClr val="tx1"/>
              </a:solidFill>
              <a:latin typeface="Arial Nova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B0F3408-32BF-619B-EB2C-95703984AE47}"/>
              </a:ext>
            </a:extLst>
          </p:cNvPr>
          <p:cNvSpPr/>
          <p:nvPr/>
        </p:nvSpPr>
        <p:spPr>
          <a:xfrm>
            <a:off x="4623079" y="1388832"/>
            <a:ext cx="2137078" cy="863622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Nova"/>
                <a:ea typeface="Calibri"/>
                <a:cs typeface="Calibri"/>
              </a:rPr>
              <a:t>Level 3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Arial Nova"/>
                <a:ea typeface="Calibri"/>
                <a:cs typeface="Calibri"/>
              </a:rPr>
              <a:t>- Say the word</a:t>
            </a:r>
            <a:endParaRPr lang="en-US" b="1" dirty="0">
              <a:solidFill>
                <a:schemeClr val="tx1"/>
              </a:solidFill>
              <a:latin typeface="Arial Nova"/>
              <a:ea typeface="Calibri"/>
              <a:cs typeface="Calibri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CF9FE14-E171-12DD-45A4-8ABC5933B4AC}"/>
              </a:ext>
            </a:extLst>
          </p:cNvPr>
          <p:cNvSpPr/>
          <p:nvPr/>
        </p:nvSpPr>
        <p:spPr>
          <a:xfrm>
            <a:off x="6827375" y="1391642"/>
            <a:ext cx="2137078" cy="863622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Nova"/>
                <a:ea typeface="Calibri"/>
                <a:cs typeface="Calibri"/>
              </a:rPr>
              <a:t>Level 4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Arial Nova"/>
                <a:ea typeface="Calibri"/>
                <a:cs typeface="Calibri"/>
              </a:rPr>
              <a:t>- Link to a picture/memory</a:t>
            </a:r>
            <a:endParaRPr lang="en-US" b="1" dirty="0">
              <a:solidFill>
                <a:schemeClr val="tx1"/>
              </a:solidFill>
              <a:latin typeface="Arial Nova"/>
              <a:ea typeface="Calibri"/>
              <a:cs typeface="Calibri"/>
            </a:endParaRPr>
          </a:p>
        </p:txBody>
      </p:sp>
      <p:sp>
        <p:nvSpPr>
          <p:cNvPr id="38" name="Arrow: Notched Right 37">
            <a:extLst>
              <a:ext uri="{FF2B5EF4-FFF2-40B4-BE49-F238E27FC236}">
                <a16:creationId xmlns:a16="http://schemas.microsoft.com/office/drawing/2014/main" id="{31DCBC21-E7A4-1ED3-6759-8B37A8CB10FB}"/>
              </a:ext>
            </a:extLst>
          </p:cNvPr>
          <p:cNvSpPr/>
          <p:nvPr/>
        </p:nvSpPr>
        <p:spPr>
          <a:xfrm>
            <a:off x="2361574" y="845746"/>
            <a:ext cx="4044337" cy="471185"/>
          </a:xfrm>
          <a:prstGeom prst="notched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Nova"/>
                <a:ea typeface="Calibri"/>
                <a:cs typeface="Calibri"/>
              </a:rPr>
              <a:t>Greater chance of recall</a:t>
            </a:r>
            <a:endParaRPr lang="en-US">
              <a:solidFill>
                <a:schemeClr val="tx1"/>
              </a:solidFill>
              <a:latin typeface="Arial Nova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643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459466" y="401534"/>
            <a:ext cx="6493631" cy="429161"/>
          </a:xfrm>
        </p:spPr>
        <p:txBody>
          <a:bodyPr/>
          <a:lstStyle/>
          <a:p>
            <a:r>
              <a:rPr lang="sv-SE" sz="2400" dirty="0" err="1">
                <a:latin typeface="Arial Nova"/>
              </a:rPr>
              <a:t>Shadowing</a:t>
            </a:r>
            <a:r>
              <a:rPr lang="sv-SE" sz="2400" dirty="0">
                <a:latin typeface="Arial Nova"/>
              </a:rPr>
              <a:t> a </a:t>
            </a:r>
            <a:r>
              <a:rPr lang="sv-SE" sz="2400" dirty="0" err="1">
                <a:latin typeface="Arial Nova"/>
              </a:rPr>
              <a:t>Damage</a:t>
            </a:r>
            <a:r>
              <a:rPr lang="sv-SE" sz="2400" dirty="0">
                <a:latin typeface="Arial Nova"/>
              </a:rPr>
              <a:t> </a:t>
            </a:r>
            <a:r>
              <a:rPr lang="sv-SE" sz="2400" dirty="0" err="1">
                <a:latin typeface="Arial Nova"/>
              </a:rPr>
              <a:t>Vocabulary</a:t>
            </a:r>
            <a:r>
              <a:rPr lang="sv-SE" sz="2400" dirty="0">
                <a:latin typeface="Arial Nova"/>
              </a:rPr>
              <a:t> </a:t>
            </a:r>
            <a:r>
              <a:rPr lang="sv-SE" sz="2400" dirty="0" err="1">
                <a:latin typeface="Arial Nova"/>
              </a:rPr>
              <a:t>Lesson</a:t>
            </a:r>
            <a:endParaRPr lang="sv-SE" sz="2400" dirty="0">
              <a:latin typeface="Arial Nov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95F559-7005-F17E-5881-B6FDF5572EA2}"/>
              </a:ext>
            </a:extLst>
          </p:cNvPr>
          <p:cNvSpPr txBox="1"/>
          <p:nvPr/>
        </p:nvSpPr>
        <p:spPr>
          <a:xfrm>
            <a:off x="605193" y="4447890"/>
            <a:ext cx="333175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Arial Nova"/>
              </a:rPr>
              <a:t>Percentage of correct answers</a:t>
            </a:r>
            <a:endParaRPr lang="en-US" sz="1600">
              <a:latin typeface="Arial Nova"/>
              <a:ea typeface="Calibri"/>
              <a:cs typeface="Calibri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5B4921-9822-535F-A7AF-852BAB0C89D3}"/>
              </a:ext>
            </a:extLst>
          </p:cNvPr>
          <p:cNvCxnSpPr/>
          <p:nvPr/>
        </p:nvCxnSpPr>
        <p:spPr>
          <a:xfrm flipV="1">
            <a:off x="3581685" y="4585650"/>
            <a:ext cx="5042846" cy="238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B6586B6-0864-42CB-5788-85BE64AF5807}"/>
              </a:ext>
            </a:extLst>
          </p:cNvPr>
          <p:cNvSpPr txBox="1"/>
          <p:nvPr/>
        </p:nvSpPr>
        <p:spPr>
          <a:xfrm rot="16200000">
            <a:off x="-951504" y="3405578"/>
            <a:ext cx="234229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Arial Nova"/>
              </a:rPr>
              <a:t>Number of students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511FF3C-B3CD-602F-FAB1-1F7FA9DFC7C3}"/>
              </a:ext>
            </a:extLst>
          </p:cNvPr>
          <p:cNvCxnSpPr>
            <a:cxnSpLocks/>
          </p:cNvCxnSpPr>
          <p:nvPr/>
        </p:nvCxnSpPr>
        <p:spPr>
          <a:xfrm flipV="1">
            <a:off x="212395" y="1625792"/>
            <a:ext cx="1703" cy="8939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8A4FC6-4D99-C505-F233-D6F7E82925D8}"/>
              </a:ext>
            </a:extLst>
          </p:cNvPr>
          <p:cNvSpPr/>
          <p:nvPr/>
        </p:nvSpPr>
        <p:spPr>
          <a:xfrm>
            <a:off x="946230" y="1602758"/>
            <a:ext cx="4035997" cy="23666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Nova"/>
                <a:cs typeface="Calibri"/>
              </a:rPr>
              <a:t>20-40% on average</a:t>
            </a:r>
            <a:endParaRPr lang="en-US">
              <a:solidFill>
                <a:schemeClr val="tx1"/>
              </a:solidFill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79217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331519" y="512422"/>
            <a:ext cx="6626180" cy="369452"/>
          </a:xfrm>
        </p:spPr>
        <p:txBody>
          <a:bodyPr/>
          <a:lstStyle/>
          <a:p>
            <a:r>
              <a:rPr lang="sv-SE" sz="2400" dirty="0" err="1">
                <a:latin typeface="Arial Nova"/>
              </a:rPr>
              <a:t>Using</a:t>
            </a:r>
            <a:r>
              <a:rPr lang="sv-SE" sz="2400" dirty="0">
                <a:latin typeface="Arial Nova"/>
              </a:rPr>
              <a:t> </a:t>
            </a:r>
            <a:r>
              <a:rPr lang="sv-SE" sz="2400" dirty="0" err="1">
                <a:latin typeface="Arial Nova"/>
              </a:rPr>
              <a:t>Spaced</a:t>
            </a:r>
            <a:r>
              <a:rPr lang="sv-SE" sz="2400" dirty="0">
                <a:latin typeface="Arial Nova"/>
              </a:rPr>
              <a:t> Repetition to </a:t>
            </a:r>
            <a:r>
              <a:rPr lang="sv-SE" sz="2400" dirty="0" err="1">
                <a:latin typeface="Arial Nova"/>
              </a:rPr>
              <a:t>Shape</a:t>
            </a:r>
            <a:r>
              <a:rPr lang="sv-SE" sz="2400" dirty="0">
                <a:latin typeface="Arial Nova"/>
              </a:rPr>
              <a:t> My </a:t>
            </a:r>
            <a:r>
              <a:rPr lang="sv-SE" sz="2400" dirty="0" err="1">
                <a:latin typeface="Arial Nova"/>
              </a:rPr>
              <a:t>Lesson</a:t>
            </a:r>
            <a:r>
              <a:rPr lang="sv-SE" sz="2400" dirty="0">
                <a:latin typeface="Arial Nova"/>
              </a:rPr>
              <a:t> </a:t>
            </a:r>
          </a:p>
        </p:txBody>
      </p:sp>
      <p:sp>
        <p:nvSpPr>
          <p:cNvPr id="2" name="Cube 1">
            <a:extLst>
              <a:ext uri="{FF2B5EF4-FFF2-40B4-BE49-F238E27FC236}">
                <a16:creationId xmlns:a16="http://schemas.microsoft.com/office/drawing/2014/main" id="{12AF7090-B304-E8E7-3612-C5F2446EA67E}"/>
              </a:ext>
            </a:extLst>
          </p:cNvPr>
          <p:cNvSpPr/>
          <p:nvPr/>
        </p:nvSpPr>
        <p:spPr>
          <a:xfrm>
            <a:off x="420624" y="1963674"/>
            <a:ext cx="1612840" cy="14447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Nova"/>
                <a:cs typeface="Calibri"/>
              </a:rPr>
              <a:t>Category</a:t>
            </a:r>
            <a:endParaRPr lang="en-US">
              <a:solidFill>
                <a:schemeClr val="tx1"/>
              </a:solidFill>
              <a:latin typeface="Arial Nova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 Nova"/>
                <a:cs typeface="Calibri"/>
              </a:rPr>
              <a:t> 1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 Nova"/>
                <a:cs typeface="Calibri"/>
              </a:rPr>
              <a:t>- Every day</a:t>
            </a:r>
            <a:endParaRPr lang="en-US" dirty="0">
              <a:solidFill>
                <a:schemeClr val="tx1"/>
              </a:solidFill>
              <a:latin typeface="Arial Nova"/>
              <a:cs typeface="Calibri"/>
            </a:endParaRP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49885678-B85A-3AFE-8601-9A69B199F6B7}"/>
              </a:ext>
            </a:extLst>
          </p:cNvPr>
          <p:cNvSpPr/>
          <p:nvPr/>
        </p:nvSpPr>
        <p:spPr>
          <a:xfrm>
            <a:off x="2283042" y="1963674"/>
            <a:ext cx="1612840" cy="14447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cs typeface="Calibri"/>
              </a:rPr>
              <a:t>Category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cs typeface="Calibri"/>
              </a:rPr>
              <a:t> 2</a:t>
            </a:r>
          </a:p>
          <a:p>
            <a:pPr algn="ctr"/>
            <a:r>
              <a:rPr lang="en-US" sz="1200">
                <a:solidFill>
                  <a:schemeClr val="tx1"/>
                </a:solidFill>
                <a:cs typeface="Calibri"/>
              </a:rPr>
              <a:t>- Every 3 days</a:t>
            </a:r>
            <a:endParaRPr lang="en-US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F827E395-DF28-94D7-B887-AD55685738C5}"/>
              </a:ext>
            </a:extLst>
          </p:cNvPr>
          <p:cNvSpPr/>
          <p:nvPr/>
        </p:nvSpPr>
        <p:spPr>
          <a:xfrm>
            <a:off x="4253037" y="1963674"/>
            <a:ext cx="1612840" cy="14447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cs typeface="Calibri"/>
              </a:rPr>
              <a:t>Category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cs typeface="Calibri"/>
              </a:rPr>
              <a:t> 3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cs typeface="Calibri"/>
              </a:rPr>
              <a:t>- Every 7 days</a:t>
            </a:r>
            <a:endParaRPr lang="en-US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A4AC5DA3-7E22-6CD7-2503-E8F335897783}"/>
              </a:ext>
            </a:extLst>
          </p:cNvPr>
          <p:cNvSpPr/>
          <p:nvPr/>
        </p:nvSpPr>
        <p:spPr>
          <a:xfrm>
            <a:off x="7164325" y="1963674"/>
            <a:ext cx="1612840" cy="14447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cs typeface="Calibri"/>
              </a:rPr>
              <a:t>Highest Category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  <a:cs typeface="Calibri"/>
              </a:rPr>
              <a:t>- Once a year or longer</a:t>
            </a:r>
            <a:endParaRPr lang="en-US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D687901-EB4E-2D50-A659-55E537012ED4}"/>
              </a:ext>
            </a:extLst>
          </p:cNvPr>
          <p:cNvSpPr/>
          <p:nvPr/>
        </p:nvSpPr>
        <p:spPr>
          <a:xfrm>
            <a:off x="6047748" y="2499203"/>
            <a:ext cx="958237" cy="370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EE8E6EA0-A06B-C846-C451-5161459D9983}"/>
              </a:ext>
            </a:extLst>
          </p:cNvPr>
          <p:cNvSpPr/>
          <p:nvPr/>
        </p:nvSpPr>
        <p:spPr>
          <a:xfrm>
            <a:off x="420623" y="1963673"/>
            <a:ext cx="1612840" cy="1444752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Nova"/>
                <a:cs typeface="Calibri"/>
              </a:rPr>
              <a:t>1st activity, break</a:t>
            </a:r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76AAF151-D888-57A1-2016-485F624AE668}"/>
              </a:ext>
            </a:extLst>
          </p:cNvPr>
          <p:cNvSpPr/>
          <p:nvPr/>
        </p:nvSpPr>
        <p:spPr>
          <a:xfrm>
            <a:off x="2283041" y="1963673"/>
            <a:ext cx="1612840" cy="1444752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Nova"/>
                <a:cs typeface="Calibri"/>
              </a:rPr>
              <a:t>Recall, activity, break</a:t>
            </a: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4D838956-AA66-220A-F136-791F99362D07}"/>
              </a:ext>
            </a:extLst>
          </p:cNvPr>
          <p:cNvSpPr/>
          <p:nvPr/>
        </p:nvSpPr>
        <p:spPr>
          <a:xfrm>
            <a:off x="4250738" y="1963674"/>
            <a:ext cx="1612840" cy="1444752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Nova"/>
                <a:cs typeface="Calibri"/>
              </a:rPr>
              <a:t>Recall, </a:t>
            </a:r>
            <a:endParaRPr lang="en-US" sz="1600">
              <a:solidFill>
                <a:schemeClr val="tx1"/>
              </a:solidFill>
              <a:latin typeface="Arial Nova"/>
              <a:cs typeface="Calibri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 Nova"/>
                <a:cs typeface="Calibri"/>
              </a:rPr>
              <a:t>activity, finish</a:t>
            </a:r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55FCF156-5B8E-7851-6406-B8D3408C4A9B}"/>
              </a:ext>
            </a:extLst>
          </p:cNvPr>
          <p:cNvSpPr/>
          <p:nvPr/>
        </p:nvSpPr>
        <p:spPr>
          <a:xfrm>
            <a:off x="7166111" y="1963673"/>
            <a:ext cx="1612840" cy="1444752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 Nova"/>
                <a:cs typeface="Calibri"/>
              </a:rPr>
              <a:t>Recall and test following lesson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67A3F9-CBBD-1B13-7337-1F83164E3173}"/>
              </a:ext>
            </a:extLst>
          </p:cNvPr>
          <p:cNvSpPr txBox="1"/>
          <p:nvPr/>
        </p:nvSpPr>
        <p:spPr>
          <a:xfrm>
            <a:off x="691339" y="3628609"/>
            <a:ext cx="744967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n-US" sz="1600" dirty="0">
                <a:latin typeface="Arial Nova"/>
              </a:rPr>
              <a:t>Cadets were taught about SRS at the beginning of the lesson (alongside other strategies), then I took the idea of information recall, learning intervals and personal association and created the lesson structure that demonstrated the technique in some form</a:t>
            </a:r>
            <a:endParaRPr lang="en-US" sz="1600" dirty="0">
              <a:latin typeface="Arial Nov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744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459466" y="401534"/>
            <a:ext cx="6493631" cy="429161"/>
          </a:xfrm>
        </p:spPr>
        <p:txBody>
          <a:bodyPr/>
          <a:lstStyle/>
          <a:p>
            <a:r>
              <a:rPr lang="sv-SE" sz="2400" dirty="0" err="1">
                <a:latin typeface="Arial Nova"/>
              </a:rPr>
              <a:t>Damage</a:t>
            </a:r>
            <a:r>
              <a:rPr lang="sv-SE" sz="2400" dirty="0">
                <a:latin typeface="Arial Nova"/>
              </a:rPr>
              <a:t> </a:t>
            </a:r>
            <a:r>
              <a:rPr lang="sv-SE" sz="2400" dirty="0" err="1">
                <a:latin typeface="Arial Nova"/>
              </a:rPr>
              <a:t>Vocabulary</a:t>
            </a:r>
            <a:r>
              <a:rPr lang="sv-SE" sz="2400" dirty="0">
                <a:latin typeface="Arial Nova"/>
              </a:rPr>
              <a:t> – Aircraft </a:t>
            </a:r>
            <a:r>
              <a:rPr lang="sv-SE" sz="2400" dirty="0" err="1">
                <a:latin typeface="Arial Nova"/>
              </a:rPr>
              <a:t>Technicians</a:t>
            </a:r>
            <a:endParaRPr lang="sv-SE" sz="2400" dirty="0">
              <a:latin typeface="Arial Nova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05116FD-96D6-507A-1FE0-110EF849F7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49" t="665" r="25321" b="-236"/>
          <a:stretch/>
        </p:blipFill>
        <p:spPr>
          <a:xfrm>
            <a:off x="6330857" y="2209189"/>
            <a:ext cx="2567927" cy="1977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AF57B75-CA04-19CD-A57A-E466629E7B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106" t="-194" r="28571" b="-2146"/>
          <a:stretch/>
        </p:blipFill>
        <p:spPr>
          <a:xfrm>
            <a:off x="607325" y="2209189"/>
            <a:ext cx="2740824" cy="203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E2BD424-CA9E-F151-B41C-78A00FF4D6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003" r="24299" b="725"/>
          <a:stretch/>
        </p:blipFill>
        <p:spPr>
          <a:xfrm>
            <a:off x="3498947" y="2209189"/>
            <a:ext cx="2621556" cy="1979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6828C9-A764-DD1C-5BC6-8724C9C3D35B}"/>
              </a:ext>
            </a:extLst>
          </p:cNvPr>
          <p:cNvSpPr txBox="1"/>
          <p:nvPr/>
        </p:nvSpPr>
        <p:spPr>
          <a:xfrm>
            <a:off x="897340" y="1362217"/>
            <a:ext cx="202669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Arial Nova"/>
              </a:rPr>
              <a:t>Lesson 1 – Taught as per shadowed lesson</a:t>
            </a:r>
            <a:endParaRPr lang="en-US" sz="1400">
              <a:latin typeface="Arial Nova"/>
              <a:ea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5B0780-C585-DD4B-483A-361931193365}"/>
              </a:ext>
            </a:extLst>
          </p:cNvPr>
          <p:cNvSpPr txBox="1"/>
          <p:nvPr/>
        </p:nvSpPr>
        <p:spPr>
          <a:xfrm>
            <a:off x="3674226" y="1359574"/>
            <a:ext cx="202669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Arial Nova"/>
              </a:rPr>
              <a:t>Lesson 2 – Taught with SRS concepts </a:t>
            </a:r>
            <a:endParaRPr lang="en-US" sz="1400" dirty="0">
              <a:latin typeface="Arial Nova"/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4472A0-A2BF-3BC2-29C9-4C74E3735694}"/>
              </a:ext>
            </a:extLst>
          </p:cNvPr>
          <p:cNvSpPr txBox="1"/>
          <p:nvPr/>
        </p:nvSpPr>
        <p:spPr>
          <a:xfrm>
            <a:off x="6600926" y="1321247"/>
            <a:ext cx="2026693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Arial Nova"/>
              </a:rPr>
              <a:t>Lesson 3 – quick recall, revise and test (2 weeks later)</a:t>
            </a:r>
            <a:endParaRPr lang="en-US" sz="1400" dirty="0">
              <a:latin typeface="Arial Nova"/>
              <a:ea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95F559-7005-F17E-5881-B6FDF5572EA2}"/>
              </a:ext>
            </a:extLst>
          </p:cNvPr>
          <p:cNvSpPr txBox="1"/>
          <p:nvPr/>
        </p:nvSpPr>
        <p:spPr>
          <a:xfrm>
            <a:off x="605193" y="4447890"/>
            <a:ext cx="333175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Arial Nova"/>
              </a:rPr>
              <a:t>Percentage of correct answers</a:t>
            </a:r>
            <a:endParaRPr lang="en-US" sz="1600">
              <a:latin typeface="Arial Nova"/>
              <a:ea typeface="Calibri"/>
              <a:cs typeface="Calibri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5B4921-9822-535F-A7AF-852BAB0C89D3}"/>
              </a:ext>
            </a:extLst>
          </p:cNvPr>
          <p:cNvCxnSpPr/>
          <p:nvPr/>
        </p:nvCxnSpPr>
        <p:spPr>
          <a:xfrm flipV="1">
            <a:off x="3581685" y="4585650"/>
            <a:ext cx="5042846" cy="238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B6586B6-0864-42CB-5788-85BE64AF5807}"/>
              </a:ext>
            </a:extLst>
          </p:cNvPr>
          <p:cNvSpPr txBox="1"/>
          <p:nvPr/>
        </p:nvSpPr>
        <p:spPr>
          <a:xfrm rot="16200000">
            <a:off x="-951504" y="3405578"/>
            <a:ext cx="234229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Arial Nova"/>
              </a:rPr>
              <a:t>Number of students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511FF3C-B3CD-602F-FAB1-1F7FA9DFC7C3}"/>
              </a:ext>
            </a:extLst>
          </p:cNvPr>
          <p:cNvCxnSpPr>
            <a:cxnSpLocks/>
          </p:cNvCxnSpPr>
          <p:nvPr/>
        </p:nvCxnSpPr>
        <p:spPr>
          <a:xfrm flipV="1">
            <a:off x="212395" y="1625792"/>
            <a:ext cx="1703" cy="8939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61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FM_1">
  <a:themeElements>
    <a:clrScheme name="FM_PPT_LJUS">
      <a:dk1>
        <a:srgbClr val="000000"/>
      </a:dk1>
      <a:lt1>
        <a:srgbClr val="FEFFFF"/>
      </a:lt1>
      <a:dk2>
        <a:srgbClr val="DFE5E2"/>
      </a:dk2>
      <a:lt2>
        <a:srgbClr val="DBE2E5"/>
      </a:lt2>
      <a:accent1>
        <a:srgbClr val="E5E3DB"/>
      </a:accent1>
      <a:accent2>
        <a:srgbClr val="F1F1F1"/>
      </a:accent2>
      <a:accent3>
        <a:srgbClr val="2BDB8C"/>
      </a:accent3>
      <a:accent4>
        <a:srgbClr val="F5E500"/>
      </a:accent4>
      <a:accent5>
        <a:srgbClr val="FF675C"/>
      </a:accent5>
      <a:accent6>
        <a:srgbClr val="005EAB"/>
      </a:accent6>
      <a:hlink>
        <a:srgbClr val="000000"/>
      </a:hlink>
      <a:folHlink>
        <a:srgbClr val="B9B8B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7C44520E-0066-144C-99A0-C6FA887E4024}" vid="{F9CBE053-C11C-354B-9CCD-627731440B44}"/>
    </a:ext>
  </a:extLst>
</a:theme>
</file>

<file path=ppt/theme/theme2.xml><?xml version="1.0" encoding="utf-8"?>
<a:theme xmlns:a="http://schemas.openxmlformats.org/drawingml/2006/main" name="FM Negativ">
  <a:themeElements>
    <a:clrScheme name="FM_PPT_MÖRK 1">
      <a:dk1>
        <a:srgbClr val="000000"/>
      </a:dk1>
      <a:lt1>
        <a:srgbClr val="FFFFFF"/>
      </a:lt1>
      <a:dk2>
        <a:srgbClr val="3E4744"/>
      </a:dk2>
      <a:lt2>
        <a:srgbClr val="434B53"/>
      </a:lt2>
      <a:accent1>
        <a:srgbClr val="49473F"/>
      </a:accent1>
      <a:accent2>
        <a:srgbClr val="5D5D5D"/>
      </a:accent2>
      <a:accent3>
        <a:srgbClr val="2BDB8C"/>
      </a:accent3>
      <a:accent4>
        <a:srgbClr val="F5E500"/>
      </a:accent4>
      <a:accent5>
        <a:srgbClr val="FF675C"/>
      </a:accent5>
      <a:accent6>
        <a:srgbClr val="005EAB"/>
      </a:accent6>
      <a:hlink>
        <a:srgbClr val="000000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7C44520E-0066-144C-99A0-C6FA887E4024}" vid="{D85BDCC0-ED8C-2C40-B159-467EFEAF24B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FM_1</Template>
  <Application>Microsoft Office PowerPoint</Application>
  <PresentationFormat>On-screen Show (16:9)</PresentationFormat>
  <Slides>12</Slides>
  <Notes>11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FM_1</vt:lpstr>
      <vt:lpstr>FM Negativ</vt:lpstr>
      <vt:lpstr>NATO BILC 2022</vt:lpstr>
      <vt:lpstr>Areas of focus</vt:lpstr>
      <vt:lpstr>Career within Education</vt:lpstr>
      <vt:lpstr>The Issue I Faced</vt:lpstr>
      <vt:lpstr>PowerPoint Presentation</vt:lpstr>
      <vt:lpstr>The SRS System</vt:lpstr>
      <vt:lpstr>Shadowing a Damage Vocabulary Lesson</vt:lpstr>
      <vt:lpstr>Using Spaced Repetition to Shape My Lesson </vt:lpstr>
      <vt:lpstr>Damage Vocabulary – Aircraft Technicians</vt:lpstr>
      <vt:lpstr>Lesson Last Week with Ground Mechanics</vt:lpstr>
      <vt:lpstr>Lessons Learned</vt:lpstr>
      <vt:lpstr>How to progress From Here...</vt:lpstr>
    </vt:vector>
  </TitlesOfParts>
  <Company>Försvarsmakten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Military english</dc:title>
  <dc:creator>Manuel, Scott</dc:creator>
  <cp:lastModifiedBy>Scott Manuel</cp:lastModifiedBy>
  <cp:revision>938</cp:revision>
  <dcterms:created xsi:type="dcterms:W3CDTF">2022-03-09T11:15:37Z</dcterms:created>
  <dcterms:modified xsi:type="dcterms:W3CDTF">2022-05-21T16:25:50Z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f2280ef1-5c16-448e-82ba-02f27a11272e</vt:lpwstr>
  </property>
  <property fmtid="{D5CDD505-2E9C-101B-9397-08002B2CF9AE}" pid="3" name="FörsvarsmaktenKlassificering">
    <vt:lpwstr>ES</vt:lpwstr>
  </property>
  <property fmtid="{D5CDD505-2E9C-101B-9397-08002B2CF9AE}" pid="4" name="FörsvarsmaktenSEKRETESSKLASSIFICERAD">
    <vt:lpwstr/>
  </property>
  <property fmtid="{D5CDD505-2E9C-101B-9397-08002B2CF9AE}" pid="5" name="Klassificering">
    <vt:lpwstr>ES</vt:lpwstr>
  </property>
</Properties>
</file>