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5" r:id="rId1"/>
  </p:sldMasterIdLst>
  <p:notesMasterIdLst>
    <p:notesMasterId r:id="rId20"/>
  </p:notesMasterIdLst>
  <p:sldIdLst>
    <p:sldId id="256" r:id="rId2"/>
    <p:sldId id="287" r:id="rId3"/>
    <p:sldId id="295" r:id="rId4"/>
    <p:sldId id="280" r:id="rId5"/>
    <p:sldId id="277" r:id="rId6"/>
    <p:sldId id="286" r:id="rId7"/>
    <p:sldId id="271" r:id="rId8"/>
    <p:sldId id="290" r:id="rId9"/>
    <p:sldId id="310" r:id="rId10"/>
    <p:sldId id="327" r:id="rId11"/>
    <p:sldId id="321" r:id="rId12"/>
    <p:sldId id="329" r:id="rId13"/>
    <p:sldId id="352" r:id="rId14"/>
    <p:sldId id="362" r:id="rId15"/>
    <p:sldId id="322" r:id="rId16"/>
    <p:sldId id="363" r:id="rId17"/>
    <p:sldId id="276" r:id="rId18"/>
    <p:sldId id="345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B0C492-B760-4C05-8052-F6DEB3DCD398}">
          <p14:sldIdLst>
            <p14:sldId id="256"/>
            <p14:sldId id="287"/>
            <p14:sldId id="295"/>
            <p14:sldId id="280"/>
            <p14:sldId id="277"/>
            <p14:sldId id="286"/>
            <p14:sldId id="271"/>
            <p14:sldId id="290"/>
            <p14:sldId id="310"/>
            <p14:sldId id="327"/>
            <p14:sldId id="321"/>
            <p14:sldId id="329"/>
            <p14:sldId id="352"/>
            <p14:sldId id="362"/>
            <p14:sldId id="322"/>
            <p14:sldId id="363"/>
            <p14:sldId id="276"/>
            <p14:sldId id="345"/>
          </p14:sldIdLst>
        </p14:section>
        <p14:section name="Untitled Section" id="{42E521C1-9DB4-4585-B577-1758C6A692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 Shavlakadze" initials="TS" lastIdx="2" clrIdx="0">
    <p:extLst>
      <p:ext uri="{19B8F6BF-5375-455C-9EA6-DF929625EA0E}">
        <p15:presenceInfo xmlns:p15="http://schemas.microsoft.com/office/powerpoint/2012/main" userId="S-1-5-21-3083947931-517546054-115641375-20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8996" autoAdjust="0"/>
  </p:normalViewPr>
  <p:slideViewPr>
    <p:cSldViewPr snapToGrid="0">
      <p:cViewPr varScale="1">
        <p:scale>
          <a:sx n="81" d="100"/>
          <a:sy n="81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7452F-35BD-4F29-9C16-AD09B9B3D87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455E7-76E5-49AB-9D8F-D0A86DB6F4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04EA4-CA2E-49D9-A62D-C281A9716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04EA4-CA2E-49D9-A62D-C281A9716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04EA4-CA2E-49D9-A62D-C281A9716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04EA4-CA2E-49D9-A62D-C281A9716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04EA4-CA2E-49D9-A62D-C281A97160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2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9B194E-7414-440A-83E9-E8D3480756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1C03-6661-4BF2-A67E-C6B4A31B51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6A77-8E70-4861-8C16-75590AC6E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866-D5CD-4C10-BD56-7B69BB6C6F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7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B250847-33A2-423A-B569-727BFA8A7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8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86C0-CB54-4BC8-95DE-FE76FD447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4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2E8-FFF7-493E-A86A-103B1EED9B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035-7D36-44BE-8965-CF101BBCE5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1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77A7-F6E8-4D4F-836E-55785B47F1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805D-CFB4-45B2-97E9-7F1684CD9D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090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D1089B6-11FE-4424-A727-91616F7DE3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87252-582F-4719-BB60-F475B3626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41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26D737-713F-466C-B504-52231F896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0D4611-16BC-442B-9251-46D35975DE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95" y="467834"/>
            <a:ext cx="10953206" cy="60673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1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Language Capacity Development in the </a:t>
            </a:r>
          </a:p>
          <a:p>
            <a:pPr marL="0" indent="0" algn="ctr">
              <a:buNone/>
            </a:pPr>
            <a:r>
              <a:rPr lang="en-US" sz="1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Georgian </a:t>
            </a:r>
            <a:r>
              <a:rPr lang="en-US" sz="1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Defence</a:t>
            </a:r>
            <a:r>
              <a:rPr lang="en-US" sz="1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Forces</a:t>
            </a:r>
            <a:endParaRPr lang="en-US" sz="11200" b="1" i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6200" b="1" i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hr-HR" sz="112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strategies, policies and processes underpinning training and testing</a:t>
            </a:r>
            <a:r>
              <a:rPr lang="en-US" sz="112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</a:t>
            </a:r>
            <a:r>
              <a:rPr lang="hr-HR" sz="112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</a:pPr>
            <a:endParaRPr lang="en-US" sz="5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presentation</a:t>
            </a:r>
          </a:p>
          <a:p>
            <a:pPr marL="0" indent="0" algn="ctr">
              <a:buNone/>
            </a:pPr>
            <a:endParaRPr lang="en-US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Tamar </a:t>
            </a:r>
            <a:r>
              <a:rPr lang="en-US" sz="7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Shavlakadze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of </a:t>
            </a:r>
            <a:r>
              <a:rPr lang="en-US" sz="7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Language Testing Division</a:t>
            </a:r>
          </a:p>
          <a:p>
            <a:pPr marL="0" indent="0" algn="r">
              <a:buNone/>
            </a:pPr>
            <a:endParaRPr lang="en-US" sz="7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US" sz="7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Maia </a:t>
            </a:r>
            <a:r>
              <a:rPr lang="en-US" sz="7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Chomakhidze</a:t>
            </a:r>
            <a:r>
              <a:rPr lang="en-US" sz="7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Manager of Language Training School</a:t>
            </a:r>
          </a:p>
          <a:p>
            <a:pPr marL="0" indent="0" algn="ctr"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NATO BILC Conference</a:t>
            </a:r>
          </a:p>
          <a:p>
            <a:pPr marL="0" indent="0" algn="ctr">
              <a:buNone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12-17, 2024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" y="322795"/>
            <a:ext cx="1138944" cy="108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044" y="388803"/>
            <a:ext cx="85351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7609" y="206903"/>
            <a:ext cx="77300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prstClr val="white"/>
                </a:solidFill>
                <a:latin typeface="BPG Banner Caps Alpha" pitchFamily="18" charset="0"/>
              </a:rPr>
              <a:t> 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Background information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defTabSz="914400">
              <a:defRPr/>
            </a:pPr>
            <a:endParaRPr lang="en-US" sz="3200" dirty="0">
              <a:solidFill>
                <a:prstClr val="white"/>
              </a:solidFill>
              <a:latin typeface="BPG Banner Caps Alph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412776"/>
            <a:ext cx="9144000" cy="53277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Language Center was established in the National Defence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Academy of Georgia,</a:t>
            </a: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October, 200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marL="342900" indent="-342900" algn="just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Language Center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transformed into Language Training School  (LTS)– 2011</a:t>
            </a:r>
          </a:p>
          <a:p>
            <a:pPr marL="342900" indent="-342900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year the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 </a:t>
            </a: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various courses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its students</a:t>
            </a: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English, German, French, Turkish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Russian</a:t>
            </a:r>
          </a:p>
          <a:p>
            <a:pPr marL="342900" lvl="1" indent="-342900" algn="just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School operates under authority of  the TMEC– 2021</a:t>
            </a:r>
          </a:p>
          <a:p>
            <a:pPr marL="342900" lvl="1" indent="-342900" algn="just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400" b="1" dirty="0">
              <a:solidFill>
                <a:prstClr val="black"/>
              </a:solidFill>
              <a:latin typeface="Sylfaen" pitchFamily="18" charset="0"/>
            </a:endParaRPr>
          </a:p>
          <a:p>
            <a:pPr marL="342900" indent="-342900" algn="just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ka-GE" sz="2000" b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BD140-6AF4-AC20-904A-971CEE5A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67" y="178977"/>
            <a:ext cx="1140051" cy="1091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36F1FF-9ECE-6EAB-7878-8ED2729C9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719" y="313101"/>
            <a:ext cx="85961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2371" y="555171"/>
            <a:ext cx="9775372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Language Training School</a:t>
            </a:r>
          </a:p>
          <a:p>
            <a:pPr defTabSz="914400"/>
            <a:endParaRPr lang="en-US" sz="2800" b="1" dirty="0">
              <a:solidFill>
                <a:prstClr val="black"/>
              </a:solidFill>
              <a:latin typeface="Sylfaen" pitchFamily="18" charset="0"/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Sylfaen" pitchFamily="18" charset="0"/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foreign languages to military/civilian personnel to:</a:t>
            </a:r>
          </a:p>
          <a:p>
            <a:pPr defTabSz="914400"/>
            <a:endParaRPr lang="en-US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their language skills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their English skills for STANAG 6001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Familiarize students with various job-related educational courses overseas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transferrable skills, like:</a:t>
            </a:r>
          </a:p>
          <a:p>
            <a:pPr defTabSz="914400"/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a presentation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in pairs/groups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management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techniques.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42300-2201-7436-0F0A-E87380EF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6" y="116632"/>
            <a:ext cx="1140051" cy="1091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A845B-7969-5333-E043-41CD662D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443" y="253426"/>
            <a:ext cx="85961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7609" y="253426"/>
            <a:ext cx="77300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sz="2800" dirty="0">
              <a:solidFill>
                <a:prstClr val="black"/>
              </a:solidFill>
              <a:latin typeface="Sylfaen" pitchFamily="18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Sylfaen" pitchFamily="18" charset="0"/>
            </a:endParaRPr>
          </a:p>
          <a:p>
            <a:pPr algn="ctr" defTabSz="914400"/>
            <a:r>
              <a:rPr lang="en-US" sz="2800" dirty="0">
                <a:solidFill>
                  <a:prstClr val="black"/>
                </a:solidFill>
                <a:latin typeface="Sylfaen" pitchFamily="18" charset="0"/>
              </a:rPr>
              <a:t>Overview of Language Training School</a:t>
            </a:r>
          </a:p>
          <a:p>
            <a:pPr algn="ctr" defTabSz="914400"/>
            <a:r>
              <a:rPr lang="en-US" sz="2800" dirty="0">
                <a:solidFill>
                  <a:prstClr val="black"/>
                </a:solidFill>
                <a:latin typeface="Sylfaen" pitchFamily="18" charset="0"/>
              </a:rPr>
              <a:t>Target Audience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7429" y="1023257"/>
            <a:ext cx="9353667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Military personnel of the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Defence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Forces of Georgia</a:t>
            </a:r>
          </a:p>
          <a:p>
            <a:pPr marL="3429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Civilian personnel of the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Defence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Forces of Georgia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of International Military Education and Training Program (IMET)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for exchange programs </a:t>
            </a:r>
          </a:p>
          <a:p>
            <a:pPr defTabSz="914400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just" defTabSz="914400"/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6003A-30A2-2B74-77D6-E2BE537B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67" y="116632"/>
            <a:ext cx="1140051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B9E8D-33A8-583B-A7C2-72A822463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402" y="250756"/>
            <a:ext cx="85961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1926" y="264579"/>
            <a:ext cx="8306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200" b="1" dirty="0">
                <a:latin typeface="Sylfaen" pitchFamily="18" charset="0"/>
              </a:rPr>
              <a:t>Organogram</a:t>
            </a:r>
          </a:p>
          <a:p>
            <a:pPr algn="r" defTabSz="914400">
              <a:defRPr/>
            </a:pPr>
            <a:endParaRPr lang="en-US" sz="3200" b="1" dirty="0">
              <a:latin typeface="Sylfae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380933" y="1003502"/>
            <a:ext cx="8209193" cy="3512180"/>
            <a:chOff x="137943" y="942305"/>
            <a:chExt cx="8209193" cy="3512180"/>
          </a:xfrm>
        </p:grpSpPr>
        <p:sp>
          <p:nvSpPr>
            <p:cNvPr id="2" name="Rounded Rectangle 1"/>
            <p:cNvSpPr/>
            <p:nvPr/>
          </p:nvSpPr>
          <p:spPr>
            <a:xfrm>
              <a:off x="3268835" y="942305"/>
              <a:ext cx="2592288" cy="648072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white"/>
                  </a:solidFill>
                  <a:latin typeface="Sylfaen" pitchFamily="18" charset="0"/>
                </a:rPr>
                <a:t>Head of the School</a:t>
              </a:r>
              <a:endParaRPr lang="ru-RU" b="1" dirty="0">
                <a:solidFill>
                  <a:prstClr val="white"/>
                </a:solidFill>
                <a:latin typeface="Sylfae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6126" y="2361802"/>
              <a:ext cx="1827900" cy="815669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white"/>
                  </a:solidFill>
                  <a:latin typeface="Sylfaen" pitchFamily="18" charset="0"/>
                </a:rPr>
                <a:t>Teaching Department (AM)</a:t>
              </a:r>
              <a:endParaRPr lang="ru-RU" b="1" dirty="0">
                <a:solidFill>
                  <a:prstClr val="white"/>
                </a:solidFill>
                <a:latin typeface="Sylfae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21901" y="3906036"/>
              <a:ext cx="1051937" cy="504056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GE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7943" y="3906036"/>
              <a:ext cx="1512356" cy="504056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000" b="1" dirty="0">
                  <a:solidFill>
                    <a:prstClr val="white"/>
                  </a:solidFill>
                  <a:latin typeface="Sylfaen" pitchFamily="18" charset="0"/>
                  <a:cs typeface="Arial" panose="020B0604020202020204" pitchFamily="34" charset="0"/>
                </a:rPr>
                <a:t>Planning</a:t>
              </a:r>
              <a:endParaRPr lang="en-US" sz="2000" b="1" dirty="0">
                <a:solidFill>
                  <a:prstClr val="white"/>
                </a:solidFill>
                <a:latin typeface="Sylfae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59881" y="3950429"/>
              <a:ext cx="1512356" cy="504056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000" b="1" dirty="0">
                  <a:solidFill>
                    <a:prstClr val="white"/>
                  </a:solidFill>
                  <a:latin typeface="Sylfaen" pitchFamily="18" charset="0"/>
                  <a:cs typeface="Arial" panose="020B0604020202020204" pitchFamily="34" charset="0"/>
                </a:rPr>
                <a:t>English Division</a:t>
              </a:r>
              <a:endParaRPr lang="en-US" sz="2000" b="1" dirty="0">
                <a:solidFill>
                  <a:prstClr val="white"/>
                </a:solidFill>
                <a:latin typeface="Sylfae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05597" y="3895074"/>
              <a:ext cx="841539" cy="504056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b="1" dirty="0">
                  <a:solidFill>
                    <a:prstClr val="white"/>
                  </a:solidFill>
                  <a:latin typeface="Sylfaen" pitchFamily="18" charset="0"/>
                  <a:cs typeface="Arial" panose="020B0604020202020204" pitchFamily="34" charset="0"/>
                </a:rPr>
                <a:t>TUR</a:t>
              </a:r>
              <a:endParaRPr lang="en-US" sz="1600" b="1" dirty="0">
                <a:solidFill>
                  <a:prstClr val="white"/>
                </a:solidFill>
                <a:latin typeface="Sylfae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254273" y="3912450"/>
              <a:ext cx="1051937" cy="504056"/>
            </a:xfrm>
            <a:prstGeom prst="roundRect">
              <a:avLst/>
            </a:prstGeom>
            <a:solidFill>
              <a:srgbClr val="799040"/>
            </a:solidFill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white"/>
                  </a:solidFill>
                  <a:latin typeface="Sylfaen" pitchFamily="18" charset="0"/>
                  <a:cs typeface="Arial" panose="020B0604020202020204" pitchFamily="34" charset="0"/>
                </a:rPr>
                <a:t>FR</a:t>
              </a:r>
              <a:endParaRPr lang="en-US" b="1" dirty="0">
                <a:solidFill>
                  <a:prstClr val="white"/>
                </a:solidFill>
                <a:latin typeface="Sylfaen" pitchFamily="18" charset="0"/>
              </a:endParaRPr>
            </a:p>
          </p:txBody>
        </p: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877480" y="2075490"/>
              <a:ext cx="7080033" cy="385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686594" y="3540449"/>
              <a:ext cx="0" cy="396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5501083" y="3565825"/>
              <a:ext cx="0" cy="3292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6780241" y="3555561"/>
              <a:ext cx="0" cy="3568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</p:cNvCxnSpPr>
            <p:nvPr/>
          </p:nvCxnSpPr>
          <p:spPr>
            <a:xfrm>
              <a:off x="4427984" y="1827712"/>
              <a:ext cx="0" cy="260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4427984" y="161168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631504" y="3599556"/>
            <a:ext cx="0" cy="36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380DD49F-3B07-EBF0-FC8C-00C17D27285A}"/>
              </a:ext>
            </a:extLst>
          </p:cNvPr>
          <p:cNvSpPr/>
          <p:nvPr/>
        </p:nvSpPr>
        <p:spPr>
          <a:xfrm>
            <a:off x="7837715" y="2609482"/>
            <a:ext cx="2255226" cy="436546"/>
          </a:xfrm>
          <a:prstGeom prst="roundRect">
            <a:avLst/>
          </a:prstGeom>
          <a:solidFill>
            <a:srgbClr val="79904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>
                <a:solidFill>
                  <a:prstClr val="white"/>
                </a:solidFill>
                <a:latin typeface="Sylfaen" pitchFamily="18" charset="0"/>
              </a:rPr>
              <a:t>Administration</a:t>
            </a:r>
            <a:endParaRPr lang="ru-RU" sz="2000" b="1" dirty="0">
              <a:solidFill>
                <a:prstClr val="white"/>
              </a:solidFill>
              <a:latin typeface="Sylfae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3100F9-8170-705C-C0FD-7ADFEAB7B665}"/>
              </a:ext>
            </a:extLst>
          </p:cNvPr>
          <p:cNvCxnSpPr>
            <a:cxnSpLocks/>
          </p:cNvCxnSpPr>
          <p:nvPr/>
        </p:nvCxnSpPr>
        <p:spPr>
          <a:xfrm>
            <a:off x="2120469" y="2175221"/>
            <a:ext cx="0" cy="247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52C900-EBA9-8107-507E-4318A78599A5}"/>
              </a:ext>
            </a:extLst>
          </p:cNvPr>
          <p:cNvCxnSpPr>
            <a:cxnSpLocks/>
          </p:cNvCxnSpPr>
          <p:nvPr/>
        </p:nvCxnSpPr>
        <p:spPr>
          <a:xfrm>
            <a:off x="9200502" y="2149321"/>
            <a:ext cx="0" cy="46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B6469-7E8C-C593-6D9C-2C16414A2015}"/>
              </a:ext>
            </a:extLst>
          </p:cNvPr>
          <p:cNvCxnSpPr>
            <a:cxnSpLocks/>
          </p:cNvCxnSpPr>
          <p:nvPr/>
        </p:nvCxnSpPr>
        <p:spPr>
          <a:xfrm flipV="1">
            <a:off x="1657256" y="3599557"/>
            <a:ext cx="8889411" cy="13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E26C3093-F06E-1CA1-7543-BE3908E8689E}"/>
              </a:ext>
            </a:extLst>
          </p:cNvPr>
          <p:cNvSpPr/>
          <p:nvPr/>
        </p:nvSpPr>
        <p:spPr>
          <a:xfrm>
            <a:off x="2349625" y="5348822"/>
            <a:ext cx="1512356" cy="504056"/>
          </a:xfrm>
          <a:prstGeom prst="roundRect">
            <a:avLst/>
          </a:prstGeom>
          <a:solidFill>
            <a:srgbClr val="79904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Sylfaen" pitchFamily="18" charset="0"/>
                <a:cs typeface="Arial" panose="020B0604020202020204" pitchFamily="34" charset="0"/>
              </a:rPr>
              <a:t>Tbilisi</a:t>
            </a:r>
            <a:endParaRPr lang="en-US" b="1" dirty="0">
              <a:solidFill>
                <a:prstClr val="white"/>
              </a:solidFill>
              <a:latin typeface="Sylfaen" pitchFamily="18" charset="0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EE8BD42C-170E-F24D-5E58-D5333E8387EA}"/>
              </a:ext>
            </a:extLst>
          </p:cNvPr>
          <p:cNvSpPr/>
          <p:nvPr/>
        </p:nvSpPr>
        <p:spPr>
          <a:xfrm>
            <a:off x="4348194" y="5370133"/>
            <a:ext cx="1512356" cy="504056"/>
          </a:xfrm>
          <a:prstGeom prst="roundRect">
            <a:avLst/>
          </a:prstGeom>
          <a:solidFill>
            <a:srgbClr val="79904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Sylfaen" pitchFamily="18" charset="0"/>
                <a:cs typeface="Arial" panose="020B0604020202020204" pitchFamily="34" charset="0"/>
              </a:rPr>
              <a:t>Kutaisi</a:t>
            </a:r>
            <a:endParaRPr lang="en-US" b="1" dirty="0">
              <a:solidFill>
                <a:prstClr val="white"/>
              </a:solidFill>
              <a:latin typeface="Sylfaen" pitchFamily="18" charset="0"/>
            </a:endParaRPr>
          </a:p>
        </p:txBody>
      </p:sp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8FEFBAD6-2CBC-E9B6-58E9-3609D1520C02}"/>
              </a:ext>
            </a:extLst>
          </p:cNvPr>
          <p:cNvSpPr/>
          <p:nvPr/>
        </p:nvSpPr>
        <p:spPr>
          <a:xfrm>
            <a:off x="9828357" y="3966307"/>
            <a:ext cx="841539" cy="504056"/>
          </a:xfrm>
          <a:prstGeom prst="roundRect">
            <a:avLst/>
          </a:prstGeom>
          <a:solidFill>
            <a:srgbClr val="79904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  <a:latin typeface="Sylfaen" pitchFamily="18" charset="0"/>
                <a:cs typeface="Arial" panose="020B0604020202020204" pitchFamily="34" charset="0"/>
              </a:rPr>
              <a:t>RUS</a:t>
            </a:r>
            <a:endParaRPr lang="en-US" sz="1600" b="1" dirty="0">
              <a:solidFill>
                <a:prstClr val="white"/>
              </a:solidFill>
              <a:latin typeface="Sylfaen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563A0D-F2CA-DF90-0010-07538A194534}"/>
              </a:ext>
            </a:extLst>
          </p:cNvPr>
          <p:cNvCxnSpPr>
            <a:cxnSpLocks/>
          </p:cNvCxnSpPr>
          <p:nvPr/>
        </p:nvCxnSpPr>
        <p:spPr>
          <a:xfrm>
            <a:off x="9147360" y="3601647"/>
            <a:ext cx="0" cy="3568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56341A-6FCF-96D2-9A94-E9969B4C1B10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0249126" y="3627023"/>
            <a:ext cx="0" cy="339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053087-47CE-0101-E49E-A5C42BBD210D}"/>
              </a:ext>
            </a:extLst>
          </p:cNvPr>
          <p:cNvCxnSpPr>
            <a:cxnSpLocks/>
          </p:cNvCxnSpPr>
          <p:nvPr/>
        </p:nvCxnSpPr>
        <p:spPr>
          <a:xfrm flipH="1">
            <a:off x="3431704" y="4529618"/>
            <a:ext cx="527344" cy="819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EAB199-35DE-515B-4754-54B73C38E9F3}"/>
              </a:ext>
            </a:extLst>
          </p:cNvPr>
          <p:cNvCxnSpPr>
            <a:cxnSpLocks/>
          </p:cNvCxnSpPr>
          <p:nvPr/>
        </p:nvCxnSpPr>
        <p:spPr>
          <a:xfrm>
            <a:off x="4079776" y="4529618"/>
            <a:ext cx="576064" cy="819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8E7107-ABFE-F0C0-1ADB-0CC29709EE6C}"/>
              </a:ext>
            </a:extLst>
          </p:cNvPr>
          <p:cNvCxnSpPr>
            <a:cxnSpLocks/>
          </p:cNvCxnSpPr>
          <p:nvPr/>
        </p:nvCxnSpPr>
        <p:spPr>
          <a:xfrm>
            <a:off x="2711624" y="3238668"/>
            <a:ext cx="0" cy="388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8C592B-7294-8862-EFB1-89752B1E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6" y="116632"/>
            <a:ext cx="1140051" cy="1091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2D86B-9AE4-1BBF-F224-0344FE14A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71" y="311904"/>
            <a:ext cx="85961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042586" y="1007624"/>
            <a:ext cx="8285739" cy="41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ka-GE" sz="1600" b="1" dirty="0">
                <a:solidFill>
                  <a:srgbClr val="9BBB59">
                    <a:lumMod val="50000"/>
                  </a:srgbClr>
                </a:solidFill>
                <a:latin typeface="BPG Banner Caps Alpha" pitchFamily="18" charset="0"/>
              </a:rPr>
              <a:t>.</a:t>
            </a:r>
            <a:endParaRPr lang="de-DE" sz="1600" b="1" dirty="0">
              <a:solidFill>
                <a:srgbClr val="9BBB59">
                  <a:lumMod val="50000"/>
                </a:srgbClr>
              </a:solidFill>
              <a:latin typeface="BPG Banner Caps Alph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943" y="1007624"/>
            <a:ext cx="1113608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textbooks have been purchased and used for the English Language intensive courses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syllabi have been developed and implemented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practices have been improved (developing testing specifications, defining testing procedures) 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reports have been written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military English handouts have been collated and used for the basic course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Rubrics for speaking and writing have been updated and created. 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course evaluation survey has been conducted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26741-0640-49F6-FA41-0E13E613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7" y="178967"/>
            <a:ext cx="1140051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F4E13-72B0-8C5C-CD56-DDDD0E4F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023" y="258827"/>
            <a:ext cx="859611" cy="95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48800-7BCA-6FD3-7DD9-6B0B5C1E1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75" y="362467"/>
            <a:ext cx="7258554" cy="9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65789" y="988394"/>
            <a:ext cx="8285739" cy="41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ka-GE" sz="1600" b="1" dirty="0">
                <a:solidFill>
                  <a:srgbClr val="9BBB59">
                    <a:lumMod val="50000"/>
                  </a:srgbClr>
                </a:solidFill>
                <a:latin typeface="BPG Banner Caps Alpha" pitchFamily="18" charset="0"/>
              </a:rPr>
              <a:t>.</a:t>
            </a:r>
            <a:endParaRPr lang="de-DE" sz="1600" b="1" dirty="0">
              <a:solidFill>
                <a:srgbClr val="9BBB59">
                  <a:lumMod val="50000"/>
                </a:srgbClr>
              </a:solidFill>
              <a:latin typeface="BPG Banner Caps Alph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3808" y="1196753"/>
            <a:ext cx="900419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                                       </a:t>
            </a:r>
            <a:r>
              <a:rPr lang="en-US" sz="2800" b="1" dirty="0">
                <a:solidFill>
                  <a:prstClr val="black"/>
                </a:solidFill>
                <a:latin typeface="Tahomi"/>
              </a:rPr>
              <a:t>Raising The Quality of Teaching</a:t>
            </a:r>
          </a:p>
          <a:p>
            <a:pPr defTabSz="914400"/>
            <a:endParaRPr lang="en-US" sz="2400" dirty="0">
              <a:solidFill>
                <a:prstClr val="black"/>
              </a:solidFill>
              <a:latin typeface="Tahomi"/>
            </a:endParaRPr>
          </a:p>
          <a:p>
            <a:pPr marL="3429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CPD policy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Observation policy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Induction Policy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Teachers’ annual appraisal form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LTS code of conduct and classroom rules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Regular Inset sessions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A1581-63EB-26F1-424B-5209909A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60" y="257118"/>
            <a:ext cx="1140051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96A8F-37F8-81E9-5B7E-2777B57F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779" y="239598"/>
            <a:ext cx="859611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CE9A4-7CA6-9AB5-14BE-22D9A4D77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54" y="1838632"/>
            <a:ext cx="2458064" cy="2812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96D2A2-02DF-04BD-6C69-407DDC9BF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68" y="3588773"/>
            <a:ext cx="2119466" cy="28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763486" y="473920"/>
            <a:ext cx="92832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b="1" dirty="0">
                <a:latin typeface="Tahomi"/>
              </a:rPr>
              <a:t>Future Plans </a:t>
            </a:r>
            <a:endParaRPr lang="de-DE" sz="2800" b="1" dirty="0">
              <a:latin typeface="Tahom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080" y="1416969"/>
            <a:ext cx="1099554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Developing management processes and procedures by developing school policy documents and relating SOPs. </a:t>
            </a:r>
            <a:endParaRPr lang="en-US" sz="2400" dirty="0">
              <a:solidFill>
                <a:prstClr val="black"/>
              </a:solidFill>
              <a:highlight>
                <a:srgbClr val="FFFF00"/>
              </a:highlight>
              <a:latin typeface="Tahomi"/>
            </a:endParaRPr>
          </a:p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Training of Teachers and Testers</a:t>
            </a:r>
          </a:p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Refining Teaching Methods</a:t>
            </a:r>
          </a:p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i"/>
              </a:rPr>
              <a:t>Updating Curriculum</a:t>
            </a:r>
          </a:p>
          <a:p>
            <a:pPr algn="just" defTabSz="914400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Tahomi"/>
            </a:endParaRPr>
          </a:p>
          <a:p>
            <a:pPr algn="just" defTabSz="914400">
              <a:lnSpc>
                <a:spcPct val="150000"/>
              </a:lnSpc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4B6F8-F336-B56D-3E46-09D90C1D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0" y="124703"/>
            <a:ext cx="1140051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B098-F1F4-A9C8-4B38-57BE95FB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779" y="258827"/>
            <a:ext cx="859611" cy="957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DD8E5-D37A-81C4-70FD-0CC4C8A5D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784" y="3077443"/>
            <a:ext cx="4274606" cy="345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9F866-EF8C-47C2-C04F-4A9A79AB1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609" y="3077443"/>
            <a:ext cx="2919713" cy="34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7" y="365126"/>
            <a:ext cx="6479178" cy="12350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Conclusion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48" y="1194955"/>
            <a:ext cx="11312534" cy="519713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  <a:tab pos="630555" algn="l"/>
                <a:tab pos="9144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  <a:tab pos="630555" algn="l"/>
                <a:tab pos="914400" algn="l"/>
              </a:tabLst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Necessary policies, strategies and  documents </a:t>
            </a:r>
          </a:p>
          <a:p>
            <a:pPr marL="0" indent="0">
              <a:buNone/>
            </a:pPr>
            <a:r>
              <a:rPr lang="en-US" sz="2400" dirty="0"/>
              <a:t> -  created more transparency</a:t>
            </a:r>
          </a:p>
          <a:p>
            <a:pPr marL="0" indent="0">
              <a:buNone/>
            </a:pPr>
            <a:r>
              <a:rPr lang="en-US" sz="2400" dirty="0"/>
              <a:t>-   Increased operational efficiency</a:t>
            </a:r>
          </a:p>
          <a:p>
            <a:pPr marL="0" indent="0">
              <a:buNone/>
            </a:pPr>
            <a:r>
              <a:rPr lang="en-US" sz="2400" dirty="0"/>
              <a:t> -  contributed to developing  NATO compatible system 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Further Investment in training and professional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Further Cooperation with national and international counterparts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  <a:tab pos="630555" algn="l"/>
                <a:tab pos="914400" algn="l"/>
              </a:tabLst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4" y="365126"/>
            <a:ext cx="1140051" cy="109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071" y="365126"/>
            <a:ext cx="85961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305394-93EB-8E1B-0D10-74C5582FB2AC}"/>
              </a:ext>
            </a:extLst>
          </p:cNvPr>
          <p:cNvSpPr/>
          <p:nvPr/>
        </p:nvSpPr>
        <p:spPr>
          <a:xfrm>
            <a:off x="4713515" y="587829"/>
            <a:ext cx="3418114" cy="9905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Thank you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3C09B-FA3C-8EFB-0682-14FE4143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23" y="2011061"/>
            <a:ext cx="4610100" cy="42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0782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2070221"/>
            <a:ext cx="10406743" cy="3964819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information </a:t>
            </a:r>
            <a:r>
              <a:rPr lang="en-US" sz="2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</a:t>
            </a: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2200" kern="12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 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the Foreign Language Testing Division 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Language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raining School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Conclusion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" y="322795"/>
            <a:ext cx="1138944" cy="108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800" y="388803"/>
            <a:ext cx="86570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7F80-7773-0C77-65C8-F284A29E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5861"/>
            <a:ext cx="10058400" cy="681135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information on the16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EC6F-E23F-E76C-3DF7-E9AF82BA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156996"/>
            <a:ext cx="11657045" cy="5980921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NATO-Georgia Package (SNGP) the Wales Summit in 2014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Char char="-"/>
              <a:tabLst/>
              <a:defRPr/>
            </a:pPr>
            <a:r>
              <a:rPr lang="en-US" sz="2200" kern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trengthening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Georgia’s </a:t>
            </a:r>
            <a:r>
              <a:rPr kumimoji="0" lang="en-US" sz="2200" b="0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defence</a:t>
            </a:r>
            <a:r>
              <a:rPr kumimoji="0" lang="en-US" sz="22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kumimoji="0" lang="en-US" sz="2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pabilit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Developing closer security cooperation and interoperability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NATO Allies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Contributing to the regional stability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Char char="-"/>
              <a:tabLst/>
              <a:defRPr/>
            </a:pPr>
            <a:r>
              <a:rPr lang="en-US" sz="2200" kern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kumimoji="0" lang="en-US" sz="220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elping</a:t>
            </a:r>
            <a:r>
              <a:rPr kumimoji="0" lang="en-US" sz="2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prepare Georgia for NATO membership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ELCD assessment report in 2018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ELCD was approved in 2020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ELCD Lead Nation Slovenia in 2022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ELCD Decision Making Body and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ELCD Advisory board were formed</a:t>
            </a:r>
            <a:endParaRPr lang="en-US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1526D-2C5C-23F1-ECEC-205657A43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559" y="3125622"/>
            <a:ext cx="3505200" cy="3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58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Division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/>
            </a:r>
            <a:br>
              <a:rPr lang="en-US" sz="24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33" y="1194955"/>
            <a:ext cx="11347615" cy="53402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evelop English Language Proficiency test NATO STANAG 6001 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onduct testing and evaluate candidates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  <a:tab pos="630555" algn="l"/>
                <a:tab pos="914400" algn="l"/>
              </a:tabLst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ooperate with national and international counterparts </a:t>
            </a:r>
          </a:p>
          <a:p>
            <a:pPr marL="0" indent="0">
              <a:lnSpc>
                <a:spcPct val="110000"/>
              </a:lnSpc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" y="322795"/>
            <a:ext cx="1138944" cy="108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60" y="371239"/>
            <a:ext cx="86570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383A-B198-AC65-A0D6-2415AC9D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12916"/>
            <a:ext cx="10058400" cy="45719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  <a:tab pos="630555" algn="l"/>
                <a:tab pos="914400" algn="l"/>
              </a:tabLst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CF92-DF3C-AADB-6097-7ED8A976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1968"/>
            <a:ext cx="10058400" cy="5071958"/>
          </a:xfrm>
        </p:spPr>
        <p:txBody>
          <a:bodyPr>
            <a:normAutofit/>
          </a:bodyPr>
          <a:lstStyle/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Military/civilian personnel of the MOD: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>
              <a:spcBef>
                <a:spcPts val="1000"/>
              </a:spcBef>
              <a:buClr>
                <a:srgbClr val="EAE8CF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Rank/ job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</a:t>
            </a:r>
          </a:p>
          <a:p>
            <a:pPr defTabSz="457200">
              <a:spcBef>
                <a:spcPts val="1000"/>
              </a:spcBef>
              <a:buClr>
                <a:srgbClr val="EAE8CF">
                  <a:lumMod val="75000"/>
                </a:srgbClr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positions</a:t>
            </a:r>
          </a:p>
          <a:p>
            <a:pPr defTabSz="457200">
              <a:spcBef>
                <a:spcPts val="1000"/>
              </a:spcBef>
              <a:buClr>
                <a:srgbClr val="EAE8CF">
                  <a:lumMod val="75000"/>
                </a:srgbClr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 nominated to study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abroad</a:t>
            </a:r>
          </a:p>
          <a:p>
            <a:pPr defTabSz="457200">
              <a:spcBef>
                <a:spcPts val="1000"/>
              </a:spcBef>
              <a:buClr>
                <a:srgbClr val="EAE8CF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Graduates of English language courses </a:t>
            </a:r>
          </a:p>
          <a:p>
            <a:pPr defTabSz="457200">
              <a:spcBef>
                <a:spcPts val="1000"/>
              </a:spcBef>
              <a:buClr>
                <a:srgbClr val="EAE8CF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for the positions of teachers and translators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" y="322795"/>
            <a:ext cx="1138944" cy="108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879" y="388803"/>
            <a:ext cx="859611" cy="957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1382" y="720209"/>
            <a:ext cx="6940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    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audience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5516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2796"/>
            <a:ext cx="10058400" cy="86374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Cooperation with PLTCE; BILC; Deep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4" y="1411968"/>
            <a:ext cx="10506891" cy="51978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Workshops organized for the Georgian testers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 language testing Seminar (All the members)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ALTS Language Testing Seminar (All the members)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BILC Conferences/Seminars/Testing workshops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DEEP / BILC STANAG 6001 testing workshops  in 2023/ 2024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Piloting reading test for the shared item bank in 2022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BILC Benchmark Advisory Test   (BAT 2) level 2&amp;3 – 2019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in Writing Assessment Research (ongoing 2024)</a:t>
            </a:r>
          </a:p>
          <a:p>
            <a:pPr marL="0" lvl="0" indent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2" y="322795"/>
            <a:ext cx="1138944" cy="108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085" y="454813"/>
            <a:ext cx="859611" cy="9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1C285-8A0C-CA1B-F29F-A9C2607A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057" y="3103618"/>
            <a:ext cx="4079607" cy="3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26" y="365125"/>
            <a:ext cx="6496594" cy="14428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Bi-lateral Cooperation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79950"/>
            <a:ext cx="11021291" cy="489701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en-US" sz="2000" b="1" dirty="0">
                <a:solidFill>
                  <a:prstClr val="black"/>
                </a:solidFill>
              </a:rPr>
              <a:t>Bi-lateral cooperation: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Lithuania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Czech Republic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 Azerbaijan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 Bulgaria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Romania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Purpose</a:t>
            </a:r>
            <a:r>
              <a:rPr lang="en-US" dirty="0">
                <a:solidFill>
                  <a:prstClr val="black"/>
                </a:solidFill>
              </a:rPr>
              <a:t>: facilitate standardization; conduct pre-testing;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   review testing items; share experience;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   have  peer to peer conversation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" y="256785"/>
            <a:ext cx="1138944" cy="1089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994" y="322795"/>
            <a:ext cx="859611" cy="957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31AB20-BA5D-80F5-D10A-041F9E3AB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624872"/>
            <a:ext cx="3863156" cy="28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383178"/>
            <a:ext cx="10184674" cy="573752"/>
          </a:xfrm>
        </p:spPr>
        <p:txBody>
          <a:bodyPr>
            <a:noAutofit/>
          </a:bodyPr>
          <a:lstStyle/>
          <a:p>
            <a:pPr marL="182880" lvl="0" indent="-182880" algn="ctr">
              <a:lnSpc>
                <a:spcPct val="100000"/>
              </a:lnSpc>
              <a:spcBef>
                <a:spcPts val="900"/>
              </a:spcBef>
            </a:pPr>
            <a:r>
              <a:rPr lang="en-US" sz="2800" dirty="0">
                <a:solidFill>
                  <a:prstClr val="black"/>
                </a:solidFill>
              </a:rPr>
              <a:t>“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hr-HR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hr-HR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trategies,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olicies and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rocesses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3" y="1102993"/>
            <a:ext cx="10715897" cy="551789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5000"/>
              </a:lnSpc>
              <a:buFont typeface="+mj-lt"/>
              <a:buAutoNum type="arabicPeriod"/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language capacity development policy and strategy approved in 2022</a:t>
            </a:r>
          </a:p>
          <a:p>
            <a:pPr algn="just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document for Testing and Evaluation of English language according to STANAG 6001 signed by the Minister in 2022. </a:t>
            </a:r>
          </a:p>
          <a:p>
            <a:pPr algn="just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change </a:t>
            </a:r>
          </a:p>
          <a:p>
            <a:pPr lvl="0" algn="just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Testing Sessions</a:t>
            </a:r>
          </a:p>
          <a:p>
            <a:pPr lvl="0" algn="just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valid for 3 years</a:t>
            </a:r>
          </a:p>
          <a:p>
            <a:pPr lvl="0" algn="just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STANAG 6001 testing guidebook for the candidates in 2003</a:t>
            </a:r>
          </a:p>
          <a:p>
            <a:pPr lvl="0" algn="just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Assisted Testing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Closer cooperation with Language Training School. 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rabicPeriod"/>
            </a:pPr>
            <a:endParaRPr lang="en-US" sz="2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0" y="170052"/>
            <a:ext cx="1140051" cy="109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575" y="237115"/>
            <a:ext cx="859611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4586A-BD19-99FB-47E3-B62123CED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40" y="4086808"/>
            <a:ext cx="4123745" cy="23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5030" y="1052737"/>
            <a:ext cx="9470570" cy="6232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/>
            <a:r>
              <a:rPr lang="en-US" sz="28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Training School</a:t>
            </a:r>
            <a:endParaRPr lang="ru-RU" sz="28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914400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</a:t>
            </a:r>
          </a:p>
          <a:p>
            <a:pPr algn="ctr" defTabSz="914400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  <a:endParaRPr lang="ka-GE" sz="2400" dirty="0">
              <a:solidFill>
                <a:prstClr val="black"/>
              </a:solidFill>
              <a:latin typeface="Sylfaen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the LTS</a:t>
            </a: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of the School</a:t>
            </a:r>
            <a:endParaRPr lang="ka-GE" sz="2400" dirty="0">
              <a:solidFill>
                <a:prstClr val="black"/>
              </a:solidFill>
              <a:latin typeface="Sylfaen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Learning Conditions</a:t>
            </a: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Quality of Teaching</a:t>
            </a: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Trainings, Workshops, and Other Events Planned by DEEP in 2024</a:t>
            </a:r>
          </a:p>
          <a:p>
            <a:pPr algn="just" defTabSz="914400">
              <a:spcAft>
                <a:spcPts val="600"/>
              </a:spcAft>
            </a:pPr>
            <a:endParaRPr lang="en-US" sz="2400" b="1" dirty="0">
              <a:solidFill>
                <a:prstClr val="black"/>
              </a:solidFill>
              <a:latin typeface="Sylfaen" pitchFamily="18" charset="0"/>
            </a:endParaRPr>
          </a:p>
          <a:p>
            <a:pPr marL="342900" indent="-3429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Sylfaen" pitchFamily="18" charset="0"/>
            </a:endParaRPr>
          </a:p>
          <a:p>
            <a:pPr marL="342900" indent="-3429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ka-GE" sz="2400" b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0D6DD-EFD2-2918-E6D6-2E0684A8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67" y="178977"/>
            <a:ext cx="1140051" cy="1091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7B994-D73C-B575-150E-2B614396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021" y="241322"/>
            <a:ext cx="85961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782</Words>
  <Application>Microsoft Office PowerPoint</Application>
  <PresentationFormat>Breitbild</PresentationFormat>
  <Paragraphs>185</Paragraphs>
  <Slides>18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BPG Banner Caps Alpha</vt:lpstr>
      <vt:lpstr>Calibri</vt:lpstr>
      <vt:lpstr>Century Gothic</vt:lpstr>
      <vt:lpstr>Courier New</vt:lpstr>
      <vt:lpstr>Garamond</vt:lpstr>
      <vt:lpstr>Sylfaen</vt:lpstr>
      <vt:lpstr>Tahoma</vt:lpstr>
      <vt:lpstr>Tahomi</vt:lpstr>
      <vt:lpstr>Times New Roman</vt:lpstr>
      <vt:lpstr>Wingdings</vt:lpstr>
      <vt:lpstr>Savon</vt:lpstr>
      <vt:lpstr>PowerPoint-Präsentation</vt:lpstr>
      <vt:lpstr>Layout </vt:lpstr>
      <vt:lpstr>Background information on the16th initiative </vt:lpstr>
      <vt:lpstr>   Overview of Testing Division    </vt:lpstr>
      <vt:lpstr>  </vt:lpstr>
      <vt:lpstr>  Cooperation with PLTCE; BILC; Deep  </vt:lpstr>
      <vt:lpstr>Bi-lateral Cooperation</vt:lpstr>
      <vt:lpstr>“  Current Strategies, Policies and Processes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Language testing devision</dc:title>
  <dc:creator>Tamar Shavlakadze</dc:creator>
  <cp:lastModifiedBy>Administrator</cp:lastModifiedBy>
  <cp:revision>593</cp:revision>
  <cp:lastPrinted>2024-05-02T10:56:46Z</cp:lastPrinted>
  <dcterms:created xsi:type="dcterms:W3CDTF">2024-03-20T12:13:39Z</dcterms:created>
  <dcterms:modified xsi:type="dcterms:W3CDTF">2024-05-13T12:56:31Z</dcterms:modified>
</cp:coreProperties>
</file>