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8"/>
  </p:notesMasterIdLst>
  <p:sldIdLst>
    <p:sldId id="286" r:id="rId2"/>
    <p:sldId id="285" r:id="rId3"/>
    <p:sldId id="282" r:id="rId4"/>
    <p:sldId id="276" r:id="rId5"/>
    <p:sldId id="288" r:id="rId6"/>
    <p:sldId id="287" r:id="rId7"/>
    <p:sldId id="280" r:id="rId8"/>
    <p:sldId id="283" r:id="rId9"/>
    <p:sldId id="281" r:id="rId10"/>
    <p:sldId id="271" r:id="rId11"/>
    <p:sldId id="295" r:id="rId12"/>
    <p:sldId id="299" r:id="rId13"/>
    <p:sldId id="300" r:id="rId14"/>
    <p:sldId id="294" r:id="rId15"/>
    <p:sldId id="297" r:id="rId16"/>
    <p:sldId id="298" r:id="rId17"/>
  </p:sldIdLst>
  <p:sldSz cx="9144000" cy="6858000" type="screen4x3"/>
  <p:notesSz cx="6808788" cy="99409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2C3D0FD2-B745-44D6-8D5F-B3537CF45A84}">
          <p14:sldIdLst>
            <p14:sldId id="286"/>
            <p14:sldId id="285"/>
            <p14:sldId id="282"/>
            <p14:sldId id="276"/>
            <p14:sldId id="288"/>
            <p14:sldId id="287"/>
            <p14:sldId id="280"/>
            <p14:sldId id="283"/>
            <p14:sldId id="281"/>
            <p14:sldId id="271"/>
            <p14:sldId id="295"/>
            <p14:sldId id="299"/>
            <p14:sldId id="300"/>
            <p14:sldId id="294"/>
            <p14:sldId id="297"/>
            <p14:sldId id="298"/>
          </p14:sldIdLst>
        </p14:section>
        <p14:section name="Ikke-navngivet sektion" id="{FED87521-EFD4-47EB-9AFC-6FC3F6B9595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K-ET01 Kristensen, Allan Juhl" initials="IKAJ" lastIdx="9" clrIdx="0">
    <p:extLst>
      <p:ext uri="{19B8F6BF-5375-455C-9EA6-DF929625EA0E}">
        <p15:presenceInfo xmlns:p15="http://schemas.microsoft.com/office/powerpoint/2012/main" userId="S-1-5-21-3569545470-1537241106-198884230-2869" providerId="AD"/>
      </p:ext>
    </p:extLst>
  </p:cmAuthor>
  <p:cmAuthor id="2" name="allan juhl kristensen" initials="ajk" lastIdx="1" clrIdx="1">
    <p:extLst>
      <p:ext uri="{19B8F6BF-5375-455C-9EA6-DF929625EA0E}">
        <p15:presenceInfo xmlns:p15="http://schemas.microsoft.com/office/powerpoint/2012/main" userId="76087bdd9c4ee81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76440" autoAdjust="0"/>
  </p:normalViewPr>
  <p:slideViewPr>
    <p:cSldViewPr>
      <p:cViewPr varScale="1">
        <p:scale>
          <a:sx n="52" d="100"/>
          <a:sy n="52" d="100"/>
        </p:scale>
        <p:origin x="1384" y="6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156" y="-90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F23FC8C8-49EB-458A-BCBE-94D03A7A3A56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7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57712A9F-BD5B-4495-B6A4-2F01AA92E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293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a-DK" noProof="0" dirty="0" smtClean="0"/>
          </a:p>
        </p:txBody>
      </p:sp>
      <p:sp>
        <p:nvSpPr>
          <p:cNvPr id="30724" name="Pladsholder til dias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8606" fontAlgn="base">
              <a:spcBef>
                <a:spcPct val="0"/>
              </a:spcBef>
              <a:spcAft>
                <a:spcPct val="0"/>
              </a:spcAft>
              <a:defRPr/>
            </a:pPr>
            <a:fld id="{4F5AD698-7A0C-42B2-99B1-719BE6536B97}" type="slidenum">
              <a:rPr lang="da-DK">
                <a:solidFill>
                  <a:prstClr val="black"/>
                </a:solidFill>
                <a:latin typeface="Calibri"/>
              </a:rPr>
              <a:pPr defTabSz="918606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a-DK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0292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1175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6272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9881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4442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5180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0076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3</a:t>
            </a:fld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3975107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defTabSz="918606">
              <a:spcBef>
                <a:spcPct val="0"/>
              </a:spcBef>
              <a:defRPr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DOD INSTRUCTION 3300.07 DEFENSE INTELLIGENCE FOREIGN LANGUAGE AND REGIONAL AND CULTURE CAPABILITIES</a:t>
            </a:r>
            <a:endParaRPr lang="da-DK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4</a:t>
            </a:fld>
            <a:endParaRPr lang="da-DK" altLang="da-DK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5</a:t>
            </a:fld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447723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606">
              <a:defRPr/>
            </a:pPr>
            <a:endParaRPr lang="da-DK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12A9F-BD5B-4495-B6A4-2F01AA92E901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1141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7</a:t>
            </a:fld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2849895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baseline="0" dirty="0" smtClean="0"/>
          </a:p>
          <a:p>
            <a:pPr eaLnBrk="1" hangingPunct="1">
              <a:spcBef>
                <a:spcPct val="0"/>
              </a:spcBef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8606">
              <a:defRPr/>
            </a:pPr>
            <a:fld id="{94D61656-2388-47F6-B419-BBBF20E6685E}" type="slidenum">
              <a:rPr lang="da-DK" altLang="da-DK">
                <a:solidFill>
                  <a:prstClr val="black"/>
                </a:solidFill>
                <a:latin typeface="Calibri"/>
              </a:rPr>
              <a:pPr defTabSz="918606">
                <a:defRPr/>
              </a:pPr>
              <a:t>8</a:t>
            </a:fld>
            <a:endParaRPr lang="da-DK" altLang="da-DK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6493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7000"/>
              </a:lnSpc>
              <a:spcAft>
                <a:spcPts val="804"/>
              </a:spcAft>
            </a:pPr>
            <a:endParaRPr lang="da-DK" altLang="da-DK" dirty="0" smtClean="0"/>
          </a:p>
        </p:txBody>
      </p:sp>
      <p:sp>
        <p:nvSpPr>
          <p:cNvPr id="2150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D61656-2388-47F6-B419-BBBF20E6685E}" type="slidenum">
              <a:rPr lang="da-DK" altLang="da-DK" smtClean="0"/>
              <a:pPr/>
              <a:t>9</a:t>
            </a:fld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2079340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315B2-D0C6-4222-ABBE-1202E32445FE}" type="slidenum">
              <a:rPr lang="da-DK" smtClean="0"/>
              <a:pPr>
                <a:defRPr/>
              </a:pPr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095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1349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pe 1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99" y="6322823"/>
            <a:ext cx="1331681" cy="355651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320933"/>
            <a:ext cx="2555453" cy="1543347"/>
          </a:xfrm>
          <a:prstGeom prst="rect">
            <a:avLst/>
          </a:prstGeom>
        </p:spPr>
      </p:pic>
      <p:pic>
        <p:nvPicPr>
          <p:cNvPr id="6" name="Picture 4" descr="C:\Users\00339386\Desktop\ISP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20933"/>
            <a:ext cx="2088232" cy="152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boks 6"/>
          <p:cNvSpPr txBox="1"/>
          <p:nvPr userDrawn="1"/>
        </p:nvSpPr>
        <p:spPr>
          <a:xfrm>
            <a:off x="5652120" y="1698940"/>
            <a:ext cx="32403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da-DK" sz="1200" baseline="0" dirty="0" smtClean="0"/>
              <a:t>INSTITUTE FOR LANGUAGES &amp; CULTURES</a:t>
            </a:r>
            <a:endParaRPr lang="da-DK" sz="1200" dirty="0"/>
          </a:p>
        </p:txBody>
      </p:sp>
      <p:sp>
        <p:nvSpPr>
          <p:cNvPr id="10" name="Tekstboks 9"/>
          <p:cNvSpPr txBox="1"/>
          <p:nvPr userDrawn="1"/>
        </p:nvSpPr>
        <p:spPr>
          <a:xfrm>
            <a:off x="323528" y="1706754"/>
            <a:ext cx="280831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dirty="0" smtClean="0"/>
              <a:t>ROYAL DANISH DEFENCE COLLEGE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80279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670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225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666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155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417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380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150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899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F5AD-4966-435D-A119-B22B2D570877}" type="datetimeFigureOut">
              <a:rPr lang="da-DK" smtClean="0"/>
              <a:pPr/>
              <a:t>22-05-2022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D91A2-D002-4B45-9072-EE1A19BE38A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190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376263"/>
          </a:xfrm>
        </p:spPr>
        <p:txBody>
          <a:bodyPr>
            <a:noAutofit/>
          </a:bodyPr>
          <a:lstStyle/>
          <a:p>
            <a:r>
              <a:rPr lang="da-DK" sz="6000" dirty="0" err="1" smtClean="0"/>
              <a:t>Foreign</a:t>
            </a:r>
            <a:r>
              <a:rPr lang="da-DK" sz="6000" dirty="0" smtClean="0"/>
              <a:t> </a:t>
            </a:r>
            <a:r>
              <a:rPr lang="da-DK" sz="6000" smtClean="0"/>
              <a:t>languages</a:t>
            </a:r>
            <a:r>
              <a:rPr lang="da-DK" sz="6000" dirty="0" smtClean="0"/>
              <a:t> and </a:t>
            </a:r>
            <a:r>
              <a:rPr lang="da-DK" sz="6000" dirty="0" err="1" smtClean="0"/>
              <a:t>strategic</a:t>
            </a:r>
            <a:r>
              <a:rPr lang="da-DK" sz="6000" dirty="0" smtClean="0"/>
              <a:t> </a:t>
            </a:r>
            <a:r>
              <a:rPr lang="da-DK" sz="6000" dirty="0" err="1" smtClean="0"/>
              <a:t>thinking</a:t>
            </a:r>
            <a:endParaRPr lang="da-DK" sz="6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2713856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– the Danish case</a:t>
            </a:r>
          </a:p>
          <a:p>
            <a:endParaRPr lang="en-US" sz="1200" b="1" dirty="0" smtClean="0"/>
          </a:p>
          <a:p>
            <a:endParaRPr lang="en-US" sz="1200" b="1" dirty="0"/>
          </a:p>
          <a:p>
            <a:r>
              <a:rPr lang="en-US" sz="1800" dirty="0" smtClean="0"/>
              <a:t>Dr. Allan Juhl Kristensen, Director of Studies</a:t>
            </a:r>
          </a:p>
          <a:p>
            <a:r>
              <a:rPr lang="en-US" sz="1800" dirty="0" smtClean="0"/>
              <a:t>Royal Danish </a:t>
            </a:r>
            <a:r>
              <a:rPr lang="en-US" sz="1800" dirty="0" err="1" smtClean="0"/>
              <a:t>Defence</a:t>
            </a:r>
            <a:r>
              <a:rPr lang="en-US" sz="1800" dirty="0" smtClean="0"/>
              <a:t> Language Academy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23950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 smtClean="0"/>
              <a:t>What </a:t>
            </a:r>
            <a:r>
              <a:rPr lang="en-US" dirty="0"/>
              <a:t>takes the place of a </a:t>
            </a:r>
            <a:r>
              <a:rPr lang="en-US" dirty="0" smtClean="0"/>
              <a:t>strategy?</a:t>
            </a: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Units responsible for training and delivery begin to act (bottom up).</a:t>
            </a:r>
          </a:p>
          <a:p>
            <a:pPr marL="800100" lvl="1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RDDLA instigates meetings with Central Command (CC) twice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 year to assess the need for linguistic support and put forward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recommendations.</a:t>
            </a:r>
          </a:p>
          <a:p>
            <a:pPr marL="800100" lvl="1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CC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does not gather data on the demand, extent, types of missions and tasks that ML undertake in a systematic way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800100" lvl="1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Instead RDDLA puts forward recommendation to CC based on commandant’s report.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20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4000" dirty="0">
                <a:latin typeface="+mj-lt"/>
                <a:cs typeface="Calibri Light" panose="020F0302020204030204" pitchFamily="34" charset="0"/>
              </a:rPr>
              <a:t>Current </a:t>
            </a:r>
            <a:r>
              <a:rPr lang="en-US" sz="4000" dirty="0" smtClean="0">
                <a:latin typeface="+mj-lt"/>
                <a:cs typeface="Calibri Light" panose="020F0302020204030204" pitchFamily="34" charset="0"/>
              </a:rPr>
              <a:t>formula</a:t>
            </a:r>
            <a:endParaRPr lang="da-DK" sz="4000" dirty="0">
              <a:latin typeface="+mj-lt"/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1)How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many ML are currently in the reserve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undertaking training x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number of expected deployments per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linguist.</a:t>
            </a:r>
            <a:endParaRPr lang="da-DK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2) Estimated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operational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requirements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over a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2-3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year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period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 on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past, existing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and planned OPS.</a:t>
            </a:r>
            <a:endParaRPr lang="da-DK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2:1 = current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reserve can cover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until year x so we need to recruit y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number of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ML cadets.</a:t>
            </a:r>
          </a:p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Numbers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driven analysis: premised on what we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know we have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and what we (think we know we) need. </a:t>
            </a:r>
            <a:endParaRPr lang="da-DK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4000" dirty="0" smtClean="0">
                <a:latin typeface="+mj-lt"/>
                <a:cs typeface="Calibri Light" panose="020F0302020204030204" pitchFamily="34" charset="0"/>
              </a:rPr>
              <a:t>Strengths and weaknesses</a:t>
            </a:r>
            <a:endParaRPr lang="da-DK" sz="4000" dirty="0">
              <a:latin typeface="+mj-lt"/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Just enough, just in time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Frugal use of resources</a:t>
            </a:r>
          </a:p>
          <a:p>
            <a:pPr marL="457200" indent="-457200">
              <a:buFontTx/>
              <a:buChar char="-"/>
            </a:pPr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Based narrowly on INTOPS requirements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Limited predictive power</a:t>
            </a: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97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4000" dirty="0" smtClean="0">
                <a:latin typeface="+mj-lt"/>
                <a:cs typeface="Calibri Light" panose="020F0302020204030204" pitchFamily="34" charset="0"/>
              </a:rPr>
              <a:t>Opportunities and threats</a:t>
            </a:r>
            <a:endParaRPr lang="da-DK" sz="4000" dirty="0">
              <a:latin typeface="+mj-lt"/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O)</a:t>
            </a:r>
          </a:p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Current levels of strategic thinking leave room for an assessment of the relevance and value of FL capabilities and an drawing up of</a:t>
            </a: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plans towards </a:t>
            </a:r>
            <a:r>
              <a:rPr lang="en-US" sz="28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 </a:t>
            </a: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goal.</a:t>
            </a:r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T) </a:t>
            </a:r>
          </a:p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Replacing Military Linguists with Civilian Military interpreters?</a:t>
            </a:r>
          </a:p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Phasing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out English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instruction? </a:t>
            </a:r>
            <a:endParaRPr lang="da-DK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3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 smtClean="0"/>
              <a:t>What </a:t>
            </a:r>
            <a:r>
              <a:rPr lang="en-US" dirty="0"/>
              <a:t>takes the place of a </a:t>
            </a:r>
            <a:r>
              <a:rPr lang="en-US" dirty="0" smtClean="0"/>
              <a:t>strategy?</a:t>
            </a: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FL requirements are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not integral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to the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operational planning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cycle. </a:t>
            </a:r>
          </a:p>
          <a:p>
            <a:pPr marL="800100" lvl="1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Requests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often come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at short notice.</a:t>
            </a:r>
          </a:p>
          <a:p>
            <a:pPr marL="800100" lvl="1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Requests come rapidly and suddenly when operational needs arise.</a:t>
            </a:r>
          </a:p>
          <a:p>
            <a:pPr marL="800100" lvl="1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Lack of coordination.</a:t>
            </a: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6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 smtClean="0"/>
              <a:t>What </a:t>
            </a:r>
            <a:r>
              <a:rPr lang="en-US" dirty="0"/>
              <a:t>takes the place of a </a:t>
            </a:r>
            <a:r>
              <a:rPr lang="en-US" dirty="0" smtClean="0"/>
              <a:t>strategy?</a:t>
            </a: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Sense of one’s profession and professionalism not being appreciated and recognized</a:t>
            </a:r>
          </a:p>
          <a:p>
            <a:pPr marL="342900" indent="-342900">
              <a:buFontTx/>
              <a:buChar char="-"/>
            </a:pP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Siege mentality among teaching faculty</a:t>
            </a: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Sense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of precariousness among faculty</a:t>
            </a:r>
          </a:p>
          <a:p>
            <a:pPr marL="342900" lvl="0" indent="-342900">
              <a:buFontTx/>
              <a:buChar char="-"/>
            </a:pP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7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8399" y="404664"/>
            <a:ext cx="6729166" cy="1008111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da-DK" sz="3600" dirty="0" smtClean="0"/>
              <a:t>An argument for </a:t>
            </a:r>
            <a:r>
              <a:rPr lang="da-DK" sz="3600" dirty="0" err="1" smtClean="0"/>
              <a:t>strategic</a:t>
            </a:r>
            <a:r>
              <a:rPr lang="da-DK" sz="3600" dirty="0" smtClean="0"/>
              <a:t> </a:t>
            </a:r>
            <a:r>
              <a:rPr lang="da-DK" sz="3600" dirty="0" err="1" smtClean="0"/>
              <a:t>thinking</a:t>
            </a:r>
            <a:endParaRPr lang="da-DK" sz="3600" dirty="0"/>
          </a:p>
        </p:txBody>
      </p:sp>
      <p:sp>
        <p:nvSpPr>
          <p:cNvPr id="9" name="Tekstfelt 8"/>
          <p:cNvSpPr txBox="1"/>
          <p:nvPr/>
        </p:nvSpPr>
        <p:spPr>
          <a:xfrm>
            <a:off x="323528" y="2060848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”</a:t>
            </a:r>
            <a:r>
              <a:rPr lang="da-DK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there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is an </a:t>
            </a:r>
            <a:r>
              <a:rPr lang="da-DK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implict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idea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in Mattis’ </a:t>
            </a:r>
            <a:r>
              <a:rPr lang="da-DK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military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force is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only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relevant if it is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frequently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used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, or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useable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.”</a:t>
            </a:r>
            <a:endParaRPr lang="da-DK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da-DK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[but]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as a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strategic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Pascal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answer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like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an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insurance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policy,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it’s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worth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having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in the rare event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do have to </a:t>
            </a:r>
            <a:r>
              <a:rPr lang="da-DK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lang="da-DK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it</a:t>
            </a:r>
            <a:r>
              <a:rPr lang="da-DK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.” </a:t>
            </a:r>
            <a:r>
              <a:rPr lang="da-DK" dirty="0"/>
              <a:t>Putting Pascal back </a:t>
            </a:r>
            <a:r>
              <a:rPr lang="da-DK" dirty="0" err="1"/>
              <a:t>into</a:t>
            </a:r>
            <a:r>
              <a:rPr lang="da-DK" dirty="0"/>
              <a:t> the Wager</a:t>
            </a:r>
            <a:endParaRPr lang="da-DK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0" indent="-342900">
              <a:buFontTx/>
              <a:buChar char="-"/>
            </a:pPr>
            <a:endParaRPr lang="da-DK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55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1289050" y="738464"/>
            <a:ext cx="6727825" cy="663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4000" dirty="0" smtClean="0"/>
              <a:t>Agenda</a:t>
            </a:r>
            <a:endParaRPr lang="da-DK" sz="4000" dirty="0"/>
          </a:p>
        </p:txBody>
      </p:sp>
      <p:sp>
        <p:nvSpPr>
          <p:cNvPr id="3" name="Rektangel 2"/>
          <p:cNvSpPr/>
          <p:nvPr/>
        </p:nvSpPr>
        <p:spPr>
          <a:xfrm>
            <a:off x="755576" y="2429594"/>
            <a:ext cx="747987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explore what strategizing - or the lack thereof - means for the generation and delivery of foreign language capabilities in the case of the Danish Armed </a:t>
            </a:r>
            <a:r>
              <a:rPr lang="en-US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Forces.</a:t>
            </a:r>
            <a:endParaRPr lang="da-DK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 a conversation across countries about the topic.</a:t>
            </a:r>
            <a:endParaRPr lang="da-DK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lvl="0" indent="-571500">
              <a:buFont typeface="Wingdings" panose="05000000000000000000" pitchFamily="2" charset="2"/>
              <a:buChar char="§"/>
            </a:pPr>
            <a:endParaRPr lang="da-DK" sz="36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22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0689"/>
            <a:ext cx="6507162" cy="65273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a-DK" sz="4000" dirty="0" smtClean="0">
                <a:latin typeface="+mj-lt"/>
                <a:cs typeface="Calibri Light" panose="020F0302020204030204" pitchFamily="34" charset="0"/>
              </a:rPr>
              <a:t>Definitions and </a:t>
            </a:r>
            <a:r>
              <a:rPr lang="da-DK" sz="4000" dirty="0" err="1" smtClean="0">
                <a:latin typeface="+mj-lt"/>
                <a:cs typeface="Calibri Light" panose="020F0302020204030204" pitchFamily="34" charset="0"/>
              </a:rPr>
              <a:t>origins</a:t>
            </a:r>
            <a:endParaRPr lang="da-DK" sz="4000" dirty="0">
              <a:latin typeface="+mj-lt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da-DK" dirty="0" smtClean="0"/>
          </a:p>
        </p:txBody>
      </p:sp>
      <p:sp>
        <p:nvSpPr>
          <p:cNvPr id="12291" name="Tekstboks 5"/>
          <p:cNvSpPr txBox="1">
            <a:spLocks noChangeArrowheads="1"/>
          </p:cNvSpPr>
          <p:nvPr/>
        </p:nvSpPr>
        <p:spPr bwMode="auto">
          <a:xfrm>
            <a:off x="755576" y="2204864"/>
            <a:ext cx="8096894" cy="300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charset="0"/>
              <a:defRPr sz="3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ts val="600"/>
              </a:spcBef>
              <a:buFont typeface="Arial" charset="0"/>
              <a:tabLst>
                <a:tab pos="349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Strategize - to devise a strategy or course of action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Strategy - a careful plan or method/ the art of devising or employing plans or stratagems toward a goal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From Greek </a:t>
            </a:r>
            <a:r>
              <a:rPr lang="en-US" sz="2800" b="0" dirty="0" err="1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stratēgia</a:t>
            </a:r>
            <a:r>
              <a:rPr lang="en-US" sz="2800" b="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generalship, from </a:t>
            </a:r>
            <a:r>
              <a:rPr lang="en-US" sz="2800" b="0" dirty="0" err="1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stratēgos</a:t>
            </a:r>
            <a:endParaRPr lang="en-US" sz="2800" b="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b="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0" dirty="0" smtClean="0"/>
              <a:t>	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96544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9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4000" dirty="0" err="1" smtClean="0"/>
              <a:t>Some</a:t>
            </a:r>
            <a:r>
              <a:rPr lang="da-DK" sz="4000" dirty="0" smtClean="0"/>
              <a:t> </a:t>
            </a:r>
            <a:r>
              <a:rPr lang="da-DK" sz="4000" dirty="0" err="1" smtClean="0"/>
              <a:t>countries</a:t>
            </a:r>
            <a:r>
              <a:rPr lang="da-DK" sz="4000" dirty="0" smtClean="0"/>
              <a:t> have </a:t>
            </a:r>
            <a:r>
              <a:rPr lang="da-DK" sz="4000" dirty="0" err="1" smtClean="0"/>
              <a:t>them</a:t>
            </a:r>
            <a:endParaRPr lang="da-DK" sz="4000" dirty="0" smtClean="0"/>
          </a:p>
        </p:txBody>
      </p:sp>
      <p:sp>
        <p:nvSpPr>
          <p:cNvPr id="2" name="Rektangel 1"/>
          <p:cNvSpPr/>
          <p:nvPr/>
        </p:nvSpPr>
        <p:spPr>
          <a:xfrm>
            <a:off x="467544" y="2204864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“Foreign language skills and regional and culture capabilities are enduring critical competencies…” </a:t>
            </a:r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da-DK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“Defense Intelligence Components will optimize the development, maintenance, enhancement, and utilization of these capabilities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.”</a:t>
            </a:r>
          </a:p>
          <a:p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29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dirty="0" smtClean="0">
                <a:latin typeface="+mj-lt"/>
                <a:cs typeface="Times New Roman" panose="02020603050405020304" pitchFamily="18" charset="0"/>
              </a:rPr>
              <a:t>Some are working on them</a:t>
            </a:r>
            <a:endParaRPr lang="da-DK" sz="4000" dirty="0" smtClean="0">
              <a:latin typeface="+mj-lt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467544" y="2348880"/>
            <a:ext cx="8424936" cy="372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Evolving </a:t>
            </a:r>
            <a:r>
              <a:rPr lang="en-US" sz="2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Defence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 strategy</a:t>
            </a:r>
            <a:endParaRPr lang="da-DK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“</a:t>
            </a:r>
            <a:r>
              <a:rPr lang="en-US" sz="28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Fundamental change – having a strategy! Requirement setting is a significant factor. Going from “bottom-up” to “top-down” requirement setting.”</a:t>
            </a:r>
            <a:endParaRPr lang="da-DK" sz="28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“Consultation across UK </a:t>
            </a: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Government”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“Scope </a:t>
            </a:r>
            <a:r>
              <a:rPr lang="en-US" sz="28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to influence national strategy/policy</a:t>
            </a: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.”  </a:t>
            </a:r>
            <a:endParaRPr lang="da-DK" sz="28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MJ </a:t>
            </a:r>
            <a:r>
              <a:rPr lang="en-US" sz="28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Gibb (David) (2019, Copenhagen),</a:t>
            </a:r>
            <a:endParaRPr lang="da-DK" sz="28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23528" y="2146085"/>
            <a:ext cx="8568952" cy="372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earch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term “language strategy”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= </a:t>
            </a:r>
            <a:r>
              <a:rPr lang="en-US" sz="28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publication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 report/handbook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on the use of English expressions in written correspondence within the </a:t>
            </a:r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Defence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Acquisition and Logistics </a:t>
            </a:r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Organisation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(DALO). </a:t>
            </a:r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Part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of a </a:t>
            </a:r>
            <a:r>
              <a:rPr lang="en-U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programme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on how to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“optimize supply chains”. </a:t>
            </a:r>
            <a:endParaRPr lang="da-DK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ladsholder til tekst 2"/>
          <p:cNvSpPr txBox="1">
            <a:spLocks/>
          </p:cNvSpPr>
          <p:nvPr/>
        </p:nvSpPr>
        <p:spPr>
          <a:xfrm>
            <a:off x="1311502" y="620689"/>
            <a:ext cx="6507162" cy="6527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a-DK" sz="4000" dirty="0" err="1" smtClean="0">
                <a:latin typeface="+mj-lt"/>
                <a:cs typeface="Calibri Light" panose="020F0302020204030204" pitchFamily="34" charset="0"/>
              </a:rPr>
              <a:t>Some</a:t>
            </a:r>
            <a:r>
              <a:rPr lang="da-DK" sz="4000" dirty="0" smtClean="0">
                <a:latin typeface="+mj-lt"/>
                <a:cs typeface="Calibri Light" panose="020F0302020204030204" pitchFamily="34" charset="0"/>
              </a:rPr>
              <a:t> </a:t>
            </a:r>
            <a:r>
              <a:rPr lang="da-DK" sz="4000" dirty="0" err="1" smtClean="0">
                <a:latin typeface="+mj-lt"/>
                <a:cs typeface="Calibri Light" panose="020F0302020204030204" pitchFamily="34" charset="0"/>
              </a:rPr>
              <a:t>don’t</a:t>
            </a:r>
            <a:endParaRPr lang="da-DK" sz="4000" dirty="0" smtClean="0">
              <a:latin typeface="+mj-lt"/>
              <a:cs typeface="Calibri Light" panose="020F03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8717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332656"/>
            <a:ext cx="6932906" cy="6523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latin typeface="+mj-lt"/>
                <a:cs typeface="Calibri Light" panose="020F0302020204030204" pitchFamily="34" charset="0"/>
              </a:rPr>
              <a:t>Danish Armed Forces Training and Education </a:t>
            </a:r>
            <a:r>
              <a:rPr lang="en-US" sz="4000" dirty="0" smtClean="0">
                <a:latin typeface="+mj-lt"/>
                <a:cs typeface="Calibri Light" panose="020F0302020204030204" pitchFamily="34" charset="0"/>
              </a:rPr>
              <a:t>Strategy</a:t>
            </a:r>
            <a:endParaRPr lang="da-DK" sz="4000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2291" name="Tekstboks 5"/>
          <p:cNvSpPr txBox="1">
            <a:spLocks noChangeArrowheads="1"/>
          </p:cNvSpPr>
          <p:nvPr/>
        </p:nvSpPr>
        <p:spPr bwMode="auto">
          <a:xfrm>
            <a:off x="323528" y="2050970"/>
            <a:ext cx="8096894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charset="0"/>
              <a:defRPr sz="3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ts val="600"/>
              </a:spcBef>
              <a:buFont typeface="Arial" charset="0"/>
              <a:tabLst>
                <a:tab pos="349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“DAFTES 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provides a</a:t>
            </a:r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framework 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for a wide portfolio of learning and training activities, including basic and further training and education </a:t>
            </a:r>
            <a:r>
              <a:rPr lang="en-US" sz="2800" b="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programmes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 as well as professional development courses. </a:t>
            </a:r>
            <a:endParaRPr lang="en-US" sz="28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endParaRPr lang="en-US" sz="28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DAFTES 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sets the (general) direction for </a:t>
            </a:r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future 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development of training courses and </a:t>
            </a:r>
            <a:r>
              <a:rPr lang="en-US" sz="2800" b="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programmes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 within the Danish Armed Forces based on principles of relevance, quality and flexibility</a:t>
            </a:r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.”</a:t>
            </a:r>
            <a:endParaRPr lang="en-GB" sz="2800" b="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n-US" sz="4000" dirty="0" smtClean="0">
                <a:latin typeface="+mj-lt"/>
                <a:cs typeface="Calibri Light" panose="020F0302020204030204" pitchFamily="34" charset="0"/>
              </a:rPr>
              <a:t>DAFTES</a:t>
            </a:r>
            <a:endParaRPr lang="da-DK" sz="4000" dirty="0" smtClean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2291" name="Tekstboks 5"/>
          <p:cNvSpPr txBox="1">
            <a:spLocks noChangeArrowheads="1"/>
          </p:cNvSpPr>
          <p:nvPr/>
        </p:nvSpPr>
        <p:spPr bwMode="auto">
          <a:xfrm>
            <a:off x="363538" y="2675815"/>
            <a:ext cx="8168902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charset="0"/>
              <a:defRPr sz="3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ts val="600"/>
              </a:spcBef>
              <a:buFont typeface="Arial" charset="0"/>
              <a:tabLst>
                <a:tab pos="3492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“Training 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courses and </a:t>
            </a:r>
            <a:r>
              <a:rPr lang="en-US" sz="2800" b="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programmes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 are informed by knowledge derived from the subject </a:t>
            </a:r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areas: </a:t>
            </a:r>
          </a:p>
          <a:p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military </a:t>
            </a: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strategy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, m</a:t>
            </a:r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ilitary 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operations, m</a:t>
            </a:r>
            <a:r>
              <a:rPr lang="en-US" sz="28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ilitary </a:t>
            </a:r>
            <a:r>
              <a:rPr lang="en-US" sz="28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command and leadership, technology as well as intercultural competence and war studies</a:t>
            </a:r>
            <a:r>
              <a:rPr lang="en-US" sz="2400" b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.” </a:t>
            </a:r>
            <a:endParaRPr lang="da-DK" sz="1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a-DK" sz="1200" b="1" i="1" u="none" strike="noStrike" kern="1200" cap="none" spc="1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a-DK" sz="1200" i="1" spc="10" baseline="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a-DK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784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2"/>
          <p:cNvSpPr>
            <a:spLocks noGrp="1"/>
          </p:cNvSpPr>
          <p:nvPr>
            <p:ph type="body" sz="quarter" idx="4294967295"/>
          </p:nvPr>
        </p:nvSpPr>
        <p:spPr>
          <a:xfrm>
            <a:off x="1311502" y="621099"/>
            <a:ext cx="6507162" cy="6523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4000" dirty="0" err="1" smtClean="0">
                <a:cs typeface="Calibri Light" panose="020F0302020204030204" pitchFamily="34" charset="0"/>
              </a:rPr>
              <a:t>We</a:t>
            </a:r>
            <a:r>
              <a:rPr lang="da-DK" sz="4000" dirty="0" smtClean="0">
                <a:cs typeface="Calibri Light" panose="020F0302020204030204" pitchFamily="34" charset="0"/>
              </a:rPr>
              <a:t> know…</a:t>
            </a:r>
            <a:endParaRPr lang="da-DK" sz="4000" dirty="0">
              <a:cs typeface="Calibri Light" panose="020F0302020204030204" pitchFamily="34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683568" y="1988840"/>
            <a:ext cx="7704856" cy="3268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Danish </a:t>
            </a:r>
            <a:r>
              <a:rPr lang="en-US" sz="2800" dirty="0" err="1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Defence</a:t>
            </a: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does not have and has never had a foreign language strategy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 smtClean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No one appears to know exactly why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 smtClean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Some of </a:t>
            </a:r>
            <a:r>
              <a:rPr lang="en-US" sz="28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</a:t>
            </a:r>
            <a:r>
              <a:rPr lang="en-US" sz="2800" dirty="0" smtClean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he consequences of not strategizing. </a:t>
            </a:r>
            <a:endParaRPr lang="da-DK" sz="28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0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tter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12078</TotalTime>
  <Words>776</Words>
  <Application>Microsoft Office PowerPoint</Application>
  <PresentationFormat>Skærmshow (4:3)</PresentationFormat>
  <Paragraphs>112</Paragraphs>
  <Slides>16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Franklin Gothic Medium</vt:lpstr>
      <vt:lpstr>Times New Roman</vt:lpstr>
      <vt:lpstr>Wingdings</vt:lpstr>
      <vt:lpstr>Kontortema</vt:lpstr>
      <vt:lpstr>Foreign languages and strategic thinking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Forsvaret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ISP-P10 Siemssen, Siems Christopher</dc:creator>
  <cp:lastModifiedBy>Kristensen, Allan Juhl</cp:lastModifiedBy>
  <cp:revision>358</cp:revision>
  <cp:lastPrinted>2022-05-19T12:26:34Z</cp:lastPrinted>
  <dcterms:created xsi:type="dcterms:W3CDTF">2015-06-18T16:02:06Z</dcterms:created>
  <dcterms:modified xsi:type="dcterms:W3CDTF">2022-05-22T19:58:34Z</dcterms:modified>
</cp:coreProperties>
</file>