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9" r:id="rId2"/>
    <p:sldId id="331" r:id="rId3"/>
    <p:sldId id="340" r:id="rId4"/>
    <p:sldId id="341" r:id="rId5"/>
    <p:sldId id="344" r:id="rId6"/>
    <p:sldId id="346" r:id="rId7"/>
    <p:sldId id="345" r:id="rId8"/>
    <p:sldId id="343" r:id="rId9"/>
    <p:sldId id="342" r:id="rId10"/>
    <p:sldId id="355" r:id="rId11"/>
    <p:sldId id="349" r:id="rId12"/>
    <p:sldId id="347" r:id="rId13"/>
    <p:sldId id="348" r:id="rId14"/>
    <p:sldId id="350" r:id="rId15"/>
    <p:sldId id="352" r:id="rId16"/>
    <p:sldId id="351" r:id="rId17"/>
    <p:sldId id="353" r:id="rId18"/>
    <p:sldId id="354" r:id="rId19"/>
    <p:sldId id="32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5" autoAdjust="0"/>
    <p:restoredTop sz="94660"/>
  </p:normalViewPr>
  <p:slideViewPr>
    <p:cSldViewPr snapToGrid="0">
      <p:cViewPr>
        <p:scale>
          <a:sx n="90" d="100"/>
          <a:sy n="90" d="100"/>
        </p:scale>
        <p:origin x="4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F2F9-8D68-4C76-AF5D-31B1AFA289CC}" type="datetimeFigureOut">
              <a:rPr lang="pl-PL" smtClean="0"/>
              <a:t>13.05.2024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6DA0D-9606-41D3-98B9-9859FB893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89596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F7CC0-7F5C-4F98-8DBA-624131F58866}" type="datetimeFigureOut">
              <a:rPr lang="pl-PL" smtClean="0"/>
              <a:t>13.05.2024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FE849-CD91-4A45-958B-940A52F6B0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4134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FFB2-2B6F-45C8-94B0-AE53A443EA18}" type="datetime1">
              <a:rPr lang="pl-PL" smtClean="0"/>
              <a:t>13.05.2024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23D7-293B-44F2-971B-10F02D620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2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E42D-9988-4112-B11C-CD367EA2CD75}" type="datetime1">
              <a:rPr lang="pl-PL" smtClean="0"/>
              <a:t>13.05.2024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23D7-293B-44F2-971B-10F02D620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83F-4103-4A91-82F0-3517810005AF}" type="datetime1">
              <a:rPr lang="pl-PL" smtClean="0"/>
              <a:t>13.05.2024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23D7-293B-44F2-971B-10F02D620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24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678B-6BFB-488B-A878-8D52B08A597A}" type="datetime1">
              <a:rPr lang="pl-PL" smtClean="0"/>
              <a:t>13.05.2024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23D7-293B-44F2-971B-10F02D620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52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EF3A-19D7-4518-8903-64696CA4A17C}" type="datetime1">
              <a:rPr lang="pl-PL" smtClean="0"/>
              <a:t>13.05.2024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23D7-293B-44F2-971B-10F02D620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33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8085-FE6E-4AAC-90CC-8405BDB95D1C}" type="datetime1">
              <a:rPr lang="pl-PL" smtClean="0"/>
              <a:t>13.05.2024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23D7-293B-44F2-971B-10F02D620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77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4DA-81A2-4661-81BC-91BC052F1349}" type="datetime1">
              <a:rPr lang="pl-PL" smtClean="0"/>
              <a:t>13.05.2024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23D7-293B-44F2-971B-10F02D620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08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20DB-EEEF-4E27-A133-2EFD79F63A55}" type="datetime1">
              <a:rPr lang="pl-PL" smtClean="0"/>
              <a:t>13.05.2024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23D7-293B-44F2-971B-10F02D620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25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72E1-99B4-4490-A6B0-649D5DFB9680}" type="datetime1">
              <a:rPr lang="pl-PL" smtClean="0"/>
              <a:t>13.05.2024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23D7-293B-44F2-971B-10F02D620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4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ABCA-94B3-43C1-AC7E-E6B0CE0B3340}" type="datetime1">
              <a:rPr lang="pl-PL" smtClean="0"/>
              <a:t>13.05.2024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23D7-293B-44F2-971B-10F02D620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9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35AC-71C3-47B0-A624-711D7BD64B06}" type="datetime1">
              <a:rPr lang="pl-PL" smtClean="0"/>
              <a:t>13.05.2024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23D7-293B-44F2-971B-10F02D620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5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E81EA-6291-4AFC-9B8D-F345E9662003}" type="datetime1">
              <a:rPr lang="pl-PL" smtClean="0"/>
              <a:t>13.05.2024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A23D7-293B-44F2-971B-10F02D620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76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rfect-english-grammar.com/" TargetMode="External"/><Relationship Id="rId5" Type="http://schemas.openxmlformats.org/officeDocument/2006/relationships/hyperlink" Target="http://www.english-practice.at/" TargetMode="External"/><Relationship Id="rId4" Type="http://schemas.openxmlformats.org/officeDocument/2006/relationships/hyperlink" Target="https://test-english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"/>
            <a:ext cx="9144000" cy="6856629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98499" y="2459826"/>
            <a:ext cx="7742767" cy="1743874"/>
          </a:xfrm>
        </p:spPr>
        <p:txBody>
          <a:bodyPr>
            <a:normAutofit fontScale="92500" lnSpcReduction="10000"/>
          </a:bodyPr>
          <a:lstStyle/>
          <a:p>
            <a:r>
              <a:rPr lang="pl-PL" sz="4400" b="1" dirty="0">
                <a:solidFill>
                  <a:schemeClr val="bg1"/>
                </a:solidFill>
              </a:rPr>
              <a:t>Language </a:t>
            </a:r>
            <a:r>
              <a:rPr lang="pl-PL" sz="4400" b="1" dirty="0" err="1">
                <a:solidFill>
                  <a:schemeClr val="bg1"/>
                </a:solidFill>
              </a:rPr>
              <a:t>acquisition</a:t>
            </a:r>
            <a:r>
              <a:rPr lang="pl-PL" sz="4400" b="1" dirty="0">
                <a:solidFill>
                  <a:schemeClr val="bg1"/>
                </a:solidFill>
              </a:rPr>
              <a:t> dynamics</a:t>
            </a:r>
            <a:br>
              <a:rPr lang="pl-PL" sz="4400" b="1" dirty="0">
                <a:solidFill>
                  <a:schemeClr val="bg1"/>
                </a:solidFill>
              </a:rPr>
            </a:br>
            <a:r>
              <a:rPr lang="pl-PL" sz="4400" b="1" dirty="0">
                <a:solidFill>
                  <a:schemeClr val="bg1"/>
                </a:solidFill>
              </a:rPr>
              <a:t>in </a:t>
            </a:r>
            <a:r>
              <a:rPr lang="pl-PL" sz="4400" b="1" dirty="0" err="1">
                <a:solidFill>
                  <a:schemeClr val="bg1"/>
                </a:solidFill>
              </a:rPr>
              <a:t>Polish-Ukrainian</a:t>
            </a:r>
            <a:r>
              <a:rPr lang="pl-PL" sz="4400" b="1" dirty="0">
                <a:solidFill>
                  <a:schemeClr val="bg1"/>
                </a:solidFill>
              </a:rPr>
              <a:t> </a:t>
            </a:r>
            <a:br>
              <a:rPr lang="pl-PL" sz="4400" b="1" dirty="0">
                <a:solidFill>
                  <a:schemeClr val="bg1"/>
                </a:solidFill>
              </a:rPr>
            </a:br>
            <a:r>
              <a:rPr lang="pl-PL" sz="4400" b="1" dirty="0" err="1">
                <a:solidFill>
                  <a:schemeClr val="bg1"/>
                </a:solidFill>
              </a:rPr>
              <a:t>intermediate</a:t>
            </a:r>
            <a:r>
              <a:rPr lang="pl-PL" sz="4400" b="1" dirty="0">
                <a:solidFill>
                  <a:schemeClr val="bg1"/>
                </a:solidFill>
              </a:rPr>
              <a:t> </a:t>
            </a:r>
            <a:r>
              <a:rPr lang="pl-PL" sz="4400" b="1" dirty="0" err="1">
                <a:solidFill>
                  <a:schemeClr val="bg1"/>
                </a:solidFill>
              </a:rPr>
              <a:t>level</a:t>
            </a:r>
            <a:r>
              <a:rPr lang="pl-PL" sz="4400" b="1" dirty="0">
                <a:solidFill>
                  <a:schemeClr val="bg1"/>
                </a:solidFill>
              </a:rPr>
              <a:t> </a:t>
            </a:r>
            <a:r>
              <a:rPr lang="pl-PL" sz="4400" b="1" dirty="0" err="1">
                <a:solidFill>
                  <a:schemeClr val="bg1"/>
                </a:solidFill>
              </a:rPr>
              <a:t>group</a:t>
            </a:r>
            <a:endParaRPr lang="pl-PL" sz="4400" b="1" dirty="0">
              <a:solidFill>
                <a:schemeClr val="bg1"/>
              </a:solidFill>
            </a:endParaRP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11F9BFD4-7899-4C44-8C29-90A0BBC8F08D}"/>
              </a:ext>
            </a:extLst>
          </p:cNvPr>
          <p:cNvSpPr txBox="1">
            <a:spLocks/>
          </p:cNvSpPr>
          <p:nvPr/>
        </p:nvSpPr>
        <p:spPr>
          <a:xfrm rot="10800000" flipV="1">
            <a:off x="1423624" y="4605241"/>
            <a:ext cx="6292516" cy="1604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pl-PL" sz="1400" b="1" dirty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 Gabriel Skitaniak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pl-PL" sz="1400" b="1" dirty="0" err="1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</a:t>
            </a:r>
            <a:endParaRPr lang="pl-PL" sz="1400" b="1" dirty="0">
              <a:ln w="1143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pl-PL" sz="1400" b="1" dirty="0" err="1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pl-PL" sz="1400" b="1" dirty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pl-PL" sz="1400" b="1" dirty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endParaRPr lang="pl-PL" sz="1400" b="1" dirty="0">
              <a:ln w="1143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pl-PL" sz="1400" b="1" dirty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Tadeusz Kościuszko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pl-PL" sz="1400" b="1" dirty="0" err="1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pl-PL" sz="1400" b="1" dirty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Land </a:t>
            </a:r>
            <a:r>
              <a:rPr lang="pl-PL" sz="1400" b="1" dirty="0" err="1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Forces</a:t>
            </a:r>
            <a:endParaRPr lang="pl-PL" sz="1400" b="1" dirty="0">
              <a:ln w="1143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9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THE COURSE OF THE COURSE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25D8B3-4F51-EFEB-E57C-5CD2FA15E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84" y="174963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„We </a:t>
            </a:r>
            <a:r>
              <a:rPr lang="pl-PL" dirty="0" err="1"/>
              <a:t>don’t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 the </a:t>
            </a:r>
            <a:r>
              <a:rPr lang="pl-PL" dirty="0" err="1"/>
              <a:t>battle</a:t>
            </a:r>
            <a:r>
              <a:rPr lang="pl-PL" dirty="0"/>
              <a:t> of the </a:t>
            </a:r>
            <a:r>
              <a:rPr lang="pl-PL" dirty="0" err="1"/>
              <a:t>methods</a:t>
            </a:r>
            <a:r>
              <a:rPr lang="pl-PL" dirty="0"/>
              <a:t> </a:t>
            </a:r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”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F35A7C9-21F0-B1FB-DE7C-24E76C811A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75" y="2708401"/>
            <a:ext cx="2433249" cy="305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7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FINDINGS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A692A-7F5F-0DD2-FADD-F014148F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General</a:t>
            </a:r>
            <a:r>
              <a:rPr lang="en-AU" dirty="0"/>
              <a:t> findings:</a:t>
            </a:r>
          </a:p>
          <a:p>
            <a:endParaRPr lang="en-AU" dirty="0"/>
          </a:p>
          <a:p>
            <a:r>
              <a:rPr lang="pl-PL" dirty="0" err="1"/>
              <a:t>positive</a:t>
            </a:r>
            <a:r>
              <a:rPr lang="pl-PL" dirty="0"/>
              <a:t> </a:t>
            </a:r>
            <a:r>
              <a:rPr lang="pl-PL" dirty="0" err="1"/>
              <a:t>attitude</a:t>
            </a:r>
            <a:endParaRPr lang="pl-PL" dirty="0"/>
          </a:p>
          <a:p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struggle</a:t>
            </a:r>
            <a:r>
              <a:rPr lang="pl-PL" dirty="0"/>
              <a:t> with </a:t>
            </a:r>
            <a:r>
              <a:rPr lang="pl-PL" dirty="0" err="1"/>
              <a:t>grammar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524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FINDINGS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A692A-7F5F-0DD2-FADD-F014148F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Possibilities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 err="1"/>
              <a:t>great</a:t>
            </a:r>
            <a:r>
              <a:rPr lang="pl-PL" dirty="0"/>
              <a:t> </a:t>
            </a:r>
            <a:r>
              <a:rPr lang="pl-PL" dirty="0" err="1"/>
              <a:t>language</a:t>
            </a:r>
            <a:r>
              <a:rPr lang="pl-PL" dirty="0"/>
              <a:t> </a:t>
            </a:r>
            <a:r>
              <a:rPr lang="pl-PL" dirty="0" err="1"/>
              <a:t>exposition</a:t>
            </a:r>
            <a:endParaRPr lang="pl-PL" dirty="0"/>
          </a:p>
          <a:p>
            <a:r>
              <a:rPr lang="pl-PL" dirty="0" err="1"/>
              <a:t>natural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for </a:t>
            </a:r>
            <a:r>
              <a:rPr lang="pl-PL" dirty="0" err="1"/>
              <a:t>communication</a:t>
            </a:r>
            <a:endParaRPr lang="pl-PL" dirty="0"/>
          </a:p>
          <a:p>
            <a:r>
              <a:rPr lang="pl-PL" dirty="0" err="1"/>
              <a:t>task-oriented</a:t>
            </a:r>
            <a:r>
              <a:rPr lang="pl-PL" dirty="0"/>
              <a:t> learning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348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FINDINGS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A692A-7F5F-0DD2-FADD-F014148F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Challenges</a:t>
            </a:r>
            <a:r>
              <a:rPr lang="pl-PL" dirty="0"/>
              <a:t>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err="1"/>
              <a:t>initial</a:t>
            </a:r>
            <a:r>
              <a:rPr lang="pl-PL" dirty="0"/>
              <a:t> </a:t>
            </a:r>
            <a:r>
              <a:rPr lang="pl-PL" dirty="0" err="1"/>
              <a:t>differences</a:t>
            </a:r>
            <a:r>
              <a:rPr lang="pl-PL" dirty="0"/>
              <a:t> in </a:t>
            </a:r>
            <a:r>
              <a:rPr lang="pl-PL" dirty="0" err="1"/>
              <a:t>linguistic</a:t>
            </a:r>
            <a:r>
              <a:rPr lang="pl-PL" dirty="0"/>
              <a:t> </a:t>
            </a:r>
            <a:r>
              <a:rPr lang="pl-PL" dirty="0" err="1"/>
              <a:t>competences</a:t>
            </a:r>
            <a:endParaRPr lang="pl-PL" dirty="0"/>
          </a:p>
          <a:p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level</a:t>
            </a:r>
            <a:r>
              <a:rPr lang="pl-PL" dirty="0"/>
              <a:t> of </a:t>
            </a:r>
            <a:r>
              <a:rPr lang="pl-PL" dirty="0" err="1"/>
              <a:t>intake</a:t>
            </a:r>
            <a:r>
              <a:rPr lang="pl-PL" dirty="0"/>
              <a:t> </a:t>
            </a:r>
            <a:r>
              <a:rPr lang="pl-PL" dirty="0" err="1"/>
              <a:t>capabilities</a:t>
            </a:r>
            <a:endParaRPr lang="pl-PL" dirty="0"/>
          </a:p>
          <a:p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pronunciation</a:t>
            </a:r>
            <a:r>
              <a:rPr lang="pl-PL" dirty="0"/>
              <a:t> </a:t>
            </a:r>
            <a:r>
              <a:rPr lang="pl-PL" dirty="0" err="1"/>
              <a:t>problems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075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FINDINGS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A692A-7F5F-0DD2-FADD-F014148F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Good </a:t>
            </a:r>
            <a:r>
              <a:rPr lang="pl-PL" dirty="0" err="1"/>
              <a:t>practices</a:t>
            </a:r>
            <a:r>
              <a:rPr lang="pl-PL" dirty="0"/>
              <a:t>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err="1"/>
              <a:t>rotation</a:t>
            </a:r>
            <a:endParaRPr lang="pl-PL" dirty="0"/>
          </a:p>
          <a:p>
            <a:r>
              <a:rPr lang="pl-PL" dirty="0" err="1"/>
              <a:t>short</a:t>
            </a:r>
            <a:r>
              <a:rPr lang="pl-PL" dirty="0"/>
              <a:t> </a:t>
            </a:r>
            <a:r>
              <a:rPr lang="pl-PL" dirty="0" err="1"/>
              <a:t>tests</a:t>
            </a:r>
            <a:endParaRPr lang="pl-PL" dirty="0"/>
          </a:p>
          <a:p>
            <a:r>
              <a:rPr lang="pl-PL" dirty="0" err="1"/>
              <a:t>homework</a:t>
            </a:r>
            <a:endParaRPr lang="pl-PL" dirty="0"/>
          </a:p>
          <a:p>
            <a:r>
              <a:rPr lang="pl-PL" dirty="0" err="1"/>
              <a:t>whole</a:t>
            </a:r>
            <a:r>
              <a:rPr lang="pl-PL" dirty="0"/>
              <a:t> </a:t>
            </a:r>
            <a:r>
              <a:rPr lang="pl-PL" dirty="0" err="1"/>
              <a:t>class</a:t>
            </a:r>
            <a:r>
              <a:rPr lang="pl-PL" dirty="0"/>
              <a:t> </a:t>
            </a:r>
            <a:r>
              <a:rPr lang="pl-PL" dirty="0" err="1"/>
              <a:t>speaking</a:t>
            </a:r>
            <a:endParaRPr lang="pl-PL" dirty="0"/>
          </a:p>
          <a:p>
            <a:r>
              <a:rPr lang="pl-PL" dirty="0" err="1"/>
              <a:t>memorizing</a:t>
            </a:r>
            <a:r>
              <a:rPr lang="pl-PL" dirty="0"/>
              <a:t> </a:t>
            </a:r>
            <a:r>
              <a:rPr lang="pl-PL" dirty="0" err="1"/>
              <a:t>texts</a:t>
            </a:r>
            <a:endParaRPr lang="pl-PL" dirty="0"/>
          </a:p>
          <a:p>
            <a:r>
              <a:rPr lang="pl-PL" dirty="0" err="1"/>
              <a:t>individual</a:t>
            </a:r>
            <a:r>
              <a:rPr lang="pl-PL" dirty="0"/>
              <a:t> </a:t>
            </a:r>
            <a:r>
              <a:rPr lang="pl-PL" dirty="0" err="1"/>
              <a:t>work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023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FINDINGS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A692A-7F5F-0DD2-FADD-F014148F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Memorizing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22098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Tell me about your last party.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098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months ago I was in Zakopane with my girlfriend. We were celebrating my friend’s birthday in “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Sielski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Dwór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098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were eating traditional 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olish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dishes and drinking 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olish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vodka. After dinner we were dancing and singing karaoke.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098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atmosphere was just amazing.</a:t>
            </a:r>
            <a:endParaRPr lang="pl-PL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098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was the best party I ha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ever been to.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077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FINDINGS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A692A-7F5F-0DD2-FADD-F014148F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Memorizing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22098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you do in your free time?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098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don’t really have a lot of free time but when I do I usually meet my friends. We hang out in the city center and most of the times we go to a pub or a club to dance and drink something.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098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also try to keep fit so I try to move as much as I can. I often go running in the nearby park. When I’m really tired I just go for a </a:t>
            </a: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walk. Sometimes I go to the gym and work out.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2901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FINDINGS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A692A-7F5F-0DD2-FADD-F014148F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Speaking</a:t>
            </a:r>
            <a:r>
              <a:rPr lang="pl-PL" dirty="0"/>
              <a:t> </a:t>
            </a:r>
            <a:r>
              <a:rPr lang="pl-PL" dirty="0" err="1"/>
              <a:t>practice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8C1F781-04FE-B531-8B8A-EA199300E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934899"/>
            <a:ext cx="2134463" cy="303587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4D35C9F-FE05-F3F4-799C-74AC2BD16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780" y="1616324"/>
            <a:ext cx="2893570" cy="263715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7561257-5946-B1F9-0331-230818383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373" y="3004080"/>
            <a:ext cx="3298561" cy="249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7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FINDINGS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A692A-7F5F-0DD2-FADD-F014148F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Online </a:t>
            </a:r>
            <a:r>
              <a:rPr lang="pl-PL" dirty="0" err="1"/>
              <a:t>resources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hlinkClick r:id="rId4"/>
              </a:rPr>
              <a:t>https://test-english.com</a:t>
            </a:r>
            <a:br>
              <a:rPr lang="pl-PL" dirty="0"/>
            </a:br>
            <a:br>
              <a:rPr lang="pl-PL" dirty="0"/>
            </a:br>
            <a:r>
              <a:rPr lang="pl-PL" dirty="0">
                <a:hlinkClick r:id="rId5"/>
              </a:rPr>
              <a:t>http://www.english-practice.at</a:t>
            </a:r>
            <a:br>
              <a:rPr lang="pl-PL" dirty="0"/>
            </a:br>
            <a:br>
              <a:rPr lang="pl-PL" dirty="0"/>
            </a:br>
            <a:r>
              <a:rPr lang="pl-PL" dirty="0">
                <a:hlinkClick r:id="rId6"/>
              </a:rPr>
              <a:t>https://www.perfect-english-grammar.com</a:t>
            </a:r>
            <a:endParaRPr lang="pl-PL" dirty="0"/>
          </a:p>
          <a:p>
            <a:pPr marL="0" indent="0">
              <a:buNone/>
            </a:pP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2677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BIBLIOGRAPHY</a:t>
            </a:r>
            <a:endParaRPr lang="en-GB" altLang="pl-PL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483795C-E6E0-0E95-1D15-4C569B604FD5}"/>
              </a:ext>
            </a:extLst>
          </p:cNvPr>
          <p:cNvSpPr txBox="1"/>
          <p:nvPr/>
        </p:nvSpPr>
        <p:spPr>
          <a:xfrm>
            <a:off x="516835" y="1890930"/>
            <a:ext cx="7792893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1400" dirty="0"/>
              <a:t>Mellor-Clark, S. and Baker de </a:t>
            </a:r>
            <a:r>
              <a:rPr lang="pl-PL" sz="1400" dirty="0" err="1"/>
              <a:t>Altamirano</a:t>
            </a:r>
            <a:r>
              <a:rPr lang="pl-PL" sz="1400" dirty="0"/>
              <a:t>, Y. (2004) </a:t>
            </a:r>
            <a:r>
              <a:rPr lang="pl-PL" sz="1400" i="1" dirty="0" err="1"/>
              <a:t>Campaign</a:t>
            </a:r>
            <a:r>
              <a:rPr lang="pl-PL" sz="1400" i="1" dirty="0"/>
              <a:t> 2 – English for the </a:t>
            </a:r>
            <a:r>
              <a:rPr lang="pl-PL" sz="1400" i="1" dirty="0" err="1"/>
              <a:t>Military</a:t>
            </a:r>
            <a:r>
              <a:rPr lang="pl-PL" sz="1400" i="1" dirty="0"/>
              <a:t>. </a:t>
            </a:r>
            <a:r>
              <a:rPr lang="pl-PL" sz="1400" i="1" dirty="0" err="1"/>
              <a:t>Student’s</a:t>
            </a:r>
            <a:r>
              <a:rPr lang="pl-PL" sz="1400" i="1" dirty="0"/>
              <a:t> </a:t>
            </a:r>
            <a:r>
              <a:rPr lang="pl-PL" sz="1400" i="1" dirty="0" err="1"/>
              <a:t>Book</a:t>
            </a:r>
            <a:r>
              <a:rPr lang="pl-PL" sz="1400" dirty="0"/>
              <a:t>, Macmillan </a:t>
            </a:r>
            <a:r>
              <a:rPr lang="pl-PL" sz="1400" dirty="0" err="1"/>
              <a:t>Publishers</a:t>
            </a:r>
            <a:r>
              <a:rPr lang="pl-PL" sz="1400" dirty="0"/>
              <a:t> Limited</a:t>
            </a:r>
          </a:p>
          <a:p>
            <a:pPr>
              <a:spcBef>
                <a:spcPts val="600"/>
              </a:spcBef>
            </a:pPr>
            <a:r>
              <a:rPr lang="pl-PL" sz="1400" dirty="0" err="1"/>
              <a:t>Latham</a:t>
            </a:r>
            <a:r>
              <a:rPr lang="pl-PL" sz="1400" dirty="0"/>
              <a:t>-Koenig, C., </a:t>
            </a:r>
            <a:r>
              <a:rPr lang="pl-PL" sz="1400" dirty="0" err="1"/>
              <a:t>Oxeden</a:t>
            </a:r>
            <a:r>
              <a:rPr lang="pl-PL" sz="1400" dirty="0"/>
              <a:t>, C. and Lambert J. (2019) </a:t>
            </a:r>
            <a:r>
              <a:rPr lang="pl-PL" sz="1400" i="1" dirty="0"/>
              <a:t>English File </a:t>
            </a:r>
            <a:r>
              <a:rPr lang="pl-PL" sz="1400" i="1" dirty="0" err="1"/>
              <a:t>fourth</a:t>
            </a:r>
            <a:r>
              <a:rPr lang="pl-PL" sz="1400" i="1" dirty="0"/>
              <a:t> </a:t>
            </a:r>
            <a:r>
              <a:rPr lang="pl-PL" sz="1400" i="1" dirty="0" err="1"/>
              <a:t>edition</a:t>
            </a:r>
            <a:r>
              <a:rPr lang="pl-PL" sz="1400" i="1" dirty="0"/>
              <a:t>. </a:t>
            </a:r>
            <a:r>
              <a:rPr lang="pl-PL" sz="1400" i="1" dirty="0" err="1"/>
              <a:t>Intermediate</a:t>
            </a:r>
            <a:r>
              <a:rPr lang="pl-PL" sz="1400" i="1" dirty="0"/>
              <a:t>. </a:t>
            </a:r>
            <a:r>
              <a:rPr lang="pl-PL" sz="1400" i="1" dirty="0" err="1"/>
              <a:t>Student’s</a:t>
            </a:r>
            <a:r>
              <a:rPr lang="pl-PL" sz="1400" i="1" dirty="0"/>
              <a:t> </a:t>
            </a:r>
            <a:r>
              <a:rPr lang="pl-PL" sz="1400" i="1" dirty="0" err="1"/>
              <a:t>Book</a:t>
            </a:r>
            <a:r>
              <a:rPr lang="pl-PL" sz="1400" i="1" dirty="0"/>
              <a:t>, </a:t>
            </a:r>
            <a:r>
              <a:rPr lang="pl-PL" sz="1400" dirty="0"/>
              <a:t>Oxford University Press</a:t>
            </a:r>
          </a:p>
          <a:p>
            <a:pPr>
              <a:spcBef>
                <a:spcPts val="600"/>
              </a:spcBef>
            </a:pPr>
            <a:r>
              <a:rPr lang="pl-PL" sz="1400" dirty="0"/>
              <a:t>Murphy, R (2007) </a:t>
            </a:r>
            <a:r>
              <a:rPr lang="pl-PL" sz="1400" i="1" dirty="0" err="1"/>
              <a:t>Essential</a:t>
            </a:r>
            <a:r>
              <a:rPr lang="pl-PL" sz="1400" i="1" dirty="0"/>
              <a:t> </a:t>
            </a:r>
            <a:r>
              <a:rPr lang="pl-PL" sz="1400" i="1" dirty="0" err="1"/>
              <a:t>Gammar</a:t>
            </a:r>
            <a:r>
              <a:rPr lang="pl-PL" sz="1400" i="1" dirty="0"/>
              <a:t> in </a:t>
            </a:r>
            <a:r>
              <a:rPr lang="pl-PL" sz="1400" i="1" dirty="0" err="1"/>
              <a:t>Use</a:t>
            </a:r>
            <a:r>
              <a:rPr lang="pl-PL" sz="1400" i="1" dirty="0"/>
              <a:t>. Third </a:t>
            </a:r>
            <a:r>
              <a:rPr lang="pl-PL" sz="1400" i="1" dirty="0" err="1"/>
              <a:t>edition</a:t>
            </a:r>
            <a:r>
              <a:rPr lang="pl-PL" sz="1400" i="1" dirty="0"/>
              <a:t>.</a:t>
            </a:r>
            <a:r>
              <a:rPr lang="pl-PL" sz="1400" dirty="0"/>
              <a:t> Cambridge University Press</a:t>
            </a:r>
          </a:p>
          <a:p>
            <a:pPr>
              <a:spcBef>
                <a:spcPts val="600"/>
              </a:spcBef>
            </a:pPr>
            <a:r>
              <a:rPr lang="pl-PL" sz="1400" dirty="0"/>
              <a:t>Murphy, R (2012) </a:t>
            </a:r>
            <a:r>
              <a:rPr lang="pl-PL" sz="1400" i="1" dirty="0"/>
              <a:t>English </a:t>
            </a:r>
            <a:r>
              <a:rPr lang="pl-PL" sz="1400" i="1" dirty="0" err="1"/>
              <a:t>Gammar</a:t>
            </a:r>
            <a:r>
              <a:rPr lang="pl-PL" sz="1400" i="1" dirty="0"/>
              <a:t> in </a:t>
            </a:r>
            <a:r>
              <a:rPr lang="pl-PL" sz="1400" i="1" dirty="0" err="1"/>
              <a:t>Use</a:t>
            </a:r>
            <a:r>
              <a:rPr lang="pl-PL" sz="1400" i="1" dirty="0"/>
              <a:t>. </a:t>
            </a:r>
            <a:r>
              <a:rPr lang="pl-PL" sz="1400" i="1" dirty="0" err="1"/>
              <a:t>Fourth</a:t>
            </a:r>
            <a:r>
              <a:rPr lang="pl-PL" sz="1400" i="1" dirty="0"/>
              <a:t> </a:t>
            </a:r>
            <a:r>
              <a:rPr lang="pl-PL" sz="1400" i="1" dirty="0" err="1"/>
              <a:t>Edition</a:t>
            </a:r>
            <a:r>
              <a:rPr lang="pl-PL" sz="1400" dirty="0" err="1"/>
              <a:t>Cambridge</a:t>
            </a:r>
            <a:r>
              <a:rPr lang="pl-PL" sz="1400" dirty="0"/>
              <a:t> University Press</a:t>
            </a:r>
          </a:p>
          <a:p>
            <a:pPr>
              <a:spcBef>
                <a:spcPts val="600"/>
              </a:spcBef>
            </a:pPr>
            <a:r>
              <a:rPr lang="pl-PL" sz="1400" dirty="0"/>
              <a:t>Hadfield, J. (2003) </a:t>
            </a:r>
            <a:r>
              <a:rPr lang="pl-PL" sz="1400" i="1" dirty="0" err="1"/>
              <a:t>Intermediate</a:t>
            </a:r>
            <a:r>
              <a:rPr lang="pl-PL" sz="1400" i="1" dirty="0"/>
              <a:t> </a:t>
            </a:r>
            <a:r>
              <a:rPr lang="pl-PL" sz="1400" i="1" dirty="0" err="1"/>
              <a:t>Grammar</a:t>
            </a:r>
            <a:r>
              <a:rPr lang="pl-PL" sz="1400" i="1" dirty="0"/>
              <a:t> Games. </a:t>
            </a:r>
            <a:r>
              <a:rPr lang="pl-PL" sz="1400" dirty="0"/>
              <a:t>Pearson </a:t>
            </a:r>
            <a:r>
              <a:rPr lang="pl-PL" sz="1400" dirty="0" err="1"/>
              <a:t>Education</a:t>
            </a:r>
            <a:r>
              <a:rPr lang="pl-PL" sz="1400" dirty="0"/>
              <a:t> Limited</a:t>
            </a:r>
          </a:p>
          <a:p>
            <a:pPr>
              <a:spcBef>
                <a:spcPts val="600"/>
              </a:spcBef>
            </a:pPr>
            <a:r>
              <a:rPr lang="pl-PL" sz="1400" dirty="0"/>
              <a:t>Hadfield, J. (1988) </a:t>
            </a:r>
            <a:r>
              <a:rPr lang="pl-PL" sz="1400" i="1" dirty="0"/>
              <a:t>Advanced </a:t>
            </a:r>
            <a:r>
              <a:rPr lang="pl-PL" sz="1400" i="1" dirty="0" err="1"/>
              <a:t>Communication</a:t>
            </a:r>
            <a:r>
              <a:rPr lang="pl-PL" sz="1400" i="1" dirty="0"/>
              <a:t> Games. </a:t>
            </a:r>
            <a:r>
              <a:rPr lang="pl-PL" sz="1400" dirty="0"/>
              <a:t>Nelson</a:t>
            </a:r>
          </a:p>
          <a:p>
            <a:pPr>
              <a:spcBef>
                <a:spcPts val="600"/>
              </a:spcBef>
            </a:pPr>
            <a:endParaRPr lang="pl-PL" sz="1400" dirty="0"/>
          </a:p>
          <a:p>
            <a:pPr>
              <a:spcBef>
                <a:spcPts val="600"/>
              </a:spcBef>
            </a:pPr>
            <a:endParaRPr lang="pl-PL" sz="1400" dirty="0"/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67618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OVEVIEW</a:t>
            </a:r>
            <a:endParaRPr lang="en-GB" altLang="pl-P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404B93B-B823-285F-AC31-A67ED0CE9B86}"/>
              </a:ext>
            </a:extLst>
          </p:cNvPr>
          <p:cNvSpPr txBox="1"/>
          <p:nvPr/>
        </p:nvSpPr>
        <p:spPr>
          <a:xfrm>
            <a:off x="1048339" y="2459545"/>
            <a:ext cx="76623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800" dirty="0" err="1"/>
              <a:t>Characteristics</a:t>
            </a:r>
            <a:r>
              <a:rPr lang="pl-PL" sz="2800" dirty="0"/>
              <a:t> of the </a:t>
            </a:r>
            <a:r>
              <a:rPr lang="pl-PL" sz="2800" dirty="0" err="1"/>
              <a:t>group</a:t>
            </a:r>
            <a:endParaRPr lang="pl-PL" sz="2800" dirty="0"/>
          </a:p>
          <a:p>
            <a:pPr marL="342900" indent="-342900">
              <a:buFont typeface="+mj-lt"/>
              <a:buAutoNum type="arabicPeriod"/>
            </a:pPr>
            <a:r>
              <a:rPr lang="pl-PL" sz="2800" dirty="0"/>
              <a:t>The </a:t>
            </a:r>
            <a:r>
              <a:rPr lang="pl-PL" sz="2800" dirty="0" err="1"/>
              <a:t>course</a:t>
            </a:r>
            <a:r>
              <a:rPr lang="pl-PL" sz="2800" dirty="0"/>
              <a:t> of the </a:t>
            </a:r>
            <a:r>
              <a:rPr lang="pl-PL" sz="2800" dirty="0" err="1"/>
              <a:t>course</a:t>
            </a:r>
            <a:endParaRPr lang="pl-PL" sz="2800" dirty="0"/>
          </a:p>
          <a:p>
            <a:pPr marL="342900" indent="-342900">
              <a:buFont typeface="+mj-lt"/>
              <a:buAutoNum type="arabicPeriod"/>
            </a:pPr>
            <a:r>
              <a:rPr lang="pl-PL" sz="2800" dirty="0" err="1"/>
              <a:t>Findings</a:t>
            </a:r>
            <a:endParaRPr lang="pl-PL" sz="2800" dirty="0"/>
          </a:p>
          <a:p>
            <a:pPr marL="342900" indent="-342900">
              <a:buFont typeface="+mj-lt"/>
              <a:buAutoNum type="arabicPeriod"/>
            </a:pPr>
            <a:r>
              <a:rPr lang="pl-PL" sz="2800" dirty="0" err="1"/>
              <a:t>Bibliography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44582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AIM OF THE </a:t>
            </a:r>
            <a:r>
              <a:rPr lang="pl-PL" alt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GB" alt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CC64E25-448F-B190-6E00-74466710E7ED}"/>
              </a:ext>
            </a:extLst>
          </p:cNvPr>
          <p:cNvSpPr txBox="1"/>
          <p:nvPr/>
        </p:nvSpPr>
        <p:spPr>
          <a:xfrm>
            <a:off x="999067" y="2445686"/>
            <a:ext cx="71458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outline the characteristics of the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share the experience</a:t>
            </a: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to show the </a:t>
            </a:r>
            <a:r>
              <a:rPr lang="pl-PL" sz="2800" dirty="0" err="1"/>
              <a:t>present</a:t>
            </a:r>
            <a:r>
              <a:rPr lang="pl-PL" sz="2800" dirty="0"/>
              <a:t> </a:t>
            </a:r>
            <a:r>
              <a:rPr lang="pl-PL" sz="2800" dirty="0" err="1"/>
              <a:t>possibilities</a:t>
            </a:r>
            <a:r>
              <a:rPr lang="pl-PL" sz="2800" dirty="0"/>
              <a:t> and </a:t>
            </a:r>
            <a:r>
              <a:rPr lang="pl-PL" sz="2800" dirty="0" err="1"/>
              <a:t>challenges</a:t>
            </a: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to </a:t>
            </a:r>
            <a:r>
              <a:rPr lang="pl-PL" sz="2800" dirty="0" err="1"/>
              <a:t>share</a:t>
            </a:r>
            <a:r>
              <a:rPr lang="pl-PL" sz="2800" dirty="0"/>
              <a:t> </a:t>
            </a:r>
            <a:r>
              <a:rPr lang="pl-PL" sz="2800" dirty="0" err="1"/>
              <a:t>good</a:t>
            </a:r>
            <a:r>
              <a:rPr lang="pl-PL" sz="2800" dirty="0"/>
              <a:t> </a:t>
            </a:r>
            <a:r>
              <a:rPr lang="pl-PL" sz="2800" dirty="0" err="1"/>
              <a:t>practices</a:t>
            </a:r>
            <a:r>
              <a:rPr lang="pl-PL" sz="2800" dirty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to </a:t>
            </a:r>
            <a:r>
              <a:rPr lang="pl-PL" sz="2800" dirty="0" err="1"/>
              <a:t>receive</a:t>
            </a:r>
            <a:r>
              <a:rPr lang="pl-PL" sz="2800" dirty="0"/>
              <a:t> feedback from the </a:t>
            </a:r>
            <a:r>
              <a:rPr lang="pl-PL" sz="2800" dirty="0" err="1"/>
              <a:t>audience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553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CHARACTERISTICS OF THE GROUP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2DF2D788-B3CA-B0DF-F6F3-506143BD7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46" y="1825625"/>
            <a:ext cx="7543508" cy="4351338"/>
          </a:xfrm>
        </p:spPr>
      </p:pic>
    </p:spTree>
    <p:extLst>
      <p:ext uri="{BB962C8B-B14F-4D97-AF65-F5344CB8AC3E}">
        <p14:creationId xmlns:p14="http://schemas.microsoft.com/office/powerpoint/2010/main" val="414568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CHARACTERISTICS OF THE GROUP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C3B7B466-23E0-C361-BAEB-1A06BE6C9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392" y="1476451"/>
            <a:ext cx="6771216" cy="67978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/>
              <a:t>Timeline</a:t>
            </a:r>
            <a:r>
              <a:rPr lang="pl-PL" dirty="0"/>
              <a:t> of </a:t>
            </a:r>
            <a:r>
              <a:rPr lang="pl-PL" dirty="0" err="1"/>
              <a:t>generations</a:t>
            </a:r>
            <a:r>
              <a:rPr lang="pl-PL" dirty="0"/>
              <a:t> in the Western </a:t>
            </a:r>
            <a:r>
              <a:rPr lang="pl-PL" dirty="0" err="1"/>
              <a:t>world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7942620-EAE9-AC9B-F856-C12C8A8D6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5" y="2117165"/>
            <a:ext cx="6056489" cy="3785306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B0F301C5-CD86-681C-56A0-994995121C94}"/>
              </a:ext>
            </a:extLst>
          </p:cNvPr>
          <p:cNvSpPr/>
          <p:nvPr/>
        </p:nvSpPr>
        <p:spPr>
          <a:xfrm>
            <a:off x="4893733" y="2328476"/>
            <a:ext cx="1439334" cy="3420000"/>
          </a:xfrm>
          <a:prstGeom prst="rect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E71224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A4A4BFF-3A30-230F-FFC3-060F63B28ADF}"/>
              </a:ext>
            </a:extLst>
          </p:cNvPr>
          <p:cNvSpPr txBox="1"/>
          <p:nvPr/>
        </p:nvSpPr>
        <p:spPr>
          <a:xfrm>
            <a:off x="6226404" y="5943904"/>
            <a:ext cx="1696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 err="1"/>
              <a:t>adapted</a:t>
            </a:r>
            <a:r>
              <a:rPr lang="pl-PL" sz="1100" dirty="0"/>
              <a:t>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71144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CHARACTERISTICS OF THE GROUP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C3B7B466-23E0-C361-BAEB-1A06BE6C9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392" y="1476451"/>
            <a:ext cx="6771216" cy="67978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/>
              <a:t>Results</a:t>
            </a:r>
            <a:r>
              <a:rPr lang="pl-PL" dirty="0"/>
              <a:t> of the </a:t>
            </a:r>
            <a:r>
              <a:rPr lang="pl-PL" dirty="0" err="1"/>
              <a:t>midterm</a:t>
            </a:r>
            <a:r>
              <a:rPr lang="pl-PL" dirty="0"/>
              <a:t> </a:t>
            </a:r>
            <a:r>
              <a:rPr lang="pl-PL" dirty="0" err="1"/>
              <a:t>evaluation</a:t>
            </a:r>
            <a:endParaRPr lang="pl-PL" dirty="0"/>
          </a:p>
        </p:txBody>
      </p:sp>
      <p:pic>
        <p:nvPicPr>
          <p:cNvPr id="3" name="Symbol zastępczy zawartości 8">
            <a:extLst>
              <a:ext uri="{FF2B5EF4-FFF2-40B4-BE49-F238E27FC236}">
                <a16:creationId xmlns:a16="http://schemas.microsoft.com/office/drawing/2014/main" id="{19DFE825-9E00-0F74-8414-8C984AD7C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144" y="2256123"/>
            <a:ext cx="2819711" cy="3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5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THE COURSE OF THE COURSE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E3445F02-4637-E0DB-49F2-637CABFAB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791" y="2327538"/>
            <a:ext cx="4688417" cy="231219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5-month </a:t>
            </a:r>
            <a:r>
              <a:rPr lang="pl-PL" dirty="0" err="1"/>
              <a:t>course</a:t>
            </a:r>
            <a:endParaRPr lang="pl-PL" dirty="0"/>
          </a:p>
          <a:p>
            <a:r>
              <a:rPr lang="pl-PL" dirty="0"/>
              <a:t>6-7 </a:t>
            </a:r>
            <a:r>
              <a:rPr lang="pl-PL" dirty="0" err="1"/>
              <a:t>lessons</a:t>
            </a:r>
            <a:r>
              <a:rPr lang="pl-PL" dirty="0"/>
              <a:t> a </a:t>
            </a:r>
            <a:r>
              <a:rPr lang="pl-PL" dirty="0" err="1"/>
              <a:t>day</a:t>
            </a:r>
            <a:r>
              <a:rPr lang="pl-PL" dirty="0"/>
              <a:t> in 3 </a:t>
            </a:r>
            <a:r>
              <a:rPr lang="pl-PL" dirty="0" err="1"/>
              <a:t>blocks</a:t>
            </a:r>
            <a:endParaRPr lang="pl-PL" dirty="0"/>
          </a:p>
          <a:p>
            <a:r>
              <a:rPr lang="pl-PL" dirty="0"/>
              <a:t>5 </a:t>
            </a:r>
            <a:r>
              <a:rPr lang="pl-PL" dirty="0" err="1"/>
              <a:t>days</a:t>
            </a:r>
            <a:r>
              <a:rPr lang="pl-PL" dirty="0"/>
              <a:t> a </a:t>
            </a:r>
            <a:r>
              <a:rPr lang="pl-PL" dirty="0" err="1"/>
              <a:t>week</a:t>
            </a:r>
            <a:endParaRPr lang="pl-PL" dirty="0"/>
          </a:p>
          <a:p>
            <a:r>
              <a:rPr lang="pl-PL" dirty="0"/>
              <a:t>3 </a:t>
            </a:r>
            <a:r>
              <a:rPr lang="pl-PL" dirty="0" err="1"/>
              <a:t>teachers</a:t>
            </a:r>
            <a:endParaRPr lang="pl-PL" dirty="0"/>
          </a:p>
          <a:p>
            <a:r>
              <a:rPr lang="pl-PL" dirty="0"/>
              <a:t>4 </a:t>
            </a:r>
            <a:r>
              <a:rPr lang="pl-PL" dirty="0" err="1"/>
              <a:t>evaluation</a:t>
            </a:r>
            <a:r>
              <a:rPr lang="pl-PL" dirty="0"/>
              <a:t> </a:t>
            </a:r>
            <a:r>
              <a:rPr lang="pl-PL" dirty="0" err="1"/>
              <a:t>tests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477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THE COURSE OF THE COURSE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59AA918-5401-1C99-57E6-FD81FF469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99" y="1406596"/>
            <a:ext cx="1745464" cy="2277831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E906E2E-A2FE-5691-AC9F-45014E716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63" y="1406595"/>
            <a:ext cx="1765760" cy="227783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AB81422-38F1-1446-8B5C-00A1CF1855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63" y="3841148"/>
            <a:ext cx="1700986" cy="231674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A05C94C-1ED4-ACE1-08E4-5C930E2114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99" y="3841148"/>
            <a:ext cx="1699262" cy="22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8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"/>
            <a:ext cx="1849070" cy="10142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264"/>
            <a:ext cx="9144000" cy="47173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58AE3C-D038-574B-8135-6CE61357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424070"/>
            <a:ext cx="7010400" cy="581770"/>
          </a:xfrm>
          <a:prstGeom prst="rect">
            <a:avLst/>
          </a:prstGeom>
          <a:solidFill>
            <a:srgbClr val="336A31"/>
          </a:solidFill>
          <a:ln w="9525">
            <a:noFill/>
            <a:miter lim="800000"/>
            <a:headEnd/>
            <a:tailEnd/>
          </a:ln>
        </p:spPr>
        <p:txBody>
          <a:bodyPr lIns="47851" tIns="23926" rIns="47851" bIns="23926" anchor="ctr" anchorCtr="1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THE COURSE OF THE COURSE</a:t>
            </a:r>
          </a:p>
        </p:txBody>
      </p:sp>
      <p:pic>
        <p:nvPicPr>
          <p:cNvPr id="2049" name="Picture 1" descr="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Rysunki odręczne&#10;">
            <a:extLst>
              <a:ext uri="{FF2B5EF4-FFF2-40B4-BE49-F238E27FC236}">
                <a16:creationId xmlns:a16="http://schemas.microsoft.com/office/drawing/2014/main" id="{FDB91176-ADAA-9FE8-9446-688145AB0D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12" y="1520383"/>
            <a:ext cx="55945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576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538</Words>
  <Application>Microsoft Office PowerPoint</Application>
  <PresentationFormat>Pokaz na ekranie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Prezentacja programu PowerPoint</vt:lpstr>
    </vt:vector>
  </TitlesOfParts>
  <Company>WSOWL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Potężny-Jakubowicz Maria</dc:creator>
  <cp:lastModifiedBy>Gabriel SKITANIAK</cp:lastModifiedBy>
  <cp:revision>262</cp:revision>
  <dcterms:created xsi:type="dcterms:W3CDTF">2017-08-23T11:07:43Z</dcterms:created>
  <dcterms:modified xsi:type="dcterms:W3CDTF">2024-05-14T21:14:16Z</dcterms:modified>
</cp:coreProperties>
</file>