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</p:sldMasterIdLst>
  <p:notesMasterIdLst>
    <p:notesMasterId r:id="rId32"/>
  </p:notesMasterIdLst>
  <p:handoutMasterIdLst>
    <p:handoutMasterId r:id="rId33"/>
  </p:handoutMasterIdLst>
  <p:sldIdLst>
    <p:sldId id="326" r:id="rId3"/>
    <p:sldId id="324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7" r:id="rId28"/>
    <p:sldId id="321" r:id="rId29"/>
    <p:sldId id="328" r:id="rId30"/>
    <p:sldId id="322" r:id="rId31"/>
  </p:sldIdLst>
  <p:sldSz cx="9144000" cy="6858000" type="screen4x3"/>
  <p:notesSz cx="6669088" cy="9926638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9CCFF"/>
    <a:srgbClr val="9966FF"/>
    <a:srgbClr val="009999"/>
    <a:srgbClr val="FF3300"/>
    <a:srgbClr val="CCCCFF"/>
    <a:srgbClr val="33CCCC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64660" autoAdjust="0"/>
  </p:normalViewPr>
  <p:slideViewPr>
    <p:cSldViewPr showGuides="1">
      <p:cViewPr>
        <p:scale>
          <a:sx n="66" d="100"/>
          <a:sy n="66" d="100"/>
        </p:scale>
        <p:origin x="2960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xmlns="" id="{6E8972CF-FF1A-404A-AEBC-7A91A7B0727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xmlns="" id="{76359338-242C-467F-97FB-0A4ACC0D3E9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xmlns="" id="{A5AA69FF-06D5-4034-9056-6A9D7848E8D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xmlns="" id="{92AE0324-6C73-4B8B-9AB0-203EED86CE2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53780F-A146-4202-A534-E787F7FED36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21804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9718E56F-DD53-4A0B-BB68-D34F2932FA0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58C59AB8-9822-4490-8B2F-E9A00BF3801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xmlns="" id="{A983CFB0-1C13-40AA-99E8-6C89855FEB9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xmlns="" id="{5714F9AD-CC30-42B8-83FF-FED63AB1245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noProof="0"/>
              <a:t>Click to edit Master text styles</a:t>
            </a:r>
          </a:p>
          <a:p>
            <a:pPr lvl="1"/>
            <a:r>
              <a:rPr lang="en-AU" altLang="en-US" noProof="0"/>
              <a:t>Second level</a:t>
            </a:r>
          </a:p>
          <a:p>
            <a:pPr lvl="2"/>
            <a:r>
              <a:rPr lang="en-AU" altLang="en-US" noProof="0"/>
              <a:t>Third level</a:t>
            </a:r>
          </a:p>
          <a:p>
            <a:pPr lvl="3"/>
            <a:r>
              <a:rPr lang="en-AU" altLang="en-US" noProof="0"/>
              <a:t>Fourth level</a:t>
            </a:r>
          </a:p>
          <a:p>
            <a:pPr lvl="4"/>
            <a:r>
              <a:rPr lang="en-AU" altLang="en-US" noProof="0"/>
              <a:t>Fifth level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xmlns="" id="{0E9D84B7-2CFF-4D9A-A9EB-9341291343B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9083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xmlns="" id="{C0A018E0-4118-42F6-8FF8-F7BE13AD36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A67258-0142-4F2C-B3B7-0B3686B484D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47138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67258-0142-4F2C-B3B7-0B3686B484D5}" type="slidenum">
              <a:rPr lang="en-AU" altLang="en-US" smtClean="0"/>
              <a:pPr/>
              <a:t>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03844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/>
            <a:endParaRPr lang="en-AU" alt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72E44F-9E44-43A4-8E36-FB61ACBA5B2F}" type="slidenum">
              <a:rPr lang="en-AU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alt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4E15A3-DCFE-4121-BEF4-D8E0222F3944}" type="slidenum">
              <a:rPr lang="en-AU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alt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AE2609-6A2D-4188-98BE-97B78EAF9424}" type="slidenum">
              <a:rPr lang="en-AU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20000"/>
              </a:spcBef>
              <a:buFontTx/>
              <a:buNone/>
              <a:defRPr/>
            </a:pPr>
            <a:endParaRPr lang="en-AU" kern="0" dirty="0" smtClean="0">
              <a:solidFill>
                <a:srgbClr val="000000"/>
              </a:solidFill>
              <a:latin typeface="Arial"/>
            </a:endParaRPr>
          </a:p>
          <a:p>
            <a:pPr marL="0" indent="0">
              <a:spcBef>
                <a:spcPct val="20000"/>
              </a:spcBef>
              <a:buFontTx/>
              <a:buNone/>
              <a:defRPr/>
            </a:pPr>
            <a:endParaRPr lang="en-AU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150D40-740F-4659-A3D8-24052A140864}" type="slidenum">
              <a:rPr lang="en-AU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0DAFA4-8421-4B40-8191-D137A676E6E6}" type="slidenum">
              <a:rPr lang="en-AU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AAF728-41F5-4C81-AC7B-B99CCBBF9028}" type="slidenum">
              <a:rPr lang="en-AU" altLang="en-US" smtClean="0">
                <a:latin typeface="Calibri" pitchFamily="34" charset="0"/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16</a:t>
            </a:fld>
            <a:endParaRPr lang="en-AU" alt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alt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702817-2F49-4992-AA1D-62A2A6D837C7}" type="slidenum">
              <a:rPr lang="en-AU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alt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FCA7A8-A469-4D71-854A-FA7FCC268787}" type="slidenum">
              <a:rPr lang="en-AU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alt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D4B041-ED72-42F8-B293-2DFAB72EA169}" type="slidenum">
              <a:rPr lang="en-AU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67258-0142-4F2C-B3B7-0B3686B484D5}" type="slidenum">
              <a:rPr lang="en-AU" altLang="en-US" smtClean="0"/>
              <a:pPr/>
              <a:t>20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98066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67258-0142-4F2C-B3B7-0B3686B484D5}" type="slidenum">
              <a:rPr lang="en-AU" altLang="en-US" smtClean="0"/>
              <a:pPr/>
              <a:t>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64676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alt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E47E0F-C0CC-4562-BDDC-720E53594956}" type="slidenum">
              <a:rPr lang="en-AU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E4A96-FDEC-4D2A-91DD-38B04334087F}" type="slidenum">
              <a:rPr lang="en-AU" altLang="en-US" smtClean="0"/>
              <a:pPr>
                <a:defRPr/>
              </a:pPr>
              <a:t>22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95415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E4A96-FDEC-4D2A-91DD-38B04334087F}" type="slidenum">
              <a:rPr lang="en-AU" altLang="en-US" smtClean="0"/>
              <a:pPr>
                <a:defRPr/>
              </a:pPr>
              <a:t>23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708809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E4A96-FDEC-4D2A-91DD-38B04334087F}" type="slidenum">
              <a:rPr lang="en-AU" altLang="en-US" smtClean="0"/>
              <a:pPr>
                <a:defRPr/>
              </a:pPr>
              <a:t>24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62503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alt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E061EA-ABD1-41C6-A43B-214EAB164EE0}" type="slidenum">
              <a:rPr lang="en-AU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altLang="en-US" dirty="0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C5EDF0-8659-4176-8D0E-5A8726D9C6E4}" type="slidenum">
              <a:rPr lang="en-AU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altLang="en-US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E0649C5-4B60-45E2-A048-053B298F361B}" type="slidenum">
              <a:rPr lang="en-AU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AU" altLang="en-US" dirty="0" smtClean="0">
              <a:solidFill>
                <a:srgbClr val="FF33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7E2AAC4-610B-433B-AE79-12FA949742A9}" type="slidenum">
              <a:rPr lang="en-AU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0113" indent="-170113"/>
            <a:endParaRPr lang="en-AU" alt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68CE0C-609B-4726-B54C-F4C3AA387B45}" type="slidenum">
              <a:rPr lang="en-AU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170113" indent="-170113"/>
            <a:endParaRPr lang="en-AU" alt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B45B7F-FF29-493D-9695-25774E6E6275}" type="slidenum">
              <a:rPr lang="en-AU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AU" alt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BCDA11-129A-4DC5-A116-AA0C56659E82}" type="slidenum">
              <a:rPr lang="en-AU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155" indent="-2835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085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7718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1352" indent="-22681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4986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8620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2254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5888" indent="-2268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EB8E3E-1D60-423C-87C8-61F33B316FE2}" type="slidenum">
              <a:rPr lang="en-AU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AU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2130425"/>
            <a:ext cx="74866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F3D74F3-7603-4712-A9F4-C1A08533DF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71600" y="6245225"/>
            <a:ext cx="16192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20A5234-DDBE-4B14-9BAC-0AF7B113E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0CCA025-8C87-48FE-991C-81AD45AC59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9001D-BED4-4055-9AFE-8FBB851CA2E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83976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32AD424-CC96-4CFA-A135-A3E76336D7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BFD6C10-915D-49D4-9FD6-F59DEC328A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1110B5F-3704-467E-9EA0-4E842D06A7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598E5-4EF5-4643-AF0B-8354519AB4C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10782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0316" y="274638"/>
            <a:ext cx="526668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2412ED5-9503-4D60-8D5A-49EE6E108A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8BE2058-C747-4AA9-B0EE-05D04F78D9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FD925B1-4466-495B-A34F-0F63134574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238558-414B-4F20-ACD8-89E944C04446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46273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5276233-FE75-477C-B9E1-2B550FE931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6B92827-B72D-40A1-9FE3-5D8ABA128A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8AEFE06-55CA-4509-B595-516CDD2919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B5DF7-C233-485C-B003-7CDD52331EB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60422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07251A3-0C3D-4ACB-93FC-639ADEC47F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53628EF-6D4A-427B-BB5C-CC19F5C857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11A6725-C420-4E8D-83ED-80C29E1BEB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FE546-D944-4AF3-9BF7-371B0CFD638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33640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1" y="4406900"/>
            <a:ext cx="723508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1" y="2906713"/>
            <a:ext cx="723508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7BF3CC9-D920-4AC1-9FBA-7BD84FF8A8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259632" y="6245225"/>
            <a:ext cx="1331168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A46F2C6-6179-42B6-84FE-6A06596BE3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D80645B-BC65-412C-BCB4-489BAB7A99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27DF7-5C09-4F4D-BAC0-15D85BEA73A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15642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8850" y="1600200"/>
            <a:ext cx="3286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A25E330-F06C-436E-A531-B88B2589E8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CD448E7-6922-44E3-A5A3-BE37F5983F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D28E8F0-07BA-4945-979D-FF6652A2E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FEE05-39D9-4611-8F82-BB5A971404FE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19154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B1BF8E1-44A5-4BAD-9391-1E2E2C38F0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7ADF10C8-AB5B-4947-BD59-73EE637BB8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48EC230-3426-46F7-A857-6E0FF17134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5115D-3944-4532-BCB5-6AA232FBF46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4673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80D9C91-1FCC-4B52-85E9-BB6D9CC7F8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10C69AD2-A267-46F3-BF39-7A5FAD31BF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9837E19A-4B44-4431-8556-520BD80622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81F0A9-2502-45FD-91B8-C0E7DB25435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09629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D1220885-3327-4CD0-9469-7B352D4BA0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EE47DE74-92B6-494A-8A12-0CC5FEE337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AEAB9184-BD97-452C-AB62-50A3864B0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EA13BC-45AF-4392-B416-C9497A0E1E9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97535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B18AB42-C050-4C94-8E34-B74DD44D87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45F73D-CB37-4D85-9D77-8FA4D3C1F7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B7A536D-378A-4078-956D-79F40FD29B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794CE-8C18-4F63-AF60-B3AFCD8CD77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8514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316" y="274638"/>
            <a:ext cx="7682858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316" y="1600200"/>
            <a:ext cx="7476484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A1203C6-E7C3-4BA8-9352-F94CF1D180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A0196FF-0384-4DE8-AFF6-7B799F6AB3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712060B-59AE-477A-BDD2-1457D18B1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560E4-FB9A-453F-AE35-0517932019B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66704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8480AFC-822E-4DFF-84C7-681184C8F8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47968FC-23AC-45A2-BBAF-AF256E6950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122A0E-7FB7-469C-9BD9-26AF863B58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EF3820-7977-4013-939C-D3E59AA4BB2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5552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B1DBC66-D740-43B7-88F0-DA06B277E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4174D2-F5D5-4012-903C-8D3C9F037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08C3AD-D0A6-410A-B602-A8F046BDB1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3CF3C-1937-4772-8220-9D401F6F1F0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67216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954471A-1143-4E74-8B8B-6ADF1AB338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D6852D2-DA9F-4337-9803-3776D90972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CBB5997-3BCC-411F-AEFD-BB07CA9CC7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4E8A0F-823F-4B16-94EA-29D3EE2B591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29508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315" y="4406900"/>
            <a:ext cx="72843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0315" y="2906713"/>
            <a:ext cx="728439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5890D2B-90E1-457F-A99B-7863A9EE03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DBE5AA9-C7A7-43E2-99E6-516F48501A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F91DCDB-0CC0-49DD-B7CE-EC377E0715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CA0C2-842D-4398-888D-564F06C45C5F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68754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0316" y="1600200"/>
            <a:ext cx="3285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CC00304-0668-4BEA-A55D-DCF372687D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F0D5460-6C35-4921-AB5F-A33B5AD977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71DB5A2-AB20-4392-8A2D-9E908CCEC3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1C605-2472-4084-9C45-9C22050708BD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78966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0316" y="1535113"/>
            <a:ext cx="32870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0316" y="2174875"/>
            <a:ext cx="32870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CB3DFDA3-9A0E-4003-94B9-071075FC8D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79A78357-05E3-44CE-ABD0-9F29FD3FB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C2D9382C-8D02-4831-8FCE-157B93A02A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7CFF64-3B44-49F2-91A8-649F81B0E06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4898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23BA177A-7673-44AD-A7A9-6BC5BDFBBA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0894387-540A-4BE3-8981-9C38816075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6C6DDDE-8BA2-4379-98BE-C3151E85FC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0B357-05C9-46FD-894F-8AEEC85B42B8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8627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B12C805B-B6D5-4A1F-87DC-378BF5390E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A8D35B4-0918-4FA6-BA01-B34D44AC4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943EC34-FE8D-47C5-8A4B-E51559465D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30A75D-C511-45AB-8649-5A37EA0B1C93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187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316" y="273050"/>
            <a:ext cx="225519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0316" y="1435100"/>
            <a:ext cx="225519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A7DA12A-E01B-4EEA-B462-786D59E0E8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0E16566-AC92-449C-ABAF-566F0F234D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C5C323D-C6A9-45D7-A580-5AD9392129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5AFBA-3EA5-4EEA-8772-AB9360179D9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0008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5B33CF-FF58-462A-BBBF-B85D9CD7BF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9F9DC1E-4583-4897-A367-28E183A12D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42A6C1-467F-4EB1-BDD4-81E94DD82E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EBAB9E-A4EA-4C33-B42A-53D11C0CDDF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3289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D9734294-C491-4366-8E40-C42608ACD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0316" y="274638"/>
            <a:ext cx="768285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dirty="0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7DF1E2C3-8C96-4848-9AC2-442F471A2D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10316" y="1600200"/>
            <a:ext cx="747648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dirty="0"/>
              <a:t>Click to edit Master text styles</a:t>
            </a:r>
          </a:p>
          <a:p>
            <a:pPr lvl="1"/>
            <a:r>
              <a:rPr lang="en-AU" altLang="en-US" dirty="0"/>
              <a:t>Second level</a:t>
            </a:r>
          </a:p>
          <a:p>
            <a:pPr lvl="2"/>
            <a:r>
              <a:rPr lang="en-AU" altLang="en-US" dirty="0"/>
              <a:t>Third level</a:t>
            </a:r>
          </a:p>
          <a:p>
            <a:pPr lvl="3"/>
            <a:r>
              <a:rPr lang="en-AU" altLang="en-US" dirty="0"/>
              <a:t>Fourth level</a:t>
            </a:r>
          </a:p>
          <a:p>
            <a:pPr lvl="4"/>
            <a:r>
              <a:rPr lang="en-AU" altLang="en-US" dirty="0"/>
              <a:t>Fifth level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D4FF5907-204A-478F-8CE1-81E9C5D058D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0316" y="6245225"/>
            <a:ext cx="1380484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AU" altLang="en-US" dirty="0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xmlns="" id="{9967C238-3291-4001-9058-1AB068119DA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xmlns="" id="{8B450E5B-F1E8-4152-9B8D-153B1954D7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E9DC73-34DD-42C1-BDAD-003178F27B03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xmlns="" id="{E379249A-AA51-4C42-A8C8-086F7074C9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0825" y="0"/>
            <a:ext cx="576263" cy="6858000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033" name="Line 9">
            <a:extLst>
              <a:ext uri="{FF2B5EF4-FFF2-40B4-BE49-F238E27FC236}">
                <a16:creationId xmlns:a16="http://schemas.microsoft.com/office/drawing/2014/main" xmlns="" id="{891D2690-0EFF-42C3-A450-D81F1E9971D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00113" y="1412875"/>
            <a:ext cx="79930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035" name="Rectangle 11">
            <a:extLst>
              <a:ext uri="{FF2B5EF4-FFF2-40B4-BE49-F238E27FC236}">
                <a16:creationId xmlns:a16="http://schemas.microsoft.com/office/drawing/2014/main" xmlns="" id="{2BC831DB-6F1C-4DEE-88AD-7A0DCB18BA14}"/>
              </a:ext>
            </a:extLst>
          </p:cNvPr>
          <p:cNvSpPr>
            <a:spLocks noChangeArrowheads="1"/>
          </p:cNvSpPr>
          <p:nvPr userDrawn="1"/>
        </p:nvSpPr>
        <p:spPr bwMode="auto">
          <a:xfrm rot="-5400000">
            <a:off x="-2251074" y="3916362"/>
            <a:ext cx="5516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>
                <a:solidFill>
                  <a:schemeClr val="bg1"/>
                </a:solidFill>
              </a:rPr>
              <a:t>Defence Force School of Languages</a:t>
            </a:r>
            <a:endParaRPr lang="en-AU" alt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33F489-9324-4245-85AE-EC542327BF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40"/>
            <a:ext cx="1137291" cy="131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E5C94A6E-EEBD-4AF9-B863-FC05EB5F17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08850" y="274638"/>
            <a:ext cx="768432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dirty="0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xmlns="" id="{27511FA1-78FF-491C-AAFB-2162639C70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0"/>
            <a:ext cx="7467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xmlns="" id="{4D9E7F5B-5077-4BB7-A8EE-336A7BC9FEA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45225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AU" altLang="en-US" dirty="0"/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xmlns="" id="{C2DC0E3E-4B1D-4138-9EA4-58E9D3EDBA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xmlns="" id="{B095273F-528D-44A9-B292-F85C92E4D55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0A67D6-D533-4524-A959-5F6ED0187370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xmlns="" id="{6FFD0188-0AA4-4E3F-A1FB-FD73E89B61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0825" y="0"/>
            <a:ext cx="576263" cy="6858000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2057" name="Line 9">
            <a:extLst>
              <a:ext uri="{FF2B5EF4-FFF2-40B4-BE49-F238E27FC236}">
                <a16:creationId xmlns:a16="http://schemas.microsoft.com/office/drawing/2014/main" xmlns="" id="{FAA25430-797F-46FE-B7EB-4746E1E828C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00113" y="1412875"/>
            <a:ext cx="79930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xmlns="" id="{CD13BFE3-D189-435A-B6C3-7011E82D0FE9}"/>
              </a:ext>
            </a:extLst>
          </p:cNvPr>
          <p:cNvSpPr>
            <a:spLocks noChangeArrowheads="1"/>
          </p:cNvSpPr>
          <p:nvPr userDrawn="1"/>
        </p:nvSpPr>
        <p:spPr bwMode="auto">
          <a:xfrm rot="-5400000">
            <a:off x="-2251074" y="3916362"/>
            <a:ext cx="5516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>
                <a:solidFill>
                  <a:schemeClr val="bg1"/>
                </a:solidFill>
              </a:rPr>
              <a:t>Defence Force School of Languages</a:t>
            </a:r>
            <a:endParaRPr lang="en-AU" alt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02738F-563F-434A-8A6B-BB5BBC644E8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82"/>
            <a:ext cx="1135826" cy="13123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s://edpuzzle.com/" TargetMode="External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BL update from the Australian </a:t>
            </a:r>
            <a:r>
              <a:rPr lang="en-US" sz="3600" dirty="0" err="1"/>
              <a:t>Defence</a:t>
            </a:r>
            <a:r>
              <a:rPr lang="en-US" sz="3600" dirty="0"/>
              <a:t> Force School of Languages 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556792"/>
            <a:ext cx="7817296" cy="4853136"/>
          </a:xfrm>
        </p:spPr>
        <p:txBody>
          <a:bodyPr/>
          <a:lstStyle/>
          <a:p>
            <a:pPr marL="0" indent="0" algn="ctr">
              <a:buNone/>
            </a:pPr>
            <a:endParaRPr lang="en-US" b="1" i="1" dirty="0" smtClean="0"/>
          </a:p>
          <a:p>
            <a:pPr marL="0" indent="0" algn="ctr">
              <a:buNone/>
            </a:pPr>
            <a:r>
              <a:rPr lang="en-US" b="1" i="1" dirty="0" smtClean="0"/>
              <a:t>The </a:t>
            </a:r>
            <a:r>
              <a:rPr lang="en-US" b="1" i="1" dirty="0"/>
              <a:t>use of social apps, Articulate Storyline, comics making apps, H5P and AARP technology on DFSL </a:t>
            </a:r>
            <a:r>
              <a:rPr lang="en-US" b="1" i="1" dirty="0" smtClean="0"/>
              <a:t>courses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AU" altLang="en-US" sz="2400" b="1" dirty="0" smtClean="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AU" altLang="en-US" sz="2400" b="1" dirty="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AU" altLang="en-US" sz="2400" b="1" dirty="0" smtClean="0">
              <a:solidFill>
                <a:schemeClr val="tx2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en-US" sz="2400" dirty="0" smtClean="0">
                <a:solidFill>
                  <a:schemeClr val="tx2"/>
                </a:solidFill>
              </a:rPr>
              <a:t>By </a:t>
            </a:r>
            <a:r>
              <a:rPr lang="en-AU" altLang="en-US" sz="2400" dirty="0">
                <a:solidFill>
                  <a:schemeClr val="tx2"/>
                </a:solidFill>
              </a:rPr>
              <a:t>DFSL Head of Development 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en-US" sz="2400" dirty="0">
                <a:solidFill>
                  <a:schemeClr val="tx2"/>
                </a:solidFill>
              </a:rPr>
              <a:t>Anya Ivanova</a:t>
            </a:r>
          </a:p>
          <a:p>
            <a:pPr marL="0" indent="0">
              <a:buNone/>
            </a:pP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01110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3275" y="182563"/>
            <a:ext cx="3736975" cy="6418262"/>
          </a:xfrm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"/>
            <a:ext cx="3560763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73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Students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088" y="1600200"/>
            <a:ext cx="7859712" cy="4997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cs typeface="Arial" panose="020B0604020202020204" pitchFamily="34" charset="0"/>
              </a:rPr>
              <a:t>‘</a:t>
            </a:r>
            <a:r>
              <a:rPr lang="en-US" i="1" dirty="0" smtClean="0">
                <a:cs typeface="Arial" panose="020B0604020202020204" pitchFamily="34" charset="0"/>
              </a:rPr>
              <a:t>Line </a:t>
            </a:r>
            <a:r>
              <a:rPr lang="en-US" i="1" dirty="0">
                <a:cs typeface="Arial" panose="020B0604020202020204" pitchFamily="34" charset="0"/>
              </a:rPr>
              <a:t>provides us with the contemporary use of language especially the short form of language that is common to social media</a:t>
            </a:r>
            <a:r>
              <a:rPr lang="en-US" dirty="0" smtClean="0">
                <a:cs typeface="Arial" panose="020B0604020202020204" pitchFamily="34" charset="0"/>
              </a:rPr>
              <a:t>.’</a:t>
            </a:r>
            <a:endParaRPr lang="en-US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dirty="0" smtClean="0">
                <a:cs typeface="Arial" panose="020B0604020202020204" pitchFamily="34" charset="0"/>
              </a:rPr>
              <a:t>‘</a:t>
            </a:r>
            <a:r>
              <a:rPr lang="en-US" i="1" dirty="0" smtClean="0">
                <a:cs typeface="Arial" panose="020B0604020202020204" pitchFamily="34" charset="0"/>
              </a:rPr>
              <a:t>Allows </a:t>
            </a:r>
            <a:r>
              <a:rPr lang="en-US" i="1" dirty="0">
                <a:cs typeface="Arial" panose="020B0604020202020204" pitchFamily="34" charset="0"/>
              </a:rPr>
              <a:t>practice of vocabulary and/or sentence </a:t>
            </a:r>
            <a:r>
              <a:rPr lang="en-US" i="1" dirty="0" smtClean="0">
                <a:cs typeface="Arial" panose="020B0604020202020204" pitchFamily="34" charset="0"/>
              </a:rPr>
              <a:t>structures </a:t>
            </a:r>
            <a:r>
              <a:rPr lang="en-US" i="1" dirty="0">
                <a:cs typeface="Arial" panose="020B0604020202020204" pitchFamily="34" charset="0"/>
              </a:rPr>
              <a:t>learnt during the day/week in an informal setting</a:t>
            </a:r>
            <a:r>
              <a:rPr lang="en-US" dirty="0" smtClean="0">
                <a:cs typeface="Arial" panose="020B0604020202020204" pitchFamily="34" charset="0"/>
              </a:rPr>
              <a:t>.’</a:t>
            </a:r>
          </a:p>
          <a:p>
            <a:pPr marL="457200" indent="-457200">
              <a:defRPr/>
            </a:pPr>
            <a:r>
              <a:rPr lang="en-US" dirty="0" smtClean="0">
                <a:cs typeface="Arial" panose="020B0604020202020204" pitchFamily="34" charset="0"/>
              </a:rPr>
              <a:t>‘[helps to] </a:t>
            </a:r>
            <a:r>
              <a:rPr lang="en-US" i="1" dirty="0" smtClean="0">
                <a:cs typeface="Arial" panose="020B0604020202020204" pitchFamily="34" charset="0"/>
              </a:rPr>
              <a:t>increase </a:t>
            </a:r>
            <a:r>
              <a:rPr lang="en-US" i="1" dirty="0">
                <a:cs typeface="Arial" panose="020B0604020202020204" pitchFamily="34" charset="0"/>
              </a:rPr>
              <a:t>listening and reading </a:t>
            </a:r>
            <a:r>
              <a:rPr lang="en-US" i="1" dirty="0" smtClean="0">
                <a:cs typeface="Arial" panose="020B0604020202020204" pitchFamily="34" charset="0"/>
              </a:rPr>
              <a:t>exposure, and it’s handy!</a:t>
            </a:r>
            <a:r>
              <a:rPr lang="en-US" dirty="0" smtClean="0">
                <a:cs typeface="Arial" panose="020B0604020202020204" pitchFamily="34" charset="0"/>
              </a:rPr>
              <a:t>’</a:t>
            </a:r>
            <a:endParaRPr lang="en-US" dirty="0">
              <a:cs typeface="Arial" panose="020B0604020202020204" pitchFamily="34" charset="0"/>
            </a:endParaRPr>
          </a:p>
          <a:p>
            <a:pPr>
              <a:defRPr/>
            </a:pPr>
            <a:endParaRPr lang="en-US" dirty="0" smtClean="0">
              <a:cs typeface="Arial" panose="020B0604020202020204" pitchFamily="34" charset="0"/>
            </a:endParaRPr>
          </a:p>
          <a:p>
            <a:pPr>
              <a:defRPr/>
            </a:pPr>
            <a:endParaRPr lang="en-US" dirty="0">
              <a:cs typeface="Arial" panose="020B0604020202020204" pitchFamily="34" charset="0"/>
            </a:endParaRPr>
          </a:p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389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z="3600" i="1" dirty="0" err="1" smtClean="0"/>
              <a:t>Bitmoji</a:t>
            </a:r>
            <a:r>
              <a:rPr lang="en-AU" altLang="en-US" sz="3600" dirty="0" smtClean="0"/>
              <a:t> &amp; </a:t>
            </a:r>
            <a:r>
              <a:rPr lang="en-AU" altLang="en-US" sz="3600" i="1" dirty="0" smtClean="0"/>
              <a:t>Glint</a:t>
            </a:r>
            <a:r>
              <a:rPr lang="en-AU" altLang="en-US" sz="3600" dirty="0" smtClean="0"/>
              <a:t> &amp; </a:t>
            </a:r>
            <a:r>
              <a:rPr lang="en-AU" altLang="en-US" sz="3600" i="1" dirty="0" smtClean="0"/>
              <a:t>Halftone 2 </a:t>
            </a:r>
            <a:r>
              <a:rPr lang="en-AU" altLang="en-US" sz="3600" dirty="0" smtClean="0"/>
              <a:t>apps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DCA2A9-412B-4CD4-8B2D-B5EA5335C2CA}" type="slidenum">
              <a:rPr lang="en-AU" altLang="en-US" smtClean="0"/>
              <a:pPr>
                <a:defRPr/>
              </a:pPr>
              <a:t>12</a:t>
            </a:fld>
            <a:endParaRPr lang="en-AU" altLang="en-US"/>
          </a:p>
        </p:txBody>
      </p:sp>
      <p:pic>
        <p:nvPicPr>
          <p:cNvPr id="2150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1524000"/>
            <a:ext cx="28543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0138" y="1524000"/>
            <a:ext cx="2963862" cy="4718050"/>
          </a:xfrm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270351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210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z="4000" smtClean="0"/>
              <a:t>    Bitmoji &amp; Glint &amp; Halftone 2 apps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7183A-C4D7-4A6D-A882-725ECE10FA54}" type="slidenum">
              <a:rPr lang="en-AU" altLang="en-US" smtClean="0"/>
              <a:pPr>
                <a:defRPr/>
              </a:pPr>
              <a:t>13</a:t>
            </a:fld>
            <a:endParaRPr lang="en-AU" altLang="en-US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1371600"/>
            <a:ext cx="30956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1371600"/>
            <a:ext cx="3589337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63" y="1355725"/>
            <a:ext cx="2420937" cy="4748213"/>
          </a:xfrm>
        </p:spPr>
      </p:pic>
    </p:spTree>
    <p:extLst>
      <p:ext uri="{BB962C8B-B14F-4D97-AF65-F5344CB8AC3E}">
        <p14:creationId xmlns:p14="http://schemas.microsoft.com/office/powerpoint/2010/main" val="31144449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355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52388"/>
            <a:ext cx="54467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3288" y="3211513"/>
            <a:ext cx="4413250" cy="3646487"/>
          </a:xfrm>
        </p:spPr>
      </p:pic>
    </p:spTree>
    <p:extLst>
      <p:ext uri="{BB962C8B-B14F-4D97-AF65-F5344CB8AC3E}">
        <p14:creationId xmlns:p14="http://schemas.microsoft.com/office/powerpoint/2010/main" val="207584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Identified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1600200"/>
            <a:ext cx="7786687" cy="4997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AU" dirty="0" smtClean="0">
                <a:solidFill>
                  <a:srgbClr val="000000"/>
                </a:solidFill>
              </a:rPr>
              <a:t>This tool can support </a:t>
            </a:r>
            <a:r>
              <a:rPr lang="en-AU" dirty="0">
                <a:solidFill>
                  <a:srgbClr val="000000"/>
                </a:solidFill>
              </a:rPr>
              <a:t>a number of classroom </a:t>
            </a:r>
            <a:r>
              <a:rPr lang="en-AU" dirty="0" smtClean="0">
                <a:solidFill>
                  <a:srgbClr val="000000"/>
                </a:solidFill>
              </a:rPr>
              <a:t>activities</a:t>
            </a:r>
          </a:p>
          <a:p>
            <a:pPr>
              <a:defRPr/>
            </a:pPr>
            <a:r>
              <a:rPr lang="en-AU" dirty="0" smtClean="0">
                <a:solidFill>
                  <a:srgbClr val="000000"/>
                </a:solidFill>
              </a:rPr>
              <a:t>Takes minutes to produce a comic strip</a:t>
            </a:r>
            <a:endParaRPr lang="en-AU" dirty="0"/>
          </a:p>
          <a:p>
            <a:pPr>
              <a:defRPr/>
            </a:pPr>
            <a:r>
              <a:rPr lang="en-AU" dirty="0" smtClean="0">
                <a:solidFill>
                  <a:srgbClr val="000000"/>
                </a:solidFill>
              </a:rPr>
              <a:t>Visualisation </a:t>
            </a:r>
            <a:r>
              <a:rPr lang="en-AU" dirty="0">
                <a:solidFill>
                  <a:srgbClr val="000000"/>
                </a:solidFill>
              </a:rPr>
              <a:t>provides more clues to </a:t>
            </a:r>
            <a:r>
              <a:rPr lang="en-AU" dirty="0" smtClean="0">
                <a:solidFill>
                  <a:srgbClr val="000000"/>
                </a:solidFill>
              </a:rPr>
              <a:t>meaning</a:t>
            </a:r>
            <a:endParaRPr lang="en-AU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A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Promotes </a:t>
            </a:r>
            <a:r>
              <a:rPr lang="en-AU" dirty="0">
                <a:solidFill>
                  <a:srgbClr val="000000"/>
                </a:solidFill>
                <a:cs typeface="Times New Roman" panose="02020603050405020304" pitchFamily="18" charset="0"/>
              </a:rPr>
              <a:t>target language through </a:t>
            </a:r>
            <a:r>
              <a:rPr lang="en-AU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student-centred </a:t>
            </a:r>
            <a:r>
              <a:rPr lang="en-AU" dirty="0">
                <a:solidFill>
                  <a:srgbClr val="000000"/>
                </a:solidFill>
                <a:cs typeface="Times New Roman" panose="02020603050405020304" pitchFamily="18" charset="0"/>
              </a:rPr>
              <a:t>work</a:t>
            </a:r>
          </a:p>
          <a:p>
            <a:pPr marL="0" indent="0">
              <a:buFontTx/>
              <a:buNone/>
              <a:defRPr/>
            </a:pPr>
            <a:endParaRPr lang="en-AU" dirty="0">
              <a:solidFill>
                <a:srgbClr val="000000"/>
              </a:solidFill>
            </a:endParaRPr>
          </a:p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49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38" y="1077913"/>
            <a:ext cx="7343776" cy="3603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987425" y="333375"/>
            <a:ext cx="6784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Calibri" pitchFamily="34" charset="0"/>
                <a:ea typeface="ＭＳ Ｐゴシック" pitchFamily="34" charset="-128"/>
                <a:hlinkClick r:id="rId4"/>
              </a:rPr>
              <a:t>https://edpuzzle.com</a:t>
            </a:r>
            <a:r>
              <a:rPr lang="en-US" altLang="en-US" sz="2800" b="1">
                <a:latin typeface="Calibri" pitchFamily="34" charset="0"/>
                <a:ea typeface="ＭＳ Ｐゴシック" pitchFamily="34" charset="-128"/>
              </a:rPr>
              <a:t> and H5P</a:t>
            </a:r>
            <a:endParaRPr lang="en-AU" altLang="en-US" sz="2800" b="1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450" y="4824413"/>
            <a:ext cx="7343775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Range of functions: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/>
              <a:t>Open-ended questions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/>
              <a:t>True or false questions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smtClean="0"/>
              <a:t>MC</a:t>
            </a:r>
            <a:endParaRPr lang="en-US" dirty="0"/>
          </a:p>
          <a:p>
            <a:pPr marL="285750" indent="-285750">
              <a:buFontTx/>
              <a:buChar char="-"/>
              <a:defRPr/>
            </a:pPr>
            <a:r>
              <a:rPr lang="en-US" b="1" dirty="0"/>
              <a:t>Embedding questions in the videos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/>
              <a:t>Feedback/comments sections</a:t>
            </a:r>
          </a:p>
          <a:p>
            <a:pPr>
              <a:defRPr/>
            </a:pPr>
            <a:endParaRPr lang="en-AU" dirty="0"/>
          </a:p>
        </p:txBody>
      </p:sp>
      <p:pic>
        <p:nvPicPr>
          <p:cNvPr id="25605" name="Picture 2" descr="C:\Users\anna.ivanova\AppData\Local\Microsoft\Windows\Temporary Internet Files\Content.Outlook\J6B3HZYL\Arabic 1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050925"/>
            <a:ext cx="6523038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9320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Articulate Storyline </a:t>
            </a:r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19200"/>
            <a:ext cx="7889875" cy="6035675"/>
          </a:xfrm>
        </p:spPr>
      </p:pic>
    </p:spTree>
    <p:extLst>
      <p:ext uri="{BB962C8B-B14F-4D97-AF65-F5344CB8AC3E}">
        <p14:creationId xmlns:p14="http://schemas.microsoft.com/office/powerpoint/2010/main" val="178691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Articulate Storyline cont.</a:t>
            </a: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7000" y="1752600"/>
            <a:ext cx="9271000" cy="5715000"/>
          </a:xfrm>
        </p:spPr>
      </p:pic>
    </p:spTree>
    <p:extLst>
      <p:ext uri="{BB962C8B-B14F-4D97-AF65-F5344CB8AC3E}">
        <p14:creationId xmlns:p14="http://schemas.microsoft.com/office/powerpoint/2010/main" val="212069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Articulate Storyline - benefits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altLang="en-US" sz="2400" dirty="0" smtClean="0"/>
              <a:t>‘Next best thing' to teachers being physically 'inside the student's computer'.</a:t>
            </a:r>
          </a:p>
          <a:p>
            <a:r>
              <a:rPr lang="en-AU" altLang="en-US" sz="2400" dirty="0" smtClean="0"/>
              <a:t>Dynamic way to revise classroom material and reinforce content.</a:t>
            </a:r>
          </a:p>
          <a:p>
            <a:r>
              <a:rPr lang="en-AU" altLang="en-US" sz="2400" dirty="0" smtClean="0"/>
              <a:t>If [AS] development efforts focussed on the challenging areas of the course, student progress is enhanced as a result.</a:t>
            </a:r>
          </a:p>
          <a:p>
            <a:r>
              <a:rPr lang="en-AU" altLang="en-US" sz="2400" dirty="0" smtClean="0"/>
              <a:t>Scope for student participation in the development</a:t>
            </a:r>
          </a:p>
          <a:p>
            <a:r>
              <a:rPr lang="en-AU" altLang="en-US" sz="2400" dirty="0" smtClean="0"/>
              <a:t>Gamification of material</a:t>
            </a:r>
          </a:p>
        </p:txBody>
      </p:sp>
    </p:spTree>
    <p:extLst>
      <p:ext uri="{BB962C8B-B14F-4D97-AF65-F5344CB8AC3E}">
        <p14:creationId xmlns:p14="http://schemas.microsoft.com/office/powerpoint/2010/main" val="33048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DFSL Mission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en-US" i="1" dirty="0">
                <a:latin typeface="Franklin Gothic Medium" pitchFamily="34" charset="0"/>
              </a:rPr>
              <a:t>To train and assess </a:t>
            </a:r>
            <a:r>
              <a:rPr lang="en-US" altLang="en-US" i="1" dirty="0" err="1">
                <a:latin typeface="Franklin Gothic Medium" pitchFamily="34" charset="0"/>
              </a:rPr>
              <a:t>Defence</a:t>
            </a:r>
            <a:r>
              <a:rPr lang="en-US" altLang="en-US" i="1" dirty="0">
                <a:latin typeface="Franklin Gothic Medium" pitchFamily="34" charset="0"/>
              </a:rPr>
              <a:t> personnel in languages other than English to enhance </a:t>
            </a:r>
            <a:r>
              <a:rPr lang="en-US" altLang="en-US" i="1" dirty="0" err="1">
                <a:latin typeface="Franklin Gothic Medium" pitchFamily="34" charset="0"/>
              </a:rPr>
              <a:t>Defence</a:t>
            </a:r>
            <a:r>
              <a:rPr lang="en-US" altLang="en-US" i="1" dirty="0">
                <a:latin typeface="Franklin Gothic Medium" pitchFamily="34" charset="0"/>
              </a:rPr>
              <a:t> capability.</a:t>
            </a:r>
            <a:endParaRPr lang="en-AU" altLang="en-US" sz="4800" i="1" dirty="0">
              <a:latin typeface="Franklin Gothic Medium" pitchFamily="34" charset="0"/>
              <a:ea typeface="ＭＳ Ｐゴシック" pitchFamily="-65" charset="-128"/>
            </a:endParaRPr>
          </a:p>
          <a:p>
            <a:endParaRPr lang="en-A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56992"/>
            <a:ext cx="3346450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92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Staff comments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altLang="en-US" i="1" dirty="0"/>
              <a:t>‘</a:t>
            </a:r>
            <a:r>
              <a:rPr lang="en-AU" altLang="en-US" sz="2800" i="1" dirty="0" smtClean="0"/>
              <a:t>Branching </a:t>
            </a:r>
            <a:r>
              <a:rPr lang="en-AU" altLang="en-US" sz="2800" i="1" dirty="0"/>
              <a:t>scenarios work well for developing cultural awareness content.’</a:t>
            </a:r>
          </a:p>
          <a:p>
            <a:r>
              <a:rPr lang="en-AU" altLang="en-US" sz="2800" i="1" dirty="0" smtClean="0"/>
              <a:t>‘The most creative, effective content has been developed as a result of providing Articulate Storyline training and resources to teachers, allowing for daily inspiration from the classroom to feed into the strategies employed in development of digital content. </a:t>
            </a:r>
            <a:r>
              <a:rPr lang="en-AU" altLang="en-US" sz="2800" b="1" i="1" dirty="0" smtClean="0"/>
              <a:t>This has been the single-most effective resource for me</a:t>
            </a:r>
            <a:r>
              <a:rPr lang="en-AU" altLang="en-US" sz="2800" i="1" dirty="0" smtClean="0"/>
              <a:t>”.</a:t>
            </a:r>
          </a:p>
          <a:p>
            <a:endParaRPr lang="en-AU" altLang="en-US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5135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Avatar Augmented Role Play trial</a:t>
            </a:r>
            <a:endParaRPr lang="en-AU" altLang="en-US" sz="4000" dirty="0" smtClean="0"/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2132856"/>
            <a:ext cx="7467600" cy="4202113"/>
          </a:xfrm>
        </p:spPr>
      </p:pic>
    </p:spTree>
    <p:extLst>
      <p:ext uri="{BB962C8B-B14F-4D97-AF65-F5344CB8AC3E}">
        <p14:creationId xmlns:p14="http://schemas.microsoft.com/office/powerpoint/2010/main" val="1350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04" y="476672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36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848872" cy="588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73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/>
              <a:t>Avatar Augmented Role Play trial</a:t>
            </a:r>
            <a:endParaRPr lang="en-AU" altLang="en-US" sz="36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9251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High </a:t>
            </a:r>
            <a:r>
              <a:rPr lang="en-US" dirty="0"/>
              <a:t>fidelity, life sized avatar projection animated by the </a:t>
            </a:r>
            <a:r>
              <a:rPr lang="en-US" dirty="0" smtClean="0"/>
              <a:t>SME</a:t>
            </a:r>
          </a:p>
          <a:p>
            <a:pPr>
              <a:defRPr/>
            </a:pPr>
            <a:r>
              <a:rPr lang="en-US" dirty="0" smtClean="0"/>
              <a:t>The SMEs voice can be morphed as required to reflect the avatar’s age and gender</a:t>
            </a:r>
          </a:p>
          <a:p>
            <a:pPr>
              <a:defRPr/>
            </a:pPr>
            <a:r>
              <a:rPr lang="en-US" dirty="0" smtClean="0"/>
              <a:t>Background graphics</a:t>
            </a:r>
          </a:p>
          <a:p>
            <a:pPr>
              <a:defRPr/>
            </a:pPr>
            <a:r>
              <a:rPr lang="en-US" dirty="0" smtClean="0"/>
              <a:t>The system is mobile and can be established in less than 2 hours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889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AARP System Benefits</a:t>
            </a:r>
            <a:endParaRPr lang="en-AU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AU" dirty="0"/>
              <a:t>S</a:t>
            </a:r>
            <a:r>
              <a:rPr lang="en-AU" dirty="0" smtClean="0"/>
              <a:t>imulation </a:t>
            </a:r>
            <a:r>
              <a:rPr lang="en-AU" dirty="0"/>
              <a:t>of virtual humans of race, ages and genders that are difficult to replicate in role play drawing from the </a:t>
            </a:r>
            <a:r>
              <a:rPr lang="en-AU" dirty="0" smtClean="0"/>
              <a:t>DFSL demographics</a:t>
            </a:r>
            <a:endParaRPr lang="en-AU" dirty="0"/>
          </a:p>
          <a:p>
            <a:pPr>
              <a:defRPr/>
            </a:pPr>
            <a:r>
              <a:rPr lang="en-AU" dirty="0" smtClean="0"/>
              <a:t>Simulated </a:t>
            </a:r>
            <a:r>
              <a:rPr lang="en-AU" dirty="0"/>
              <a:t>UN mission like settings and </a:t>
            </a:r>
            <a:r>
              <a:rPr lang="en-AU" dirty="0" smtClean="0"/>
              <a:t>props</a:t>
            </a:r>
            <a:endParaRPr lang="en-AU" dirty="0"/>
          </a:p>
          <a:p>
            <a:pPr>
              <a:defRPr/>
            </a:pPr>
            <a:r>
              <a:rPr lang="en-AU" dirty="0" smtClean="0"/>
              <a:t>SME can easily </a:t>
            </a:r>
            <a:r>
              <a:rPr lang="en-AU" dirty="0"/>
              <a:t>switch between </a:t>
            </a:r>
            <a:r>
              <a:rPr lang="en-AU" dirty="0" smtClean="0"/>
              <a:t>avatars/scenes</a:t>
            </a:r>
            <a:endParaRPr lang="en-AU" dirty="0"/>
          </a:p>
          <a:p>
            <a:pPr>
              <a:defRPr/>
            </a:pPr>
            <a:r>
              <a:rPr lang="en-AU" dirty="0" smtClean="0"/>
              <a:t>Sim technology can </a:t>
            </a:r>
            <a:r>
              <a:rPr lang="en-AU" dirty="0"/>
              <a:t>be quickly adapted to create avatars and environments for new missions and </a:t>
            </a:r>
            <a:r>
              <a:rPr lang="en-AU" dirty="0" smtClean="0"/>
              <a:t>scenarios</a:t>
            </a:r>
            <a:endParaRPr lang="en-AU" dirty="0"/>
          </a:p>
          <a:p>
            <a:pPr>
              <a:defRPr/>
            </a:pPr>
            <a:r>
              <a:rPr lang="en-AU" dirty="0" smtClean="0"/>
              <a:t>After </a:t>
            </a:r>
            <a:r>
              <a:rPr lang="en-AU" dirty="0"/>
              <a:t>Action Review system </a:t>
            </a:r>
            <a:r>
              <a:rPr lang="en-AU" dirty="0" smtClean="0"/>
              <a:t>can </a:t>
            </a:r>
            <a:r>
              <a:rPr lang="en-AU" dirty="0"/>
              <a:t>capture both avatar and student </a:t>
            </a:r>
            <a:r>
              <a:rPr lang="en-AU" dirty="0" smtClean="0"/>
              <a:t>actions/reactions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137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050" name="Picture 2" descr="C:\Users\anna.ivanova\AppData\Local\Microsoft\Windows\Temporary Internet Files\Content.Outlook\465LAV8I\IMG_38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32" y="479757"/>
            <a:ext cx="3904208" cy="292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nna.ivanova\AppData\Local\Microsoft\Windows\Temporary Internet Files\Content.Outlook\465LAV8I\IMG_38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951" y="479757"/>
            <a:ext cx="3748529" cy="281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nna.ivanova\AppData\Local\Microsoft\Windows\Temporary Internet Files\Content.Outlook\465LAV8I\IMG_38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32" y="3688365"/>
            <a:ext cx="3904208" cy="292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nna.ivanova\AppData\Local\Microsoft\Windows\Temporary Internet Files\Content.Outlook\465LAV8I\IMG_38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56" y="3682053"/>
            <a:ext cx="3912624" cy="29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49565" cy="106613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/>
              <a:t>The success of the trial will be assessed on:</a:t>
            </a:r>
            <a:endParaRPr lang="en-A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AU" u="sng" dirty="0"/>
              <a:t>Simulation Fidelity</a:t>
            </a:r>
            <a:r>
              <a:rPr lang="en-AU" dirty="0"/>
              <a:t> - Did the student feel immersed</a:t>
            </a:r>
            <a:r>
              <a:rPr lang="en-AU" dirty="0" smtClean="0"/>
              <a:t>? Did the environment feel real?</a:t>
            </a:r>
            <a:endParaRPr lang="en-AU" dirty="0"/>
          </a:p>
          <a:p>
            <a:pPr>
              <a:defRPr/>
            </a:pPr>
            <a:r>
              <a:rPr lang="en-AU" u="sng" dirty="0" smtClean="0"/>
              <a:t>Student </a:t>
            </a:r>
            <a:r>
              <a:rPr lang="en-AU" u="sng" dirty="0"/>
              <a:t>Attitude</a:t>
            </a:r>
            <a:r>
              <a:rPr lang="en-AU" dirty="0"/>
              <a:t> – Willingness of the student to engage/suspend disbelief</a:t>
            </a:r>
            <a:r>
              <a:rPr lang="en-AU" dirty="0" smtClean="0"/>
              <a:t>?</a:t>
            </a:r>
          </a:p>
          <a:p>
            <a:pPr>
              <a:defRPr/>
            </a:pPr>
            <a:r>
              <a:rPr lang="en-AU" b="1" u="sng" dirty="0" smtClean="0"/>
              <a:t>Pedagogical usefulness</a:t>
            </a:r>
            <a:r>
              <a:rPr lang="en-AU" b="1" dirty="0" smtClean="0"/>
              <a:t> </a:t>
            </a:r>
            <a:r>
              <a:rPr lang="en-AU" dirty="0" smtClean="0"/>
              <a:t>– Was the avatar role-play an effective way to practice TL and cultural skills? </a:t>
            </a:r>
            <a:endParaRPr lang="en-AU" dirty="0"/>
          </a:p>
          <a:p>
            <a:pPr marL="0" indent="0">
              <a:buFontTx/>
              <a:buNone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283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 comments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484784"/>
            <a:ext cx="7467600" cy="4525963"/>
          </a:xfrm>
        </p:spPr>
        <p:txBody>
          <a:bodyPr/>
          <a:lstStyle/>
          <a:p>
            <a:r>
              <a:rPr lang="en-US" sz="2800" dirty="0" smtClean="0"/>
              <a:t>‘</a:t>
            </a:r>
            <a:r>
              <a:rPr lang="en-US" sz="2800" i="1" dirty="0" smtClean="0"/>
              <a:t>The avatar role-play made me feel engaged and involved’. </a:t>
            </a:r>
          </a:p>
          <a:p>
            <a:r>
              <a:rPr lang="en-US" sz="2800" i="1" dirty="0" smtClean="0"/>
              <a:t>‘Leading edge. Better than current computer games’.</a:t>
            </a:r>
          </a:p>
          <a:p>
            <a:r>
              <a:rPr lang="en-US" sz="2800" i="1" dirty="0" smtClean="0"/>
              <a:t>‘It felt like I was talking and interacting with a ‘new’ person in TL’. ‘Feels like talking with a stranger’.</a:t>
            </a:r>
          </a:p>
          <a:p>
            <a:r>
              <a:rPr lang="en-US" sz="2800" i="1" dirty="0" smtClean="0"/>
              <a:t>‘This tool would definitely be of greatest advantage to language classes without mixed gender instructors’.</a:t>
            </a:r>
          </a:p>
          <a:p>
            <a:r>
              <a:rPr lang="en-US" sz="2800" i="1" dirty="0" smtClean="0"/>
              <a:t>‘It was so much FUN!’</a:t>
            </a:r>
            <a:endParaRPr lang="en-AU" sz="2800" i="1" dirty="0"/>
          </a:p>
        </p:txBody>
      </p:sp>
    </p:spTree>
    <p:extLst>
      <p:ext uri="{BB962C8B-B14F-4D97-AF65-F5344CB8AC3E}">
        <p14:creationId xmlns:p14="http://schemas.microsoft.com/office/powerpoint/2010/main" val="32730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 smtClean="0"/>
              <a:t/>
            </a:r>
            <a:br>
              <a:rPr lang="en-AU" altLang="en-US" dirty="0" smtClean="0"/>
            </a:br>
            <a:endParaRPr lang="en-US" altLang="en-US" dirty="0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AU" altLang="en-US" dirty="0" smtClean="0"/>
          </a:p>
          <a:p>
            <a:pPr marL="0" indent="0" algn="ctr">
              <a:buNone/>
            </a:pPr>
            <a:endParaRPr lang="en-AU" altLang="en-US" dirty="0"/>
          </a:p>
          <a:p>
            <a:pPr marL="0" indent="0" algn="ctr">
              <a:buNone/>
            </a:pPr>
            <a:endParaRPr lang="en-AU" altLang="en-US" dirty="0" smtClean="0"/>
          </a:p>
          <a:p>
            <a:pPr marL="0" indent="0" algn="ctr">
              <a:buNone/>
            </a:pPr>
            <a:r>
              <a:rPr lang="en-AU" altLang="en-US" dirty="0" smtClean="0"/>
              <a:t>Any </a:t>
            </a:r>
            <a:r>
              <a:rPr lang="en-AU" altLang="en-US" dirty="0"/>
              <a:t>questions?</a:t>
            </a:r>
            <a:br>
              <a:rPr lang="en-AU" altLang="en-US" dirty="0"/>
            </a:br>
            <a:endParaRPr lang="en-US" altLang="en-US" dirty="0"/>
          </a:p>
          <a:p>
            <a:pPr marL="0" indent="0">
              <a:buNone/>
            </a:pPr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688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AU" altLang="en-US" sz="4000" dirty="0" smtClean="0"/>
              <a:t>  </a:t>
            </a:r>
            <a:r>
              <a:rPr lang="en-AU" altLang="en-US" sz="2800" b="1" dirty="0" smtClean="0"/>
              <a:t>In-house course design and development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600200"/>
            <a:ext cx="7859712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AU" altLang="en-US" sz="2800" dirty="0" smtClean="0"/>
              <a:t>Our own material</a:t>
            </a:r>
          </a:p>
          <a:p>
            <a:pPr eaLnBrk="1" hangingPunct="1">
              <a:defRPr/>
            </a:pPr>
            <a:r>
              <a:rPr lang="en-AU" altLang="en-US" sz="2800" dirty="0" smtClean="0"/>
              <a:t>Foundation stream</a:t>
            </a:r>
          </a:p>
          <a:p>
            <a:pPr eaLnBrk="1" hangingPunct="1">
              <a:defRPr/>
            </a:pPr>
            <a:r>
              <a:rPr lang="en-AU" altLang="en-US" sz="2800" dirty="0" smtClean="0"/>
              <a:t>Workplace task based stream</a:t>
            </a:r>
          </a:p>
          <a:p>
            <a:pPr eaLnBrk="1" hangingPunct="1">
              <a:defRPr/>
            </a:pPr>
            <a:r>
              <a:rPr lang="en-US" altLang="en-US" sz="2800" dirty="0" smtClean="0"/>
              <a:t>O</a:t>
            </a:r>
            <a:r>
              <a:rPr lang="en-AU" altLang="en-US" sz="2800" dirty="0" err="1" smtClean="0"/>
              <a:t>ur</a:t>
            </a:r>
            <a:r>
              <a:rPr lang="en-AU" altLang="en-US" sz="2800" dirty="0" smtClean="0"/>
              <a:t> own teaching</a:t>
            </a:r>
          </a:p>
          <a:p>
            <a:pPr marL="0" indent="0" eaLnBrk="1" hangingPunct="1">
              <a:buFontTx/>
              <a:buNone/>
              <a:defRPr/>
            </a:pPr>
            <a:r>
              <a:rPr lang="en-AU" altLang="en-US" sz="2800" dirty="0" smtClean="0"/>
              <a:t> methods</a:t>
            </a:r>
          </a:p>
          <a:p>
            <a:pPr eaLnBrk="1" hangingPunct="1">
              <a:lnSpc>
                <a:spcPct val="90000"/>
              </a:lnSpc>
              <a:buFont typeface="Symbol"/>
              <a:buChar char="Þ"/>
              <a:defRPr/>
            </a:pPr>
            <a:endParaRPr lang="en-AU" alt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AU" altLang="en-US" sz="2800" dirty="0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05150"/>
            <a:ext cx="4841875" cy="37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Teaching methods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600200"/>
            <a:ext cx="7643812" cy="4637088"/>
          </a:xfrm>
        </p:spPr>
        <p:txBody>
          <a:bodyPr/>
          <a:lstStyle/>
          <a:p>
            <a:r>
              <a:rPr lang="en-AU" altLang="en-US" sz="2800" dirty="0" smtClean="0"/>
              <a:t>DFSL recognises merits of a range of teaching approaches and methodologies </a:t>
            </a:r>
          </a:p>
          <a:p>
            <a:r>
              <a:rPr lang="en-AU" altLang="en-US" sz="2800" dirty="0" smtClean="0"/>
              <a:t>Some examples: communicative approach, direct method, bilingual method, elements of audio-lingual method, situational language teaching, TPR, Silent Way, etc.  </a:t>
            </a:r>
          </a:p>
          <a:p>
            <a:r>
              <a:rPr lang="en-AU" altLang="en-US" sz="2800" b="1" dirty="0" smtClean="0"/>
              <a:t>Blended Learning</a:t>
            </a:r>
          </a:p>
          <a:p>
            <a:endParaRPr lang="en-AU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3213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What we are aiming to achieve</a:t>
            </a:r>
            <a:endParaRPr lang="en-AU" altLang="en-US" sz="4000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7924800" cy="464978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dirty="0" smtClean="0"/>
              <a:t>Fluency </a:t>
            </a:r>
          </a:p>
          <a:p>
            <a:pPr>
              <a:defRPr/>
            </a:pPr>
            <a:r>
              <a:rPr lang="en-US" altLang="en-US" dirty="0" smtClean="0"/>
              <a:t>Accuracy and specificity</a:t>
            </a:r>
          </a:p>
          <a:p>
            <a:pPr>
              <a:defRPr/>
            </a:pPr>
            <a:r>
              <a:rPr lang="en-US" altLang="en-US" dirty="0" smtClean="0"/>
              <a:t>Lexical richness</a:t>
            </a:r>
          </a:p>
          <a:p>
            <a:pPr>
              <a:defRPr/>
            </a:pPr>
            <a:r>
              <a:rPr lang="en-US" altLang="en-US" dirty="0" smtClean="0"/>
              <a:t>Awareness of </a:t>
            </a:r>
          </a:p>
          <a:p>
            <a:pPr marL="0" indent="0">
              <a:buFontTx/>
              <a:buNone/>
              <a:defRPr/>
            </a:pPr>
            <a:r>
              <a:rPr lang="en-US" altLang="en-US" dirty="0" smtClean="0"/>
              <a:t>Language Learning </a:t>
            </a:r>
          </a:p>
          <a:p>
            <a:pPr marL="0" indent="0">
              <a:buFontTx/>
              <a:buNone/>
              <a:defRPr/>
            </a:pPr>
            <a:r>
              <a:rPr lang="en-US" altLang="en-US" dirty="0" smtClean="0"/>
              <a:t>Strategies (LLS)</a:t>
            </a:r>
            <a:endParaRPr lang="en-AU" altLang="en-US" dirty="0" smtClean="0"/>
          </a:p>
          <a:p>
            <a:pPr>
              <a:defRPr/>
            </a:pPr>
            <a:r>
              <a:rPr lang="en-US" altLang="en-US" dirty="0" smtClean="0"/>
              <a:t>Deeper</a:t>
            </a:r>
          </a:p>
          <a:p>
            <a:pPr marL="0" indent="0">
              <a:buFontTx/>
              <a:buNone/>
              <a:defRPr/>
            </a:pPr>
            <a:r>
              <a:rPr lang="en-US" altLang="en-US" dirty="0" smtClean="0"/>
              <a:t>understanding </a:t>
            </a:r>
          </a:p>
          <a:p>
            <a:pPr marL="0" indent="0">
              <a:buFontTx/>
              <a:buNone/>
              <a:defRPr/>
            </a:pPr>
            <a:r>
              <a:rPr lang="en-US" altLang="en-US" dirty="0" smtClean="0"/>
              <a:t>of TL culture 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29" y="2780928"/>
            <a:ext cx="4702457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8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Some principles we adopt</a:t>
            </a:r>
            <a:endParaRPr lang="en-US" alt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600200"/>
            <a:ext cx="7786687" cy="4708525"/>
          </a:xfrm>
        </p:spPr>
        <p:txBody>
          <a:bodyPr/>
          <a:lstStyle/>
          <a:p>
            <a:r>
              <a:rPr lang="en-AU" altLang="en-US" sz="2800" dirty="0" smtClean="0"/>
              <a:t>Ensure context for the learning is meaningful</a:t>
            </a:r>
          </a:p>
          <a:p>
            <a:r>
              <a:rPr lang="en-US" altLang="en-US" sz="2800" dirty="0" smtClean="0"/>
              <a:t>Choose different teaching strategies for different pedagogical needs</a:t>
            </a:r>
          </a:p>
          <a:p>
            <a:r>
              <a:rPr lang="en-AU" altLang="en-US" sz="2800" dirty="0" smtClean="0"/>
              <a:t>Maximising opportunities for learning</a:t>
            </a:r>
          </a:p>
          <a:p>
            <a:r>
              <a:rPr lang="en-AU" altLang="en-US" sz="2800" dirty="0" smtClean="0"/>
              <a:t>Encourage students to push themselves out of their comfort zones</a:t>
            </a:r>
          </a:p>
          <a:p>
            <a:r>
              <a:rPr lang="en-AU" altLang="en-US" sz="2800" dirty="0" smtClean="0"/>
              <a:t>Provide support for the learning/ </a:t>
            </a:r>
            <a:r>
              <a:rPr lang="en-US" altLang="en-US" sz="2800" dirty="0" smtClean="0"/>
              <a:t>remedial work as soon as the student starts to fall behind</a:t>
            </a:r>
          </a:p>
          <a:p>
            <a:pPr>
              <a:buFontTx/>
              <a:buNone/>
            </a:pPr>
            <a:endParaRPr lang="en-AU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2406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z="4000" smtClean="0"/>
              <a:t>Some principles we adopt cont.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900113" y="1600200"/>
            <a:ext cx="7786687" cy="4781550"/>
          </a:xfrm>
        </p:spPr>
        <p:txBody>
          <a:bodyPr/>
          <a:lstStyle/>
          <a:p>
            <a:r>
              <a:rPr lang="en-AU" altLang="en-US" sz="2800" dirty="0" smtClean="0"/>
              <a:t>Ensure materials are </a:t>
            </a:r>
            <a:r>
              <a:rPr lang="en-AU" altLang="en-US" sz="2800" dirty="0" err="1" smtClean="0"/>
              <a:t>recycl</a:t>
            </a:r>
            <a:r>
              <a:rPr lang="en-US" altLang="en-US" sz="2800" dirty="0" err="1" smtClean="0"/>
              <a:t>ed</a:t>
            </a:r>
            <a:endParaRPr lang="en-US" altLang="en-US" sz="2800" dirty="0" smtClean="0"/>
          </a:p>
          <a:p>
            <a:r>
              <a:rPr lang="en-US" altLang="en-US" sz="2800" dirty="0" smtClean="0"/>
              <a:t>Make learning engaging</a:t>
            </a:r>
          </a:p>
          <a:p>
            <a:r>
              <a:rPr lang="en-AU" altLang="en-US" sz="2800" dirty="0" smtClean="0"/>
              <a:t>Use authentic in-class and assessment activities</a:t>
            </a:r>
          </a:p>
          <a:p>
            <a:r>
              <a:rPr lang="en-US" altLang="en-US" sz="2800" dirty="0" smtClean="0"/>
              <a:t>Make best use of students’ expertise</a:t>
            </a:r>
            <a:endParaRPr lang="en-AU" altLang="en-US" sz="2800" dirty="0" smtClean="0"/>
          </a:p>
          <a:p>
            <a:r>
              <a:rPr lang="en-AU" altLang="en-US" sz="2800" dirty="0" smtClean="0"/>
              <a:t>When producing in-house materials ensure they are based around authentic models</a:t>
            </a:r>
          </a:p>
        </p:txBody>
      </p:sp>
    </p:spTree>
    <p:extLst>
      <p:ext uri="{BB962C8B-B14F-4D97-AF65-F5344CB8AC3E}">
        <p14:creationId xmlns:p14="http://schemas.microsoft.com/office/powerpoint/2010/main" val="415538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AU" altLang="en-US" dirty="0" smtClean="0"/>
              <a:t>Current developments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1439863"/>
            <a:ext cx="4532313" cy="2301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3505200"/>
            <a:ext cx="46355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962400"/>
            <a:ext cx="666908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990600"/>
            <a:ext cx="227012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992188"/>
            <a:ext cx="3835400" cy="2438400"/>
          </a:xfrm>
        </p:spPr>
      </p:pic>
    </p:spTree>
    <p:extLst>
      <p:ext uri="{BB962C8B-B14F-4D97-AF65-F5344CB8AC3E}">
        <p14:creationId xmlns:p14="http://schemas.microsoft.com/office/powerpoint/2010/main" val="36352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534400" cy="1600200"/>
          </a:xfrm>
        </p:spPr>
        <p:txBody>
          <a:bodyPr/>
          <a:lstStyle/>
          <a:p>
            <a:pPr eaLnBrk="1" hangingPunct="1"/>
            <a:r>
              <a:rPr lang="en-AU" altLang="en-US" sz="2800" b="1" dirty="0" smtClean="0"/>
              <a:t>       </a:t>
            </a:r>
            <a:r>
              <a:rPr lang="en-AU" altLang="en-US" sz="2800" dirty="0" smtClean="0"/>
              <a:t>Use of social media apps on DFSL courses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28800"/>
            <a:ext cx="8839200" cy="4724400"/>
          </a:xfr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301554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1929</TotalTime>
  <Words>771</Words>
  <Application>Microsoft Macintosh PowerPoint</Application>
  <PresentationFormat>On-screen Show (4:3)</PresentationFormat>
  <Paragraphs>127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Franklin Gothic Medium</vt:lpstr>
      <vt:lpstr>ＭＳ Ｐゴシック</vt:lpstr>
      <vt:lpstr>Symbol</vt:lpstr>
      <vt:lpstr>Times New Roman</vt:lpstr>
      <vt:lpstr>1_Default Design</vt:lpstr>
      <vt:lpstr>Default Design</vt:lpstr>
      <vt:lpstr>BL update from the Australian Defence Force School of Languages </vt:lpstr>
      <vt:lpstr>DFSL Mission</vt:lpstr>
      <vt:lpstr>  In-house course design and development</vt:lpstr>
      <vt:lpstr>Teaching methods</vt:lpstr>
      <vt:lpstr>What we are aiming to achieve</vt:lpstr>
      <vt:lpstr>Some principles we adopt</vt:lpstr>
      <vt:lpstr>Some principles we adopt cont.</vt:lpstr>
      <vt:lpstr>Current developments</vt:lpstr>
      <vt:lpstr>       Use of social media apps on DFSL courses</vt:lpstr>
      <vt:lpstr>PowerPoint Presentation</vt:lpstr>
      <vt:lpstr>Students comments</vt:lpstr>
      <vt:lpstr>Bitmoji &amp; Glint &amp; Halftone 2 apps</vt:lpstr>
      <vt:lpstr>    Bitmoji &amp; Glint &amp; Halftone 2 apps</vt:lpstr>
      <vt:lpstr>PowerPoint Presentation</vt:lpstr>
      <vt:lpstr>Identified benefits</vt:lpstr>
      <vt:lpstr>PowerPoint Presentation</vt:lpstr>
      <vt:lpstr>Articulate Storyline </vt:lpstr>
      <vt:lpstr>Articulate Storyline cont.</vt:lpstr>
      <vt:lpstr>Articulate Storyline - benefits</vt:lpstr>
      <vt:lpstr>Staff comments</vt:lpstr>
      <vt:lpstr>Avatar Augmented Role Play trial</vt:lpstr>
      <vt:lpstr>PowerPoint Presentation</vt:lpstr>
      <vt:lpstr>PowerPoint Presentation</vt:lpstr>
      <vt:lpstr>Avatar Augmented Role Play trial</vt:lpstr>
      <vt:lpstr>AARP System Benefits</vt:lpstr>
      <vt:lpstr>PowerPoint Presentation</vt:lpstr>
      <vt:lpstr>The success of the trial will be assessed on:</vt:lpstr>
      <vt:lpstr>Students comments</vt:lpstr>
      <vt:lpstr> </vt:lpstr>
    </vt:vector>
  </TitlesOfParts>
  <Company>Department of Defence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DFSL PowerPoint Template</dc:title>
  <dc:creator>nicholas.munday</dc:creator>
  <cp:keywords>DFSL</cp:keywords>
  <cp:lastModifiedBy>Ed Kovalev</cp:lastModifiedBy>
  <cp:revision>198</cp:revision>
  <cp:lastPrinted>2018-03-26T23:01:51Z</cp:lastPrinted>
  <dcterms:created xsi:type="dcterms:W3CDTF">2016-01-21T00:41:24Z</dcterms:created>
  <dcterms:modified xsi:type="dcterms:W3CDTF">2018-05-22T07:54:57Z</dcterms:modified>
  <cp:category>DFSL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bjective-Id">
    <vt:lpwstr>U9635038</vt:lpwstr>
  </property>
  <property fmtid="{D5CDD505-2E9C-101B-9397-08002B2CF9AE}" pid="3" name="Objective-Title">
    <vt:lpwstr>180410 Exec Meeting</vt:lpwstr>
  </property>
  <property fmtid="{D5CDD505-2E9C-101B-9397-08002B2CF9AE}" pid="4" name="Objective-Comment">
    <vt:lpwstr>
    </vt:lpwstr>
  </property>
  <property fmtid="{D5CDD505-2E9C-101B-9397-08002B2CF9AE}" pid="5" name="Objective-CreationStamp">
    <vt:filetime>2018-03-29T00:07:59Z</vt:filetime>
  </property>
  <property fmtid="{D5CDD505-2E9C-101B-9397-08002B2CF9AE}" pid="6" name="Objective-IsApproved">
    <vt:bool>false</vt:bool>
  </property>
  <property fmtid="{D5CDD505-2E9C-101B-9397-08002B2CF9AE}" pid="7" name="Objective-IsPublished">
    <vt:bool>true</vt:bool>
  </property>
  <property fmtid="{D5CDD505-2E9C-101B-9397-08002B2CF9AE}" pid="8" name="Objective-DatePublished">
    <vt:filetime>2018-04-09T23:59:55Z</vt:filetime>
  </property>
  <property fmtid="{D5CDD505-2E9C-101B-9397-08002B2CF9AE}" pid="9" name="Objective-ModificationStamp">
    <vt:filetime>2018-04-09T23:59:57Z</vt:filetime>
  </property>
  <property fmtid="{D5CDD505-2E9C-101B-9397-08002B2CF9AE}" pid="10" name="Objective-Owner">
    <vt:lpwstr>Craven-Griffiths, Emma (FLTLT)(ADC DFSL)</vt:lpwstr>
  </property>
  <property fmtid="{D5CDD505-2E9C-101B-9397-08002B2CF9AE}" pid="11" name="Objective-Path">
    <vt:lpwstr>Objective Global Folder - PROD:Defence Business Units:Joint Capabilities Group:Legacy Workgroups:Legacy ADC Workgroups:Australian Command &amp; Staff College:DFSL : Defence Force School of Languages:002 DFSL Command and Management:2.16 DFSL Leadership Meeting</vt:lpwstr>
  </property>
  <property fmtid="{D5CDD505-2E9C-101B-9397-08002B2CF9AE}" pid="12" name="Objective-Parent">
    <vt:lpwstr>DFSL Leadership Meeting Agenda 2018</vt:lpwstr>
  </property>
  <property fmtid="{D5CDD505-2E9C-101B-9397-08002B2CF9AE}" pid="13" name="Objective-State">
    <vt:lpwstr>Published</vt:lpwstr>
  </property>
  <property fmtid="{D5CDD505-2E9C-101B-9397-08002B2CF9AE}" pid="14" name="Objective-Version">
    <vt:lpwstr>19.0</vt:lpwstr>
  </property>
  <property fmtid="{D5CDD505-2E9C-101B-9397-08002B2CF9AE}" pid="15" name="Objective-VersionNumber">
    <vt:i4>19</vt:i4>
  </property>
  <property fmtid="{D5CDD505-2E9C-101B-9397-08002B2CF9AE}" pid="16" name="Objective-VersionComment">
    <vt:lpwstr>
    </vt:lpwstr>
  </property>
  <property fmtid="{D5CDD505-2E9C-101B-9397-08002B2CF9AE}" pid="17" name="Objective-FileNumber">
    <vt:lpwstr>2017/1170917</vt:lpwstr>
  </property>
  <property fmtid="{D5CDD505-2E9C-101B-9397-08002B2CF9AE}" pid="18" name="Objective-Classification">
    <vt:lpwstr>[Inherited - Unclassified]</vt:lpwstr>
  </property>
  <property fmtid="{D5CDD505-2E9C-101B-9397-08002B2CF9AE}" pid="19" name="Objective-Caveats">
    <vt:lpwstr>
    </vt:lpwstr>
  </property>
  <property fmtid="{D5CDD505-2E9C-101B-9397-08002B2CF9AE}" pid="20" name="Objective-Document Type [system]">
    <vt:lpwstr>
    </vt:lpwstr>
  </property>
</Properties>
</file>