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1" r:id="rId4"/>
    <p:sldId id="267" r:id="rId5"/>
    <p:sldId id="27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FDF76-6337-48BB-87D7-D4E11618A830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94A5F-F809-4812-B220-23D552C1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9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94A5F-F809-4812-B220-23D552C1A2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544A15-2CFF-4621-A83B-BA414A948FC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3295B4-284B-4D44-A942-56085F452DF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ut.ee/bitstream/handle/10062/55716/Opikasitus_Kirjanduse_ylevaade_TLY.pdf?sequence=3&amp;isAllowed=y" TargetMode="External"/><Relationship Id="rId2" Type="http://schemas.openxmlformats.org/officeDocument/2006/relationships/hyperlink" Target="https://www.hm.ee/sites/default/files/estonian_lifelong_strateg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tech.mii.lv/wp-content/uploads/2018/11/New-learning-paradigm.pdf" TargetMode="External"/><Relationship Id="rId5" Type="http://schemas.openxmlformats.org/officeDocument/2006/relationships/hyperlink" Target="https://sisu.ut.ee/sites/default/files/opikasitus/files/postareff_lindblom-ylanne_2008._variation_in_teachers_descriptions_of_teaching.pdf" TargetMode="External"/><Relationship Id="rId4" Type="http://schemas.openxmlformats.org/officeDocument/2006/relationships/hyperlink" Target="https://heureka.postimees.ee/6674209/ali-leijen-mis-teeb-opetaja-edukaks-korgem-vaimne-voimekus-pohjalikud-teadmised-voi-motiveeri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77698"/>
          </a:xfrm>
        </p:spPr>
        <p:txBody>
          <a:bodyPr>
            <a:normAutofit/>
          </a:bodyPr>
          <a:lstStyle/>
          <a:p>
            <a:pPr algn="ctr"/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Teachers</a:t>
            </a:r>
            <a:r>
              <a:rPr lang="et-EE" sz="4400" dirty="0" smtClean="0">
                <a:solidFill>
                  <a:schemeClr val="accent1">
                    <a:lumMod val="50000"/>
                  </a:schemeClr>
                </a:solidFill>
              </a:rPr>
              <a:t>’ </a:t>
            </a:r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Understanding</a:t>
            </a:r>
            <a:r>
              <a:rPr lang="et-EE" sz="44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Contemporary</a:t>
            </a:r>
            <a:r>
              <a:rPr lang="et-EE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Approaches</a:t>
            </a:r>
            <a:r>
              <a:rPr lang="et-EE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et-EE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Teaching</a:t>
            </a:r>
            <a:r>
              <a:rPr lang="et-EE" sz="44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t-EE" sz="4400" dirty="0" err="1" smtClean="0">
                <a:solidFill>
                  <a:schemeClr val="accent1">
                    <a:lumMod val="50000"/>
                  </a:schemeClr>
                </a:solidFill>
              </a:rPr>
              <a:t>Learning</a:t>
            </a:r>
            <a:endParaRPr lang="et-EE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49080"/>
            <a:ext cx="7772400" cy="1008112"/>
          </a:xfrm>
        </p:spPr>
        <p:txBody>
          <a:bodyPr>
            <a:normAutofit/>
          </a:bodyPr>
          <a:lstStyle/>
          <a:p>
            <a:r>
              <a:rPr lang="et-EE" sz="2400" b="1" dirty="0" smtClean="0"/>
              <a:t>Aigi Piirimees</a:t>
            </a:r>
          </a:p>
          <a:p>
            <a:r>
              <a:rPr lang="et-EE" sz="2400" b="1" dirty="0" smtClean="0"/>
              <a:t>Estonian </a:t>
            </a:r>
            <a:r>
              <a:rPr lang="et-EE" sz="2400" b="1" dirty="0" err="1" smtClean="0"/>
              <a:t>Military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Academy</a:t>
            </a: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14018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/>
          </a:bodyPr>
          <a:lstStyle/>
          <a:p>
            <a:r>
              <a:rPr lang="et-EE" sz="2800" b="1" dirty="0" err="1" smtClean="0"/>
              <a:t>Focus</a:t>
            </a:r>
            <a:r>
              <a:rPr lang="et-EE" sz="2800" b="1" dirty="0" smtClean="0"/>
              <a:t> on </a:t>
            </a:r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learner</a:t>
            </a:r>
            <a:endParaRPr lang="et-EE" sz="2800" b="1" dirty="0" smtClean="0"/>
          </a:p>
          <a:p>
            <a:r>
              <a:rPr lang="et-EE" sz="2800" b="1" dirty="0" err="1" smtClean="0"/>
              <a:t>Integration</a:t>
            </a:r>
            <a:r>
              <a:rPr lang="et-EE" sz="2800" b="1" dirty="0" smtClean="0"/>
              <a:t> of </a:t>
            </a:r>
            <a:r>
              <a:rPr lang="et-EE" sz="2800" b="1" dirty="0" err="1" smtClean="0"/>
              <a:t>different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subjects</a:t>
            </a:r>
            <a:r>
              <a:rPr lang="et-EE" sz="2800" b="1" dirty="0" smtClean="0"/>
              <a:t> and </a:t>
            </a:r>
            <a:r>
              <a:rPr lang="et-EE" sz="2800" b="1" dirty="0" err="1" smtClean="0"/>
              <a:t>fields</a:t>
            </a:r>
            <a:endParaRPr lang="et-EE" sz="2800" b="1" dirty="0" smtClean="0"/>
          </a:p>
          <a:p>
            <a:r>
              <a:rPr lang="et-EE" sz="2800" b="1" dirty="0" err="1" smtClean="0"/>
              <a:t>Teamwork</a:t>
            </a:r>
            <a:endParaRPr lang="et-EE" sz="2800" b="1" dirty="0" smtClean="0"/>
          </a:p>
          <a:p>
            <a:r>
              <a:rPr lang="et-EE" sz="2800" b="1" dirty="0" err="1" smtClean="0"/>
              <a:t>Creative</a:t>
            </a:r>
            <a:r>
              <a:rPr lang="et-EE" sz="2800" b="1" dirty="0" smtClean="0"/>
              <a:t> and </a:t>
            </a:r>
            <a:r>
              <a:rPr lang="et-EE" sz="2800" b="1" dirty="0" err="1" smtClean="0"/>
              <a:t>critical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thinking</a:t>
            </a:r>
            <a:endParaRPr lang="et-EE" sz="2800" b="1" dirty="0" smtClean="0"/>
          </a:p>
          <a:p>
            <a:r>
              <a:rPr lang="et-EE" sz="2800" b="1" dirty="0" err="1" smtClean="0"/>
              <a:t>Key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competences</a:t>
            </a:r>
            <a:endParaRPr lang="et-EE" sz="2800" b="1" dirty="0" smtClean="0"/>
          </a:p>
          <a:p>
            <a:r>
              <a:rPr lang="et-EE" sz="2800" b="1" dirty="0" err="1" smtClean="0"/>
              <a:t>Ability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to</a:t>
            </a:r>
            <a:r>
              <a:rPr lang="et-EE" sz="2800" b="1" dirty="0" smtClean="0"/>
              <a:t> solve </a:t>
            </a:r>
            <a:r>
              <a:rPr lang="et-EE" sz="2800" b="1" dirty="0" err="1" smtClean="0"/>
              <a:t>problems</a:t>
            </a:r>
            <a:endParaRPr lang="et-EE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t-EE" sz="4000" dirty="0" smtClean="0">
                <a:solidFill>
                  <a:schemeClr val="accent1">
                    <a:lumMod val="50000"/>
                  </a:schemeClr>
                </a:solidFill>
              </a:rPr>
              <a:t>Estonian </a:t>
            </a:r>
            <a:r>
              <a:rPr lang="et-EE" sz="4000" dirty="0" err="1" smtClean="0">
                <a:solidFill>
                  <a:schemeClr val="accent1">
                    <a:lumMod val="50000"/>
                  </a:schemeClr>
                </a:solidFill>
              </a:rPr>
              <a:t>Lifelong</a:t>
            </a:r>
            <a:r>
              <a:rPr lang="et-EE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sz="4000" dirty="0" err="1" smtClean="0">
                <a:solidFill>
                  <a:schemeClr val="accent1">
                    <a:lumMod val="50000"/>
                  </a:schemeClr>
                </a:solidFill>
              </a:rPr>
              <a:t>Learning</a:t>
            </a:r>
            <a:r>
              <a:rPr lang="et-EE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sz="4000" dirty="0" err="1" smtClean="0">
                <a:solidFill>
                  <a:schemeClr val="accent1">
                    <a:lumMod val="50000"/>
                  </a:schemeClr>
                </a:solidFill>
              </a:rPr>
              <a:t>Strategy</a:t>
            </a:r>
            <a:r>
              <a:rPr lang="et-EE" sz="4000" dirty="0" smtClean="0">
                <a:solidFill>
                  <a:schemeClr val="accent1">
                    <a:lumMod val="50000"/>
                  </a:schemeClr>
                </a:solidFill>
              </a:rPr>
              <a:t> 2020</a:t>
            </a:r>
            <a:endParaRPr lang="et-E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“The entire educational process: the selection of content, selection of teaching methods, development of instructional objectives, and interaction with the learners is influenced by the educators’ beliefs.” (Boone et al., 2002</a:t>
            </a:r>
            <a:r>
              <a:rPr lang="en-US" sz="2800" dirty="0" smtClean="0"/>
              <a:t>)</a:t>
            </a:r>
            <a:endParaRPr lang="et-EE" sz="2800" dirty="0" smtClean="0"/>
          </a:p>
          <a:p>
            <a:pPr marL="109728" indent="0">
              <a:buNone/>
            </a:pPr>
            <a:endParaRPr lang="et-EE" sz="2800" dirty="0" smtClean="0"/>
          </a:p>
          <a:p>
            <a:r>
              <a:rPr lang="en-US" sz="2800" dirty="0"/>
              <a:t>Teachers’ teaching philosophy is clearly connected with the quality of teaching, which in its turn is considered to be one of the most important factors influencing students’ </a:t>
            </a:r>
            <a:r>
              <a:rPr lang="en-US" sz="2800" dirty="0" smtClean="0"/>
              <a:t>learning</a:t>
            </a:r>
            <a:r>
              <a:rPr lang="et-EE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Leijen</a:t>
            </a:r>
            <a:r>
              <a:rPr lang="en-US" sz="2800" dirty="0"/>
              <a:t>, 2019</a:t>
            </a:r>
            <a:r>
              <a:rPr lang="en-US" sz="2800" dirty="0" smtClean="0"/>
              <a:t>)</a:t>
            </a:r>
            <a:endParaRPr lang="et-E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Thoughts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 on </a:t>
            </a:r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Teaching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1720" y="800708"/>
            <a:ext cx="3456383" cy="2880320"/>
          </a:xfrm>
          <a:prstGeom prst="ellipse">
            <a:avLst/>
          </a:prstGeom>
          <a:noFill/>
          <a:ln w="152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31388" y="188639"/>
            <a:ext cx="4380771" cy="403244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87824" y="1628800"/>
            <a:ext cx="1615244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LEARNER’S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188639"/>
            <a:ext cx="1615244" cy="1440161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and organisation of school life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03067" y="1628800"/>
            <a:ext cx="1283969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content and approach to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87824" y="2852936"/>
            <a:ext cx="1615244" cy="1368152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Teacher training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8194" y="1628800"/>
            <a:ext cx="1379630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Physical, mental and social learning environment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79512" y="188639"/>
            <a:ext cx="1440160" cy="101589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Changes in the labour market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179512" y="1204538"/>
            <a:ext cx="1440160" cy="103632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changes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79512" y="2204864"/>
            <a:ext cx="1440160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Technological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5887037" y="188639"/>
            <a:ext cx="1572624" cy="1015900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 knowledge and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5868143" y="1124744"/>
            <a:ext cx="1591517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5868144" y="1916831"/>
            <a:ext cx="1591516" cy="756083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Collaborative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5868144" y="2672915"/>
            <a:ext cx="1591516" cy="774991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Self-regulation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5868144" y="3429000"/>
            <a:ext cx="1591516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Subjective well-being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7524328" y="482317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Self-fulfilment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7524328" y="1733242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Openness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179512" y="3212976"/>
            <a:ext cx="1440160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Political choices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7524328" y="2960948"/>
            <a:ext cx="1512167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Lifelong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9512" y="4221088"/>
            <a:ext cx="1656184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Changing demand for education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79712" y="4235687"/>
            <a:ext cx="3744416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 culture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887036" y="4235687"/>
            <a:ext cx="1493275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objectives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524327" y="4235686"/>
            <a:ext cx="1512167" cy="993513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Broader goals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63436" y="800708"/>
            <a:ext cx="3456383" cy="2880320"/>
          </a:xfrm>
          <a:prstGeom prst="ellipse">
            <a:avLst/>
          </a:prstGeom>
          <a:noFill/>
          <a:ln w="152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19910" y="188639"/>
            <a:ext cx="4392249" cy="403244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999540" y="1628800"/>
            <a:ext cx="1615244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LEARNER’S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999540" y="188639"/>
            <a:ext cx="1615244" cy="1440161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and organisation of school life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14783" y="1628800"/>
            <a:ext cx="1283969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content and approach to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99540" y="2852936"/>
            <a:ext cx="1615244" cy="1368152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Teacher training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19910" y="1628800"/>
            <a:ext cx="1379630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Physical, mental and social learning environment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191228" y="188639"/>
            <a:ext cx="1440160" cy="101589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Changes in the labour market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191228" y="1204538"/>
            <a:ext cx="1440160" cy="103632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changes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Pentagon 37"/>
          <p:cNvSpPr/>
          <p:nvPr/>
        </p:nvSpPr>
        <p:spPr>
          <a:xfrm>
            <a:off x="179512" y="2204864"/>
            <a:ext cx="1451876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Technological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5868143" y="188639"/>
            <a:ext cx="1603234" cy="1015900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 knowledge and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5879859" y="1124744"/>
            <a:ext cx="1591517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Pentagon 40"/>
          <p:cNvSpPr/>
          <p:nvPr/>
        </p:nvSpPr>
        <p:spPr>
          <a:xfrm>
            <a:off x="5879860" y="1916831"/>
            <a:ext cx="1591516" cy="756083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Collaborative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Pentagon 41"/>
          <p:cNvSpPr/>
          <p:nvPr/>
        </p:nvSpPr>
        <p:spPr>
          <a:xfrm>
            <a:off x="5879860" y="2672915"/>
            <a:ext cx="1591516" cy="774991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Self-regulation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5879860" y="3429000"/>
            <a:ext cx="1591516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Subjective well-being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7536044" y="482317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Self-fulfilment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7536044" y="1733242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Openness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191228" y="3212976"/>
            <a:ext cx="1440160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Political choices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7536044" y="2960948"/>
            <a:ext cx="1512167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Lifelong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91228" y="4221088"/>
            <a:ext cx="1656184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Changing demand for education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991428" y="4235687"/>
            <a:ext cx="3744416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 culture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898752" y="4235687"/>
            <a:ext cx="1493275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objectives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36043" y="4235686"/>
            <a:ext cx="1512167" cy="993513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Broader goals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179512" y="5373216"/>
            <a:ext cx="8712968" cy="720080"/>
          </a:xfrm>
        </p:spPr>
        <p:txBody>
          <a:bodyPr/>
          <a:lstStyle/>
          <a:p>
            <a:pPr algn="l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Approach to learning, reasons for changing it, factors supporting changes in school culture, objectives and the broader goals of the changes</a:t>
            </a:r>
            <a:endParaRPr lang="et-EE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 Placeholder 2"/>
          <p:cNvSpPr>
            <a:spLocks noGrp="1"/>
          </p:cNvSpPr>
          <p:nvPr>
            <p:ph type="body" idx="2"/>
          </p:nvPr>
        </p:nvSpPr>
        <p:spPr>
          <a:xfrm>
            <a:off x="251520" y="6165304"/>
            <a:ext cx="8142672" cy="576064"/>
          </a:xfrm>
        </p:spPr>
        <p:txBody>
          <a:bodyPr>
            <a:normAutofit/>
          </a:bodyPr>
          <a:lstStyle/>
          <a:p>
            <a:pPr algn="just"/>
            <a:r>
              <a:rPr lang="en-US" sz="1100" dirty="0"/>
              <a:t>The figure is based on the article: </a:t>
            </a:r>
            <a:r>
              <a:rPr lang="et-EE" sz="1100" dirty="0" err="1"/>
              <a:t>Heidmets</a:t>
            </a:r>
            <a:r>
              <a:rPr lang="et-EE" sz="1100" dirty="0"/>
              <a:t>, M., </a:t>
            </a:r>
            <a:r>
              <a:rPr lang="et-EE" sz="1100" dirty="0" err="1"/>
              <a:t>Eisenschmidt</a:t>
            </a:r>
            <a:r>
              <a:rPr lang="et-EE" sz="1100" dirty="0"/>
              <a:t>, E., Poom-</a:t>
            </a:r>
            <a:r>
              <a:rPr lang="et-EE" sz="1100" dirty="0" err="1"/>
              <a:t>Valickis</a:t>
            </a:r>
            <a:r>
              <a:rPr lang="et-EE" sz="1100" dirty="0"/>
              <a:t>, K. (2017). “Õpikäsitus: teooriad, uurimused, mõõtmine. Analüütiline </a:t>
            </a:r>
            <a:r>
              <a:rPr lang="et-EE" sz="1100" dirty="0" smtClean="0"/>
              <a:t>ülevaade“ </a:t>
            </a:r>
            <a:endParaRPr lang="et-EE" sz="1100" dirty="0"/>
          </a:p>
        </p:txBody>
      </p:sp>
    </p:spTree>
    <p:extLst>
      <p:ext uri="{BB962C8B-B14F-4D97-AF65-F5344CB8AC3E}">
        <p14:creationId xmlns:p14="http://schemas.microsoft.com/office/powerpoint/2010/main" val="27464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1720" y="800708"/>
            <a:ext cx="3456383" cy="2880320"/>
          </a:xfrm>
          <a:prstGeom prst="ellipse">
            <a:avLst/>
          </a:prstGeom>
          <a:noFill/>
          <a:ln w="152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31388" y="188639"/>
            <a:ext cx="4380771" cy="403244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87824" y="1628800"/>
            <a:ext cx="1615244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LEARNER’S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188639"/>
            <a:ext cx="1615244" cy="1440161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and organisation of school life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03067" y="1628800"/>
            <a:ext cx="1283969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content and approach to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87824" y="2852936"/>
            <a:ext cx="1615244" cy="1368152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Teacher training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8194" y="1628800"/>
            <a:ext cx="1379630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Physical, mental and social learning environment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179512" y="188639"/>
            <a:ext cx="1440160" cy="101589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Changes in the labour market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179512" y="1204538"/>
            <a:ext cx="1440160" cy="103632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changes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79512" y="2204864"/>
            <a:ext cx="1440160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Technological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5887037" y="188639"/>
            <a:ext cx="1572624" cy="1015900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 knowledge and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5868143" y="1124744"/>
            <a:ext cx="1591517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5868144" y="1916831"/>
            <a:ext cx="1591516" cy="756083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Collaborative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5868144" y="2672915"/>
            <a:ext cx="1591516" cy="774991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Self-regulation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5868144" y="3429000"/>
            <a:ext cx="1591516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Subjective well-being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7524328" y="482317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Self-fulfilment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7524328" y="1733242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Openness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179512" y="3212976"/>
            <a:ext cx="1440160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Political choices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7524328" y="2960948"/>
            <a:ext cx="1512167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Lifelong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9512" y="4221088"/>
            <a:ext cx="1656184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Changing demand for education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79712" y="4235687"/>
            <a:ext cx="3744416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 culture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887036" y="4235687"/>
            <a:ext cx="1493275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objectives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524327" y="4235686"/>
            <a:ext cx="1512167" cy="993513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Broader goals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63436" y="800708"/>
            <a:ext cx="3456383" cy="2880320"/>
          </a:xfrm>
          <a:prstGeom prst="ellipse">
            <a:avLst/>
          </a:prstGeom>
          <a:noFill/>
          <a:ln w="152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19910" y="188639"/>
            <a:ext cx="4392249" cy="403244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999540" y="1628800"/>
            <a:ext cx="1615244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LEARNER’S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999540" y="188639"/>
            <a:ext cx="1615244" cy="1440161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and organisation of school life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14783" y="1628800"/>
            <a:ext cx="1283969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content and approach to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99540" y="2852936"/>
            <a:ext cx="1615244" cy="1368152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Teacher training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19910" y="1628800"/>
            <a:ext cx="1379630" cy="1224136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Physical, mental and social learning environment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191228" y="188639"/>
            <a:ext cx="1440160" cy="101589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Changes in the labour market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191228" y="1204538"/>
            <a:ext cx="1440160" cy="1036329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changes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Pentagon 37"/>
          <p:cNvSpPr/>
          <p:nvPr/>
        </p:nvSpPr>
        <p:spPr>
          <a:xfrm>
            <a:off x="179512" y="2204864"/>
            <a:ext cx="1451876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Technological development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5868143" y="188639"/>
            <a:ext cx="1603234" cy="1015900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635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 knowledge and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5879859" y="1124744"/>
            <a:ext cx="1591517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635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Pentagon 40"/>
          <p:cNvSpPr/>
          <p:nvPr/>
        </p:nvSpPr>
        <p:spPr>
          <a:xfrm>
            <a:off x="5879860" y="1916831"/>
            <a:ext cx="1591516" cy="756083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635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Collaborative skills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Pentagon 41"/>
          <p:cNvSpPr/>
          <p:nvPr/>
        </p:nvSpPr>
        <p:spPr>
          <a:xfrm>
            <a:off x="5879860" y="2672915"/>
            <a:ext cx="1591516" cy="774991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635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Self-regulation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5879860" y="3429000"/>
            <a:ext cx="1591516" cy="792088"/>
          </a:xfrm>
          <a:prstGeom prst="homePlate">
            <a:avLst/>
          </a:prstGeom>
          <a:solidFill>
            <a:srgbClr val="1F497D">
              <a:lumMod val="40000"/>
              <a:lumOff val="60000"/>
            </a:srgbClr>
          </a:solidFill>
          <a:ln w="635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Subjective well-being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7536044" y="482317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Self-fulfilment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7536044" y="1733242"/>
            <a:ext cx="1512168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Openness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191228" y="3212976"/>
            <a:ext cx="1440160" cy="1008112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Political choices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7536044" y="2960948"/>
            <a:ext cx="1512167" cy="936104"/>
          </a:xfrm>
          <a:prstGeom prst="homePlat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Lifelong learning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91228" y="4221088"/>
            <a:ext cx="1656184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Changing demand for education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991428" y="4235687"/>
            <a:ext cx="3744416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 culture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868144" y="4235687"/>
            <a:ext cx="1523884" cy="1008112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4445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Learning objectives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536043" y="4235686"/>
            <a:ext cx="1512167" cy="993513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Broader goals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179512" y="5373216"/>
            <a:ext cx="8712968" cy="720080"/>
          </a:xfrm>
        </p:spPr>
        <p:txBody>
          <a:bodyPr/>
          <a:lstStyle/>
          <a:p>
            <a:pPr algn="l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Approach to learning, reasons for changing it, factors supporting changes in school culture, objectives and the broader goals of the changes</a:t>
            </a:r>
            <a:endParaRPr lang="et-EE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 Placeholder 2"/>
          <p:cNvSpPr>
            <a:spLocks noGrp="1"/>
          </p:cNvSpPr>
          <p:nvPr>
            <p:ph type="body" idx="2"/>
          </p:nvPr>
        </p:nvSpPr>
        <p:spPr>
          <a:xfrm>
            <a:off x="251520" y="6165304"/>
            <a:ext cx="8142672" cy="576064"/>
          </a:xfrm>
        </p:spPr>
        <p:txBody>
          <a:bodyPr>
            <a:normAutofit/>
          </a:bodyPr>
          <a:lstStyle/>
          <a:p>
            <a:pPr algn="just"/>
            <a:r>
              <a:rPr lang="en-US" sz="1100" dirty="0"/>
              <a:t>The figure is based on the article: </a:t>
            </a:r>
            <a:r>
              <a:rPr lang="et-EE" sz="1100" dirty="0" err="1"/>
              <a:t>Heidmets</a:t>
            </a:r>
            <a:r>
              <a:rPr lang="et-EE" sz="1100" dirty="0"/>
              <a:t>, M., </a:t>
            </a:r>
            <a:r>
              <a:rPr lang="et-EE" sz="1100" dirty="0" err="1"/>
              <a:t>Eisenschmidt</a:t>
            </a:r>
            <a:r>
              <a:rPr lang="et-EE" sz="1100" dirty="0"/>
              <a:t>, E., Poom-</a:t>
            </a:r>
            <a:r>
              <a:rPr lang="et-EE" sz="1100" dirty="0" err="1"/>
              <a:t>Valickis</a:t>
            </a:r>
            <a:r>
              <a:rPr lang="et-EE" sz="1100" dirty="0"/>
              <a:t>, K. (2017). “Õpikäsitus: teooriad, uurimused, mõõtmine. Analüütiline </a:t>
            </a:r>
            <a:r>
              <a:rPr lang="et-EE" sz="1100" dirty="0" smtClean="0"/>
              <a:t>ülevaade“ </a:t>
            </a:r>
            <a:endParaRPr lang="et-EE" sz="1100" dirty="0"/>
          </a:p>
        </p:txBody>
      </p:sp>
    </p:spTree>
    <p:extLst>
      <p:ext uri="{BB962C8B-B14F-4D97-AF65-F5344CB8AC3E}">
        <p14:creationId xmlns:p14="http://schemas.microsoft.com/office/powerpoint/2010/main" val="27100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/>
          <a:lstStyle/>
          <a:p>
            <a:r>
              <a:rPr lang="et-EE" dirty="0" err="1" smtClean="0"/>
              <a:t>Participants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t-EE" dirty="0" smtClean="0"/>
              <a:t> 4 </a:t>
            </a:r>
            <a:r>
              <a:rPr lang="et-EE" dirty="0" err="1" smtClean="0"/>
              <a:t>English</a:t>
            </a:r>
            <a:r>
              <a:rPr lang="et-EE" dirty="0" smtClean="0"/>
              <a:t> </a:t>
            </a:r>
            <a:r>
              <a:rPr lang="et-EE" dirty="0" err="1" smtClean="0"/>
              <a:t>teachers</a:t>
            </a:r>
            <a:r>
              <a:rPr lang="et-EE" dirty="0" smtClean="0"/>
              <a:t>, 1 </a:t>
            </a:r>
            <a:r>
              <a:rPr lang="et-EE" dirty="0" err="1" smtClean="0"/>
              <a:t>Russian</a:t>
            </a:r>
            <a:r>
              <a:rPr lang="et-EE" dirty="0" smtClean="0"/>
              <a:t> and </a:t>
            </a:r>
            <a:r>
              <a:rPr lang="et-EE" dirty="0" err="1" smtClean="0"/>
              <a:t>English</a:t>
            </a:r>
            <a:r>
              <a:rPr lang="et-EE" dirty="0" smtClean="0"/>
              <a:t> </a:t>
            </a:r>
            <a:r>
              <a:rPr lang="et-EE" dirty="0" err="1" smtClean="0"/>
              <a:t>teacher</a:t>
            </a:r>
            <a:r>
              <a:rPr lang="et-EE" dirty="0" smtClean="0"/>
              <a:t>, 1 </a:t>
            </a:r>
            <a:r>
              <a:rPr lang="et-EE" dirty="0" err="1" smtClean="0"/>
              <a:t>French</a:t>
            </a:r>
            <a:r>
              <a:rPr lang="et-EE" dirty="0" smtClean="0"/>
              <a:t> and </a:t>
            </a:r>
            <a:r>
              <a:rPr lang="et-EE" dirty="0" err="1"/>
              <a:t>E</a:t>
            </a:r>
            <a:r>
              <a:rPr lang="et-EE" dirty="0" err="1" smtClean="0"/>
              <a:t>nglish</a:t>
            </a:r>
            <a:r>
              <a:rPr lang="et-EE" dirty="0" smtClean="0"/>
              <a:t> </a:t>
            </a:r>
            <a:r>
              <a:rPr lang="et-EE" dirty="0" err="1" smtClean="0"/>
              <a:t>teacher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t-EE" dirty="0" smtClean="0"/>
          </a:p>
          <a:p>
            <a:r>
              <a:rPr lang="et-EE" dirty="0" err="1" smtClean="0"/>
              <a:t>Interview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t-EE" dirty="0" err="1" smtClean="0"/>
              <a:t>Preparing</a:t>
            </a:r>
            <a:r>
              <a:rPr lang="et-EE" dirty="0" smtClean="0"/>
              <a:t> and </a:t>
            </a:r>
            <a:r>
              <a:rPr lang="et-EE" dirty="0" err="1" smtClean="0"/>
              <a:t>conducting</a:t>
            </a:r>
            <a:r>
              <a:rPr lang="et-EE" dirty="0" smtClean="0"/>
              <a:t> </a:t>
            </a:r>
            <a:r>
              <a:rPr lang="et-EE" dirty="0" err="1" smtClean="0"/>
              <a:t>lessons</a:t>
            </a:r>
            <a:r>
              <a:rPr lang="et-EE" dirty="0" smtClean="0"/>
              <a:t>, </a:t>
            </a:r>
            <a:r>
              <a:rPr lang="et-EE" dirty="0" err="1" smtClean="0"/>
              <a:t>organising</a:t>
            </a:r>
            <a:r>
              <a:rPr lang="et-EE" dirty="0" smtClean="0"/>
              <a:t> </a:t>
            </a:r>
            <a:r>
              <a:rPr lang="et-EE" dirty="0" err="1" smtClean="0"/>
              <a:t>independent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, </a:t>
            </a:r>
            <a:r>
              <a:rPr lang="et-EE" dirty="0" err="1" smtClean="0"/>
              <a:t>assessment</a:t>
            </a:r>
            <a:r>
              <a:rPr lang="et-EE" dirty="0" smtClean="0"/>
              <a:t>, </a:t>
            </a:r>
            <a:r>
              <a:rPr lang="et-EE" dirty="0" err="1" smtClean="0"/>
              <a:t>giving</a:t>
            </a:r>
            <a:r>
              <a:rPr lang="et-EE" dirty="0" smtClean="0"/>
              <a:t> </a:t>
            </a:r>
            <a:r>
              <a:rPr lang="et-EE" dirty="0" err="1" smtClean="0"/>
              <a:t>feedback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t-EE" dirty="0" smtClean="0"/>
          </a:p>
          <a:p>
            <a:r>
              <a:rPr lang="et-EE" dirty="0" err="1" smtClean="0"/>
              <a:t>Questionnaire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t-EE" dirty="0" err="1"/>
              <a:t>T</a:t>
            </a:r>
            <a:r>
              <a:rPr lang="et-EE" dirty="0" err="1" smtClean="0"/>
              <a:t>eaching</a:t>
            </a:r>
            <a:r>
              <a:rPr lang="et-EE" dirty="0" smtClean="0"/>
              <a:t> </a:t>
            </a:r>
            <a:r>
              <a:rPr lang="et-EE" dirty="0" err="1" smtClean="0"/>
              <a:t>practices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promotes</a:t>
            </a:r>
            <a:r>
              <a:rPr lang="et-EE" dirty="0" smtClean="0"/>
              <a:t>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inhibits</a:t>
            </a:r>
            <a:r>
              <a:rPr lang="et-EE" dirty="0" smtClean="0"/>
              <a:t> </a:t>
            </a:r>
            <a:r>
              <a:rPr lang="et-EE" dirty="0" err="1" smtClean="0"/>
              <a:t>their</a:t>
            </a:r>
            <a:r>
              <a:rPr lang="et-EE" dirty="0" smtClean="0"/>
              <a:t> </a:t>
            </a:r>
            <a:r>
              <a:rPr lang="et-EE" dirty="0" err="1" smtClean="0"/>
              <a:t>application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Study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Conducted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 at </a:t>
            </a:r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 EMA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4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Students</a:t>
            </a:r>
            <a:r>
              <a:rPr lang="et-EE" dirty="0" smtClean="0"/>
              <a:t> in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planning</a:t>
            </a:r>
            <a:r>
              <a:rPr lang="et-EE" dirty="0" smtClean="0"/>
              <a:t> </a:t>
            </a:r>
            <a:r>
              <a:rPr lang="et-EE" dirty="0" err="1" smtClean="0"/>
              <a:t>process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 err="1" smtClean="0"/>
              <a:t>Flexible</a:t>
            </a:r>
            <a:r>
              <a:rPr lang="et-EE" dirty="0" smtClean="0"/>
              <a:t> </a:t>
            </a:r>
            <a:r>
              <a:rPr lang="et-EE" dirty="0" err="1" smtClean="0"/>
              <a:t>course</a:t>
            </a:r>
            <a:r>
              <a:rPr lang="et-EE" dirty="0" smtClean="0"/>
              <a:t> </a:t>
            </a:r>
            <a:r>
              <a:rPr lang="et-EE" dirty="0" err="1" smtClean="0"/>
              <a:t>plans</a:t>
            </a:r>
            <a:endParaRPr lang="et-EE" dirty="0" smtClean="0"/>
          </a:p>
          <a:p>
            <a:r>
              <a:rPr lang="et-EE" dirty="0" err="1" smtClean="0"/>
              <a:t>Knowledge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constructed</a:t>
            </a:r>
            <a:r>
              <a:rPr lang="et-EE" dirty="0" smtClean="0"/>
              <a:t> </a:t>
            </a:r>
            <a:r>
              <a:rPr lang="et-EE" dirty="0" err="1" smtClean="0"/>
              <a:t>together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students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 err="1" smtClean="0"/>
              <a:t>Varying</a:t>
            </a:r>
            <a:r>
              <a:rPr lang="et-EE" dirty="0" smtClean="0"/>
              <a:t> </a:t>
            </a:r>
            <a:r>
              <a:rPr lang="et-EE" dirty="0" err="1" smtClean="0"/>
              <a:t>teaching</a:t>
            </a:r>
            <a:r>
              <a:rPr lang="et-EE" dirty="0" smtClean="0"/>
              <a:t> </a:t>
            </a:r>
            <a:r>
              <a:rPr lang="et-EE" dirty="0" err="1" smtClean="0"/>
              <a:t>methods</a:t>
            </a:r>
            <a:endParaRPr lang="et-EE" dirty="0" smtClean="0"/>
          </a:p>
          <a:p>
            <a:r>
              <a:rPr lang="et-EE" dirty="0" err="1" smtClean="0"/>
              <a:t>Collaborative</a:t>
            </a:r>
            <a:r>
              <a:rPr lang="et-EE" dirty="0" smtClean="0"/>
              <a:t> </a:t>
            </a:r>
            <a:r>
              <a:rPr lang="et-EE" dirty="0" err="1" smtClean="0"/>
              <a:t>skills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 err="1" smtClean="0"/>
              <a:t>Group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 smtClean="0"/>
              <a:t>Peer </a:t>
            </a:r>
            <a:r>
              <a:rPr lang="et-EE" dirty="0" err="1" smtClean="0"/>
              <a:t>assessment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Self-regulation</a:t>
            </a:r>
            <a:endParaRPr lang="et-E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 err="1" smtClean="0"/>
              <a:t>Shared</a:t>
            </a:r>
            <a:r>
              <a:rPr lang="et-EE" dirty="0" smtClean="0"/>
              <a:t> </a:t>
            </a:r>
            <a:r>
              <a:rPr lang="et-EE" dirty="0" err="1" smtClean="0"/>
              <a:t>responsibility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Results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Thank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br>
              <a:rPr lang="et-EE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00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098571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Boone, H. N., </a:t>
            </a:r>
            <a:r>
              <a:rPr lang="en-US" sz="1400" dirty="0" err="1"/>
              <a:t>Gartin</a:t>
            </a:r>
            <a:r>
              <a:rPr lang="en-US" sz="1400" dirty="0"/>
              <a:t>, S. A., Wright, C. B., Lawrence, L. D., &amp; Odell, K. S. (2002). Adult Education Philosophies Practiced By Agricultural Education Teachers In Pennsylvania, Virginia, And West Virginia. Journal of Agricultural Education, 43(3), 37–48</a:t>
            </a:r>
            <a:endParaRPr lang="et-EE" sz="1400" dirty="0" smtClean="0"/>
          </a:p>
          <a:p>
            <a:pPr marL="109728" indent="0">
              <a:buNone/>
            </a:pPr>
            <a:endParaRPr lang="en-US" sz="1400" dirty="0"/>
          </a:p>
          <a:p>
            <a:r>
              <a:rPr lang="en-US" sz="1400" dirty="0"/>
              <a:t>Estonian Lifelong Learning Strategy 2020 </a:t>
            </a:r>
            <a:r>
              <a:rPr lang="en-US" sz="1400" dirty="0">
                <a:hlinkClick r:id="rId2"/>
              </a:rPr>
              <a:t>https://www.hm.ee/sites/default/files/estonian_lifelong_strategy.pdf</a:t>
            </a:r>
            <a:endParaRPr lang="et-EE" sz="1400" dirty="0" smtClean="0"/>
          </a:p>
          <a:p>
            <a:pPr marL="109728" indent="0">
              <a:buNone/>
            </a:pPr>
            <a:endParaRPr lang="et-EE" sz="1400" dirty="0" smtClean="0"/>
          </a:p>
          <a:p>
            <a:r>
              <a:rPr lang="et-EE" sz="1400" dirty="0" err="1"/>
              <a:t>Heidmets</a:t>
            </a:r>
            <a:r>
              <a:rPr lang="et-EE" sz="1400" dirty="0"/>
              <a:t>, M., </a:t>
            </a:r>
            <a:r>
              <a:rPr lang="et-EE" sz="1400" dirty="0" err="1"/>
              <a:t>Eisenschmidt</a:t>
            </a:r>
            <a:r>
              <a:rPr lang="et-EE" sz="1400" dirty="0"/>
              <a:t>, E., Poom-</a:t>
            </a:r>
            <a:r>
              <a:rPr lang="et-EE" sz="1400" dirty="0" err="1"/>
              <a:t>Valickis</a:t>
            </a:r>
            <a:r>
              <a:rPr lang="et-EE" sz="1400" dirty="0"/>
              <a:t>, K. (2017). “Õpikäsitus</a:t>
            </a:r>
            <a:r>
              <a:rPr lang="et-EE" sz="1400" dirty="0" smtClean="0"/>
              <a:t>: </a:t>
            </a:r>
            <a:r>
              <a:rPr lang="et-EE" sz="1400" dirty="0"/>
              <a:t>teooriad, uurimused, mõõtmine. Analüütiline ülevaade </a:t>
            </a:r>
            <a:r>
              <a:rPr lang="et-EE" sz="1400" dirty="0">
                <a:hlinkClick r:id="rId3"/>
              </a:rPr>
              <a:t>https://</a:t>
            </a:r>
            <a:r>
              <a:rPr lang="et-EE" sz="1400" dirty="0" smtClean="0">
                <a:hlinkClick r:id="rId3"/>
              </a:rPr>
              <a:t>dspace.ut.ee/bitstream/handle/10062/55716/Opikasitus_Kirjanduse_ylevaade_TLY.pdf?sequence=3&amp;isAllowed=y</a:t>
            </a:r>
            <a:endParaRPr lang="et-EE" sz="1400" dirty="0" smtClean="0"/>
          </a:p>
          <a:p>
            <a:pPr marL="109728" indent="0">
              <a:buNone/>
            </a:pPr>
            <a:endParaRPr lang="et-EE" sz="1400" dirty="0" smtClean="0"/>
          </a:p>
          <a:p>
            <a:r>
              <a:rPr lang="et-EE" sz="1400" dirty="0" err="1"/>
              <a:t>Leijen</a:t>
            </a:r>
            <a:r>
              <a:rPr lang="et-EE" sz="1400" dirty="0"/>
              <a:t>, Ä. (</a:t>
            </a:r>
            <a:r>
              <a:rPr lang="et-EE" sz="1400" dirty="0" smtClean="0"/>
              <a:t>2019). </a:t>
            </a:r>
            <a:r>
              <a:rPr lang="et-EE" sz="1400" dirty="0" err="1"/>
              <a:t>Äli</a:t>
            </a:r>
            <a:r>
              <a:rPr lang="et-EE" sz="1400" dirty="0"/>
              <a:t> </a:t>
            </a:r>
            <a:r>
              <a:rPr lang="et-EE" sz="1400" dirty="0" err="1"/>
              <a:t>Leijen</a:t>
            </a:r>
            <a:r>
              <a:rPr lang="et-EE" sz="1400" dirty="0"/>
              <a:t>: mis teeb õpetaja edukaks – kõrgem vaimne võimekus, põhjalikud teadmised või motiveeritus? </a:t>
            </a:r>
            <a:r>
              <a:rPr lang="et-EE" sz="1400" dirty="0" smtClean="0">
                <a:hlinkClick r:id="rId4"/>
              </a:rPr>
              <a:t>https</a:t>
            </a:r>
            <a:r>
              <a:rPr lang="et-EE" sz="1400" dirty="0">
                <a:hlinkClick r:id="rId4"/>
              </a:rPr>
              <a:t>://</a:t>
            </a:r>
            <a:r>
              <a:rPr lang="et-EE" sz="1400" dirty="0" smtClean="0">
                <a:hlinkClick r:id="rId4"/>
              </a:rPr>
              <a:t>heureka.postimees.ee/6674209/ali-leijen-mis-teeb-opetaja-edukaks-korgem-vaimne-voimekus-pohjalikud-teadmised-voi-motiveeritus</a:t>
            </a:r>
            <a:endParaRPr lang="et-EE" sz="1400" dirty="0" smtClean="0"/>
          </a:p>
          <a:p>
            <a:pPr marL="109728" indent="0">
              <a:buNone/>
            </a:pPr>
            <a:endParaRPr lang="et-EE" sz="1400" dirty="0" smtClean="0"/>
          </a:p>
          <a:p>
            <a:r>
              <a:rPr lang="en-US" sz="1400" dirty="0" err="1"/>
              <a:t>Postareff</a:t>
            </a:r>
            <a:r>
              <a:rPr lang="en-US" sz="1400" dirty="0"/>
              <a:t>, L. and </a:t>
            </a:r>
            <a:r>
              <a:rPr lang="en-US" sz="1400" dirty="0" err="1"/>
              <a:t>Lindblom-Ylänne,S</a:t>
            </a:r>
            <a:r>
              <a:rPr lang="en-US" sz="1400" dirty="0"/>
              <a:t>. (2008) Variation in teachers’ descriptions of teaching: Broadening the understanding of teaching in higher education. Learning and Instruction 18 (2008) 109-120. </a:t>
            </a:r>
            <a:r>
              <a:rPr lang="en-US" sz="1400" dirty="0">
                <a:hlinkClick r:id="rId5"/>
              </a:rPr>
              <a:t>https://sisu.ut.ee/sites/default/files/opikasitus/files/postareff_lindblom-ylanne_2008._</a:t>
            </a:r>
            <a:r>
              <a:rPr lang="en-US" sz="1400" dirty="0" smtClean="0">
                <a:hlinkClick r:id="rId5"/>
              </a:rPr>
              <a:t>variation_in_teachers_descriptions_of_teaching.pdf</a:t>
            </a:r>
            <a:endParaRPr lang="et-EE" sz="1400" dirty="0" smtClean="0"/>
          </a:p>
          <a:p>
            <a:endParaRPr lang="et-EE" sz="1400" dirty="0" smtClean="0"/>
          </a:p>
          <a:p>
            <a:r>
              <a:rPr lang="en-US" sz="1400" dirty="0"/>
              <a:t>The approach to learning and how it is changing  Explanation of objective 1 of the Estonian Lifelong Learning Strategy 2020 </a:t>
            </a:r>
            <a:r>
              <a:rPr lang="en-US" sz="1400" dirty="0" smtClean="0">
                <a:hlinkClick r:id="rId6"/>
              </a:rPr>
              <a:t>https</a:t>
            </a:r>
            <a:r>
              <a:rPr lang="en-US" sz="1400" dirty="0">
                <a:hlinkClick r:id="rId6"/>
              </a:rPr>
              <a:t>://</a:t>
            </a:r>
            <a:r>
              <a:rPr lang="en-US" sz="1400" dirty="0" smtClean="0">
                <a:hlinkClick r:id="rId6"/>
              </a:rPr>
              <a:t>edutech.mii.lv/wp-content/uploads/2018/11/New-learning-paradigm.pdf</a:t>
            </a:r>
            <a:endParaRPr lang="et-EE" sz="1400" dirty="0" smtClean="0"/>
          </a:p>
          <a:p>
            <a:endParaRPr lang="en-US" sz="1400" dirty="0"/>
          </a:p>
          <a:p>
            <a:endParaRPr lang="et-EE" sz="1400" dirty="0" smtClean="0"/>
          </a:p>
          <a:p>
            <a:endParaRPr lang="et-EE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et-EE" sz="2400" dirty="0" err="1">
                <a:solidFill>
                  <a:schemeClr val="accent1">
                    <a:lumMod val="50000"/>
                  </a:schemeClr>
                </a:solidFill>
              </a:rPr>
              <a:t>References</a:t>
            </a:r>
            <a:r>
              <a:rPr lang="et-EE" sz="2400" dirty="0"/>
              <a:t/>
            </a:r>
            <a:br>
              <a:rPr lang="et-EE" sz="2400" dirty="0"/>
            </a:b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788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462</TotalTime>
  <Words>740</Words>
  <Application>Microsoft Office PowerPoint</Application>
  <PresentationFormat>On-screen Show (4:3)</PresentationFormat>
  <Paragraphs>137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Teachers’ Understanding of Contemporary Approaches to Teaching and Learning</vt:lpstr>
      <vt:lpstr>Estonian Lifelong Learning Strategy 2020</vt:lpstr>
      <vt:lpstr>Thoughts on Teaching</vt:lpstr>
      <vt:lpstr>Approach to learning, reasons for changing it, factors supporting changes in school culture, objectives and the broader goals of the changes</vt:lpstr>
      <vt:lpstr>Approach to learning, reasons for changing it, factors supporting changes in school culture, objectives and the broader goals of the changes</vt:lpstr>
      <vt:lpstr>Study Conducted at the EMA</vt:lpstr>
      <vt:lpstr>Results</vt:lpstr>
      <vt:lpstr>Thank you!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effective presentations?</dc:title>
  <dc:creator>Piirimees, Aigi</dc:creator>
  <cp:lastModifiedBy>Aigi</cp:lastModifiedBy>
  <cp:revision>27</cp:revision>
  <dcterms:created xsi:type="dcterms:W3CDTF">2014-02-12T09:30:54Z</dcterms:created>
  <dcterms:modified xsi:type="dcterms:W3CDTF">2019-05-27T04:43:24Z</dcterms:modified>
</cp:coreProperties>
</file>