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61" r:id="rId4"/>
    <p:sldId id="267" r:id="rId5"/>
    <p:sldId id="270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9FDF76-6337-48BB-87D7-D4E11618A830}" type="datetimeFigureOut">
              <a:rPr lang="en-US" smtClean="0"/>
              <a:t>5/27/2019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C94A5F-F809-4812-B220-23D552C1A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491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C94A5F-F809-4812-B220-23D552C1A2A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138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E544A15-2CFF-4621-A83B-BA414A948FC5}" type="datetimeFigureOut">
              <a:rPr lang="et-EE" smtClean="0"/>
              <a:t>27.05.2019</a:t>
            </a:fld>
            <a:endParaRPr lang="et-E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73295B4-284B-4D44-A942-56085F452DF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544A15-2CFF-4621-A83B-BA414A948FC5}" type="datetimeFigureOut">
              <a:rPr lang="et-EE" smtClean="0"/>
              <a:t>27.05.2019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3295B4-284B-4D44-A942-56085F452DF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544A15-2CFF-4621-A83B-BA414A948FC5}" type="datetimeFigureOut">
              <a:rPr lang="et-EE" smtClean="0"/>
              <a:t>27.05.2019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3295B4-284B-4D44-A942-56085F452DF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544A15-2CFF-4621-A83B-BA414A948FC5}" type="datetimeFigureOut">
              <a:rPr lang="et-EE" smtClean="0"/>
              <a:t>27.05.2019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3295B4-284B-4D44-A942-56085F452DFE}" type="slidenum">
              <a:rPr lang="et-EE" smtClean="0"/>
              <a:t>‹#›</a:t>
            </a:fld>
            <a:endParaRPr lang="et-E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544A15-2CFF-4621-A83B-BA414A948FC5}" type="datetimeFigureOut">
              <a:rPr lang="et-EE" smtClean="0"/>
              <a:t>27.05.2019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3295B4-284B-4D44-A942-56085F452DFE}" type="slidenum">
              <a:rPr lang="et-EE" smtClean="0"/>
              <a:t>‹#›</a:t>
            </a:fld>
            <a:endParaRPr lang="et-EE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544A15-2CFF-4621-A83B-BA414A948FC5}" type="datetimeFigureOut">
              <a:rPr lang="et-EE" smtClean="0"/>
              <a:t>27.05.2019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3295B4-284B-4D44-A942-56085F452DFE}" type="slidenum">
              <a:rPr lang="et-EE" smtClean="0"/>
              <a:t>‹#›</a:t>
            </a:fld>
            <a:endParaRPr lang="et-E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544A15-2CFF-4621-A83B-BA414A948FC5}" type="datetimeFigureOut">
              <a:rPr lang="et-EE" smtClean="0"/>
              <a:t>27.05.2019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3295B4-284B-4D44-A942-56085F452DFE}" type="slidenum">
              <a:rPr lang="et-EE" smtClean="0"/>
              <a:t>‹#›</a:t>
            </a:fld>
            <a:endParaRPr lang="et-E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544A15-2CFF-4621-A83B-BA414A948FC5}" type="datetimeFigureOut">
              <a:rPr lang="et-EE" smtClean="0"/>
              <a:t>27.05.2019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3295B4-284B-4D44-A942-56085F452DFE}" type="slidenum">
              <a:rPr lang="et-EE" smtClean="0"/>
              <a:t>‹#›</a:t>
            </a:fld>
            <a:endParaRPr lang="et-E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544A15-2CFF-4621-A83B-BA414A948FC5}" type="datetimeFigureOut">
              <a:rPr lang="et-EE" smtClean="0"/>
              <a:t>27.05.2019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3295B4-284B-4D44-A942-56085F452DFE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E544A15-2CFF-4621-A83B-BA414A948FC5}" type="datetimeFigureOut">
              <a:rPr lang="et-EE" smtClean="0"/>
              <a:t>27.05.2019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3295B4-284B-4D44-A942-56085F452DFE}" type="slidenum">
              <a:rPr lang="et-EE" smtClean="0"/>
              <a:t>‹#›</a:t>
            </a:fld>
            <a:endParaRPr lang="et-E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E544A15-2CFF-4621-A83B-BA414A948FC5}" type="datetimeFigureOut">
              <a:rPr lang="et-EE" smtClean="0"/>
              <a:t>27.05.2019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73295B4-284B-4D44-A942-56085F452DFE}" type="slidenum">
              <a:rPr lang="et-EE" smtClean="0"/>
              <a:t>‹#›</a:t>
            </a:fld>
            <a:endParaRPr lang="et-E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E544A15-2CFF-4621-A83B-BA414A948FC5}" type="datetimeFigureOut">
              <a:rPr lang="et-EE" smtClean="0"/>
              <a:t>27.05.2019</a:t>
            </a:fld>
            <a:endParaRPr lang="et-E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73295B4-284B-4D44-A942-56085F452DFE}" type="slidenum">
              <a:rPr lang="et-EE" smtClean="0"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space.ut.ee/bitstream/handle/10062/55716/Opikasitus_Kirjanduse_ylevaade_TLY.pdf?sequence=3&amp;isAllowed=y" TargetMode="External"/><Relationship Id="rId2" Type="http://schemas.openxmlformats.org/officeDocument/2006/relationships/hyperlink" Target="https://www.hm.ee/sites/default/files/estonian_lifelong_strategy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dutech.mii.lv/wp-content/uploads/2018/11/New-learning-paradigm.pdf" TargetMode="External"/><Relationship Id="rId5" Type="http://schemas.openxmlformats.org/officeDocument/2006/relationships/hyperlink" Target="https://sisu.ut.ee/sites/default/files/opikasitus/files/postareff_lindblom-ylanne_2008._variation_in_teachers_descriptions_of_teaching.pdf" TargetMode="External"/><Relationship Id="rId4" Type="http://schemas.openxmlformats.org/officeDocument/2006/relationships/hyperlink" Target="https://heureka.postimees.ee/6674209/ali-leijen-mis-teeb-opetaja-edukaks-korgem-vaimne-voimekus-pohjalikud-teadmised-voi-motiveerit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3177698"/>
          </a:xfrm>
        </p:spPr>
        <p:txBody>
          <a:bodyPr>
            <a:normAutofit/>
          </a:bodyPr>
          <a:lstStyle/>
          <a:p>
            <a:pPr algn="ctr"/>
            <a:r>
              <a:rPr lang="et-EE" sz="4400" dirty="0" err="1" smtClean="0">
                <a:solidFill>
                  <a:schemeClr val="accent1">
                    <a:lumMod val="50000"/>
                  </a:schemeClr>
                </a:solidFill>
              </a:rPr>
              <a:t>Teachers</a:t>
            </a:r>
            <a:r>
              <a:rPr lang="et-EE" sz="4400" dirty="0" smtClean="0">
                <a:solidFill>
                  <a:schemeClr val="accent1">
                    <a:lumMod val="50000"/>
                  </a:schemeClr>
                </a:solidFill>
              </a:rPr>
              <a:t>’ </a:t>
            </a:r>
            <a:r>
              <a:rPr lang="et-EE" sz="4400" dirty="0" err="1" smtClean="0">
                <a:solidFill>
                  <a:schemeClr val="accent1">
                    <a:lumMod val="50000"/>
                  </a:schemeClr>
                </a:solidFill>
              </a:rPr>
              <a:t>Understanding</a:t>
            </a:r>
            <a:r>
              <a:rPr lang="et-EE" sz="4400" dirty="0" smtClean="0">
                <a:solidFill>
                  <a:schemeClr val="accent1">
                    <a:lumMod val="50000"/>
                  </a:schemeClr>
                </a:solidFill>
              </a:rPr>
              <a:t> of </a:t>
            </a:r>
            <a:r>
              <a:rPr lang="et-EE" sz="4400" dirty="0" err="1" smtClean="0">
                <a:solidFill>
                  <a:schemeClr val="accent1">
                    <a:lumMod val="50000"/>
                  </a:schemeClr>
                </a:solidFill>
              </a:rPr>
              <a:t>Contemporary</a:t>
            </a:r>
            <a:r>
              <a:rPr lang="et-EE" sz="4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t-EE" sz="4400" dirty="0" err="1" smtClean="0">
                <a:solidFill>
                  <a:schemeClr val="accent1">
                    <a:lumMod val="50000"/>
                  </a:schemeClr>
                </a:solidFill>
              </a:rPr>
              <a:t>Approaches</a:t>
            </a:r>
            <a:r>
              <a:rPr lang="et-EE" sz="4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t-EE" sz="4400" dirty="0" err="1" smtClean="0">
                <a:solidFill>
                  <a:schemeClr val="accent1">
                    <a:lumMod val="50000"/>
                  </a:schemeClr>
                </a:solidFill>
              </a:rPr>
              <a:t>to</a:t>
            </a:r>
            <a:r>
              <a:rPr lang="et-EE" sz="4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t-EE" sz="4400" dirty="0" err="1" smtClean="0">
                <a:solidFill>
                  <a:schemeClr val="accent1">
                    <a:lumMod val="50000"/>
                  </a:schemeClr>
                </a:solidFill>
              </a:rPr>
              <a:t>Teaching</a:t>
            </a:r>
            <a:r>
              <a:rPr lang="et-EE" sz="4400" dirty="0" smtClean="0">
                <a:solidFill>
                  <a:schemeClr val="accent1">
                    <a:lumMod val="50000"/>
                  </a:schemeClr>
                </a:solidFill>
              </a:rPr>
              <a:t> and </a:t>
            </a:r>
            <a:r>
              <a:rPr lang="et-EE" sz="4400" dirty="0" err="1" smtClean="0">
                <a:solidFill>
                  <a:schemeClr val="accent1">
                    <a:lumMod val="50000"/>
                  </a:schemeClr>
                </a:solidFill>
              </a:rPr>
              <a:t>Learning</a:t>
            </a:r>
            <a:endParaRPr lang="et-EE" sz="4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49080"/>
            <a:ext cx="7772400" cy="1008112"/>
          </a:xfrm>
        </p:spPr>
        <p:txBody>
          <a:bodyPr>
            <a:normAutofit/>
          </a:bodyPr>
          <a:lstStyle/>
          <a:p>
            <a:r>
              <a:rPr lang="et-EE" sz="2400" b="1" dirty="0" smtClean="0"/>
              <a:t>Aigi Piirimees</a:t>
            </a:r>
          </a:p>
          <a:p>
            <a:r>
              <a:rPr lang="et-EE" sz="2400" b="1" dirty="0" smtClean="0"/>
              <a:t>Estonian </a:t>
            </a:r>
            <a:r>
              <a:rPr lang="et-EE" sz="2400" b="1" dirty="0" err="1" smtClean="0"/>
              <a:t>Military</a:t>
            </a:r>
            <a:r>
              <a:rPr lang="et-EE" sz="2400" b="1" dirty="0" smtClean="0"/>
              <a:t> </a:t>
            </a:r>
            <a:r>
              <a:rPr lang="et-EE" sz="2400" b="1" dirty="0" err="1" smtClean="0"/>
              <a:t>Academy</a:t>
            </a:r>
            <a:endParaRPr lang="et-EE" sz="2400" b="1" dirty="0"/>
          </a:p>
        </p:txBody>
      </p:sp>
    </p:spTree>
    <p:extLst>
      <p:ext uri="{BB962C8B-B14F-4D97-AF65-F5344CB8AC3E}">
        <p14:creationId xmlns:p14="http://schemas.microsoft.com/office/powerpoint/2010/main" val="140180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888432"/>
          </a:xfrm>
        </p:spPr>
        <p:txBody>
          <a:bodyPr>
            <a:normAutofit/>
          </a:bodyPr>
          <a:lstStyle/>
          <a:p>
            <a:r>
              <a:rPr lang="et-EE" sz="2800" b="1" dirty="0" err="1" smtClean="0"/>
              <a:t>Focus</a:t>
            </a:r>
            <a:r>
              <a:rPr lang="et-EE" sz="2800" b="1" dirty="0" smtClean="0"/>
              <a:t> on </a:t>
            </a:r>
            <a:r>
              <a:rPr lang="et-EE" sz="2800" b="1" dirty="0" err="1" smtClean="0"/>
              <a:t>the</a:t>
            </a:r>
            <a:r>
              <a:rPr lang="et-EE" sz="2800" b="1" dirty="0" smtClean="0"/>
              <a:t> </a:t>
            </a:r>
            <a:r>
              <a:rPr lang="et-EE" sz="2800" b="1" dirty="0" err="1" smtClean="0"/>
              <a:t>learner</a:t>
            </a:r>
            <a:endParaRPr lang="et-EE" sz="2800" b="1" dirty="0" smtClean="0"/>
          </a:p>
          <a:p>
            <a:r>
              <a:rPr lang="et-EE" sz="2800" b="1" dirty="0" err="1" smtClean="0"/>
              <a:t>Integration</a:t>
            </a:r>
            <a:r>
              <a:rPr lang="et-EE" sz="2800" b="1" dirty="0" smtClean="0"/>
              <a:t> of </a:t>
            </a:r>
            <a:r>
              <a:rPr lang="et-EE" sz="2800" b="1" dirty="0" err="1" smtClean="0"/>
              <a:t>different</a:t>
            </a:r>
            <a:r>
              <a:rPr lang="et-EE" sz="2800" b="1" dirty="0" smtClean="0"/>
              <a:t> </a:t>
            </a:r>
            <a:r>
              <a:rPr lang="et-EE" sz="2800" b="1" dirty="0" err="1" smtClean="0"/>
              <a:t>subjects</a:t>
            </a:r>
            <a:r>
              <a:rPr lang="et-EE" sz="2800" b="1" dirty="0" smtClean="0"/>
              <a:t> and </a:t>
            </a:r>
            <a:r>
              <a:rPr lang="et-EE" sz="2800" b="1" dirty="0" err="1" smtClean="0"/>
              <a:t>fields</a:t>
            </a:r>
            <a:endParaRPr lang="et-EE" sz="2800" b="1" dirty="0" smtClean="0"/>
          </a:p>
          <a:p>
            <a:r>
              <a:rPr lang="et-EE" sz="2800" b="1" dirty="0" err="1" smtClean="0"/>
              <a:t>Teamwork</a:t>
            </a:r>
            <a:endParaRPr lang="et-EE" sz="2800" b="1" dirty="0" smtClean="0"/>
          </a:p>
          <a:p>
            <a:r>
              <a:rPr lang="et-EE" sz="2800" b="1" dirty="0" err="1" smtClean="0"/>
              <a:t>Creative</a:t>
            </a:r>
            <a:r>
              <a:rPr lang="et-EE" sz="2800" b="1" dirty="0" smtClean="0"/>
              <a:t> and </a:t>
            </a:r>
            <a:r>
              <a:rPr lang="et-EE" sz="2800" b="1" dirty="0" err="1" smtClean="0"/>
              <a:t>critical</a:t>
            </a:r>
            <a:r>
              <a:rPr lang="et-EE" sz="2800" b="1" dirty="0" smtClean="0"/>
              <a:t> </a:t>
            </a:r>
            <a:r>
              <a:rPr lang="et-EE" sz="2800" b="1" dirty="0" err="1" smtClean="0"/>
              <a:t>thinking</a:t>
            </a:r>
            <a:endParaRPr lang="et-EE" sz="2800" b="1" dirty="0" smtClean="0"/>
          </a:p>
          <a:p>
            <a:r>
              <a:rPr lang="et-EE" sz="2800" b="1" dirty="0" err="1" smtClean="0"/>
              <a:t>Key</a:t>
            </a:r>
            <a:r>
              <a:rPr lang="et-EE" sz="2800" b="1" dirty="0" smtClean="0"/>
              <a:t> </a:t>
            </a:r>
            <a:r>
              <a:rPr lang="et-EE" sz="2800" b="1" dirty="0" err="1" smtClean="0"/>
              <a:t>competences</a:t>
            </a:r>
            <a:endParaRPr lang="et-EE" sz="2800" b="1" dirty="0" smtClean="0"/>
          </a:p>
          <a:p>
            <a:r>
              <a:rPr lang="et-EE" sz="2800" b="1" dirty="0" err="1" smtClean="0"/>
              <a:t>Ability</a:t>
            </a:r>
            <a:r>
              <a:rPr lang="et-EE" sz="2800" b="1" dirty="0" smtClean="0"/>
              <a:t> </a:t>
            </a:r>
            <a:r>
              <a:rPr lang="et-EE" sz="2800" b="1" dirty="0" err="1" smtClean="0"/>
              <a:t>to</a:t>
            </a:r>
            <a:r>
              <a:rPr lang="et-EE" sz="2800" b="1" dirty="0" smtClean="0"/>
              <a:t> solve </a:t>
            </a:r>
            <a:r>
              <a:rPr lang="et-EE" sz="2800" b="1" dirty="0" err="1" smtClean="0"/>
              <a:t>problems</a:t>
            </a:r>
            <a:endParaRPr lang="et-EE" sz="28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t-EE" sz="4000" dirty="0" smtClean="0">
                <a:solidFill>
                  <a:schemeClr val="accent1">
                    <a:lumMod val="50000"/>
                  </a:schemeClr>
                </a:solidFill>
              </a:rPr>
              <a:t>Estonian </a:t>
            </a:r>
            <a:r>
              <a:rPr lang="et-EE" sz="4000" dirty="0" err="1" smtClean="0">
                <a:solidFill>
                  <a:schemeClr val="accent1">
                    <a:lumMod val="50000"/>
                  </a:schemeClr>
                </a:solidFill>
              </a:rPr>
              <a:t>Lifelong</a:t>
            </a:r>
            <a:r>
              <a:rPr lang="et-EE" sz="4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t-EE" sz="4000" dirty="0" err="1" smtClean="0">
                <a:solidFill>
                  <a:schemeClr val="accent1">
                    <a:lumMod val="50000"/>
                  </a:schemeClr>
                </a:solidFill>
              </a:rPr>
              <a:t>Learning</a:t>
            </a:r>
            <a:r>
              <a:rPr lang="et-EE" sz="4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t-EE" sz="4000" dirty="0" err="1" smtClean="0">
                <a:solidFill>
                  <a:schemeClr val="accent1">
                    <a:lumMod val="50000"/>
                  </a:schemeClr>
                </a:solidFill>
              </a:rPr>
              <a:t>Strategy</a:t>
            </a:r>
            <a:r>
              <a:rPr lang="et-EE" sz="4000" dirty="0" smtClean="0">
                <a:solidFill>
                  <a:schemeClr val="accent1">
                    <a:lumMod val="50000"/>
                  </a:schemeClr>
                </a:solidFill>
              </a:rPr>
              <a:t> 2020</a:t>
            </a:r>
            <a:endParaRPr lang="et-EE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52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752528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“The entire educational process: the selection of content, selection of teaching methods, development of instructional objectives, and interaction with the learners is influenced by the educators’ beliefs.” (Boone et al., 2002</a:t>
            </a:r>
            <a:r>
              <a:rPr lang="en-US" sz="2800" dirty="0" smtClean="0"/>
              <a:t>)</a:t>
            </a:r>
            <a:endParaRPr lang="et-EE" sz="2800" dirty="0" smtClean="0"/>
          </a:p>
          <a:p>
            <a:pPr marL="109728" indent="0">
              <a:buNone/>
            </a:pPr>
            <a:endParaRPr lang="et-EE" sz="2800" dirty="0" smtClean="0"/>
          </a:p>
          <a:p>
            <a:r>
              <a:rPr lang="en-US" sz="2800" dirty="0"/>
              <a:t>Teachers’ teaching philosophy is clearly connected with the quality of teaching, which in its turn is considered to be one of the most important factors influencing students’ </a:t>
            </a:r>
            <a:r>
              <a:rPr lang="en-US" sz="2800" dirty="0" smtClean="0"/>
              <a:t>learning</a:t>
            </a:r>
            <a:r>
              <a:rPr lang="et-EE" sz="2800" dirty="0" smtClean="0"/>
              <a:t>.</a:t>
            </a:r>
            <a:r>
              <a:rPr lang="en-US" sz="2800" dirty="0" smtClean="0"/>
              <a:t> </a:t>
            </a:r>
            <a:r>
              <a:rPr lang="en-US" sz="2800" dirty="0"/>
              <a:t>(</a:t>
            </a:r>
            <a:r>
              <a:rPr lang="en-US" sz="2800" dirty="0" err="1"/>
              <a:t>Leijen</a:t>
            </a:r>
            <a:r>
              <a:rPr lang="en-US" sz="2800" dirty="0"/>
              <a:t>, 2019</a:t>
            </a:r>
            <a:r>
              <a:rPr lang="en-US" sz="2800" dirty="0" smtClean="0"/>
              <a:t>)</a:t>
            </a:r>
            <a:endParaRPr lang="et-EE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 err="1" smtClean="0">
                <a:solidFill>
                  <a:schemeClr val="accent1">
                    <a:lumMod val="50000"/>
                  </a:schemeClr>
                </a:solidFill>
              </a:rPr>
              <a:t>Thoughts</a:t>
            </a:r>
            <a:r>
              <a:rPr lang="et-EE" dirty="0" smtClean="0">
                <a:solidFill>
                  <a:schemeClr val="accent1">
                    <a:lumMod val="50000"/>
                  </a:schemeClr>
                </a:solidFill>
              </a:rPr>
              <a:t> on </a:t>
            </a:r>
            <a:r>
              <a:rPr lang="et-EE" dirty="0" err="1" smtClean="0">
                <a:solidFill>
                  <a:schemeClr val="accent1">
                    <a:lumMod val="50000"/>
                  </a:schemeClr>
                </a:solidFill>
              </a:rPr>
              <a:t>Teaching</a:t>
            </a:r>
            <a:endParaRPr lang="et-EE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948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2051720" y="800708"/>
            <a:ext cx="3456383" cy="2880320"/>
          </a:xfrm>
          <a:prstGeom prst="ellipse">
            <a:avLst/>
          </a:prstGeom>
          <a:noFill/>
          <a:ln w="152400" cap="flat" cmpd="sng" algn="ctr">
            <a:solidFill>
              <a:srgbClr val="1F497D">
                <a:lumMod val="40000"/>
                <a:lumOff val="6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631388" y="188639"/>
            <a:ext cx="4380771" cy="4032449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987824" y="1628800"/>
            <a:ext cx="1615244" cy="1224136"/>
          </a:xfrm>
          <a:prstGeom prst="roundRect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LEARNER’S DEVELOPMENT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987824" y="188639"/>
            <a:ext cx="1615244" cy="1440161"/>
          </a:xfrm>
          <a:prstGeom prst="roundRect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Leadership and organisation of school life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603067" y="1628800"/>
            <a:ext cx="1283969" cy="1224136"/>
          </a:xfrm>
          <a:prstGeom prst="roundRect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Learning content and approach to learning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987824" y="2852936"/>
            <a:ext cx="1615244" cy="1368152"/>
          </a:xfrm>
          <a:prstGeom prst="roundRect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Teacher training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608194" y="1628800"/>
            <a:ext cx="1379630" cy="1224136"/>
          </a:xfrm>
          <a:prstGeom prst="roundRect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Physical, mental and social learning environment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Pentagon 12"/>
          <p:cNvSpPr/>
          <p:nvPr/>
        </p:nvSpPr>
        <p:spPr>
          <a:xfrm>
            <a:off x="179512" y="188639"/>
            <a:ext cx="1440160" cy="1015899"/>
          </a:xfrm>
          <a:prstGeom prst="homePlate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Changes in the labour market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Pentagon 13"/>
          <p:cNvSpPr/>
          <p:nvPr/>
        </p:nvSpPr>
        <p:spPr>
          <a:xfrm>
            <a:off x="179512" y="1204538"/>
            <a:ext cx="1440160" cy="1036329"/>
          </a:xfrm>
          <a:prstGeom prst="homePlate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Social changes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Pentagon 14"/>
          <p:cNvSpPr/>
          <p:nvPr/>
        </p:nvSpPr>
        <p:spPr>
          <a:xfrm>
            <a:off x="179512" y="2204864"/>
            <a:ext cx="1440160" cy="1008112"/>
          </a:xfrm>
          <a:prstGeom prst="homePlate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Technological development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Pentagon 15"/>
          <p:cNvSpPr/>
          <p:nvPr/>
        </p:nvSpPr>
        <p:spPr>
          <a:xfrm>
            <a:off x="5887037" y="188639"/>
            <a:ext cx="1572624" cy="1015900"/>
          </a:xfrm>
          <a:prstGeom prst="homePlate">
            <a:avLst/>
          </a:prstGeom>
          <a:solidFill>
            <a:srgbClr val="1F497D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Subject knowledge and skills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Pentagon 16"/>
          <p:cNvSpPr/>
          <p:nvPr/>
        </p:nvSpPr>
        <p:spPr>
          <a:xfrm>
            <a:off x="5868143" y="1124744"/>
            <a:ext cx="1591517" cy="792088"/>
          </a:xfrm>
          <a:prstGeom prst="homePlate">
            <a:avLst/>
          </a:prstGeom>
          <a:solidFill>
            <a:srgbClr val="1F497D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Learning skills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Pentagon 17"/>
          <p:cNvSpPr/>
          <p:nvPr/>
        </p:nvSpPr>
        <p:spPr>
          <a:xfrm>
            <a:off x="5868144" y="1916831"/>
            <a:ext cx="1591516" cy="756083"/>
          </a:xfrm>
          <a:prstGeom prst="homePlate">
            <a:avLst/>
          </a:prstGeom>
          <a:solidFill>
            <a:srgbClr val="1F497D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Collaborative skills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Pentagon 18"/>
          <p:cNvSpPr/>
          <p:nvPr/>
        </p:nvSpPr>
        <p:spPr>
          <a:xfrm>
            <a:off x="5868144" y="2672915"/>
            <a:ext cx="1591516" cy="774991"/>
          </a:xfrm>
          <a:prstGeom prst="homePlate">
            <a:avLst/>
          </a:prstGeom>
          <a:solidFill>
            <a:srgbClr val="1F497D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Self-regulation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Pentagon 19"/>
          <p:cNvSpPr/>
          <p:nvPr/>
        </p:nvSpPr>
        <p:spPr>
          <a:xfrm>
            <a:off x="5868144" y="3429000"/>
            <a:ext cx="1591516" cy="792088"/>
          </a:xfrm>
          <a:prstGeom prst="homePlate">
            <a:avLst/>
          </a:prstGeom>
          <a:solidFill>
            <a:srgbClr val="1F497D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Subjective well-being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Pentagon 20"/>
          <p:cNvSpPr/>
          <p:nvPr/>
        </p:nvSpPr>
        <p:spPr>
          <a:xfrm>
            <a:off x="7524328" y="482317"/>
            <a:ext cx="1512168" cy="936104"/>
          </a:xfrm>
          <a:prstGeom prst="homePlate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Self-fulfilment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Pentagon 21"/>
          <p:cNvSpPr/>
          <p:nvPr/>
        </p:nvSpPr>
        <p:spPr>
          <a:xfrm>
            <a:off x="7524328" y="1733242"/>
            <a:ext cx="1512168" cy="936104"/>
          </a:xfrm>
          <a:prstGeom prst="homePlate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Openness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Pentagon 22"/>
          <p:cNvSpPr/>
          <p:nvPr/>
        </p:nvSpPr>
        <p:spPr>
          <a:xfrm>
            <a:off x="179512" y="3212976"/>
            <a:ext cx="1440160" cy="1008112"/>
          </a:xfrm>
          <a:prstGeom prst="homePlate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Political choices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Pentagon 23"/>
          <p:cNvSpPr/>
          <p:nvPr/>
        </p:nvSpPr>
        <p:spPr>
          <a:xfrm>
            <a:off x="7524328" y="2960948"/>
            <a:ext cx="1512167" cy="936104"/>
          </a:xfrm>
          <a:prstGeom prst="homePlate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Lifelong learning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79512" y="4221088"/>
            <a:ext cx="1656184" cy="1008112"/>
          </a:xfrm>
          <a:prstGeom prst="roundRect">
            <a:avLst/>
          </a:prstGeom>
          <a:solidFill>
            <a:srgbClr val="9BBB59">
              <a:lumMod val="60000"/>
              <a:lumOff val="40000"/>
            </a:srgbClr>
          </a:solidFill>
          <a:ln w="25400" cap="flat" cmpd="sng" algn="ctr">
            <a:solidFill>
              <a:srgbClr val="9BBB59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Changing demand for education</a:t>
            </a: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1979712" y="4235687"/>
            <a:ext cx="3744416" cy="1008112"/>
          </a:xfrm>
          <a:prstGeom prst="roundRect">
            <a:avLst/>
          </a:prstGeom>
          <a:solidFill>
            <a:srgbClr val="9BBB59">
              <a:lumMod val="60000"/>
              <a:lumOff val="40000"/>
            </a:srgbClr>
          </a:solidFill>
          <a:ln w="25400" cap="flat" cmpd="sng" algn="ctr">
            <a:solidFill>
              <a:srgbClr val="9BBB59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School culture</a:t>
            </a: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5887036" y="4235687"/>
            <a:ext cx="1493275" cy="1008112"/>
          </a:xfrm>
          <a:prstGeom prst="roundRect">
            <a:avLst/>
          </a:prstGeom>
          <a:solidFill>
            <a:srgbClr val="9BBB59">
              <a:lumMod val="60000"/>
              <a:lumOff val="40000"/>
            </a:srgbClr>
          </a:solidFill>
          <a:ln w="25400" cap="flat" cmpd="sng" algn="ctr">
            <a:solidFill>
              <a:srgbClr val="9BBB59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Learning objectives</a:t>
            </a: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7524327" y="4235686"/>
            <a:ext cx="1512167" cy="993513"/>
          </a:xfrm>
          <a:prstGeom prst="roundRect">
            <a:avLst/>
          </a:prstGeom>
          <a:solidFill>
            <a:srgbClr val="9BBB59">
              <a:lumMod val="60000"/>
              <a:lumOff val="40000"/>
            </a:srgbClr>
          </a:solidFill>
          <a:ln w="25400" cap="flat" cmpd="sng" algn="ctr">
            <a:solidFill>
              <a:srgbClr val="9BBB59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Broader goals</a:t>
            </a: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2063436" y="800708"/>
            <a:ext cx="3456383" cy="2880320"/>
          </a:xfrm>
          <a:prstGeom prst="ellipse">
            <a:avLst/>
          </a:prstGeom>
          <a:noFill/>
          <a:ln w="152400" cap="flat" cmpd="sng" algn="ctr">
            <a:solidFill>
              <a:srgbClr val="1F497D">
                <a:lumMod val="40000"/>
                <a:lumOff val="6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1619910" y="188639"/>
            <a:ext cx="4392249" cy="4032449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2999540" y="1628800"/>
            <a:ext cx="1615244" cy="1224136"/>
          </a:xfrm>
          <a:prstGeom prst="roundRect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LEARNER’S DEVELOPMENT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2999540" y="188639"/>
            <a:ext cx="1615244" cy="1440161"/>
          </a:xfrm>
          <a:prstGeom prst="roundRect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Leadership and organisation of school life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4614783" y="1628800"/>
            <a:ext cx="1283969" cy="1224136"/>
          </a:xfrm>
          <a:prstGeom prst="roundRect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Learning content and approach to learning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2999540" y="2852936"/>
            <a:ext cx="1615244" cy="1368152"/>
          </a:xfrm>
          <a:prstGeom prst="roundRect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Teacher training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1619910" y="1628800"/>
            <a:ext cx="1379630" cy="1224136"/>
          </a:xfrm>
          <a:prstGeom prst="roundRect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Physical, mental and social learning environment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Pentagon 35"/>
          <p:cNvSpPr/>
          <p:nvPr/>
        </p:nvSpPr>
        <p:spPr>
          <a:xfrm>
            <a:off x="191228" y="188639"/>
            <a:ext cx="1440160" cy="1015899"/>
          </a:xfrm>
          <a:prstGeom prst="homePlate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Changes in the labour market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Pentagon 36"/>
          <p:cNvSpPr/>
          <p:nvPr/>
        </p:nvSpPr>
        <p:spPr>
          <a:xfrm>
            <a:off x="191228" y="1204538"/>
            <a:ext cx="1440160" cy="1036329"/>
          </a:xfrm>
          <a:prstGeom prst="homePlate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Social changes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Pentagon 37"/>
          <p:cNvSpPr/>
          <p:nvPr/>
        </p:nvSpPr>
        <p:spPr>
          <a:xfrm>
            <a:off x="179512" y="2204864"/>
            <a:ext cx="1451876" cy="1008112"/>
          </a:xfrm>
          <a:prstGeom prst="homePlate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Technological development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Pentagon 38"/>
          <p:cNvSpPr/>
          <p:nvPr/>
        </p:nvSpPr>
        <p:spPr>
          <a:xfrm>
            <a:off x="5868143" y="188639"/>
            <a:ext cx="1603234" cy="1015900"/>
          </a:xfrm>
          <a:prstGeom prst="homePlate">
            <a:avLst/>
          </a:prstGeom>
          <a:solidFill>
            <a:srgbClr val="1F497D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Subject knowledge and skills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Pentagon 39"/>
          <p:cNvSpPr/>
          <p:nvPr/>
        </p:nvSpPr>
        <p:spPr>
          <a:xfrm>
            <a:off x="5879859" y="1124744"/>
            <a:ext cx="1591517" cy="792088"/>
          </a:xfrm>
          <a:prstGeom prst="homePlate">
            <a:avLst/>
          </a:prstGeom>
          <a:solidFill>
            <a:srgbClr val="1F497D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Learning skills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1" name="Pentagon 40"/>
          <p:cNvSpPr/>
          <p:nvPr/>
        </p:nvSpPr>
        <p:spPr>
          <a:xfrm>
            <a:off x="5879860" y="1916831"/>
            <a:ext cx="1591516" cy="756083"/>
          </a:xfrm>
          <a:prstGeom prst="homePlate">
            <a:avLst/>
          </a:prstGeom>
          <a:solidFill>
            <a:srgbClr val="1F497D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Collaborative skills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" name="Pentagon 41"/>
          <p:cNvSpPr/>
          <p:nvPr/>
        </p:nvSpPr>
        <p:spPr>
          <a:xfrm>
            <a:off x="5879860" y="2672915"/>
            <a:ext cx="1591516" cy="774991"/>
          </a:xfrm>
          <a:prstGeom prst="homePlate">
            <a:avLst/>
          </a:prstGeom>
          <a:solidFill>
            <a:srgbClr val="1F497D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Self-regulation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" name="Pentagon 42"/>
          <p:cNvSpPr/>
          <p:nvPr/>
        </p:nvSpPr>
        <p:spPr>
          <a:xfrm>
            <a:off x="5879860" y="3429000"/>
            <a:ext cx="1591516" cy="792088"/>
          </a:xfrm>
          <a:prstGeom prst="homePlate">
            <a:avLst/>
          </a:prstGeom>
          <a:solidFill>
            <a:srgbClr val="1F497D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Subjective well-being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Pentagon 43"/>
          <p:cNvSpPr/>
          <p:nvPr/>
        </p:nvSpPr>
        <p:spPr>
          <a:xfrm>
            <a:off x="7536044" y="482317"/>
            <a:ext cx="1512168" cy="936104"/>
          </a:xfrm>
          <a:prstGeom prst="homePlate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Self-fulfilment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5" name="Pentagon 44"/>
          <p:cNvSpPr/>
          <p:nvPr/>
        </p:nvSpPr>
        <p:spPr>
          <a:xfrm>
            <a:off x="7536044" y="1733242"/>
            <a:ext cx="1512168" cy="936104"/>
          </a:xfrm>
          <a:prstGeom prst="homePlate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Openness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6" name="Pentagon 45"/>
          <p:cNvSpPr/>
          <p:nvPr/>
        </p:nvSpPr>
        <p:spPr>
          <a:xfrm>
            <a:off x="191228" y="3212976"/>
            <a:ext cx="1440160" cy="1008112"/>
          </a:xfrm>
          <a:prstGeom prst="homePlate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Political choices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Pentagon 46"/>
          <p:cNvSpPr/>
          <p:nvPr/>
        </p:nvSpPr>
        <p:spPr>
          <a:xfrm>
            <a:off x="7536044" y="2960948"/>
            <a:ext cx="1512167" cy="936104"/>
          </a:xfrm>
          <a:prstGeom prst="homePlate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Lifelong learning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191228" y="4221088"/>
            <a:ext cx="1656184" cy="1008112"/>
          </a:xfrm>
          <a:prstGeom prst="roundRect">
            <a:avLst/>
          </a:prstGeom>
          <a:solidFill>
            <a:srgbClr val="9BBB59">
              <a:lumMod val="60000"/>
              <a:lumOff val="40000"/>
            </a:srgbClr>
          </a:solidFill>
          <a:ln w="25400" cap="flat" cmpd="sng" algn="ctr">
            <a:solidFill>
              <a:srgbClr val="9BBB59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Changing demand for education</a:t>
            </a: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1991428" y="4235687"/>
            <a:ext cx="3744416" cy="1008112"/>
          </a:xfrm>
          <a:prstGeom prst="roundRect">
            <a:avLst/>
          </a:prstGeom>
          <a:solidFill>
            <a:srgbClr val="9BBB59">
              <a:lumMod val="60000"/>
              <a:lumOff val="40000"/>
            </a:srgbClr>
          </a:solidFill>
          <a:ln w="25400" cap="flat" cmpd="sng" algn="ctr">
            <a:solidFill>
              <a:srgbClr val="9BBB59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School culture</a:t>
            </a: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5898752" y="4235687"/>
            <a:ext cx="1493275" cy="1008112"/>
          </a:xfrm>
          <a:prstGeom prst="roundRect">
            <a:avLst/>
          </a:prstGeom>
          <a:solidFill>
            <a:srgbClr val="9BBB59">
              <a:lumMod val="60000"/>
              <a:lumOff val="40000"/>
            </a:srgbClr>
          </a:solidFill>
          <a:ln w="25400" cap="flat" cmpd="sng" algn="ctr">
            <a:solidFill>
              <a:srgbClr val="9BBB59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Learning objectives</a:t>
            </a: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7536043" y="4235686"/>
            <a:ext cx="1512167" cy="993513"/>
          </a:xfrm>
          <a:prstGeom prst="roundRect">
            <a:avLst/>
          </a:prstGeom>
          <a:solidFill>
            <a:srgbClr val="9BBB59">
              <a:lumMod val="60000"/>
              <a:lumOff val="40000"/>
            </a:srgbClr>
          </a:solidFill>
          <a:ln w="25400" cap="flat" cmpd="sng" algn="ctr">
            <a:solidFill>
              <a:srgbClr val="9BBB59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Broader goals</a:t>
            </a: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Title 1"/>
          <p:cNvSpPr>
            <a:spLocks noGrp="1"/>
          </p:cNvSpPr>
          <p:nvPr>
            <p:ph type="title"/>
          </p:nvPr>
        </p:nvSpPr>
        <p:spPr>
          <a:xfrm>
            <a:off x="179512" y="5373216"/>
            <a:ext cx="8712968" cy="720080"/>
          </a:xfrm>
        </p:spPr>
        <p:txBody>
          <a:bodyPr/>
          <a:lstStyle/>
          <a:p>
            <a:pPr algn="l"/>
            <a:r>
              <a:rPr lang="en-US" sz="1400" b="1" dirty="0">
                <a:solidFill>
                  <a:schemeClr val="accent4">
                    <a:lumMod val="75000"/>
                  </a:schemeClr>
                </a:solidFill>
              </a:rPr>
              <a:t>Approach to learning, reasons for changing it, factors supporting changes in school culture, objectives and the broader goals of the changes</a:t>
            </a:r>
            <a:endParaRPr lang="et-EE" sz="1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4" name="Text Placeholder 2"/>
          <p:cNvSpPr>
            <a:spLocks noGrp="1"/>
          </p:cNvSpPr>
          <p:nvPr>
            <p:ph type="body" idx="2"/>
          </p:nvPr>
        </p:nvSpPr>
        <p:spPr>
          <a:xfrm>
            <a:off x="251520" y="6165304"/>
            <a:ext cx="8142672" cy="576064"/>
          </a:xfrm>
        </p:spPr>
        <p:txBody>
          <a:bodyPr>
            <a:normAutofit/>
          </a:bodyPr>
          <a:lstStyle/>
          <a:p>
            <a:pPr algn="just"/>
            <a:r>
              <a:rPr lang="en-US" sz="1100" dirty="0"/>
              <a:t>The figure is based on the article: </a:t>
            </a:r>
            <a:r>
              <a:rPr lang="et-EE" sz="1100" dirty="0" err="1"/>
              <a:t>Heidmets</a:t>
            </a:r>
            <a:r>
              <a:rPr lang="et-EE" sz="1100" dirty="0"/>
              <a:t>, M., </a:t>
            </a:r>
            <a:r>
              <a:rPr lang="et-EE" sz="1100" dirty="0" err="1"/>
              <a:t>Eisenschmidt</a:t>
            </a:r>
            <a:r>
              <a:rPr lang="et-EE" sz="1100" dirty="0"/>
              <a:t>, E., Poom-</a:t>
            </a:r>
            <a:r>
              <a:rPr lang="et-EE" sz="1100" dirty="0" err="1"/>
              <a:t>Valickis</a:t>
            </a:r>
            <a:r>
              <a:rPr lang="et-EE" sz="1100" dirty="0"/>
              <a:t>, K. (2017). “Õpikäsitus: teooriad, uurimused, mõõtmine. Analüütiline </a:t>
            </a:r>
            <a:r>
              <a:rPr lang="et-EE" sz="1100" dirty="0" smtClean="0"/>
              <a:t>ülevaade“ </a:t>
            </a:r>
            <a:endParaRPr lang="et-EE" sz="1100" dirty="0"/>
          </a:p>
        </p:txBody>
      </p:sp>
    </p:spTree>
    <p:extLst>
      <p:ext uri="{BB962C8B-B14F-4D97-AF65-F5344CB8AC3E}">
        <p14:creationId xmlns:p14="http://schemas.microsoft.com/office/powerpoint/2010/main" val="274641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2051720" y="800708"/>
            <a:ext cx="3456383" cy="2880320"/>
          </a:xfrm>
          <a:prstGeom prst="ellipse">
            <a:avLst/>
          </a:prstGeom>
          <a:noFill/>
          <a:ln w="152400" cap="flat" cmpd="sng" algn="ctr">
            <a:solidFill>
              <a:srgbClr val="1F497D">
                <a:lumMod val="40000"/>
                <a:lumOff val="6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631388" y="188639"/>
            <a:ext cx="4380771" cy="4032449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987824" y="1628800"/>
            <a:ext cx="1615244" cy="1224136"/>
          </a:xfrm>
          <a:prstGeom prst="roundRect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LEARNER’S DEVELOPMENT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987824" y="188639"/>
            <a:ext cx="1615244" cy="1440161"/>
          </a:xfrm>
          <a:prstGeom prst="roundRect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Leadership and organisation of school life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603067" y="1628800"/>
            <a:ext cx="1283969" cy="1224136"/>
          </a:xfrm>
          <a:prstGeom prst="roundRect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Learning content and approach to learning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987824" y="2852936"/>
            <a:ext cx="1615244" cy="1368152"/>
          </a:xfrm>
          <a:prstGeom prst="roundRect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Teacher training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608194" y="1628800"/>
            <a:ext cx="1379630" cy="1224136"/>
          </a:xfrm>
          <a:prstGeom prst="roundRect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Physical, mental and social learning environment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Pentagon 12"/>
          <p:cNvSpPr/>
          <p:nvPr/>
        </p:nvSpPr>
        <p:spPr>
          <a:xfrm>
            <a:off x="179512" y="188639"/>
            <a:ext cx="1440160" cy="1015899"/>
          </a:xfrm>
          <a:prstGeom prst="homePlate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Changes in the labour market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Pentagon 13"/>
          <p:cNvSpPr/>
          <p:nvPr/>
        </p:nvSpPr>
        <p:spPr>
          <a:xfrm>
            <a:off x="179512" y="1204538"/>
            <a:ext cx="1440160" cy="1036329"/>
          </a:xfrm>
          <a:prstGeom prst="homePlate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Social changes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Pentagon 14"/>
          <p:cNvSpPr/>
          <p:nvPr/>
        </p:nvSpPr>
        <p:spPr>
          <a:xfrm>
            <a:off x="179512" y="2204864"/>
            <a:ext cx="1440160" cy="1008112"/>
          </a:xfrm>
          <a:prstGeom prst="homePlate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Technological development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Pentagon 15"/>
          <p:cNvSpPr/>
          <p:nvPr/>
        </p:nvSpPr>
        <p:spPr>
          <a:xfrm>
            <a:off x="5887037" y="188639"/>
            <a:ext cx="1572624" cy="1015900"/>
          </a:xfrm>
          <a:prstGeom prst="homePlate">
            <a:avLst/>
          </a:prstGeom>
          <a:solidFill>
            <a:srgbClr val="1F497D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Subject knowledge and skills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Pentagon 16"/>
          <p:cNvSpPr/>
          <p:nvPr/>
        </p:nvSpPr>
        <p:spPr>
          <a:xfrm>
            <a:off x="5868143" y="1124744"/>
            <a:ext cx="1591517" cy="792088"/>
          </a:xfrm>
          <a:prstGeom prst="homePlate">
            <a:avLst/>
          </a:prstGeom>
          <a:solidFill>
            <a:srgbClr val="1F497D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Learning skills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Pentagon 17"/>
          <p:cNvSpPr/>
          <p:nvPr/>
        </p:nvSpPr>
        <p:spPr>
          <a:xfrm>
            <a:off x="5868144" y="1916831"/>
            <a:ext cx="1591516" cy="756083"/>
          </a:xfrm>
          <a:prstGeom prst="homePlate">
            <a:avLst/>
          </a:prstGeom>
          <a:solidFill>
            <a:srgbClr val="1F497D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Collaborative skills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Pentagon 18"/>
          <p:cNvSpPr/>
          <p:nvPr/>
        </p:nvSpPr>
        <p:spPr>
          <a:xfrm>
            <a:off x="5868144" y="2672915"/>
            <a:ext cx="1591516" cy="774991"/>
          </a:xfrm>
          <a:prstGeom prst="homePlate">
            <a:avLst/>
          </a:prstGeom>
          <a:solidFill>
            <a:srgbClr val="1F497D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Self-regulation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Pentagon 19"/>
          <p:cNvSpPr/>
          <p:nvPr/>
        </p:nvSpPr>
        <p:spPr>
          <a:xfrm>
            <a:off x="5868144" y="3429000"/>
            <a:ext cx="1591516" cy="792088"/>
          </a:xfrm>
          <a:prstGeom prst="homePlate">
            <a:avLst/>
          </a:prstGeom>
          <a:solidFill>
            <a:srgbClr val="1F497D">
              <a:lumMod val="40000"/>
              <a:lumOff val="6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Subjective well-being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Pentagon 20"/>
          <p:cNvSpPr/>
          <p:nvPr/>
        </p:nvSpPr>
        <p:spPr>
          <a:xfrm>
            <a:off x="7524328" y="482317"/>
            <a:ext cx="1512168" cy="936104"/>
          </a:xfrm>
          <a:prstGeom prst="homePlate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Self-fulfilment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Pentagon 21"/>
          <p:cNvSpPr/>
          <p:nvPr/>
        </p:nvSpPr>
        <p:spPr>
          <a:xfrm>
            <a:off x="7524328" y="1733242"/>
            <a:ext cx="1512168" cy="936104"/>
          </a:xfrm>
          <a:prstGeom prst="homePlate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Openness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Pentagon 22"/>
          <p:cNvSpPr/>
          <p:nvPr/>
        </p:nvSpPr>
        <p:spPr>
          <a:xfrm>
            <a:off x="179512" y="3212976"/>
            <a:ext cx="1440160" cy="1008112"/>
          </a:xfrm>
          <a:prstGeom prst="homePlate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Political choices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Pentagon 23"/>
          <p:cNvSpPr/>
          <p:nvPr/>
        </p:nvSpPr>
        <p:spPr>
          <a:xfrm>
            <a:off x="7524328" y="2960948"/>
            <a:ext cx="1512167" cy="936104"/>
          </a:xfrm>
          <a:prstGeom prst="homePlate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Lifelong learning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79512" y="4221088"/>
            <a:ext cx="1656184" cy="1008112"/>
          </a:xfrm>
          <a:prstGeom prst="roundRect">
            <a:avLst/>
          </a:prstGeom>
          <a:solidFill>
            <a:srgbClr val="9BBB59">
              <a:lumMod val="60000"/>
              <a:lumOff val="40000"/>
            </a:srgbClr>
          </a:solidFill>
          <a:ln w="25400" cap="flat" cmpd="sng" algn="ctr">
            <a:solidFill>
              <a:srgbClr val="9BBB59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Changing demand for education</a:t>
            </a: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1979712" y="4235687"/>
            <a:ext cx="3744416" cy="1008112"/>
          </a:xfrm>
          <a:prstGeom prst="roundRect">
            <a:avLst/>
          </a:prstGeom>
          <a:solidFill>
            <a:srgbClr val="9BBB59">
              <a:lumMod val="60000"/>
              <a:lumOff val="40000"/>
            </a:srgbClr>
          </a:solidFill>
          <a:ln w="25400" cap="flat" cmpd="sng" algn="ctr">
            <a:solidFill>
              <a:srgbClr val="9BBB59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School culture</a:t>
            </a: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5887036" y="4235687"/>
            <a:ext cx="1493275" cy="1008112"/>
          </a:xfrm>
          <a:prstGeom prst="roundRect">
            <a:avLst/>
          </a:prstGeom>
          <a:solidFill>
            <a:srgbClr val="9BBB59">
              <a:lumMod val="60000"/>
              <a:lumOff val="40000"/>
            </a:srgbClr>
          </a:solidFill>
          <a:ln w="25400" cap="flat" cmpd="sng" algn="ctr">
            <a:solidFill>
              <a:srgbClr val="9BBB59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Learning objectives</a:t>
            </a: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7524327" y="4235686"/>
            <a:ext cx="1512167" cy="993513"/>
          </a:xfrm>
          <a:prstGeom prst="roundRect">
            <a:avLst/>
          </a:prstGeom>
          <a:solidFill>
            <a:srgbClr val="9BBB59">
              <a:lumMod val="60000"/>
              <a:lumOff val="40000"/>
            </a:srgbClr>
          </a:solidFill>
          <a:ln w="25400" cap="flat" cmpd="sng" algn="ctr">
            <a:solidFill>
              <a:srgbClr val="9BBB59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Broader goals</a:t>
            </a: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2063436" y="800708"/>
            <a:ext cx="3456383" cy="2880320"/>
          </a:xfrm>
          <a:prstGeom prst="ellipse">
            <a:avLst/>
          </a:prstGeom>
          <a:noFill/>
          <a:ln w="152400" cap="flat" cmpd="sng" algn="ctr">
            <a:solidFill>
              <a:srgbClr val="1F497D">
                <a:lumMod val="40000"/>
                <a:lumOff val="6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1619910" y="188639"/>
            <a:ext cx="4392249" cy="4032449"/>
          </a:xfrm>
          <a:prstGeom prst="round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2999540" y="1628800"/>
            <a:ext cx="1615244" cy="1224136"/>
          </a:xfrm>
          <a:prstGeom prst="roundRect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LEARNER’S DEVELOPMENT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2999540" y="188639"/>
            <a:ext cx="1615244" cy="1440161"/>
          </a:xfrm>
          <a:prstGeom prst="roundRect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Leadership and organisation of school life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4614783" y="1628800"/>
            <a:ext cx="1283969" cy="1224136"/>
          </a:xfrm>
          <a:prstGeom prst="roundRect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Learning content and approach to learning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2999540" y="2852936"/>
            <a:ext cx="1615244" cy="1368152"/>
          </a:xfrm>
          <a:prstGeom prst="roundRect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Teacher training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1619910" y="1628800"/>
            <a:ext cx="1379630" cy="1224136"/>
          </a:xfrm>
          <a:prstGeom prst="roundRect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Physical, mental and social learning environment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Pentagon 35"/>
          <p:cNvSpPr/>
          <p:nvPr/>
        </p:nvSpPr>
        <p:spPr>
          <a:xfrm>
            <a:off x="191228" y="188639"/>
            <a:ext cx="1440160" cy="1015899"/>
          </a:xfrm>
          <a:prstGeom prst="homePlate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Changes in the labour market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Pentagon 36"/>
          <p:cNvSpPr/>
          <p:nvPr/>
        </p:nvSpPr>
        <p:spPr>
          <a:xfrm>
            <a:off x="191228" y="1204538"/>
            <a:ext cx="1440160" cy="1036329"/>
          </a:xfrm>
          <a:prstGeom prst="homePlate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Social changes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Pentagon 37"/>
          <p:cNvSpPr/>
          <p:nvPr/>
        </p:nvSpPr>
        <p:spPr>
          <a:xfrm>
            <a:off x="179512" y="2204864"/>
            <a:ext cx="1451876" cy="1008112"/>
          </a:xfrm>
          <a:prstGeom prst="homePlate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Technological development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Pentagon 38"/>
          <p:cNvSpPr/>
          <p:nvPr/>
        </p:nvSpPr>
        <p:spPr>
          <a:xfrm>
            <a:off x="5868143" y="188639"/>
            <a:ext cx="1603234" cy="1015900"/>
          </a:xfrm>
          <a:prstGeom prst="homePlate">
            <a:avLst/>
          </a:prstGeom>
          <a:solidFill>
            <a:srgbClr val="1F497D">
              <a:lumMod val="40000"/>
              <a:lumOff val="60000"/>
            </a:srgbClr>
          </a:solidFill>
          <a:ln w="635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Subject knowledge and skills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Pentagon 39"/>
          <p:cNvSpPr/>
          <p:nvPr/>
        </p:nvSpPr>
        <p:spPr>
          <a:xfrm>
            <a:off x="5879859" y="1124744"/>
            <a:ext cx="1591517" cy="792088"/>
          </a:xfrm>
          <a:prstGeom prst="homePlate">
            <a:avLst/>
          </a:prstGeom>
          <a:solidFill>
            <a:srgbClr val="1F497D">
              <a:lumMod val="40000"/>
              <a:lumOff val="60000"/>
            </a:srgbClr>
          </a:solidFill>
          <a:ln w="635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Learning skills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1" name="Pentagon 40"/>
          <p:cNvSpPr/>
          <p:nvPr/>
        </p:nvSpPr>
        <p:spPr>
          <a:xfrm>
            <a:off x="5879860" y="1916831"/>
            <a:ext cx="1591516" cy="756083"/>
          </a:xfrm>
          <a:prstGeom prst="homePlate">
            <a:avLst/>
          </a:prstGeom>
          <a:solidFill>
            <a:srgbClr val="1F497D">
              <a:lumMod val="40000"/>
              <a:lumOff val="60000"/>
            </a:srgbClr>
          </a:solidFill>
          <a:ln w="635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Collaborative skills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" name="Pentagon 41"/>
          <p:cNvSpPr/>
          <p:nvPr/>
        </p:nvSpPr>
        <p:spPr>
          <a:xfrm>
            <a:off x="5879860" y="2672915"/>
            <a:ext cx="1591516" cy="774991"/>
          </a:xfrm>
          <a:prstGeom prst="homePlate">
            <a:avLst/>
          </a:prstGeom>
          <a:solidFill>
            <a:srgbClr val="1F497D">
              <a:lumMod val="40000"/>
              <a:lumOff val="60000"/>
            </a:srgbClr>
          </a:solidFill>
          <a:ln w="635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Self-regulation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" name="Pentagon 42"/>
          <p:cNvSpPr/>
          <p:nvPr/>
        </p:nvSpPr>
        <p:spPr>
          <a:xfrm>
            <a:off x="5879860" y="3429000"/>
            <a:ext cx="1591516" cy="792088"/>
          </a:xfrm>
          <a:prstGeom prst="homePlate">
            <a:avLst/>
          </a:prstGeom>
          <a:solidFill>
            <a:srgbClr val="1F497D">
              <a:lumMod val="40000"/>
              <a:lumOff val="60000"/>
            </a:srgbClr>
          </a:solidFill>
          <a:ln w="635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Subjective well-being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Pentagon 43"/>
          <p:cNvSpPr/>
          <p:nvPr/>
        </p:nvSpPr>
        <p:spPr>
          <a:xfrm>
            <a:off x="7536044" y="482317"/>
            <a:ext cx="1512168" cy="936104"/>
          </a:xfrm>
          <a:prstGeom prst="homePlate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Self-fulfilment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5" name="Pentagon 44"/>
          <p:cNvSpPr/>
          <p:nvPr/>
        </p:nvSpPr>
        <p:spPr>
          <a:xfrm>
            <a:off x="7536044" y="1733242"/>
            <a:ext cx="1512168" cy="936104"/>
          </a:xfrm>
          <a:prstGeom prst="homePlate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Openness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6" name="Pentagon 45"/>
          <p:cNvSpPr/>
          <p:nvPr/>
        </p:nvSpPr>
        <p:spPr>
          <a:xfrm>
            <a:off x="191228" y="3212976"/>
            <a:ext cx="1440160" cy="1008112"/>
          </a:xfrm>
          <a:prstGeom prst="homePlate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Political choices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Pentagon 46"/>
          <p:cNvSpPr/>
          <p:nvPr/>
        </p:nvSpPr>
        <p:spPr>
          <a:xfrm>
            <a:off x="7536044" y="2960948"/>
            <a:ext cx="1512167" cy="936104"/>
          </a:xfrm>
          <a:prstGeom prst="homePlate">
            <a:avLst/>
          </a:prstGeom>
          <a:solidFill>
            <a:srgbClr val="1F497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Lifelong learning</a:t>
            </a: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191228" y="4221088"/>
            <a:ext cx="1656184" cy="1008112"/>
          </a:xfrm>
          <a:prstGeom prst="roundRect">
            <a:avLst/>
          </a:prstGeom>
          <a:solidFill>
            <a:srgbClr val="9BBB59">
              <a:lumMod val="60000"/>
              <a:lumOff val="40000"/>
            </a:srgbClr>
          </a:solidFill>
          <a:ln w="25400" cap="flat" cmpd="sng" algn="ctr">
            <a:solidFill>
              <a:srgbClr val="9BBB59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Changing demand for education</a:t>
            </a: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1991428" y="4235687"/>
            <a:ext cx="3744416" cy="1008112"/>
          </a:xfrm>
          <a:prstGeom prst="roundRect">
            <a:avLst/>
          </a:prstGeom>
          <a:solidFill>
            <a:srgbClr val="9BBB59">
              <a:lumMod val="60000"/>
              <a:lumOff val="40000"/>
            </a:srgbClr>
          </a:solidFill>
          <a:ln w="25400" cap="flat" cmpd="sng" algn="ctr">
            <a:solidFill>
              <a:srgbClr val="9BBB59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School culture</a:t>
            </a: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5868144" y="4235687"/>
            <a:ext cx="1523884" cy="1008112"/>
          </a:xfrm>
          <a:prstGeom prst="roundRect">
            <a:avLst/>
          </a:prstGeom>
          <a:solidFill>
            <a:srgbClr val="9BBB59">
              <a:lumMod val="60000"/>
              <a:lumOff val="40000"/>
            </a:srgbClr>
          </a:solidFill>
          <a:ln w="44450" cap="flat" cmpd="sng" algn="ctr">
            <a:solidFill>
              <a:srgbClr val="9BBB59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Learning objectives</a:t>
            </a: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7536043" y="4235686"/>
            <a:ext cx="1512167" cy="993513"/>
          </a:xfrm>
          <a:prstGeom prst="roundRect">
            <a:avLst/>
          </a:prstGeom>
          <a:solidFill>
            <a:srgbClr val="9BBB59">
              <a:lumMod val="60000"/>
              <a:lumOff val="40000"/>
            </a:srgbClr>
          </a:solidFill>
          <a:ln w="25400" cap="flat" cmpd="sng" algn="ctr">
            <a:solidFill>
              <a:srgbClr val="9BBB59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Broader goals</a:t>
            </a: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Title 1"/>
          <p:cNvSpPr>
            <a:spLocks noGrp="1"/>
          </p:cNvSpPr>
          <p:nvPr>
            <p:ph type="title"/>
          </p:nvPr>
        </p:nvSpPr>
        <p:spPr>
          <a:xfrm>
            <a:off x="179512" y="5373216"/>
            <a:ext cx="8712968" cy="720080"/>
          </a:xfrm>
        </p:spPr>
        <p:txBody>
          <a:bodyPr/>
          <a:lstStyle/>
          <a:p>
            <a:pPr algn="l"/>
            <a:r>
              <a:rPr lang="en-US" sz="1400" b="1" dirty="0">
                <a:solidFill>
                  <a:schemeClr val="accent4">
                    <a:lumMod val="75000"/>
                  </a:schemeClr>
                </a:solidFill>
              </a:rPr>
              <a:t>Approach to learning, reasons for changing it, factors supporting changes in school culture, objectives and the broader goals of the changes</a:t>
            </a:r>
            <a:endParaRPr lang="et-EE" sz="1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4" name="Text Placeholder 2"/>
          <p:cNvSpPr>
            <a:spLocks noGrp="1"/>
          </p:cNvSpPr>
          <p:nvPr>
            <p:ph type="body" idx="2"/>
          </p:nvPr>
        </p:nvSpPr>
        <p:spPr>
          <a:xfrm>
            <a:off x="251520" y="6165304"/>
            <a:ext cx="8142672" cy="576064"/>
          </a:xfrm>
        </p:spPr>
        <p:txBody>
          <a:bodyPr>
            <a:normAutofit/>
          </a:bodyPr>
          <a:lstStyle/>
          <a:p>
            <a:pPr algn="just"/>
            <a:r>
              <a:rPr lang="en-US" sz="1100" dirty="0"/>
              <a:t>The figure is based on the article: </a:t>
            </a:r>
            <a:r>
              <a:rPr lang="et-EE" sz="1100" dirty="0" err="1"/>
              <a:t>Heidmets</a:t>
            </a:r>
            <a:r>
              <a:rPr lang="et-EE" sz="1100" dirty="0"/>
              <a:t>, M., </a:t>
            </a:r>
            <a:r>
              <a:rPr lang="et-EE" sz="1100" dirty="0" err="1"/>
              <a:t>Eisenschmidt</a:t>
            </a:r>
            <a:r>
              <a:rPr lang="et-EE" sz="1100" dirty="0"/>
              <a:t>, E., Poom-</a:t>
            </a:r>
            <a:r>
              <a:rPr lang="et-EE" sz="1100" dirty="0" err="1"/>
              <a:t>Valickis</a:t>
            </a:r>
            <a:r>
              <a:rPr lang="et-EE" sz="1100" dirty="0"/>
              <a:t>, K. (2017). “Õpikäsitus: teooriad, uurimused, mõõtmine. Analüütiline </a:t>
            </a:r>
            <a:r>
              <a:rPr lang="et-EE" sz="1100" dirty="0" smtClean="0"/>
              <a:t>ülevaade“ </a:t>
            </a:r>
            <a:endParaRPr lang="et-EE" sz="1100" dirty="0"/>
          </a:p>
        </p:txBody>
      </p:sp>
    </p:spTree>
    <p:extLst>
      <p:ext uri="{BB962C8B-B14F-4D97-AF65-F5344CB8AC3E}">
        <p14:creationId xmlns:p14="http://schemas.microsoft.com/office/powerpoint/2010/main" val="271007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00000"/>
          </a:xfrm>
        </p:spPr>
        <p:txBody>
          <a:bodyPr/>
          <a:lstStyle/>
          <a:p>
            <a:r>
              <a:rPr lang="et-EE" dirty="0" err="1" smtClean="0"/>
              <a:t>Participants</a:t>
            </a:r>
            <a:endParaRPr lang="et-EE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t-EE" dirty="0" smtClean="0"/>
              <a:t> 4 </a:t>
            </a:r>
            <a:r>
              <a:rPr lang="et-EE" dirty="0" err="1" smtClean="0"/>
              <a:t>English</a:t>
            </a:r>
            <a:r>
              <a:rPr lang="et-EE" dirty="0" smtClean="0"/>
              <a:t> </a:t>
            </a:r>
            <a:r>
              <a:rPr lang="et-EE" dirty="0" err="1" smtClean="0"/>
              <a:t>teachers</a:t>
            </a:r>
            <a:r>
              <a:rPr lang="et-EE" dirty="0" smtClean="0"/>
              <a:t>, 1 </a:t>
            </a:r>
            <a:r>
              <a:rPr lang="et-EE" dirty="0" err="1" smtClean="0"/>
              <a:t>Russian</a:t>
            </a:r>
            <a:r>
              <a:rPr lang="et-EE" dirty="0" smtClean="0"/>
              <a:t> and </a:t>
            </a:r>
            <a:r>
              <a:rPr lang="et-EE" dirty="0" err="1" smtClean="0"/>
              <a:t>English</a:t>
            </a:r>
            <a:r>
              <a:rPr lang="et-EE" dirty="0" smtClean="0"/>
              <a:t> </a:t>
            </a:r>
            <a:r>
              <a:rPr lang="et-EE" dirty="0" err="1" smtClean="0"/>
              <a:t>teacher</a:t>
            </a:r>
            <a:r>
              <a:rPr lang="et-EE" dirty="0" smtClean="0"/>
              <a:t>, 1 </a:t>
            </a:r>
            <a:r>
              <a:rPr lang="et-EE" dirty="0" err="1" smtClean="0"/>
              <a:t>French</a:t>
            </a:r>
            <a:r>
              <a:rPr lang="et-EE" dirty="0" smtClean="0"/>
              <a:t> and </a:t>
            </a:r>
            <a:r>
              <a:rPr lang="et-EE" dirty="0" err="1"/>
              <a:t>E</a:t>
            </a:r>
            <a:r>
              <a:rPr lang="et-EE" dirty="0" err="1" smtClean="0"/>
              <a:t>nglish</a:t>
            </a:r>
            <a:r>
              <a:rPr lang="et-EE" dirty="0" smtClean="0"/>
              <a:t> </a:t>
            </a:r>
            <a:r>
              <a:rPr lang="et-EE" dirty="0" err="1" smtClean="0"/>
              <a:t>teacher</a:t>
            </a:r>
            <a:endParaRPr lang="et-EE" dirty="0" smtClean="0"/>
          </a:p>
          <a:p>
            <a:pPr lvl="1">
              <a:buFont typeface="Wingdings" panose="05000000000000000000" pitchFamily="2" charset="2"/>
              <a:buChar char="ü"/>
            </a:pPr>
            <a:endParaRPr lang="et-EE" dirty="0" smtClean="0"/>
          </a:p>
          <a:p>
            <a:r>
              <a:rPr lang="et-EE" dirty="0" err="1" smtClean="0"/>
              <a:t>Interview</a:t>
            </a:r>
            <a:endParaRPr lang="et-EE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t-EE" dirty="0" err="1" smtClean="0"/>
              <a:t>Preparing</a:t>
            </a:r>
            <a:r>
              <a:rPr lang="et-EE" dirty="0" smtClean="0"/>
              <a:t> and </a:t>
            </a:r>
            <a:r>
              <a:rPr lang="et-EE" dirty="0" err="1" smtClean="0"/>
              <a:t>conducting</a:t>
            </a:r>
            <a:r>
              <a:rPr lang="et-EE" dirty="0" smtClean="0"/>
              <a:t> </a:t>
            </a:r>
            <a:r>
              <a:rPr lang="et-EE" dirty="0" err="1" smtClean="0"/>
              <a:t>lessons</a:t>
            </a:r>
            <a:r>
              <a:rPr lang="et-EE" dirty="0" smtClean="0"/>
              <a:t>, </a:t>
            </a:r>
            <a:r>
              <a:rPr lang="et-EE" dirty="0" err="1" smtClean="0"/>
              <a:t>organising</a:t>
            </a:r>
            <a:r>
              <a:rPr lang="et-EE" dirty="0" smtClean="0"/>
              <a:t> </a:t>
            </a:r>
            <a:r>
              <a:rPr lang="et-EE" dirty="0" err="1" smtClean="0"/>
              <a:t>independent</a:t>
            </a:r>
            <a:r>
              <a:rPr lang="et-EE" dirty="0" smtClean="0"/>
              <a:t> </a:t>
            </a:r>
            <a:r>
              <a:rPr lang="et-EE" dirty="0" err="1" smtClean="0"/>
              <a:t>work</a:t>
            </a:r>
            <a:r>
              <a:rPr lang="et-EE" dirty="0" smtClean="0"/>
              <a:t>, </a:t>
            </a:r>
            <a:r>
              <a:rPr lang="et-EE" dirty="0" err="1" smtClean="0"/>
              <a:t>assessment</a:t>
            </a:r>
            <a:r>
              <a:rPr lang="et-EE" dirty="0" smtClean="0"/>
              <a:t>, </a:t>
            </a:r>
            <a:r>
              <a:rPr lang="et-EE" dirty="0" err="1" smtClean="0"/>
              <a:t>giving</a:t>
            </a:r>
            <a:r>
              <a:rPr lang="et-EE" dirty="0" smtClean="0"/>
              <a:t> </a:t>
            </a:r>
            <a:r>
              <a:rPr lang="et-EE" dirty="0" err="1" smtClean="0"/>
              <a:t>feedback</a:t>
            </a:r>
            <a:endParaRPr lang="et-EE" dirty="0" smtClean="0"/>
          </a:p>
          <a:p>
            <a:pPr lvl="1">
              <a:buFont typeface="Wingdings" panose="05000000000000000000" pitchFamily="2" charset="2"/>
              <a:buChar char="ü"/>
            </a:pPr>
            <a:endParaRPr lang="et-EE" dirty="0" smtClean="0"/>
          </a:p>
          <a:p>
            <a:r>
              <a:rPr lang="et-EE" dirty="0" err="1" smtClean="0"/>
              <a:t>Questionnaire</a:t>
            </a:r>
            <a:endParaRPr lang="et-EE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t-EE" dirty="0" err="1"/>
              <a:t>T</a:t>
            </a:r>
            <a:r>
              <a:rPr lang="et-EE" dirty="0" err="1" smtClean="0"/>
              <a:t>eaching</a:t>
            </a:r>
            <a:r>
              <a:rPr lang="et-EE" dirty="0" smtClean="0"/>
              <a:t> </a:t>
            </a:r>
            <a:r>
              <a:rPr lang="et-EE" dirty="0" err="1" smtClean="0"/>
              <a:t>practices</a:t>
            </a:r>
            <a:endParaRPr lang="et-EE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t-EE" dirty="0" err="1" smtClean="0"/>
              <a:t>What</a:t>
            </a:r>
            <a:r>
              <a:rPr lang="et-EE" dirty="0" smtClean="0"/>
              <a:t> </a:t>
            </a:r>
            <a:r>
              <a:rPr lang="et-EE" dirty="0" err="1" smtClean="0"/>
              <a:t>promotes</a:t>
            </a:r>
            <a:r>
              <a:rPr lang="et-EE" dirty="0" smtClean="0"/>
              <a:t> </a:t>
            </a:r>
            <a:r>
              <a:rPr lang="et-EE" dirty="0" err="1" smtClean="0"/>
              <a:t>or</a:t>
            </a:r>
            <a:r>
              <a:rPr lang="et-EE" dirty="0" smtClean="0"/>
              <a:t> </a:t>
            </a:r>
            <a:r>
              <a:rPr lang="et-EE" dirty="0" err="1" smtClean="0"/>
              <a:t>inhibits</a:t>
            </a:r>
            <a:r>
              <a:rPr lang="et-EE" dirty="0" smtClean="0"/>
              <a:t> </a:t>
            </a:r>
            <a:r>
              <a:rPr lang="et-EE" dirty="0" err="1" smtClean="0"/>
              <a:t>their</a:t>
            </a:r>
            <a:r>
              <a:rPr lang="et-EE" dirty="0" smtClean="0"/>
              <a:t> </a:t>
            </a:r>
            <a:r>
              <a:rPr lang="et-EE" dirty="0" err="1" smtClean="0"/>
              <a:t>application</a:t>
            </a:r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 err="1" smtClean="0">
                <a:solidFill>
                  <a:schemeClr val="accent1">
                    <a:lumMod val="50000"/>
                  </a:schemeClr>
                </a:solidFill>
              </a:rPr>
              <a:t>Study</a:t>
            </a:r>
            <a:r>
              <a:rPr lang="et-EE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t-EE" dirty="0" err="1" smtClean="0">
                <a:solidFill>
                  <a:schemeClr val="accent1">
                    <a:lumMod val="50000"/>
                  </a:schemeClr>
                </a:solidFill>
              </a:rPr>
              <a:t>Conducted</a:t>
            </a:r>
            <a:r>
              <a:rPr lang="et-EE" dirty="0" smtClean="0">
                <a:solidFill>
                  <a:schemeClr val="accent1">
                    <a:lumMod val="50000"/>
                  </a:schemeClr>
                </a:solidFill>
              </a:rPr>
              <a:t> at </a:t>
            </a:r>
            <a:r>
              <a:rPr lang="et-EE" dirty="0" err="1" smtClean="0">
                <a:solidFill>
                  <a:schemeClr val="accent1">
                    <a:lumMod val="50000"/>
                  </a:schemeClr>
                </a:solidFill>
              </a:rPr>
              <a:t>the</a:t>
            </a:r>
            <a:r>
              <a:rPr lang="et-EE" dirty="0" smtClean="0">
                <a:solidFill>
                  <a:schemeClr val="accent1">
                    <a:lumMod val="50000"/>
                  </a:schemeClr>
                </a:solidFill>
              </a:rPr>
              <a:t> EMA</a:t>
            </a:r>
            <a:endParaRPr lang="et-EE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343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 smtClean="0"/>
              <a:t>Students</a:t>
            </a:r>
            <a:r>
              <a:rPr lang="et-EE" dirty="0" smtClean="0"/>
              <a:t> in </a:t>
            </a:r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planning</a:t>
            </a:r>
            <a:r>
              <a:rPr lang="et-EE" dirty="0" smtClean="0"/>
              <a:t> </a:t>
            </a:r>
            <a:r>
              <a:rPr lang="et-EE" dirty="0" err="1" smtClean="0"/>
              <a:t>process</a:t>
            </a:r>
            <a:endParaRPr lang="et-EE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t-EE" dirty="0" err="1" smtClean="0"/>
              <a:t>Flexible</a:t>
            </a:r>
            <a:r>
              <a:rPr lang="et-EE" dirty="0" smtClean="0"/>
              <a:t> </a:t>
            </a:r>
            <a:r>
              <a:rPr lang="et-EE" dirty="0" err="1" smtClean="0"/>
              <a:t>course</a:t>
            </a:r>
            <a:r>
              <a:rPr lang="et-EE" dirty="0" smtClean="0"/>
              <a:t> </a:t>
            </a:r>
            <a:r>
              <a:rPr lang="et-EE" dirty="0" err="1" smtClean="0"/>
              <a:t>plans</a:t>
            </a:r>
            <a:endParaRPr lang="et-EE" dirty="0" smtClean="0"/>
          </a:p>
          <a:p>
            <a:r>
              <a:rPr lang="et-EE" dirty="0" err="1" smtClean="0"/>
              <a:t>Knowledge</a:t>
            </a:r>
            <a:r>
              <a:rPr lang="et-EE" dirty="0" smtClean="0"/>
              <a:t> </a:t>
            </a:r>
            <a:r>
              <a:rPr lang="et-EE" dirty="0" err="1" smtClean="0"/>
              <a:t>is</a:t>
            </a:r>
            <a:r>
              <a:rPr lang="et-EE" dirty="0" smtClean="0"/>
              <a:t> </a:t>
            </a:r>
            <a:r>
              <a:rPr lang="et-EE" dirty="0" err="1" smtClean="0"/>
              <a:t>constructed</a:t>
            </a:r>
            <a:r>
              <a:rPr lang="et-EE" dirty="0" smtClean="0"/>
              <a:t> </a:t>
            </a:r>
            <a:r>
              <a:rPr lang="et-EE" dirty="0" err="1" smtClean="0"/>
              <a:t>together</a:t>
            </a:r>
            <a:r>
              <a:rPr lang="et-EE" dirty="0" smtClean="0"/>
              <a:t> </a:t>
            </a:r>
            <a:r>
              <a:rPr lang="et-EE" dirty="0" err="1" smtClean="0"/>
              <a:t>with</a:t>
            </a:r>
            <a:r>
              <a:rPr lang="et-EE" dirty="0" smtClean="0"/>
              <a:t> </a:t>
            </a:r>
            <a:r>
              <a:rPr lang="et-EE" dirty="0" err="1" smtClean="0"/>
              <a:t>students</a:t>
            </a:r>
            <a:endParaRPr lang="et-EE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t-EE" dirty="0" err="1" smtClean="0"/>
              <a:t>Varying</a:t>
            </a:r>
            <a:r>
              <a:rPr lang="et-EE" dirty="0" smtClean="0"/>
              <a:t> </a:t>
            </a:r>
            <a:r>
              <a:rPr lang="et-EE" dirty="0" err="1" smtClean="0"/>
              <a:t>teaching</a:t>
            </a:r>
            <a:r>
              <a:rPr lang="et-EE" dirty="0" smtClean="0"/>
              <a:t> </a:t>
            </a:r>
            <a:r>
              <a:rPr lang="et-EE" dirty="0" err="1" smtClean="0"/>
              <a:t>methods</a:t>
            </a:r>
            <a:endParaRPr lang="et-EE" dirty="0" smtClean="0"/>
          </a:p>
          <a:p>
            <a:r>
              <a:rPr lang="et-EE" dirty="0" err="1" smtClean="0"/>
              <a:t>Collaborative</a:t>
            </a:r>
            <a:r>
              <a:rPr lang="et-EE" dirty="0" smtClean="0"/>
              <a:t> </a:t>
            </a:r>
            <a:r>
              <a:rPr lang="et-EE" dirty="0" err="1" smtClean="0"/>
              <a:t>skills</a:t>
            </a:r>
            <a:endParaRPr lang="et-EE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t-EE" dirty="0" err="1" smtClean="0"/>
              <a:t>Group</a:t>
            </a:r>
            <a:r>
              <a:rPr lang="et-EE" dirty="0" smtClean="0"/>
              <a:t> </a:t>
            </a:r>
            <a:r>
              <a:rPr lang="et-EE" dirty="0" err="1" smtClean="0"/>
              <a:t>work</a:t>
            </a:r>
            <a:r>
              <a:rPr lang="et-EE" dirty="0" smtClean="0"/>
              <a:t>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t-EE" dirty="0" smtClean="0"/>
              <a:t>Peer </a:t>
            </a:r>
            <a:r>
              <a:rPr lang="et-EE" dirty="0" err="1" smtClean="0"/>
              <a:t>assessment</a:t>
            </a:r>
            <a:r>
              <a:rPr lang="et-EE" dirty="0" smtClean="0"/>
              <a:t> </a:t>
            </a:r>
          </a:p>
          <a:p>
            <a:r>
              <a:rPr lang="et-EE" dirty="0" err="1" smtClean="0"/>
              <a:t>Self-regulation</a:t>
            </a:r>
            <a:endParaRPr lang="et-EE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t-EE" dirty="0" err="1" smtClean="0"/>
              <a:t>Shared</a:t>
            </a:r>
            <a:r>
              <a:rPr lang="et-EE" dirty="0" smtClean="0"/>
              <a:t> </a:t>
            </a:r>
            <a:r>
              <a:rPr lang="et-EE" dirty="0" err="1" smtClean="0"/>
              <a:t>responsibility</a:t>
            </a:r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t-EE" dirty="0" err="1" smtClean="0">
                <a:solidFill>
                  <a:schemeClr val="accent1">
                    <a:lumMod val="50000"/>
                  </a:schemeClr>
                </a:solidFill>
              </a:rPr>
              <a:t>Results</a:t>
            </a:r>
            <a:endParaRPr lang="et-EE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9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t-EE" dirty="0" err="1" smtClean="0">
                <a:solidFill>
                  <a:schemeClr val="accent1">
                    <a:lumMod val="50000"/>
                  </a:schemeClr>
                </a:solidFill>
              </a:rPr>
              <a:t>Thank</a:t>
            </a:r>
            <a:r>
              <a:rPr lang="et-EE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t-EE" dirty="0" err="1" smtClean="0">
                <a:solidFill>
                  <a:schemeClr val="accent1">
                    <a:lumMod val="50000"/>
                  </a:schemeClr>
                </a:solidFill>
              </a:rPr>
              <a:t>you</a:t>
            </a:r>
            <a:r>
              <a:rPr lang="et-EE" dirty="0" smtClean="0">
                <a:solidFill>
                  <a:schemeClr val="accent1">
                    <a:lumMod val="50000"/>
                  </a:schemeClr>
                </a:solidFill>
              </a:rPr>
              <a:t>!</a:t>
            </a:r>
            <a:br>
              <a:rPr lang="et-EE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et-EE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2008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098571"/>
          </a:xfrm>
        </p:spPr>
        <p:txBody>
          <a:bodyPr>
            <a:normAutofit fontScale="92500" lnSpcReduction="10000"/>
          </a:bodyPr>
          <a:lstStyle/>
          <a:p>
            <a:r>
              <a:rPr lang="en-US" sz="1400" dirty="0"/>
              <a:t>Boone, H. N., </a:t>
            </a:r>
            <a:r>
              <a:rPr lang="en-US" sz="1400" dirty="0" err="1"/>
              <a:t>Gartin</a:t>
            </a:r>
            <a:r>
              <a:rPr lang="en-US" sz="1400" dirty="0"/>
              <a:t>, S. A., Wright, C. B., Lawrence, L. D., &amp; Odell, K. S. (2002). Adult Education Philosophies Practiced By Agricultural Education Teachers In Pennsylvania, Virginia, And West Virginia. Journal of Agricultural Education, 43(3), 37–48</a:t>
            </a:r>
            <a:endParaRPr lang="et-EE" sz="1400" dirty="0" smtClean="0"/>
          </a:p>
          <a:p>
            <a:pPr marL="109728" indent="0">
              <a:buNone/>
            </a:pPr>
            <a:endParaRPr lang="en-US" sz="1400" dirty="0"/>
          </a:p>
          <a:p>
            <a:r>
              <a:rPr lang="en-US" sz="1400" dirty="0"/>
              <a:t>Estonian Lifelong Learning Strategy 2020 </a:t>
            </a:r>
            <a:r>
              <a:rPr lang="en-US" sz="1400" dirty="0">
                <a:hlinkClick r:id="rId2"/>
              </a:rPr>
              <a:t>https://www.hm.ee/sites/default/files/estonian_lifelong_strategy.pdf</a:t>
            </a:r>
            <a:endParaRPr lang="et-EE" sz="1400" dirty="0" smtClean="0"/>
          </a:p>
          <a:p>
            <a:pPr marL="109728" indent="0">
              <a:buNone/>
            </a:pPr>
            <a:endParaRPr lang="et-EE" sz="1400" dirty="0" smtClean="0"/>
          </a:p>
          <a:p>
            <a:r>
              <a:rPr lang="et-EE" sz="1400" dirty="0" err="1"/>
              <a:t>Heidmets</a:t>
            </a:r>
            <a:r>
              <a:rPr lang="et-EE" sz="1400" dirty="0"/>
              <a:t>, M., </a:t>
            </a:r>
            <a:r>
              <a:rPr lang="et-EE" sz="1400" dirty="0" err="1"/>
              <a:t>Eisenschmidt</a:t>
            </a:r>
            <a:r>
              <a:rPr lang="et-EE" sz="1400" dirty="0"/>
              <a:t>, E., Poom-</a:t>
            </a:r>
            <a:r>
              <a:rPr lang="et-EE" sz="1400" dirty="0" err="1"/>
              <a:t>Valickis</a:t>
            </a:r>
            <a:r>
              <a:rPr lang="et-EE" sz="1400" dirty="0"/>
              <a:t>, K. (2017). “Õpikäsitus</a:t>
            </a:r>
            <a:r>
              <a:rPr lang="et-EE" sz="1400" dirty="0" smtClean="0"/>
              <a:t>: </a:t>
            </a:r>
            <a:r>
              <a:rPr lang="et-EE" sz="1400" dirty="0"/>
              <a:t>teooriad, uurimused, mõõtmine. Analüütiline ülevaade </a:t>
            </a:r>
            <a:r>
              <a:rPr lang="et-EE" sz="1400" dirty="0">
                <a:hlinkClick r:id="rId3"/>
              </a:rPr>
              <a:t>https://</a:t>
            </a:r>
            <a:r>
              <a:rPr lang="et-EE" sz="1400" dirty="0" smtClean="0">
                <a:hlinkClick r:id="rId3"/>
              </a:rPr>
              <a:t>dspace.ut.ee/bitstream/handle/10062/55716/Opikasitus_Kirjanduse_ylevaade_TLY.pdf?sequence=3&amp;isAllowed=y</a:t>
            </a:r>
            <a:endParaRPr lang="et-EE" sz="1400" dirty="0" smtClean="0"/>
          </a:p>
          <a:p>
            <a:pPr marL="109728" indent="0">
              <a:buNone/>
            </a:pPr>
            <a:endParaRPr lang="et-EE" sz="1400" dirty="0" smtClean="0"/>
          </a:p>
          <a:p>
            <a:r>
              <a:rPr lang="et-EE" sz="1400" dirty="0" err="1"/>
              <a:t>Leijen</a:t>
            </a:r>
            <a:r>
              <a:rPr lang="et-EE" sz="1400" dirty="0"/>
              <a:t>, Ä. (</a:t>
            </a:r>
            <a:r>
              <a:rPr lang="et-EE" sz="1400" dirty="0" smtClean="0"/>
              <a:t>2019). </a:t>
            </a:r>
            <a:r>
              <a:rPr lang="et-EE" sz="1400" dirty="0" err="1"/>
              <a:t>Äli</a:t>
            </a:r>
            <a:r>
              <a:rPr lang="et-EE" sz="1400" dirty="0"/>
              <a:t> </a:t>
            </a:r>
            <a:r>
              <a:rPr lang="et-EE" sz="1400" dirty="0" err="1"/>
              <a:t>Leijen</a:t>
            </a:r>
            <a:r>
              <a:rPr lang="et-EE" sz="1400" dirty="0"/>
              <a:t>: mis teeb õpetaja edukaks – kõrgem vaimne võimekus, põhjalikud teadmised või motiveeritus? </a:t>
            </a:r>
            <a:r>
              <a:rPr lang="et-EE" sz="1400" dirty="0" smtClean="0">
                <a:hlinkClick r:id="rId4"/>
              </a:rPr>
              <a:t>https</a:t>
            </a:r>
            <a:r>
              <a:rPr lang="et-EE" sz="1400" dirty="0">
                <a:hlinkClick r:id="rId4"/>
              </a:rPr>
              <a:t>://</a:t>
            </a:r>
            <a:r>
              <a:rPr lang="et-EE" sz="1400" dirty="0" smtClean="0">
                <a:hlinkClick r:id="rId4"/>
              </a:rPr>
              <a:t>heureka.postimees.ee/6674209/ali-leijen-mis-teeb-opetaja-edukaks-korgem-vaimne-voimekus-pohjalikud-teadmised-voi-motiveeritus</a:t>
            </a:r>
            <a:endParaRPr lang="et-EE" sz="1400" dirty="0" smtClean="0"/>
          </a:p>
          <a:p>
            <a:pPr marL="109728" indent="0">
              <a:buNone/>
            </a:pPr>
            <a:endParaRPr lang="et-EE" sz="1400" dirty="0" smtClean="0"/>
          </a:p>
          <a:p>
            <a:r>
              <a:rPr lang="en-US" sz="1400" dirty="0" err="1"/>
              <a:t>Postareff</a:t>
            </a:r>
            <a:r>
              <a:rPr lang="en-US" sz="1400" dirty="0"/>
              <a:t>, L. and </a:t>
            </a:r>
            <a:r>
              <a:rPr lang="en-US" sz="1400" dirty="0" err="1"/>
              <a:t>Lindblom-Ylänne,S</a:t>
            </a:r>
            <a:r>
              <a:rPr lang="en-US" sz="1400" dirty="0"/>
              <a:t>. (2008) Variation in teachers’ descriptions of teaching: Broadening the understanding of teaching in higher education. Learning and Instruction 18 (2008) 109-120. </a:t>
            </a:r>
            <a:r>
              <a:rPr lang="en-US" sz="1400" dirty="0">
                <a:hlinkClick r:id="rId5"/>
              </a:rPr>
              <a:t>https://sisu.ut.ee/sites/default/files/opikasitus/files/postareff_lindblom-ylanne_2008._</a:t>
            </a:r>
            <a:r>
              <a:rPr lang="en-US" sz="1400" dirty="0" smtClean="0">
                <a:hlinkClick r:id="rId5"/>
              </a:rPr>
              <a:t>variation_in_teachers_descriptions_of_teaching.pdf</a:t>
            </a:r>
            <a:endParaRPr lang="et-EE" sz="1400" dirty="0" smtClean="0"/>
          </a:p>
          <a:p>
            <a:endParaRPr lang="et-EE" sz="1400" dirty="0" smtClean="0"/>
          </a:p>
          <a:p>
            <a:r>
              <a:rPr lang="en-US" sz="1400" dirty="0"/>
              <a:t>The approach to learning and how it is changing  Explanation of objective 1 of the Estonian Lifelong Learning Strategy 2020 </a:t>
            </a:r>
            <a:r>
              <a:rPr lang="en-US" sz="1400" dirty="0" smtClean="0">
                <a:hlinkClick r:id="rId6"/>
              </a:rPr>
              <a:t>https</a:t>
            </a:r>
            <a:r>
              <a:rPr lang="en-US" sz="1400" dirty="0">
                <a:hlinkClick r:id="rId6"/>
              </a:rPr>
              <a:t>://</a:t>
            </a:r>
            <a:r>
              <a:rPr lang="en-US" sz="1400" dirty="0" smtClean="0">
                <a:hlinkClick r:id="rId6"/>
              </a:rPr>
              <a:t>edutech.mii.lv/wp-content/uploads/2018/11/New-learning-paradigm.pdf</a:t>
            </a:r>
            <a:endParaRPr lang="et-EE" sz="1400" dirty="0" smtClean="0"/>
          </a:p>
          <a:p>
            <a:endParaRPr lang="en-US" sz="1400" dirty="0"/>
          </a:p>
          <a:p>
            <a:endParaRPr lang="et-EE" sz="1400" dirty="0" smtClean="0"/>
          </a:p>
          <a:p>
            <a:endParaRPr lang="et-EE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pPr algn="ctr"/>
            <a:r>
              <a:rPr lang="et-EE" sz="2400" dirty="0" err="1">
                <a:solidFill>
                  <a:schemeClr val="accent1">
                    <a:lumMod val="50000"/>
                  </a:schemeClr>
                </a:solidFill>
              </a:rPr>
              <a:t>References</a:t>
            </a:r>
            <a:r>
              <a:rPr lang="et-EE" sz="2400" dirty="0"/>
              <a:t/>
            </a:r>
            <a:br>
              <a:rPr lang="et-EE" sz="2400" dirty="0"/>
            </a:br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47882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462</TotalTime>
  <Words>740</Words>
  <Application>Microsoft Office PowerPoint</Application>
  <PresentationFormat>On-screen Show (4:3)</PresentationFormat>
  <Paragraphs>137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Teachers’ Understanding of Contemporary Approaches to Teaching and Learning</vt:lpstr>
      <vt:lpstr>Estonian Lifelong Learning Strategy 2020</vt:lpstr>
      <vt:lpstr>Thoughts on Teaching</vt:lpstr>
      <vt:lpstr>Approach to learning, reasons for changing it, factors supporting changes in school culture, objectives and the broader goals of the changes</vt:lpstr>
      <vt:lpstr>Approach to learning, reasons for changing it, factors supporting changes in school culture, objectives and the broader goals of the changes</vt:lpstr>
      <vt:lpstr>Study Conducted at the EMA</vt:lpstr>
      <vt:lpstr>Results</vt:lpstr>
      <vt:lpstr>Thank you! </vt:lpstr>
      <vt:lpstr>References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make effective presentations?</dc:title>
  <dc:creator>Piirimees, Aigi</dc:creator>
  <cp:lastModifiedBy>Aigi</cp:lastModifiedBy>
  <cp:revision>27</cp:revision>
  <dcterms:created xsi:type="dcterms:W3CDTF">2014-02-12T09:30:54Z</dcterms:created>
  <dcterms:modified xsi:type="dcterms:W3CDTF">2019-05-27T04:43:24Z</dcterms:modified>
</cp:coreProperties>
</file>