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7" r:id="rId4"/>
    <p:sldId id="278" r:id="rId5"/>
    <p:sldId id="271" r:id="rId6"/>
    <p:sldId id="277" r:id="rId7"/>
    <p:sldId id="280" r:id="rId8"/>
    <p:sldId id="283" r:id="rId9"/>
    <p:sldId id="284" r:id="rId10"/>
    <p:sldId id="282" r:id="rId11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1" autoAdjust="0"/>
    <p:restoredTop sz="71403" autoAdjust="0"/>
  </p:normalViewPr>
  <p:slideViewPr>
    <p:cSldViewPr>
      <p:cViewPr varScale="1">
        <p:scale>
          <a:sx n="83" d="100"/>
          <a:sy n="83" d="100"/>
        </p:scale>
        <p:origin x="279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5783C-8AEB-4B0A-8AA4-B30DA5D40D7D}" type="datetimeFigureOut">
              <a:rPr lang="da-DK" smtClean="0"/>
              <a:t>02-06-2016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FEE41-A484-44B3-950E-88F65443E97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6188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The entire institution should be aware of QA policy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Hard work to implement QA policy  from scratch, but rewarding</a:t>
            </a:r>
          </a:p>
          <a:p>
            <a:r>
              <a:rPr lang="en-GB" dirty="0" smtClean="0"/>
              <a:t>Clear and available communication</a:t>
            </a:r>
          </a:p>
          <a:p>
            <a:pPr lvl="1"/>
            <a:r>
              <a:rPr lang="en-GB" dirty="0" smtClean="0"/>
              <a:t>Documentation, traceability and transparency</a:t>
            </a:r>
          </a:p>
          <a:p>
            <a:pPr lvl="1"/>
            <a:r>
              <a:rPr lang="en-GB" dirty="0" smtClean="0"/>
              <a:t>Learning objectives, goals and purposes of courses, desired end states etc.</a:t>
            </a:r>
          </a:p>
          <a:p>
            <a:pPr lvl="1"/>
            <a:r>
              <a:rPr lang="en-GB" dirty="0" smtClean="0"/>
              <a:t>Communication / information of students regarding course and feedback </a:t>
            </a:r>
          </a:p>
          <a:p>
            <a:pPr lvl="1"/>
            <a:r>
              <a:rPr lang="en-GB" dirty="0" smtClean="0"/>
              <a:t>Student expectations are met. (course not a “test-buster”)</a:t>
            </a:r>
          </a:p>
          <a:p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EE41-A484-44B3-950E-88F65443E97C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0654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Class / course evaluations:</a:t>
            </a:r>
          </a:p>
          <a:p>
            <a:pPr lvl="1"/>
            <a:r>
              <a:rPr lang="en-GB" dirty="0" smtClean="0"/>
              <a:t>Importance of questionnaires, evaluation sheets, spontaneous feedback in class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Timing of evaluation. Evaluation at middle and end of course.</a:t>
            </a:r>
          </a:p>
          <a:p>
            <a:pPr lvl="1"/>
            <a:r>
              <a:rPr lang="en-GB" dirty="0" smtClean="0"/>
              <a:t>Format of feedback (questionnaires vs. oral)</a:t>
            </a:r>
          </a:p>
          <a:p>
            <a:pPr lvl="1"/>
            <a:r>
              <a:rPr lang="en-GB" dirty="0" smtClean="0"/>
              <a:t>Objectivity vs. subjectivity, Formal vs. informal </a:t>
            </a:r>
          </a:p>
          <a:p>
            <a:pPr lvl="1"/>
            <a:r>
              <a:rPr lang="en-GB" dirty="0" smtClean="0"/>
              <a:t>Tests in class as part of evaluation, success measured through tests (SLP)</a:t>
            </a:r>
          </a:p>
          <a:p>
            <a:pPr lvl="1"/>
            <a:r>
              <a:rPr lang="en-GB" dirty="0" smtClean="0"/>
              <a:t>Student culture and culture of feedback. Different feedback cultures in different nations</a:t>
            </a:r>
          </a:p>
          <a:p>
            <a:r>
              <a:rPr lang="en-GB" dirty="0" smtClean="0"/>
              <a:t>Teacher evaluation</a:t>
            </a:r>
          </a:p>
          <a:p>
            <a:pPr lvl="1"/>
            <a:r>
              <a:rPr lang="en-GB" dirty="0" smtClean="0"/>
              <a:t>By student questionnaires</a:t>
            </a:r>
          </a:p>
          <a:p>
            <a:pPr lvl="1"/>
            <a:r>
              <a:rPr lang="en-GB" dirty="0" smtClean="0"/>
              <a:t>Monitoring through class visits,</a:t>
            </a:r>
          </a:p>
          <a:p>
            <a:pPr lvl="1"/>
            <a:r>
              <a:rPr lang="en-GB" dirty="0" smtClean="0"/>
              <a:t>Recruitment procedures (testing)</a:t>
            </a:r>
          </a:p>
          <a:p>
            <a:pPr lvl="1"/>
            <a:r>
              <a:rPr lang="en-GB" dirty="0" smtClean="0"/>
              <a:t>Mock classes for teacher hiring.</a:t>
            </a:r>
          </a:p>
          <a:p>
            <a:pPr lvl="1"/>
            <a:r>
              <a:rPr lang="en-GB" dirty="0" smtClean="0"/>
              <a:t>Probationary  teacher employment, (laws of civil servants)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EE41-A484-44B3-950E-88F65443E97C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7480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00E2-5FD8-4AAD-B90E-865E71EC8F36}" type="datetimeFigureOut">
              <a:rPr lang="da-DK" smtClean="0"/>
              <a:t>02-06-2016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4875-ADFC-4496-A497-429EE0A351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5449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00E2-5FD8-4AAD-B90E-865E71EC8F36}" type="datetimeFigureOut">
              <a:rPr lang="da-DK" smtClean="0"/>
              <a:t>02-06-2016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4875-ADFC-4496-A497-429EE0A351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6854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00E2-5FD8-4AAD-B90E-865E71EC8F36}" type="datetimeFigureOut">
              <a:rPr lang="da-DK" smtClean="0"/>
              <a:t>02-06-2016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4875-ADFC-4496-A497-429EE0A351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8164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00E2-5FD8-4AAD-B90E-865E71EC8F36}" type="datetimeFigureOut">
              <a:rPr lang="da-DK" smtClean="0"/>
              <a:t>02-06-2016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4875-ADFC-4496-A497-429EE0A351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63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00E2-5FD8-4AAD-B90E-865E71EC8F36}" type="datetimeFigureOut">
              <a:rPr lang="da-DK" smtClean="0"/>
              <a:t>02-06-2016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4875-ADFC-4496-A497-429EE0A351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978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00E2-5FD8-4AAD-B90E-865E71EC8F36}" type="datetimeFigureOut">
              <a:rPr lang="da-DK" smtClean="0"/>
              <a:t>02-06-2016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4875-ADFC-4496-A497-429EE0A351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0804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00E2-5FD8-4AAD-B90E-865E71EC8F36}" type="datetimeFigureOut">
              <a:rPr lang="da-DK" smtClean="0"/>
              <a:t>02-06-2016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4875-ADFC-4496-A497-429EE0A351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5981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00E2-5FD8-4AAD-B90E-865E71EC8F36}" type="datetimeFigureOut">
              <a:rPr lang="da-DK" smtClean="0"/>
              <a:t>02-06-2016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4875-ADFC-4496-A497-429EE0A351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1140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00E2-5FD8-4AAD-B90E-865E71EC8F36}" type="datetimeFigureOut">
              <a:rPr lang="da-DK" smtClean="0"/>
              <a:t>02-06-2016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4875-ADFC-4496-A497-429EE0A351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629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00E2-5FD8-4AAD-B90E-865E71EC8F36}" type="datetimeFigureOut">
              <a:rPr lang="da-DK" smtClean="0"/>
              <a:t>02-06-2016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4875-ADFC-4496-A497-429EE0A351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3718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00E2-5FD8-4AAD-B90E-865E71EC8F36}" type="datetimeFigureOut">
              <a:rPr lang="da-DK" smtClean="0"/>
              <a:t>02-06-2016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4875-ADFC-4496-A497-429EE0A351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2512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E00E2-5FD8-4AAD-B90E-865E71EC8F36}" type="datetimeFigureOut">
              <a:rPr lang="da-DK" smtClean="0"/>
              <a:t>02-06-2016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E4875-ADFC-4496-A497-429EE0A351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95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err="1" smtClean="0"/>
              <a:t>Study</a:t>
            </a:r>
            <a:r>
              <a:rPr lang="da-DK" dirty="0" smtClean="0"/>
              <a:t> Group 1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7632848" cy="1752600"/>
          </a:xfrm>
        </p:spPr>
        <p:txBody>
          <a:bodyPr/>
          <a:lstStyle/>
          <a:p>
            <a:r>
              <a:rPr lang="da-DK" dirty="0" err="1" smtClean="0"/>
              <a:t>Quality</a:t>
            </a:r>
            <a:r>
              <a:rPr lang="da-DK" dirty="0" smtClean="0"/>
              <a:t> Assurance for Language Programs</a:t>
            </a:r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21" y="260648"/>
            <a:ext cx="2232248" cy="2130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boks 3"/>
          <p:cNvSpPr txBox="1"/>
          <p:nvPr/>
        </p:nvSpPr>
        <p:spPr>
          <a:xfrm>
            <a:off x="5436096" y="62068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BILC Conference, Riga, May 2016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180145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992888" cy="2835746"/>
          </a:xfrm>
        </p:spPr>
        <p:txBody>
          <a:bodyPr>
            <a:normAutofit fontScale="90000"/>
          </a:bodyPr>
          <a:lstStyle/>
          <a:p>
            <a:r>
              <a:rPr lang="da-DK" b="1" dirty="0"/>
              <a:t>”Do not </a:t>
            </a:r>
            <a:r>
              <a:rPr lang="en-GB" b="1" dirty="0"/>
              <a:t>forget</a:t>
            </a:r>
            <a:r>
              <a:rPr lang="da-DK" b="1" dirty="0"/>
              <a:t> </a:t>
            </a:r>
            <a:r>
              <a:rPr lang="en-GB" b="1" dirty="0"/>
              <a:t>that QA is only a tool, first thing is to get your job </a:t>
            </a:r>
            <a:r>
              <a:rPr lang="en-GB" b="1" dirty="0" smtClean="0"/>
              <a:t>done”</a:t>
            </a:r>
            <a:br>
              <a:rPr lang="en-GB" b="1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			</a:t>
            </a:r>
            <a:r>
              <a:rPr lang="en-GB" sz="3600" dirty="0" smtClean="0"/>
              <a:t>(</a:t>
            </a:r>
            <a:r>
              <a:rPr lang="en-GB" sz="3600" i="1" dirty="0" smtClean="0"/>
              <a:t>COL </a:t>
            </a:r>
            <a:r>
              <a:rPr lang="en-GB" sz="3600" i="1" dirty="0" err="1"/>
              <a:t>Dr.</a:t>
            </a:r>
            <a:r>
              <a:rPr lang="en-GB" sz="3600" i="1" dirty="0"/>
              <a:t> Wolfgang </a:t>
            </a:r>
            <a:r>
              <a:rPr lang="en-GB" sz="3600" i="1" dirty="0" err="1" smtClean="0"/>
              <a:t>Zecha</a:t>
            </a:r>
            <a:r>
              <a:rPr lang="en-GB" sz="3600" i="1" dirty="0" smtClean="0"/>
              <a:t>)</a:t>
            </a:r>
            <a:r>
              <a:rPr lang="en-GB" dirty="0"/>
              <a:t/>
            </a:r>
            <a:br>
              <a:rPr lang="en-GB" dirty="0"/>
            </a:br>
            <a:endParaRPr lang="da-DK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29" y="116632"/>
            <a:ext cx="1224136" cy="116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86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Scope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51845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The term Quality Assurance (QA) describes the </a:t>
            </a:r>
            <a:r>
              <a:rPr lang="en-GB" b="1" dirty="0" smtClean="0"/>
              <a:t>systematic review of educational programs </a:t>
            </a:r>
            <a:r>
              <a:rPr lang="en-GB" dirty="0" smtClean="0"/>
              <a:t>to ensure that they meet and maintain quality standards.  A clear QA plan for a language institute can signal to higher military authorities and other stakeholders that the institute is committed to providing quality instruction.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 SG will outline a </a:t>
            </a:r>
            <a:r>
              <a:rPr lang="en-GB" b="1" dirty="0" smtClean="0"/>
              <a:t>quality assurance framework</a:t>
            </a:r>
            <a:r>
              <a:rPr lang="en-GB" dirty="0" smtClean="0"/>
              <a:t> that could be used as a model for language programs in BILC-member nations.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 SG should consider, as a minimum, </a:t>
            </a:r>
            <a:r>
              <a:rPr lang="en-GB" b="1" dirty="0" smtClean="0"/>
              <a:t>measures for evaluating </a:t>
            </a:r>
            <a:r>
              <a:rPr lang="en-GB" dirty="0" smtClean="0"/>
              <a:t>the quality of the course content, the teaching faculty and the facilities/equipment as well as a </a:t>
            </a:r>
            <a:r>
              <a:rPr lang="en-GB" b="1" dirty="0" smtClean="0"/>
              <a:t>system for assessing language learning</a:t>
            </a:r>
            <a:r>
              <a:rPr lang="en-GB" dirty="0" smtClean="0"/>
              <a:t>. SG members should bring their own national QA plans to share with the group.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116013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06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5134"/>
            <a:ext cx="8229600" cy="1143000"/>
          </a:xfrm>
        </p:spPr>
        <p:txBody>
          <a:bodyPr/>
          <a:lstStyle/>
          <a:p>
            <a:r>
              <a:rPr lang="en-US" dirty="0" smtClean="0"/>
              <a:t>Some initial observations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428822"/>
            <a:ext cx="4186808" cy="5312546"/>
          </a:xfrm>
        </p:spPr>
        <p:txBody>
          <a:bodyPr>
            <a:normAutofit/>
          </a:bodyPr>
          <a:lstStyle/>
          <a:p>
            <a:r>
              <a:rPr lang="en-GB" dirty="0" smtClean="0"/>
              <a:t>From no QA policy to elaborate systems</a:t>
            </a:r>
          </a:p>
          <a:p>
            <a:r>
              <a:rPr lang="en-GB" dirty="0" smtClean="0"/>
              <a:t>Available (generic) QA frameworks</a:t>
            </a:r>
          </a:p>
          <a:p>
            <a:pPr lvl="1"/>
            <a:r>
              <a:rPr lang="en-GB" dirty="0" smtClean="0"/>
              <a:t>ESG (Bologna process)</a:t>
            </a:r>
          </a:p>
          <a:p>
            <a:pPr lvl="1"/>
            <a:r>
              <a:rPr lang="en-GB" dirty="0" smtClean="0"/>
              <a:t>National accreditation</a:t>
            </a:r>
          </a:p>
          <a:p>
            <a:pPr lvl="1"/>
            <a:r>
              <a:rPr lang="en-GB" dirty="0" smtClean="0"/>
              <a:t>NATO accreditation</a:t>
            </a:r>
          </a:p>
          <a:p>
            <a:pPr lvl="1"/>
            <a:r>
              <a:rPr lang="en-GB" dirty="0" smtClean="0"/>
              <a:t>ISO 9001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211960" y="1484784"/>
            <a:ext cx="4752528" cy="5256584"/>
          </a:xfrm>
        </p:spPr>
        <p:txBody>
          <a:bodyPr>
            <a:normAutofit/>
          </a:bodyPr>
          <a:lstStyle/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  <a:p>
            <a:pPr marL="447675" lvl="1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847725" lvl="2"/>
            <a:endParaRPr lang="en-GB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29" y="116632"/>
            <a:ext cx="1224136" cy="116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24744"/>
            <a:ext cx="3449960" cy="237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89040"/>
            <a:ext cx="19812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172" y="3789040"/>
            <a:ext cx="276289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89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initial observations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808" cy="5141168"/>
          </a:xfrm>
        </p:spPr>
        <p:txBody>
          <a:bodyPr>
            <a:normAutofit/>
          </a:bodyPr>
          <a:lstStyle/>
          <a:p>
            <a:r>
              <a:rPr lang="en-GB" dirty="0"/>
              <a:t>Common QA procedures </a:t>
            </a:r>
          </a:p>
          <a:p>
            <a:pPr lvl="1"/>
            <a:r>
              <a:rPr lang="en-GB" dirty="0"/>
              <a:t>Student feedback</a:t>
            </a:r>
          </a:p>
          <a:p>
            <a:pPr lvl="1"/>
            <a:r>
              <a:rPr lang="en-GB" dirty="0"/>
              <a:t>Course / teacher </a:t>
            </a:r>
            <a:r>
              <a:rPr lang="en-GB" dirty="0" smtClean="0"/>
              <a:t>evaluations</a:t>
            </a:r>
          </a:p>
          <a:p>
            <a:pPr lvl="1"/>
            <a:r>
              <a:rPr lang="en-GB" dirty="0" smtClean="0"/>
              <a:t>Questionnaires</a:t>
            </a:r>
            <a:endParaRPr lang="en-GB" dirty="0"/>
          </a:p>
          <a:p>
            <a:pPr lvl="1"/>
            <a:r>
              <a:rPr lang="en-GB" dirty="0"/>
              <a:t>Course reviews (teacher or management driven)</a:t>
            </a:r>
          </a:p>
          <a:p>
            <a:r>
              <a:rPr lang="en-GB" dirty="0" smtClean="0"/>
              <a:t>All </a:t>
            </a:r>
            <a:r>
              <a:rPr lang="en-GB" dirty="0"/>
              <a:t>the other QA stuff</a:t>
            </a:r>
          </a:p>
          <a:p>
            <a:pPr lvl="1"/>
            <a:r>
              <a:rPr lang="en-GB" dirty="0"/>
              <a:t>It’s a complete overhaul…</a:t>
            </a:r>
          </a:p>
          <a:p>
            <a:pPr lvl="1"/>
            <a:r>
              <a:rPr lang="en-GB" dirty="0"/>
              <a:t>Facilities, resources, student </a:t>
            </a:r>
            <a:r>
              <a:rPr lang="en-GB" dirty="0" smtClean="0"/>
              <a:t>support, administration, etc.</a:t>
            </a:r>
            <a:endParaRPr lang="en-GB" dirty="0"/>
          </a:p>
          <a:p>
            <a:endParaRPr lang="da-DK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28895"/>
            <a:ext cx="4038600" cy="266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29" y="116632"/>
            <a:ext cx="1224136" cy="116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30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initial observations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07505" y="1600200"/>
            <a:ext cx="4392488" cy="4925144"/>
          </a:xfrm>
        </p:spPr>
        <p:txBody>
          <a:bodyPr>
            <a:normAutofit lnSpcReduction="10000"/>
          </a:bodyPr>
          <a:lstStyle/>
          <a:p>
            <a:pPr marL="447675" lvl="1">
              <a:buFont typeface="Arial" panose="020B0604020202020204" pitchFamily="34" charset="0"/>
              <a:buChar char="•"/>
            </a:pPr>
            <a:r>
              <a:rPr lang="en-GB" sz="2800" dirty="0"/>
              <a:t>Clear and available </a:t>
            </a:r>
            <a:r>
              <a:rPr lang="en-GB" sz="2800" dirty="0" smtClean="0"/>
              <a:t>communication, information </a:t>
            </a:r>
            <a:r>
              <a:rPr lang="en-GB" sz="2800" dirty="0"/>
              <a:t>and documentation</a:t>
            </a:r>
            <a:endParaRPr lang="en-GB" dirty="0"/>
          </a:p>
          <a:p>
            <a:pPr lvl="1"/>
            <a:r>
              <a:rPr lang="en-GB" dirty="0"/>
              <a:t>Explicitly stating QA </a:t>
            </a:r>
            <a:r>
              <a:rPr lang="en-GB" dirty="0" smtClean="0"/>
              <a:t>responsibilities, procedures and processes</a:t>
            </a:r>
            <a:endParaRPr lang="en-GB" dirty="0"/>
          </a:p>
          <a:p>
            <a:pPr lvl="1"/>
            <a:r>
              <a:rPr lang="en-GB" dirty="0"/>
              <a:t>Course objectives, desired goals, examination criteria etc.</a:t>
            </a:r>
          </a:p>
          <a:p>
            <a:pPr lvl="1"/>
            <a:r>
              <a:rPr lang="en-GB" dirty="0"/>
              <a:t>Traceability and transparency</a:t>
            </a:r>
          </a:p>
          <a:p>
            <a:endParaRPr lang="da-DK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29" y="260647"/>
            <a:ext cx="1224136" cy="116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41516"/>
            <a:ext cx="4543440" cy="442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85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Class / course evaluation</a:t>
            </a:r>
          </a:p>
          <a:p>
            <a:pPr lvl="1"/>
            <a:r>
              <a:rPr lang="en-GB" dirty="0" smtClean="0"/>
              <a:t>Modes, types, timings</a:t>
            </a:r>
          </a:p>
          <a:p>
            <a:r>
              <a:rPr lang="en-GB" dirty="0" smtClean="0"/>
              <a:t>Teacher evaluation</a:t>
            </a:r>
          </a:p>
          <a:p>
            <a:pPr lvl="1"/>
            <a:r>
              <a:rPr lang="en-GB" dirty="0" smtClean="0"/>
              <a:t>Recruitment procedures</a:t>
            </a:r>
          </a:p>
          <a:p>
            <a:r>
              <a:rPr lang="en-GB" dirty="0" smtClean="0"/>
              <a:t>Testing and exams</a:t>
            </a:r>
          </a:p>
          <a:p>
            <a:r>
              <a:rPr lang="en-GB" dirty="0" smtClean="0"/>
              <a:t>Student culture, feedback culture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221" y="1628800"/>
            <a:ext cx="459923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29" y="116632"/>
            <a:ext cx="1224136" cy="116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99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Findings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5050904" cy="44930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Different nations, different needs</a:t>
            </a:r>
          </a:p>
          <a:p>
            <a:pPr lvl="1"/>
            <a:r>
              <a:rPr lang="en-US" dirty="0"/>
              <a:t>Use the available frameworks / </a:t>
            </a:r>
            <a:r>
              <a:rPr lang="en-US" dirty="0" smtClean="0"/>
              <a:t>systems</a:t>
            </a:r>
            <a:endParaRPr lang="en-GB" dirty="0" smtClean="0"/>
          </a:p>
          <a:p>
            <a:r>
              <a:rPr lang="en-GB" dirty="0" smtClean="0"/>
              <a:t>Cyclical </a:t>
            </a:r>
            <a:r>
              <a:rPr lang="en-GB" dirty="0"/>
              <a:t>/ </a:t>
            </a:r>
            <a:r>
              <a:rPr lang="en-GB" dirty="0" smtClean="0"/>
              <a:t>recurrent</a:t>
            </a:r>
          </a:p>
          <a:p>
            <a:pPr lvl="1"/>
            <a:r>
              <a:rPr lang="en-GB" dirty="0" smtClean="0"/>
              <a:t>Way of thinking</a:t>
            </a:r>
          </a:p>
          <a:p>
            <a:r>
              <a:rPr lang="en-GB" dirty="0" smtClean="0"/>
              <a:t>Feedback </a:t>
            </a:r>
            <a:r>
              <a:rPr lang="en-GB" dirty="0"/>
              <a:t>important </a:t>
            </a:r>
            <a:r>
              <a:rPr lang="en-GB" dirty="0" smtClean="0"/>
              <a:t>for:</a:t>
            </a:r>
          </a:p>
          <a:p>
            <a:pPr lvl="1"/>
            <a:r>
              <a:rPr lang="en-GB" dirty="0" smtClean="0"/>
              <a:t>“Triangle </a:t>
            </a:r>
            <a:r>
              <a:rPr lang="en-GB" dirty="0"/>
              <a:t>of students, faculty and administration”</a:t>
            </a:r>
          </a:p>
          <a:p>
            <a:r>
              <a:rPr lang="en-GB" dirty="0" smtClean="0"/>
              <a:t>Clear and available communication etc.</a:t>
            </a:r>
          </a:p>
          <a:p>
            <a:pPr lvl="1"/>
            <a:r>
              <a:rPr lang="en-GB" dirty="0" smtClean="0"/>
              <a:t>Expectations of stakeholders</a:t>
            </a:r>
            <a:endParaRPr lang="en-GB" dirty="0"/>
          </a:p>
          <a:p>
            <a:endParaRPr lang="da-DK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16832"/>
            <a:ext cx="3528392" cy="26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29" y="116632"/>
            <a:ext cx="1224136" cy="116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89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Findings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283152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Uniqueness of military language training</a:t>
            </a:r>
          </a:p>
          <a:p>
            <a:pPr lvl="1"/>
            <a:r>
              <a:rPr lang="en-GB" dirty="0" smtClean="0"/>
              <a:t>Sensitivity </a:t>
            </a:r>
            <a:r>
              <a:rPr lang="en-GB" dirty="0"/>
              <a:t>of teacher evaluation in military environment</a:t>
            </a:r>
          </a:p>
          <a:p>
            <a:pPr lvl="1"/>
            <a:r>
              <a:rPr lang="en-GB" dirty="0"/>
              <a:t>Difference in evaluation depending on military or civilian instructor</a:t>
            </a:r>
          </a:p>
          <a:p>
            <a:pPr lvl="1"/>
            <a:r>
              <a:rPr lang="en-US" dirty="0"/>
              <a:t>Access to personnel. Possibility of ongoing (later) student evaluation (</a:t>
            </a:r>
            <a:r>
              <a:rPr lang="en-US" dirty="0" err="1"/>
              <a:t>ie</a:t>
            </a:r>
            <a:r>
              <a:rPr lang="en-US" dirty="0"/>
              <a:t>. after deployment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Intimate relationship with stakeholders</a:t>
            </a:r>
          </a:p>
          <a:p>
            <a:pPr lvl="1"/>
            <a:r>
              <a:rPr lang="en-US" dirty="0" smtClean="0"/>
              <a:t>Certificates and </a:t>
            </a:r>
            <a:r>
              <a:rPr lang="en-US" dirty="0"/>
              <a:t>h</a:t>
            </a:r>
            <a:r>
              <a:rPr lang="en-US" dirty="0" smtClean="0"/>
              <a:t>igh stakes tests</a:t>
            </a:r>
            <a:endParaRPr lang="en-US" dirty="0"/>
          </a:p>
          <a:p>
            <a:endParaRPr lang="da-DK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29" y="116632"/>
            <a:ext cx="1224136" cy="116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16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QA – a valuable tool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363272" cy="4421088"/>
          </a:xfrm>
        </p:spPr>
        <p:txBody>
          <a:bodyPr>
            <a:normAutofit/>
          </a:bodyPr>
          <a:lstStyle/>
          <a:p>
            <a:r>
              <a:rPr lang="en-GB" dirty="0" smtClean="0"/>
              <a:t>QA is a justification </a:t>
            </a:r>
            <a:r>
              <a:rPr lang="en-GB" dirty="0"/>
              <a:t>for what you do.</a:t>
            </a:r>
          </a:p>
          <a:p>
            <a:pPr lvl="1"/>
            <a:r>
              <a:rPr lang="en-GB" dirty="0"/>
              <a:t>Securing </a:t>
            </a:r>
            <a:r>
              <a:rPr lang="en-GB" dirty="0" smtClean="0"/>
              <a:t>the </a:t>
            </a:r>
            <a:r>
              <a:rPr lang="en-GB" dirty="0"/>
              <a:t>needs </a:t>
            </a:r>
            <a:r>
              <a:rPr lang="en-GB" dirty="0" smtClean="0"/>
              <a:t>of stakeholders</a:t>
            </a:r>
          </a:p>
          <a:p>
            <a:r>
              <a:rPr lang="en-GB" dirty="0" smtClean="0"/>
              <a:t>QA </a:t>
            </a:r>
            <a:r>
              <a:rPr lang="en-GB" dirty="0"/>
              <a:t>a way of improving and developing </a:t>
            </a:r>
            <a:r>
              <a:rPr lang="en-GB" dirty="0" smtClean="0"/>
              <a:t>courses, teachers, institution etc.</a:t>
            </a:r>
            <a:endParaRPr lang="en-GB" dirty="0"/>
          </a:p>
          <a:p>
            <a:r>
              <a:rPr lang="en-GB" dirty="0" smtClean="0"/>
              <a:t>Makes </a:t>
            </a:r>
            <a:r>
              <a:rPr lang="en-GB" dirty="0"/>
              <a:t>training attractive to other military or government </a:t>
            </a:r>
            <a:r>
              <a:rPr lang="en-GB" dirty="0" smtClean="0"/>
              <a:t>institutions</a:t>
            </a:r>
            <a:endParaRPr lang="en-GB" dirty="0"/>
          </a:p>
          <a:p>
            <a:r>
              <a:rPr lang="en-GB" dirty="0"/>
              <a:t>Prestige, money, </a:t>
            </a:r>
            <a:r>
              <a:rPr lang="en-GB" dirty="0" smtClean="0"/>
              <a:t>institutional stability</a:t>
            </a:r>
            <a:endParaRPr lang="en-GB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29" y="116632"/>
            <a:ext cx="1224136" cy="116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00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590</Words>
  <Application>Microsoft Office PowerPoint</Application>
  <PresentationFormat>On-screen Show (4:3)</PresentationFormat>
  <Paragraphs>89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Kontortema</vt:lpstr>
      <vt:lpstr>Study Group 1</vt:lpstr>
      <vt:lpstr>Scope</vt:lpstr>
      <vt:lpstr>Some initial observations</vt:lpstr>
      <vt:lpstr>Some initial observations</vt:lpstr>
      <vt:lpstr>Some initial observations</vt:lpstr>
      <vt:lpstr>Discussion</vt:lpstr>
      <vt:lpstr>Findings</vt:lpstr>
      <vt:lpstr>Findings</vt:lpstr>
      <vt:lpstr>QA – a valuable tool</vt:lpstr>
      <vt:lpstr>”Do not forget that QA is only a tool, first thing is to get your job done”     (COL Dr. Wolfgang Zecha) </vt:lpstr>
    </vt:vector>
  </TitlesOfParts>
  <Company>Forsvaret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Group 1</dc:title>
  <dc:creator>ISP-UD23 Kolding, Kristian</dc:creator>
  <cp:lastModifiedBy>Emilia O. Nesheva</cp:lastModifiedBy>
  <cp:revision>61</cp:revision>
  <dcterms:created xsi:type="dcterms:W3CDTF">2016-05-22T19:36:49Z</dcterms:created>
  <dcterms:modified xsi:type="dcterms:W3CDTF">2016-06-02T08:36:02Z</dcterms:modified>
</cp:coreProperties>
</file>