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43" r:id="rId2"/>
    <p:sldId id="382" r:id="rId3"/>
    <p:sldId id="393" r:id="rId4"/>
    <p:sldId id="385" r:id="rId5"/>
    <p:sldId id="390" r:id="rId6"/>
    <p:sldId id="392" r:id="rId7"/>
    <p:sldId id="384" r:id="rId8"/>
    <p:sldId id="350" r:id="rId9"/>
    <p:sldId id="383" r:id="rId10"/>
    <p:sldId id="365" r:id="rId11"/>
    <p:sldId id="388" r:id="rId12"/>
    <p:sldId id="389" r:id="rId13"/>
    <p:sldId id="394" r:id="rId14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grén Niklas" initials="SN" lastIdx="149" clrIdx="0">
    <p:extLst>
      <p:ext uri="{19B8F6BF-5375-455C-9EA6-DF929625EA0E}">
        <p15:presenceInfo xmlns:p15="http://schemas.microsoft.com/office/powerpoint/2012/main" userId="S-1-5-21-1645522239-2049760794-725345543-466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9D90"/>
    <a:srgbClr val="481242"/>
    <a:srgbClr val="584D29"/>
    <a:srgbClr val="00465A"/>
    <a:srgbClr val="A2AD00"/>
    <a:srgbClr val="556122"/>
    <a:srgbClr val="193870"/>
    <a:srgbClr val="4B2942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just forma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7" autoAdjust="0"/>
    <p:restoredTop sz="90541" autoAdjust="0"/>
  </p:normalViewPr>
  <p:slideViewPr>
    <p:cSldViewPr snapToGrid="0" showGuides="1">
      <p:cViewPr varScale="1">
        <p:scale>
          <a:sx n="79" d="100"/>
          <a:sy n="79" d="100"/>
        </p:scale>
        <p:origin x="2314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65"/>
    </p:cViewPr>
  </p:sorterViewPr>
  <p:notesViewPr>
    <p:cSldViewPr snapToGrid="0" showGuides="1">
      <p:cViewPr>
        <p:scale>
          <a:sx n="97" d="100"/>
          <a:sy n="97" d="100"/>
        </p:scale>
        <p:origin x="2491" y="-13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spPr>
            <a:solidFill>
              <a:srgbClr val="A2AD00"/>
            </a:solidFill>
            <a:ln>
              <a:noFill/>
            </a:ln>
          </c:spPr>
          <c:dPt>
            <c:idx val="0"/>
            <c:bubble3D val="0"/>
            <c:spPr>
              <a:solidFill>
                <a:srgbClr val="48124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5F8-46F3-BB6D-D92C610412E9}"/>
              </c:ext>
            </c:extLst>
          </c:dPt>
          <c:dPt>
            <c:idx val="1"/>
            <c:bubble3D val="0"/>
            <c:spPr>
              <a:solidFill>
                <a:srgbClr val="296C7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305-4109-B10C-D75DCE23F90D}"/>
              </c:ext>
            </c:extLst>
          </c:dPt>
          <c:dPt>
            <c:idx val="2"/>
            <c:bubble3D val="0"/>
            <c:spPr>
              <a:solidFill>
                <a:srgbClr val="584D29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305-4109-B10C-D75DCE23F90D}"/>
              </c:ext>
            </c:extLst>
          </c:dPt>
          <c:cat>
            <c:numRef>
              <c:f>Blad1!$A$2:$A$5</c:f>
              <c:numCache>
                <c:formatCode>General</c:formatCode>
                <c:ptCount val="4"/>
              </c:numCache>
            </c:numRef>
          </c:cat>
          <c:val>
            <c:numRef>
              <c:f>Blad1!$B$2:$B$4</c:f>
              <c:numCache>
                <c:formatCode>General</c:formatCode>
                <c:ptCount val="3"/>
                <c:pt idx="0">
                  <c:v>266</c:v>
                </c:pt>
                <c:pt idx="1">
                  <c:v>238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F8-46F3-BB6D-D92C61041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0.5158</cdr:x>
      <cdr:y>0.40357</cdr:y>
    </cdr:from>
    <cdr:to>
      <cdr:x>0.94033</cdr:x>
      <cdr:y>0.6933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288048" y="1002225"/>
          <a:ext cx="1060125" cy="719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200" b="1" dirty="0">
              <a:solidFill>
                <a:schemeClr val="bg1"/>
              </a:solidFill>
              <a:latin typeface="Candara" panose="020E0502030303020204" pitchFamily="34" charset="0"/>
              <a:cs typeface="Arial" panose="020B0604020202020204" pitchFamily="34" charset="0"/>
            </a:rPr>
            <a:t>Fees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41233-75C2-4105-94CC-0E108BF7C193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4AFF7-8192-495D-AA68-988046704F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88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Minu</a:t>
            </a:r>
            <a:r>
              <a:rPr lang="sv-SE" dirty="0" smtClean="0"/>
              <a:t> </a:t>
            </a:r>
            <a:r>
              <a:rPr lang="sv-SE" dirty="0" err="1" smtClean="0"/>
              <a:t>damid</a:t>
            </a:r>
            <a:r>
              <a:rPr lang="sv-SE" dirty="0" smtClean="0"/>
              <a:t> ja härad, </a:t>
            </a:r>
            <a:r>
              <a:rPr lang="sv-SE" dirty="0" err="1" smtClean="0"/>
              <a:t>tänan</a:t>
            </a:r>
            <a:r>
              <a:rPr lang="sv-SE" dirty="0" smtClean="0"/>
              <a:t> </a:t>
            </a:r>
            <a:r>
              <a:rPr lang="sv-SE" dirty="0" err="1" smtClean="0"/>
              <a:t>teid</a:t>
            </a:r>
            <a:r>
              <a:rPr lang="sv-SE" dirty="0" smtClean="0"/>
              <a:t> </a:t>
            </a:r>
            <a:r>
              <a:rPr lang="sv-SE" dirty="0" err="1" smtClean="0"/>
              <a:t>Eesti</a:t>
            </a:r>
            <a:r>
              <a:rPr lang="sv-SE" dirty="0" smtClean="0"/>
              <a:t> </a:t>
            </a:r>
            <a:r>
              <a:rPr lang="sv-SE" dirty="0" err="1" smtClean="0"/>
              <a:t>söbrad</a:t>
            </a:r>
            <a:r>
              <a:rPr lang="sv-SE" dirty="0"/>
              <a:t> </a:t>
            </a:r>
            <a:r>
              <a:rPr lang="sv-SE" dirty="0" err="1" smtClean="0"/>
              <a:t>vastuvötu</a:t>
            </a:r>
            <a:r>
              <a:rPr lang="sv-SE" dirty="0" smtClean="0"/>
              <a:t> </a:t>
            </a:r>
            <a:r>
              <a:rPr lang="sv-SE" dirty="0" err="1" smtClean="0"/>
              <a:t>eest</a:t>
            </a:r>
            <a:r>
              <a:rPr lang="sv-SE" dirty="0" smtClean="0"/>
              <a:t>! Väga </a:t>
            </a:r>
            <a:r>
              <a:rPr lang="sv-SE" dirty="0" err="1" smtClean="0"/>
              <a:t>huvitav</a:t>
            </a:r>
            <a:r>
              <a:rPr lang="sv-SE" dirty="0" smtClean="0"/>
              <a:t> ja </a:t>
            </a:r>
            <a:r>
              <a:rPr lang="sv-SE" dirty="0" err="1" smtClean="0"/>
              <a:t>meldiv</a:t>
            </a:r>
            <a:r>
              <a:rPr lang="sv-SE" dirty="0" smtClean="0"/>
              <a:t> </a:t>
            </a:r>
            <a:r>
              <a:rPr lang="sv-SE" dirty="0" err="1" smtClean="0"/>
              <a:t>konferents</a:t>
            </a:r>
            <a:r>
              <a:rPr lang="sv-SE" dirty="0" smtClean="0"/>
              <a:t>. </a:t>
            </a:r>
          </a:p>
          <a:p>
            <a:endParaRPr lang="sv-SE" dirty="0"/>
          </a:p>
          <a:p>
            <a:r>
              <a:rPr lang="sv-SE" dirty="0" err="1" smtClean="0"/>
              <a:t>Well</a:t>
            </a:r>
            <a:r>
              <a:rPr lang="sv-SE" dirty="0" smtClean="0"/>
              <a:t> </a:t>
            </a:r>
            <a:r>
              <a:rPr lang="sv-SE" dirty="0" err="1" smtClean="0"/>
              <a:t>yes</a:t>
            </a:r>
            <a:r>
              <a:rPr lang="sv-SE" dirty="0" smtClean="0"/>
              <a:t>, as </a:t>
            </a:r>
            <a:r>
              <a:rPr lang="sv-SE" dirty="0" err="1" smtClean="0"/>
              <a:t>you</a:t>
            </a:r>
            <a:r>
              <a:rPr lang="sv-SE" dirty="0" smtClean="0"/>
              <a:t> </a:t>
            </a:r>
            <a:r>
              <a:rPr lang="sv-SE" dirty="0" err="1" smtClean="0"/>
              <a:t>might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heard</a:t>
            </a:r>
            <a:r>
              <a:rPr lang="sv-SE" dirty="0" smtClean="0"/>
              <a:t>, </a:t>
            </a:r>
            <a:r>
              <a:rPr lang="sv-SE" dirty="0" err="1" smtClean="0"/>
              <a:t>Estonian</a:t>
            </a:r>
            <a:r>
              <a:rPr lang="sv-SE" dirty="0" smtClean="0"/>
              <a:t> is the </a:t>
            </a:r>
            <a:r>
              <a:rPr lang="sv-SE" dirty="0" err="1" smtClean="0"/>
              <a:t>secret</a:t>
            </a:r>
            <a:r>
              <a:rPr lang="sv-SE" dirty="0" smtClean="0"/>
              <a:t> </a:t>
            </a:r>
            <a:r>
              <a:rPr lang="sv-SE" dirty="0" err="1" smtClean="0"/>
              <a:t>language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Baltics </a:t>
            </a:r>
            <a:r>
              <a:rPr lang="sv-SE" dirty="0" err="1" smtClean="0"/>
              <a:t>but</a:t>
            </a:r>
            <a:r>
              <a:rPr lang="sv-SE" dirty="0" smtClean="0"/>
              <a:t> I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reveale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I just </a:t>
            </a:r>
            <a:r>
              <a:rPr lang="sv-SE" dirty="0" err="1" smtClean="0"/>
              <a:t>thanked</a:t>
            </a:r>
            <a:r>
              <a:rPr lang="sv-SE" dirty="0" smtClean="0"/>
              <a:t> </a:t>
            </a:r>
            <a:r>
              <a:rPr lang="sv-SE" dirty="0" err="1" smtClean="0"/>
              <a:t>our</a:t>
            </a:r>
            <a:r>
              <a:rPr lang="sv-SE" dirty="0" smtClean="0"/>
              <a:t> </a:t>
            </a:r>
            <a:r>
              <a:rPr lang="sv-SE" dirty="0" err="1" smtClean="0"/>
              <a:t>hosts</a:t>
            </a:r>
            <a:r>
              <a:rPr lang="sv-SE" dirty="0" smtClean="0"/>
              <a:t> in </a:t>
            </a:r>
            <a:r>
              <a:rPr lang="sv-SE" dirty="0" err="1" smtClean="0"/>
              <a:t>perfect</a:t>
            </a:r>
            <a:r>
              <a:rPr lang="sv-SE" dirty="0" smtClean="0"/>
              <a:t> </a:t>
            </a:r>
            <a:r>
              <a:rPr lang="sv-SE" dirty="0" err="1" smtClean="0"/>
              <a:t>level</a:t>
            </a:r>
            <a:r>
              <a:rPr lang="sv-SE" dirty="0" smtClean="0"/>
              <a:t> 1 </a:t>
            </a:r>
            <a:r>
              <a:rPr lang="sv-SE" dirty="0" err="1" smtClean="0"/>
              <a:t>Estonian</a:t>
            </a:r>
            <a:r>
              <a:rPr lang="sv-SE" dirty="0" smtClean="0"/>
              <a:t>. </a:t>
            </a:r>
          </a:p>
          <a:p>
            <a:endParaRPr lang="sv-SE" dirty="0"/>
          </a:p>
          <a:p>
            <a:r>
              <a:rPr lang="sv-SE" dirty="0" smtClean="0"/>
              <a:t>I </a:t>
            </a:r>
            <a:r>
              <a:rPr lang="sv-SE" dirty="0" err="1" smtClean="0"/>
              <a:t>am</a:t>
            </a:r>
            <a:r>
              <a:rPr lang="sv-SE" dirty="0" smtClean="0"/>
              <a:t> Karolina Karlström, </a:t>
            </a:r>
            <a:r>
              <a:rPr lang="sv-SE" dirty="0" err="1" smtClean="0"/>
              <a:t>Head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Foreign</a:t>
            </a:r>
            <a:r>
              <a:rPr lang="sv-SE" dirty="0" smtClean="0"/>
              <a:t> </a:t>
            </a:r>
            <a:r>
              <a:rPr lang="sv-SE" dirty="0" err="1" smtClean="0"/>
              <a:t>Language</a:t>
            </a:r>
            <a:r>
              <a:rPr lang="sv-SE" dirty="0" smtClean="0"/>
              <a:t> at the Swedish </a:t>
            </a:r>
            <a:r>
              <a:rPr lang="sv-SE" dirty="0" err="1" smtClean="0"/>
              <a:t>defence</a:t>
            </a:r>
            <a:r>
              <a:rPr lang="sv-SE" dirty="0" smtClean="0"/>
              <a:t> University, </a:t>
            </a:r>
            <a:r>
              <a:rPr lang="sv-SE" dirty="0" err="1" smtClean="0"/>
              <a:t>formerly</a:t>
            </a:r>
            <a:r>
              <a:rPr lang="sv-SE" dirty="0" smtClean="0"/>
              <a:t> </a:t>
            </a:r>
            <a:r>
              <a:rPr lang="sv-SE" dirty="0" err="1" smtClean="0"/>
              <a:t>known</a:t>
            </a:r>
            <a:r>
              <a:rPr lang="sv-SE" dirty="0" smtClean="0"/>
              <a:t> as the </a:t>
            </a:r>
            <a:r>
              <a:rPr lang="sv-SE" dirty="0" err="1" smtClean="0"/>
              <a:t>Defence</a:t>
            </a:r>
            <a:r>
              <a:rPr lang="sv-SE" dirty="0" smtClean="0"/>
              <a:t> college and Academy </a:t>
            </a:r>
          </a:p>
          <a:p>
            <a:endParaRPr lang="sv-SE" dirty="0"/>
          </a:p>
          <a:p>
            <a:r>
              <a:rPr lang="sv-SE" dirty="0" err="1" smtClean="0"/>
              <a:t>We</a:t>
            </a:r>
            <a:r>
              <a:rPr lang="sv-SE" dirty="0" smtClean="0"/>
              <a:t>/I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changed</a:t>
            </a:r>
            <a:r>
              <a:rPr lang="sv-SE" dirty="0" smtClean="0"/>
              <a:t> the </a:t>
            </a:r>
            <a:r>
              <a:rPr lang="sv-SE" dirty="0" err="1" smtClean="0"/>
              <a:t>name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presentation </a:t>
            </a:r>
            <a:r>
              <a:rPr lang="sv-SE" dirty="0" err="1" smtClean="0"/>
              <a:t>several</a:t>
            </a:r>
            <a:r>
              <a:rPr lang="sv-SE" dirty="0" smtClean="0"/>
              <a:t> </a:t>
            </a:r>
            <a:r>
              <a:rPr lang="sv-SE" dirty="0" err="1" smtClean="0"/>
              <a:t>times</a:t>
            </a:r>
            <a:r>
              <a:rPr lang="sv-SE" dirty="0" smtClean="0"/>
              <a:t> and </a:t>
            </a:r>
            <a:r>
              <a:rPr lang="sv-SE" dirty="0" err="1" smtClean="0"/>
              <a:t>put</a:t>
            </a:r>
            <a:r>
              <a:rPr lang="sv-SE" dirty="0" smtClean="0"/>
              <a:t> </a:t>
            </a:r>
            <a:r>
              <a:rPr lang="sv-SE" dirty="0" err="1" smtClean="0"/>
              <a:t>Orla’s</a:t>
            </a:r>
            <a:r>
              <a:rPr lang="sv-SE" dirty="0" smtClean="0"/>
              <a:t> </a:t>
            </a:r>
            <a:r>
              <a:rPr lang="sv-SE" dirty="0" err="1" smtClean="0"/>
              <a:t>nerves</a:t>
            </a:r>
            <a:r>
              <a:rPr lang="sv-SE" dirty="0" smtClean="0"/>
              <a:t> to the test…. 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6723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an </a:t>
            </a:r>
            <a:r>
              <a:rPr lang="sv-SE" dirty="0" err="1" smtClean="0"/>
              <a:t>interesting</a:t>
            </a:r>
            <a:r>
              <a:rPr lang="sv-SE" dirty="0" smtClean="0"/>
              <a:t> </a:t>
            </a:r>
            <a:r>
              <a:rPr lang="sv-SE" dirty="0" err="1" smtClean="0"/>
              <a:t>future</a:t>
            </a:r>
            <a:r>
              <a:rPr lang="sv-SE" dirty="0" smtClean="0"/>
              <a:t> not </a:t>
            </a:r>
            <a:r>
              <a:rPr lang="sv-SE" dirty="0" err="1" smtClean="0"/>
              <a:t>only</a:t>
            </a:r>
            <a:r>
              <a:rPr lang="sv-SE" dirty="0" smtClean="0"/>
              <a:t> in terms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numbers</a:t>
            </a:r>
            <a:r>
              <a:rPr lang="sv-SE" dirty="0" smtClean="0"/>
              <a:t> </a:t>
            </a:r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also</a:t>
            </a:r>
            <a:r>
              <a:rPr lang="sv-SE" dirty="0" smtClean="0"/>
              <a:t> in terms </a:t>
            </a:r>
            <a:r>
              <a:rPr lang="sv-SE" dirty="0" err="1" smtClean="0"/>
              <a:t>of</a:t>
            </a:r>
            <a:r>
              <a:rPr lang="sv-SE" dirty="0" smtClean="0"/>
              <a:t> a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political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to </a:t>
            </a:r>
            <a:r>
              <a:rPr lang="sv-SE" baseline="0" dirty="0" err="1" smtClean="0"/>
              <a:t>increase</a:t>
            </a:r>
            <a:r>
              <a:rPr lang="sv-SE" baseline="0" dirty="0" smtClean="0"/>
              <a:t> international </a:t>
            </a:r>
            <a:r>
              <a:rPr lang="sv-SE" baseline="0" dirty="0" err="1" smtClean="0"/>
              <a:t>cooperation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2674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Just a </a:t>
            </a:r>
            <a:r>
              <a:rPr lang="sv-SE" dirty="0" err="1" smtClean="0"/>
              <a:t>couple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weeks</a:t>
            </a:r>
            <a:r>
              <a:rPr lang="sv-SE" dirty="0" smtClean="0"/>
              <a:t> </a:t>
            </a:r>
            <a:r>
              <a:rPr lang="sv-SE" dirty="0" err="1" smtClean="0"/>
              <a:t>ago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were</a:t>
            </a:r>
            <a:r>
              <a:rPr lang="sv-SE" dirty="0" smtClean="0"/>
              <a:t> </a:t>
            </a:r>
            <a:r>
              <a:rPr lang="sv-SE" dirty="0" err="1" smtClean="0"/>
              <a:t>tasked</a:t>
            </a:r>
            <a:r>
              <a:rPr lang="sv-SE" dirty="0" smtClean="0"/>
              <a:t> to form a </a:t>
            </a:r>
            <a:r>
              <a:rPr lang="sv-SE" dirty="0" err="1" smtClean="0"/>
              <a:t>working</a:t>
            </a:r>
            <a:r>
              <a:rPr lang="sv-SE" dirty="0" smtClean="0"/>
              <a:t> </a:t>
            </a:r>
            <a:r>
              <a:rPr lang="sv-SE" dirty="0" err="1" smtClean="0"/>
              <a:t>group</a:t>
            </a:r>
            <a:r>
              <a:rPr lang="sv-SE" dirty="0" smtClean="0"/>
              <a:t> </a:t>
            </a:r>
            <a:r>
              <a:rPr lang="sv-SE" dirty="0" err="1" smtClean="0"/>
              <a:t>Language</a:t>
            </a:r>
            <a:r>
              <a:rPr lang="sv-SE" baseline="0" dirty="0" smtClean="0"/>
              <a:t> under the </a:t>
            </a:r>
            <a:r>
              <a:rPr lang="sv-SE" baseline="0" dirty="0" err="1" smtClean="0"/>
              <a:t>umbrella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Nordefco</a:t>
            </a:r>
            <a:r>
              <a:rPr lang="sv-SE" baseline="0" dirty="0" smtClean="0"/>
              <a:t> 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3365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964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60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Here’s</a:t>
            </a:r>
            <a:r>
              <a:rPr lang="sv-SE" dirty="0" smtClean="0"/>
              <a:t> the </a:t>
            </a:r>
            <a:r>
              <a:rPr lang="sv-SE" dirty="0" err="1" smtClean="0"/>
              <a:t>outline</a:t>
            </a:r>
            <a:r>
              <a:rPr lang="sv-SE" dirty="0" smtClean="0"/>
              <a:t> </a:t>
            </a:r>
          </a:p>
          <a:p>
            <a:r>
              <a:rPr lang="sv-SE" dirty="0" smtClean="0"/>
              <a:t>I </a:t>
            </a:r>
            <a:r>
              <a:rPr lang="sv-SE" dirty="0" err="1" smtClean="0"/>
              <a:t>will</a:t>
            </a:r>
            <a:r>
              <a:rPr lang="sv-SE" dirty="0" smtClean="0"/>
              <a:t> </a:t>
            </a:r>
            <a:r>
              <a:rPr lang="sv-SE" dirty="0" err="1" smtClean="0"/>
              <a:t>first</a:t>
            </a:r>
            <a:r>
              <a:rPr lang="sv-SE" dirty="0" smtClean="0"/>
              <a:t> make an </a:t>
            </a:r>
            <a:r>
              <a:rPr lang="sv-SE" dirty="0" err="1" smtClean="0"/>
              <a:t>attempt</a:t>
            </a:r>
            <a:r>
              <a:rPr lang="sv-SE" dirty="0" smtClean="0"/>
              <a:t> to </a:t>
            </a:r>
            <a:r>
              <a:rPr lang="sv-SE" dirty="0" err="1" smtClean="0"/>
              <a:t>place</a:t>
            </a:r>
            <a:r>
              <a:rPr lang="sv-SE" dirty="0" smtClean="0"/>
              <a:t> the Swedish </a:t>
            </a:r>
            <a:r>
              <a:rPr lang="sv-SE" dirty="0" err="1" smtClean="0"/>
              <a:t>Defence</a:t>
            </a:r>
            <a:r>
              <a:rPr lang="sv-SE" dirty="0" smtClean="0"/>
              <a:t> University </a:t>
            </a:r>
            <a:r>
              <a:rPr lang="sv-SE" dirty="0" err="1" smtClean="0"/>
              <a:t>aka</a:t>
            </a:r>
            <a:r>
              <a:rPr lang="sv-SE" dirty="0" smtClean="0"/>
              <a:t> SEDU on the </a:t>
            </a:r>
            <a:r>
              <a:rPr lang="sv-SE" dirty="0" err="1" smtClean="0"/>
              <a:t>defence</a:t>
            </a:r>
            <a:r>
              <a:rPr lang="sv-SE" dirty="0" smtClean="0"/>
              <a:t> </a:t>
            </a:r>
            <a:r>
              <a:rPr lang="sv-SE" dirty="0" err="1" smtClean="0"/>
              <a:t>family</a:t>
            </a:r>
            <a:r>
              <a:rPr lang="sv-SE" dirty="0" smtClean="0"/>
              <a:t> </a:t>
            </a:r>
            <a:r>
              <a:rPr lang="sv-SE" dirty="0" err="1" smtClean="0"/>
              <a:t>map</a:t>
            </a:r>
            <a:r>
              <a:rPr lang="sv-SE" dirty="0"/>
              <a:t> </a:t>
            </a:r>
            <a:r>
              <a:rPr lang="sv-SE" dirty="0" smtClean="0"/>
              <a:t>and </a:t>
            </a:r>
            <a:r>
              <a:rPr lang="sv-SE" dirty="0" err="1" smtClean="0"/>
              <a:t>also</a:t>
            </a:r>
            <a:r>
              <a:rPr lang="sv-SE" dirty="0" smtClean="0"/>
              <a:t> </a:t>
            </a:r>
            <a:r>
              <a:rPr lang="sv-SE" dirty="0" err="1" smtClean="0"/>
              <a:t>mention</a:t>
            </a:r>
            <a:r>
              <a:rPr lang="sv-SE" dirty="0" smtClean="0"/>
              <a:t> </a:t>
            </a:r>
            <a:r>
              <a:rPr lang="sv-SE" dirty="0" err="1" smtClean="0"/>
              <a:t>something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future</a:t>
            </a:r>
            <a:r>
              <a:rPr lang="sv-SE" dirty="0" smtClean="0"/>
              <a:t> </a:t>
            </a:r>
            <a:r>
              <a:rPr lang="sv-SE" dirty="0" err="1" smtClean="0"/>
              <a:t>challenges</a:t>
            </a:r>
            <a:r>
              <a:rPr lang="sv-SE" dirty="0" smtClean="0"/>
              <a:t> and </a:t>
            </a:r>
            <a:r>
              <a:rPr lang="sv-SE" dirty="0" err="1" smtClean="0"/>
              <a:t>prospects</a:t>
            </a:r>
            <a:r>
              <a:rPr lang="sv-SE" dirty="0"/>
              <a:t>.</a:t>
            </a:r>
            <a:r>
              <a:rPr lang="sv-SE" dirty="0" smtClean="0"/>
              <a:t> 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From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</a:t>
            </a:r>
            <a:r>
              <a:rPr lang="sv-SE" dirty="0" err="1" smtClean="0"/>
              <a:t>move</a:t>
            </a:r>
            <a:r>
              <a:rPr lang="sv-SE" dirty="0" smtClean="0"/>
              <a:t> on to the </a:t>
            </a:r>
            <a:r>
              <a:rPr lang="sv-SE" dirty="0" err="1" smtClean="0"/>
              <a:t>actual</a:t>
            </a:r>
            <a:r>
              <a:rPr lang="sv-SE" dirty="0" smtClean="0"/>
              <a:t> </a:t>
            </a:r>
            <a:r>
              <a:rPr lang="sv-SE" dirty="0" err="1" smtClean="0"/>
              <a:t>subject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presentation – </a:t>
            </a:r>
            <a:r>
              <a:rPr lang="sv-SE" dirty="0" err="1" smtClean="0"/>
              <a:t>finding</a:t>
            </a:r>
            <a:r>
              <a:rPr lang="sv-SE" dirty="0" smtClean="0"/>
              <a:t> </a:t>
            </a:r>
            <a:r>
              <a:rPr lang="sv-SE" dirty="0" err="1" smtClean="0"/>
              <a:t>out</a:t>
            </a:r>
            <a:r>
              <a:rPr lang="sv-SE" dirty="0" smtClean="0"/>
              <a:t> the </a:t>
            </a:r>
            <a:r>
              <a:rPr lang="sv-SE" dirty="0" err="1" smtClean="0"/>
              <a:t>needs</a:t>
            </a:r>
            <a:r>
              <a:rPr lang="sv-SE" dirty="0" smtClean="0"/>
              <a:t> </a:t>
            </a:r>
            <a:r>
              <a:rPr lang="sv-SE" dirty="0" err="1" smtClean="0"/>
              <a:t>out</a:t>
            </a:r>
            <a:r>
              <a:rPr lang="sv-SE" dirty="0" smtClean="0"/>
              <a:t> in the </a:t>
            </a:r>
            <a:r>
              <a:rPr lang="sv-SE" dirty="0" err="1" smtClean="0"/>
              <a:t>field</a:t>
            </a:r>
            <a:r>
              <a:rPr lang="sv-SE" dirty="0" smtClean="0"/>
              <a:t> and </a:t>
            </a:r>
            <a:r>
              <a:rPr lang="sv-SE" dirty="0" err="1" smtClean="0"/>
              <a:t>bringing</a:t>
            </a:r>
            <a:r>
              <a:rPr lang="sv-SE" dirty="0" smtClean="0"/>
              <a:t> </a:t>
            </a:r>
            <a:r>
              <a:rPr lang="sv-SE" dirty="0" err="1" smtClean="0"/>
              <a:t>them</a:t>
            </a:r>
            <a:r>
              <a:rPr lang="sv-SE" dirty="0" smtClean="0"/>
              <a:t> </a:t>
            </a:r>
            <a:r>
              <a:rPr lang="sv-SE" dirty="0" err="1" smtClean="0"/>
              <a:t>into</a:t>
            </a:r>
            <a:r>
              <a:rPr lang="sv-SE" dirty="0" smtClean="0"/>
              <a:t> the </a:t>
            </a:r>
            <a:r>
              <a:rPr lang="sv-SE" dirty="0" err="1" smtClean="0"/>
              <a:t>classroom</a:t>
            </a:r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9054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Our</a:t>
            </a:r>
            <a:r>
              <a:rPr lang="sv-SE" dirty="0" smtClean="0"/>
              <a:t> students come in </a:t>
            </a:r>
            <a:r>
              <a:rPr lang="sv-SE" dirty="0" err="1" smtClean="0"/>
              <a:t>with</a:t>
            </a:r>
            <a:r>
              <a:rPr lang="sv-SE" dirty="0" smtClean="0"/>
              <a:t> no prior </a:t>
            </a:r>
            <a:r>
              <a:rPr lang="sv-SE" dirty="0" err="1" smtClean="0"/>
              <a:t>academic</a:t>
            </a:r>
            <a:r>
              <a:rPr lang="sv-SE" dirty="0" smtClean="0"/>
              <a:t> </a:t>
            </a:r>
            <a:r>
              <a:rPr lang="sv-SE" dirty="0" err="1" smtClean="0"/>
              <a:t>education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achieve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bachelor</a:t>
            </a:r>
            <a:r>
              <a:rPr lang="sv-SE" baseline="0" dirty="0" smtClean="0"/>
              <a:t> and masters </a:t>
            </a:r>
            <a:r>
              <a:rPr lang="sv-SE" baseline="0" dirty="0" err="1" smtClean="0"/>
              <a:t>degrees</a:t>
            </a:r>
            <a:r>
              <a:rPr lang="sv-SE" baseline="0" dirty="0" smtClean="0"/>
              <a:t> at SEDU, 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6072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4682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39800" y="1347788"/>
            <a:ext cx="4851400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ctr"/>
            <a:r>
              <a:rPr lang="sv-SE" dirty="0" smtClean="0">
                <a:effectLst/>
              </a:rPr>
              <a:t>The board is </a:t>
            </a:r>
            <a:r>
              <a:rPr lang="sv-SE" dirty="0" err="1" smtClean="0">
                <a:effectLst/>
              </a:rPr>
              <a:t>appointed</a:t>
            </a:r>
            <a:r>
              <a:rPr lang="sv-SE" dirty="0" smtClean="0">
                <a:effectLst/>
              </a:rPr>
              <a:t> by the </a:t>
            </a:r>
            <a:r>
              <a:rPr lang="sv-SE" dirty="0" err="1" smtClean="0">
                <a:effectLst/>
              </a:rPr>
              <a:t>government</a:t>
            </a:r>
            <a:r>
              <a:rPr lang="sv-SE" baseline="0" dirty="0" smtClean="0">
                <a:effectLst/>
              </a:rPr>
              <a:t> and </a:t>
            </a:r>
            <a:r>
              <a:rPr lang="sv-SE" baseline="0" dirty="0" err="1" smtClean="0">
                <a:effectLst/>
              </a:rPr>
              <a:t>also</a:t>
            </a:r>
            <a:r>
              <a:rPr lang="sv-SE" baseline="0" dirty="0" smtClean="0">
                <a:effectLst/>
              </a:rPr>
              <a:t> </a:t>
            </a:r>
            <a:r>
              <a:rPr lang="sv-SE" baseline="0" dirty="0" err="1" smtClean="0">
                <a:effectLst/>
              </a:rPr>
              <a:t>include</a:t>
            </a:r>
            <a:r>
              <a:rPr lang="sv-SE" baseline="0" dirty="0" smtClean="0">
                <a:effectLst/>
              </a:rPr>
              <a:t> </a:t>
            </a:r>
            <a:r>
              <a:rPr lang="sv-SE" baseline="0" dirty="0" err="1" smtClean="0">
                <a:effectLst/>
              </a:rPr>
              <a:t>teacher</a:t>
            </a:r>
            <a:r>
              <a:rPr lang="sv-SE" baseline="0" dirty="0" smtClean="0">
                <a:effectLst/>
              </a:rPr>
              <a:t> and student representatives.</a:t>
            </a:r>
          </a:p>
          <a:p>
            <a:pPr fontAlgn="ctr"/>
            <a:r>
              <a:rPr lang="sv-SE" baseline="0" dirty="0" smtClean="0">
                <a:effectLst/>
              </a:rPr>
              <a:t>The </a:t>
            </a:r>
            <a:r>
              <a:rPr lang="sv-SE" baseline="0" dirty="0" err="1" smtClean="0">
                <a:effectLst/>
              </a:rPr>
              <a:t>Foreign</a:t>
            </a:r>
            <a:r>
              <a:rPr lang="sv-SE" baseline="0" dirty="0" smtClean="0">
                <a:effectLst/>
              </a:rPr>
              <a:t> </a:t>
            </a:r>
            <a:r>
              <a:rPr lang="sv-SE" baseline="0" dirty="0" err="1" smtClean="0">
                <a:effectLst/>
              </a:rPr>
              <a:t>Languages</a:t>
            </a:r>
            <a:r>
              <a:rPr lang="sv-SE" baseline="0" dirty="0" smtClean="0">
                <a:effectLst/>
              </a:rPr>
              <a:t> </a:t>
            </a:r>
            <a:r>
              <a:rPr lang="sv-SE" baseline="0" dirty="0" err="1" smtClean="0">
                <a:effectLst/>
              </a:rPr>
              <a:t>section</a:t>
            </a:r>
            <a:r>
              <a:rPr lang="sv-SE" baseline="0" dirty="0" smtClean="0">
                <a:effectLst/>
              </a:rPr>
              <a:t> </a:t>
            </a:r>
            <a:r>
              <a:rPr lang="sv-SE" baseline="0" dirty="0" err="1" smtClean="0">
                <a:effectLst/>
              </a:rPr>
              <a:t>belongs</a:t>
            </a:r>
            <a:r>
              <a:rPr lang="sv-SE" baseline="0" dirty="0" smtClean="0">
                <a:effectLst/>
              </a:rPr>
              <a:t> to the </a:t>
            </a:r>
            <a:r>
              <a:rPr lang="sv-SE" baseline="0" dirty="0" err="1" smtClean="0">
                <a:effectLst/>
              </a:rPr>
              <a:t>department</a:t>
            </a:r>
            <a:r>
              <a:rPr lang="sv-SE" baseline="0" dirty="0" smtClean="0">
                <a:effectLst/>
              </a:rPr>
              <a:t> </a:t>
            </a:r>
            <a:r>
              <a:rPr lang="sv-SE" baseline="0" dirty="0" err="1" smtClean="0">
                <a:effectLst/>
              </a:rPr>
              <a:t>of</a:t>
            </a:r>
            <a:r>
              <a:rPr lang="sv-SE" baseline="0" dirty="0" smtClean="0">
                <a:effectLst/>
              </a:rPr>
              <a:t> </a:t>
            </a:r>
            <a:r>
              <a:rPr lang="sv-SE" baseline="0" dirty="0" err="1" smtClean="0">
                <a:effectLst/>
              </a:rPr>
              <a:t>Military</a:t>
            </a:r>
            <a:r>
              <a:rPr lang="sv-SE" baseline="0" dirty="0" smtClean="0">
                <a:effectLst/>
              </a:rPr>
              <a:t> Studies </a:t>
            </a:r>
          </a:p>
          <a:p>
            <a:pPr fontAlgn="ctr"/>
            <a:endParaRPr lang="sv-SE" b="1" dirty="0">
              <a:effectLst/>
            </a:endParaRPr>
          </a:p>
          <a:p>
            <a:pPr fontAlgn="ctr"/>
            <a:r>
              <a:rPr lang="sv-SE" b="0" dirty="0">
                <a:effectLst/>
              </a:rPr>
              <a:t>Försvarshögskolans</a:t>
            </a:r>
            <a:r>
              <a:rPr lang="sv-SE" b="0" baseline="0" dirty="0">
                <a:effectLst/>
              </a:rPr>
              <a:t> ledning ingår </a:t>
            </a:r>
            <a:r>
              <a:rPr lang="sv-SE" b="0" dirty="0">
                <a:effectLst/>
              </a:rPr>
              <a:t>rektor</a:t>
            </a:r>
            <a:r>
              <a:rPr lang="sv-SE" dirty="0">
                <a:effectLst/>
              </a:rPr>
              <a:t>, prorektor, vicerektor och högskoledirektör.</a:t>
            </a:r>
          </a:p>
          <a:p>
            <a:pPr fontAlgn="ctr"/>
            <a:r>
              <a:rPr lang="sv-SE" dirty="0">
                <a:effectLst/>
              </a:rPr>
              <a:t/>
            </a:r>
            <a:br>
              <a:rPr lang="sv-SE" dirty="0">
                <a:effectLst/>
              </a:rPr>
            </a:br>
            <a:r>
              <a:rPr lang="sv-SE" dirty="0">
                <a:effectLst/>
              </a:rPr>
              <a:t>Rektor har en ledningsgrupp bestående av chefer från respektive institution,</a:t>
            </a:r>
            <a:r>
              <a:rPr lang="sv-SE" baseline="0" dirty="0">
                <a:effectLst/>
              </a:rPr>
              <a:t> FoUN, militära programledningen, högskoleförvaltningen samt representationer från studentkåren. </a:t>
            </a:r>
            <a:r>
              <a:rPr lang="sv-SE" dirty="0">
                <a:effectLst/>
              </a:rPr>
              <a:t>Rektors ledningsgrupp är rådgivande till rektor.</a:t>
            </a:r>
          </a:p>
          <a:p>
            <a:pPr fontAlgn="ctr"/>
            <a:endParaRPr lang="sv-SE" dirty="0">
              <a:effectLst/>
            </a:endParaRPr>
          </a:p>
          <a:p>
            <a:pPr fontAlgn="ctr"/>
            <a:r>
              <a:rPr lang="sv-SE" dirty="0">
                <a:effectLst/>
              </a:rPr>
              <a:t>Forsknings- och utbildningsnämnden har det övergripande kvalitetsansvaret för forskning och utbildning på grundnivå och avancerad nivå.</a:t>
            </a:r>
          </a:p>
          <a:p>
            <a:pPr fontAlgn="ctr"/>
            <a:endParaRPr lang="sv-SE" dirty="0">
              <a:effectLst/>
            </a:endParaRPr>
          </a:p>
          <a:p>
            <a:pPr fontAlgn="ctr"/>
            <a:r>
              <a:rPr lang="sv-SE" dirty="0">
                <a:effectLst/>
              </a:rPr>
              <a:t>Kvalitetsorgan på Försvarshögskolan är </a:t>
            </a:r>
            <a:r>
              <a:rPr lang="sv-SE" dirty="0" err="1">
                <a:effectLst/>
              </a:rPr>
              <a:t>xxxxxxxxxxxxxxx</a:t>
            </a:r>
            <a:endParaRPr lang="sv-SE" dirty="0">
              <a:effectLst/>
            </a:endParaRPr>
          </a:p>
          <a:p>
            <a:pPr fontAlgn="ctr"/>
            <a:endParaRPr lang="sv-SE" dirty="0">
              <a:effectLst/>
            </a:endParaRPr>
          </a:p>
          <a:p>
            <a:pPr fontAlgn="ctr"/>
            <a:r>
              <a:rPr lang="sv-SE" dirty="0">
                <a:effectLst/>
              </a:rPr>
              <a:t>Studentkåren har</a:t>
            </a:r>
            <a:r>
              <a:rPr lang="sv-SE" baseline="0" dirty="0">
                <a:effectLst/>
              </a:rPr>
              <a:t> representanter i alla organ på FHS. </a:t>
            </a:r>
            <a:endParaRPr lang="sv-SE" dirty="0">
              <a:effectLst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6A257-CB3A-41B8-8AD6-CBB55D561203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6658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939800" y="1347788"/>
            <a:ext cx="4851400" cy="364013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ctr"/>
            <a:r>
              <a:rPr lang="sv-SE" dirty="0">
                <a:effectLst/>
              </a:rPr>
              <a:t>Försvarshögskolans styrelse utnämns av regeringen. I styrelsen ingår</a:t>
            </a:r>
            <a:r>
              <a:rPr lang="sv-SE" baseline="0" dirty="0">
                <a:effectLst/>
              </a:rPr>
              <a:t> d</a:t>
            </a:r>
            <a:r>
              <a:rPr lang="sv-SE" dirty="0">
                <a:effectLst/>
              </a:rPr>
              <a:t>essutom lärar- och studeranderepresentanter som inte utses av regeringen.</a:t>
            </a:r>
          </a:p>
          <a:p>
            <a:pPr fontAlgn="ctr"/>
            <a:endParaRPr lang="sv-SE" b="1" dirty="0">
              <a:effectLst/>
            </a:endParaRPr>
          </a:p>
          <a:p>
            <a:pPr fontAlgn="ctr"/>
            <a:r>
              <a:rPr lang="sv-SE" b="0" dirty="0">
                <a:effectLst/>
              </a:rPr>
              <a:t>Försvarshögskolans</a:t>
            </a:r>
            <a:r>
              <a:rPr lang="sv-SE" b="0" baseline="0" dirty="0">
                <a:effectLst/>
              </a:rPr>
              <a:t> ledning ingår </a:t>
            </a:r>
            <a:r>
              <a:rPr lang="sv-SE" b="0" dirty="0">
                <a:effectLst/>
              </a:rPr>
              <a:t>rektor</a:t>
            </a:r>
            <a:r>
              <a:rPr lang="sv-SE" dirty="0">
                <a:effectLst/>
              </a:rPr>
              <a:t>, prorektor, vicerektor och högskoledirektör.</a:t>
            </a:r>
          </a:p>
          <a:p>
            <a:pPr fontAlgn="ctr"/>
            <a:r>
              <a:rPr lang="sv-SE" dirty="0">
                <a:effectLst/>
              </a:rPr>
              <a:t/>
            </a:r>
            <a:br>
              <a:rPr lang="sv-SE" dirty="0">
                <a:effectLst/>
              </a:rPr>
            </a:br>
            <a:r>
              <a:rPr lang="sv-SE" dirty="0">
                <a:effectLst/>
              </a:rPr>
              <a:t>Rektor har en ledningsgrupp bestående av chefer från respektive institution,</a:t>
            </a:r>
            <a:r>
              <a:rPr lang="sv-SE" baseline="0" dirty="0">
                <a:effectLst/>
              </a:rPr>
              <a:t> FoUN, militära programledningen, högskoleförvaltningen samt representationer från studentkåren. </a:t>
            </a:r>
            <a:r>
              <a:rPr lang="sv-SE" dirty="0">
                <a:effectLst/>
              </a:rPr>
              <a:t>Rektors ledningsgrupp är rådgivande till rektor.</a:t>
            </a:r>
          </a:p>
          <a:p>
            <a:pPr fontAlgn="ctr"/>
            <a:endParaRPr lang="sv-SE" dirty="0">
              <a:effectLst/>
            </a:endParaRPr>
          </a:p>
          <a:p>
            <a:pPr fontAlgn="ctr"/>
            <a:r>
              <a:rPr lang="sv-SE" dirty="0">
                <a:effectLst/>
              </a:rPr>
              <a:t>Forsknings- och utbildningsnämnden har det övergripande kvalitetsansvaret för forskning och utbildning på grundnivå och avancerad nivå.</a:t>
            </a:r>
          </a:p>
          <a:p>
            <a:pPr fontAlgn="ctr"/>
            <a:endParaRPr lang="sv-SE" dirty="0">
              <a:effectLst/>
            </a:endParaRPr>
          </a:p>
          <a:p>
            <a:pPr fontAlgn="ctr"/>
            <a:r>
              <a:rPr lang="sv-SE" dirty="0">
                <a:effectLst/>
              </a:rPr>
              <a:t>Kvalitetsorgan på Försvarshögskolan är </a:t>
            </a:r>
            <a:r>
              <a:rPr lang="sv-SE" dirty="0" err="1">
                <a:effectLst/>
              </a:rPr>
              <a:t>xxxxxxxxxxxxxxx</a:t>
            </a:r>
            <a:endParaRPr lang="sv-SE" dirty="0">
              <a:effectLst/>
            </a:endParaRPr>
          </a:p>
          <a:p>
            <a:pPr fontAlgn="ctr"/>
            <a:endParaRPr lang="sv-SE" dirty="0">
              <a:effectLst/>
            </a:endParaRPr>
          </a:p>
          <a:p>
            <a:pPr fontAlgn="ctr"/>
            <a:r>
              <a:rPr lang="sv-SE" dirty="0">
                <a:effectLst/>
              </a:rPr>
              <a:t>Studentkåren har</a:t>
            </a:r>
            <a:r>
              <a:rPr lang="sv-SE" baseline="0" dirty="0">
                <a:effectLst/>
              </a:rPr>
              <a:t> representanter i alla organ på FHS. </a:t>
            </a:r>
            <a:endParaRPr lang="sv-SE" dirty="0">
              <a:effectLst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26A257-CB3A-41B8-8AD6-CBB55D561203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4190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quite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varied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buquet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stake-</a:t>
            </a:r>
            <a:r>
              <a:rPr lang="sv-SE" baseline="0" dirty="0" err="1" smtClean="0"/>
              <a:t>holders</a:t>
            </a:r>
            <a:r>
              <a:rPr lang="sv-SE" baseline="0" dirty="0" smtClean="0"/>
              <a:t>, and </a:t>
            </a:r>
            <a:r>
              <a:rPr lang="sv-SE" baseline="0" dirty="0" err="1" smtClean="0"/>
              <a:t>here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you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to </a:t>
            </a:r>
            <a:r>
              <a:rPr lang="sv-SE" baseline="0" dirty="0" err="1" smtClean="0"/>
              <a:t>consider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decentralised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structure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Swedish </a:t>
            </a:r>
            <a:r>
              <a:rPr lang="sv-SE" baseline="0" dirty="0" err="1" smtClean="0"/>
              <a:t>adminstration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where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powers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would</a:t>
            </a:r>
            <a:r>
              <a:rPr lang="sv-SE" baseline="0" dirty="0" smtClean="0"/>
              <a:t> in </a:t>
            </a:r>
            <a:r>
              <a:rPr lang="sv-SE" baseline="0" dirty="0" err="1" smtClean="0"/>
              <a:t>other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countries</a:t>
            </a:r>
            <a:r>
              <a:rPr lang="sv-SE" baseline="0" dirty="0" smtClean="0"/>
              <a:t>  </a:t>
            </a:r>
            <a:r>
              <a:rPr lang="sv-SE" baseline="0" dirty="0" err="1" smtClean="0"/>
              <a:t>pertain</a:t>
            </a:r>
            <a:r>
              <a:rPr lang="sv-SE" baseline="0" dirty="0" smtClean="0"/>
              <a:t> to the </a:t>
            </a:r>
            <a:r>
              <a:rPr lang="sv-SE" baseline="0" dirty="0" err="1" smtClean="0"/>
              <a:t>ministries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delegated</a:t>
            </a:r>
            <a:r>
              <a:rPr lang="sv-SE" baseline="0" dirty="0" smtClean="0"/>
              <a:t> to </a:t>
            </a:r>
            <a:r>
              <a:rPr lang="sv-SE" baseline="0" dirty="0" err="1" smtClean="0"/>
              <a:t>agency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level</a:t>
            </a:r>
            <a:r>
              <a:rPr lang="sv-SE" baseline="0" dirty="0" smtClean="0"/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2571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case</a:t>
            </a:r>
            <a:r>
              <a:rPr lang="sv-SE" baseline="0" dirty="0" smtClean="0"/>
              <a:t> the bulk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funding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comes</a:t>
            </a:r>
            <a:r>
              <a:rPr lang="sv-SE" baseline="0" dirty="0" smtClean="0"/>
              <a:t> from the </a:t>
            </a:r>
            <a:r>
              <a:rPr lang="sv-SE" baseline="0" dirty="0" err="1" smtClean="0"/>
              <a:t>military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programmes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also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other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sources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funding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through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contracted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training</a:t>
            </a:r>
            <a:r>
              <a:rPr lang="sv-SE" baseline="0" dirty="0" smtClean="0"/>
              <a:t> or </a:t>
            </a:r>
            <a:r>
              <a:rPr lang="sv-SE" baseline="0" dirty="0" err="1" smtClean="0"/>
              <a:t>other</a:t>
            </a:r>
            <a:r>
              <a:rPr lang="sv-SE" baseline="0" dirty="0" smtClean="0"/>
              <a:t> tasks </a:t>
            </a:r>
            <a:r>
              <a:rPr lang="sv-SE" baseline="0" dirty="0" err="1" smtClean="0"/>
              <a:t>mainly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Armed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Forces</a:t>
            </a:r>
            <a:r>
              <a:rPr lang="sv-SE" baseline="0" dirty="0" smtClean="0"/>
              <a:t> 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9685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CD31D-FCFE-4059-95DA-61E6CA97EB0B}" type="slidenum">
              <a:rPr lang="sv-SE"/>
              <a:pPr/>
              <a:t>9</a:t>
            </a:fld>
            <a:endParaRPr lang="sv-SE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9800" y="1347788"/>
            <a:ext cx="4851400" cy="364013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numbers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growing</a:t>
            </a:r>
            <a:r>
              <a:rPr lang="sv-SE" dirty="0" smtClean="0"/>
              <a:t> by the </a:t>
            </a:r>
            <a:r>
              <a:rPr lang="sv-SE" dirty="0" err="1" smtClean="0"/>
              <a:t>minute</a:t>
            </a:r>
            <a:r>
              <a:rPr lang="sv-SE" dirty="0" smtClean="0"/>
              <a:t> and </a:t>
            </a:r>
            <a:r>
              <a:rPr lang="sv-SE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expection</a:t>
            </a:r>
            <a:r>
              <a:rPr lang="sv-SE" baseline="0" dirty="0" smtClean="0"/>
              <a:t> an </a:t>
            </a:r>
            <a:r>
              <a:rPr lang="sv-SE" baseline="0" dirty="0" err="1" smtClean="0"/>
              <a:t>increase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1/3 for the </a:t>
            </a:r>
            <a:r>
              <a:rPr lang="sv-SE" baseline="0" dirty="0" err="1" smtClean="0"/>
              <a:t>academic</a:t>
            </a:r>
            <a:r>
              <a:rPr lang="sv-SE" baseline="0" dirty="0" smtClean="0"/>
              <a:t> </a:t>
            </a:r>
            <a:r>
              <a:rPr lang="sv-SE" baseline="0" dirty="0" err="1" smtClean="0"/>
              <a:t>year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2019/2010. </a:t>
            </a:r>
            <a:r>
              <a:rPr lang="sv-SE" baseline="0" dirty="0" err="1" smtClean="0"/>
              <a:t>Means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an intersting </a:t>
            </a:r>
            <a:r>
              <a:rPr lang="sv-SE" baseline="0" dirty="0" err="1" smtClean="0"/>
              <a:t>future</a:t>
            </a:r>
            <a:r>
              <a:rPr lang="sv-SE" baseline="0" dirty="0" smtClean="0"/>
              <a:t>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258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797" y="256374"/>
            <a:ext cx="8458734" cy="529932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797" y="252811"/>
            <a:ext cx="8458734" cy="531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66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22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8256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Rubrik och diagram eller organisations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962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martArt 2"/>
          <p:cNvSpPr>
            <a:spLocks noGrp="1"/>
          </p:cNvSpPr>
          <p:nvPr>
            <p:ph type="dgm" idx="1"/>
          </p:nvPr>
        </p:nvSpPr>
        <p:spPr>
          <a:xfrm>
            <a:off x="457200" y="1676400"/>
            <a:ext cx="7696200" cy="2362200"/>
          </a:xfrm>
        </p:spPr>
        <p:txBody>
          <a:bodyPr/>
          <a:lstStyle/>
          <a:p>
            <a:pPr lvl="0"/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497943145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14210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rgbClr val="A2AD00"/>
              </a:buClr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688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36244" y="196680"/>
            <a:ext cx="8861988" cy="53014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59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851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23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98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5132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27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2019-05-28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992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 smtClean="0"/>
              <a:t>Förnamn Efternamn</a:t>
            </a:r>
          </a:p>
          <a:p>
            <a:r>
              <a:rPr lang="sv-SE" dirty="0" err="1" smtClean="0"/>
              <a:t>OrgE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0963" y="5831711"/>
            <a:ext cx="1523821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8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118"/>
          <a:stretch/>
        </p:blipFill>
        <p:spPr>
          <a:xfrm>
            <a:off x="-773598" y="-336509"/>
            <a:ext cx="11700000" cy="7580669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8050" y="5825129"/>
            <a:ext cx="1523821" cy="720000"/>
          </a:xfrm>
          <a:prstGeom prst="rect">
            <a:avLst/>
          </a:prstGeom>
        </p:spPr>
      </p:pic>
      <p:sp>
        <p:nvSpPr>
          <p:cNvPr id="4" name="Rubrik 1"/>
          <p:cNvSpPr txBox="1">
            <a:spLocks/>
          </p:cNvSpPr>
          <p:nvPr/>
        </p:nvSpPr>
        <p:spPr>
          <a:xfrm>
            <a:off x="-108155" y="3444098"/>
            <a:ext cx="11024829" cy="2170118"/>
          </a:xfrm>
          <a:prstGeom prst="rect">
            <a:avLst/>
          </a:prstGeom>
          <a:solidFill>
            <a:srgbClr val="000000">
              <a:alpha val="70000"/>
            </a:srgbClr>
          </a:solidFill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73050"/>
            <a:r>
              <a:rPr lang="en-GB" altLang="sv-SE" sz="2800" dirty="0" smtClean="0">
                <a:solidFill>
                  <a:schemeClr val="bg1"/>
                </a:solidFill>
              </a:rPr>
              <a:t>From needs analysis </a:t>
            </a:r>
            <a:r>
              <a:rPr lang="en-GB" altLang="sv-SE" sz="2800" dirty="0" smtClean="0">
                <a:solidFill>
                  <a:schemeClr val="bg1"/>
                </a:solidFill>
              </a:rPr>
              <a:t>to </a:t>
            </a:r>
            <a:r>
              <a:rPr lang="en-GB" altLang="sv-SE" sz="2800" dirty="0">
                <a:solidFill>
                  <a:schemeClr val="bg1"/>
                </a:solidFill>
              </a:rPr>
              <a:t>teaching </a:t>
            </a:r>
            <a:r>
              <a:rPr lang="en-GB" altLang="sv-SE" sz="2800" dirty="0" smtClean="0">
                <a:solidFill>
                  <a:schemeClr val="bg1"/>
                </a:solidFill>
              </a:rPr>
              <a:t>material </a:t>
            </a:r>
          </a:p>
          <a:p>
            <a:pPr marL="273050"/>
            <a:r>
              <a:rPr lang="en-GB" altLang="sv-SE" sz="2800" dirty="0" smtClean="0">
                <a:solidFill>
                  <a:schemeClr val="bg1"/>
                </a:solidFill>
              </a:rPr>
              <a:t>-  putting it all together  </a:t>
            </a:r>
            <a:r>
              <a:rPr lang="en-GB" altLang="sv-SE" sz="2800" dirty="0">
                <a:solidFill>
                  <a:schemeClr val="bg1"/>
                </a:solidFill>
              </a:rPr>
              <a:t/>
            </a:r>
            <a:br>
              <a:rPr lang="en-GB" altLang="sv-SE" sz="2800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  <a:ea typeface="Cambria" panose="02040503050406030204" pitchFamily="18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38297" y="51215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ea typeface="Cambria" panose="02040503050406030204" pitchFamily="18" charset="0"/>
              </a:rPr>
              <a:t>Karolina Karlström, Orla Maher Fehrling Foreign Language Section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4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8123" y="563507"/>
            <a:ext cx="5147541" cy="756000"/>
          </a:xfrm>
          <a:solidFill>
            <a:srgbClr val="584D29"/>
          </a:solidFill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Internationalisation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68123" y="1921798"/>
            <a:ext cx="7886700" cy="3263504"/>
          </a:xfrm>
        </p:spPr>
        <p:txBody>
          <a:bodyPr>
            <a:normAutofit/>
          </a:bodyPr>
          <a:lstStyle/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1800" dirty="0" smtClean="0"/>
              <a:t>12 </a:t>
            </a:r>
            <a:r>
              <a:rPr lang="en-GB" sz="1800" dirty="0"/>
              <a:t>military and civilian student exchange programmes in eight countries</a:t>
            </a:r>
          </a:p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1800" dirty="0"/>
              <a:t>Collaborations </a:t>
            </a:r>
            <a:endParaRPr lang="en-GB" sz="1800" dirty="0" smtClean="0"/>
          </a:p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1800" dirty="0" smtClean="0"/>
              <a:t>Partnership </a:t>
            </a:r>
            <a:r>
              <a:rPr lang="en-GB" sz="1800" dirty="0" smtClean="0"/>
              <a:t>for Peace (PFP</a:t>
            </a:r>
            <a:r>
              <a:rPr lang="en-GB" sz="1800" dirty="0" smtClean="0"/>
              <a:t>), DEEP</a:t>
            </a:r>
            <a:endParaRPr lang="en-GB" sz="1800" dirty="0"/>
          </a:p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1800" dirty="0" err="1" smtClean="0"/>
              <a:t>Nordefco</a:t>
            </a:r>
            <a:endParaRPr lang="en-GB" sz="1800" dirty="0"/>
          </a:p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1800" dirty="0" smtClean="0"/>
              <a:t>Combined </a:t>
            </a:r>
            <a:r>
              <a:rPr lang="en-GB" sz="1800" dirty="0"/>
              <a:t>Joint Staff Exercise (</a:t>
            </a:r>
            <a:r>
              <a:rPr lang="en-GB" sz="1800" dirty="0" smtClean="0"/>
              <a:t>CJSE)</a:t>
            </a:r>
          </a:p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1800" dirty="0" smtClean="0"/>
              <a:t>Combined Joint Exercise (CJEX)</a:t>
            </a:r>
          </a:p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1800" dirty="0" smtClean="0"/>
              <a:t>Viking</a:t>
            </a:r>
            <a:endParaRPr lang="en-GB" sz="1800" dirty="0"/>
          </a:p>
          <a:p>
            <a:pPr marL="0" indent="0">
              <a:lnSpc>
                <a:spcPts val="2100"/>
              </a:lnSpc>
              <a:buClr>
                <a:srgbClr val="556122"/>
              </a:buClr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12094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ubrik 1"/>
          <p:cNvSpPr>
            <a:spLocks noGrp="1"/>
          </p:cNvSpPr>
          <p:nvPr>
            <p:ph type="title"/>
          </p:nvPr>
        </p:nvSpPr>
        <p:spPr>
          <a:xfrm>
            <a:off x="692150" y="304800"/>
            <a:ext cx="76962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dirty="0" err="1" smtClean="0"/>
              <a:t>Nordefco</a:t>
            </a:r>
            <a:r>
              <a:rPr lang="en-US" altLang="en-US" dirty="0" smtClean="0"/>
              <a:t> Working Group Language</a:t>
            </a:r>
            <a:endParaRPr lang="sv-SE" altLang="en-US" dirty="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2150" y="1676400"/>
            <a:ext cx="7696200" cy="39846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dirty="0" smtClean="0"/>
              <a:t>Under the auspice of COPA </a:t>
            </a:r>
            <a:r>
              <a:rPr lang="en-US" altLang="en-US" dirty="0" err="1" smtClean="0"/>
              <a:t>HR&amp;Education</a:t>
            </a:r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b="1" dirty="0" smtClean="0"/>
              <a:t>Tasking document: </a:t>
            </a:r>
          </a:p>
          <a:p>
            <a:pPr eaLnBrk="1" hangingPunct="1"/>
            <a:r>
              <a:rPr lang="en-US" altLang="en-US" dirty="0" smtClean="0"/>
              <a:t>Teacher </a:t>
            </a:r>
            <a:r>
              <a:rPr lang="en-US" altLang="en-US" dirty="0" smtClean="0"/>
              <a:t>exchange – service specific specialist </a:t>
            </a:r>
            <a:r>
              <a:rPr lang="en-US" altLang="en-US" dirty="0" smtClean="0"/>
              <a:t>competence, </a:t>
            </a:r>
            <a:r>
              <a:rPr lang="en-US" altLang="en-US" dirty="0" smtClean="0"/>
              <a:t>examination </a:t>
            </a:r>
            <a:r>
              <a:rPr lang="sv-SE" altLang="en-US" dirty="0" smtClean="0"/>
              <a:t>and </a:t>
            </a:r>
            <a:r>
              <a:rPr lang="sv-SE" altLang="en-US" dirty="0" err="1" smtClean="0"/>
              <a:t>language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assessment</a:t>
            </a:r>
            <a:endParaRPr lang="sv-SE" altLang="en-US" dirty="0" smtClean="0"/>
          </a:p>
          <a:p>
            <a:pPr eaLnBrk="1" hangingPunct="1"/>
            <a:r>
              <a:rPr lang="en-US" altLang="en-US" dirty="0" smtClean="0"/>
              <a:t>Common </a:t>
            </a:r>
            <a:r>
              <a:rPr lang="en-US" altLang="en-US" dirty="0" smtClean="0"/>
              <a:t>courses (level 7), </a:t>
            </a:r>
            <a:r>
              <a:rPr lang="en-US" altLang="en-US" dirty="0" smtClean="0"/>
              <a:t>blended learning </a:t>
            </a:r>
            <a:r>
              <a:rPr lang="en-US" altLang="en-US" dirty="0" smtClean="0"/>
              <a:t>(ADL), </a:t>
            </a:r>
            <a:r>
              <a:rPr lang="en-US" altLang="en-US" dirty="0" smtClean="0"/>
              <a:t>academic/professional English, refresher course </a:t>
            </a:r>
            <a:endParaRPr lang="sv-SE" altLang="en-US" dirty="0" smtClean="0"/>
          </a:p>
          <a:p>
            <a:pPr eaLnBrk="1" hangingPunct="1"/>
            <a:r>
              <a:rPr lang="en-US" altLang="en-US" dirty="0" smtClean="0"/>
              <a:t>Common teaching materials – handbooks, terminology, LMS platform </a:t>
            </a:r>
            <a:endParaRPr lang="sv-SE" altLang="en-US" dirty="0" smtClean="0"/>
          </a:p>
          <a:p>
            <a:pPr eaLnBrk="1" hangingPunct="1"/>
            <a:r>
              <a:rPr lang="en-US" altLang="en-US" dirty="0" smtClean="0"/>
              <a:t>Publication, dissemination of findings and results, research – </a:t>
            </a:r>
            <a:r>
              <a:rPr lang="en-US" altLang="en-US" i="1" dirty="0" smtClean="0"/>
              <a:t>Foreign languages as an operational </a:t>
            </a:r>
            <a:r>
              <a:rPr lang="en-US" altLang="en-US" i="1" dirty="0" smtClean="0"/>
              <a:t>enabler</a:t>
            </a:r>
            <a:r>
              <a:rPr lang="en-US" altLang="en-US" dirty="0" smtClean="0"/>
              <a:t>, </a:t>
            </a:r>
          </a:p>
          <a:p>
            <a:pPr eaLnBrk="1" hangingPunct="1"/>
            <a:r>
              <a:rPr lang="en-US" altLang="en-US" dirty="0" smtClean="0"/>
              <a:t>Biannual seminar</a:t>
            </a:r>
          </a:p>
          <a:p>
            <a:pPr eaLnBrk="1" hangingPunct="1"/>
            <a:r>
              <a:rPr lang="en-US" altLang="en-US" dirty="0" smtClean="0"/>
              <a:t>NORDEFCO </a:t>
            </a:r>
            <a:r>
              <a:rPr lang="en-US" altLang="en-US" dirty="0" smtClean="0"/>
              <a:t>Centre of </a:t>
            </a:r>
            <a:r>
              <a:rPr lang="en-US" altLang="en-US" dirty="0" smtClean="0"/>
              <a:t>competence/excellence </a:t>
            </a:r>
            <a:endParaRPr lang="en-US" altLang="en-US" dirty="0" smtClean="0"/>
          </a:p>
          <a:p>
            <a:pPr marL="0" indent="0" eaLnBrk="1" hangingPunct="1">
              <a:buNone/>
            </a:pPr>
            <a:endParaRPr lang="sv-SE" altLang="en-US" dirty="0" smtClean="0"/>
          </a:p>
        </p:txBody>
      </p:sp>
      <p:sp>
        <p:nvSpPr>
          <p:cNvPr id="20484" name="textruta 3"/>
          <p:cNvSpPr txBox="1">
            <a:spLocks noChangeArrowheads="1"/>
          </p:cNvSpPr>
          <p:nvPr/>
        </p:nvSpPr>
        <p:spPr bwMode="auto">
          <a:xfrm>
            <a:off x="628650" y="5972175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ts val="2000"/>
              <a:buFontTx/>
              <a:buNone/>
            </a:pPr>
            <a:r>
              <a:rPr lang="en-GB" altLang="sv-SE" sz="1400" b="1" dirty="0" smtClean="0">
                <a:solidFill>
                  <a:srgbClr val="000000"/>
                </a:solidFill>
              </a:rPr>
              <a:t>Foreign </a:t>
            </a:r>
            <a:r>
              <a:rPr lang="en-GB" altLang="sv-SE" sz="1400" b="1" dirty="0">
                <a:solidFill>
                  <a:srgbClr val="000000"/>
                </a:solidFill>
              </a:rPr>
              <a:t>Languages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Pts val="2000"/>
              <a:buFontTx/>
              <a:buNone/>
            </a:pPr>
            <a:r>
              <a:rPr lang="en-GB" altLang="sv-SE" sz="1400" b="1" dirty="0" smtClean="0">
                <a:solidFill>
                  <a:srgbClr val="000000"/>
                </a:solidFill>
              </a:rPr>
              <a:t>May 2019</a:t>
            </a:r>
            <a:endParaRPr lang="en-GB" altLang="sv-SE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497540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8123" y="563507"/>
            <a:ext cx="5147541" cy="756000"/>
          </a:xfrm>
          <a:solidFill>
            <a:srgbClr val="584D29"/>
          </a:solidFill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Challenges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68123" y="1921798"/>
            <a:ext cx="7886700" cy="3263504"/>
          </a:xfrm>
        </p:spPr>
        <p:txBody>
          <a:bodyPr>
            <a:normAutofit/>
          </a:bodyPr>
          <a:lstStyle/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3200" dirty="0" smtClean="0"/>
              <a:t>Growing numbers of students </a:t>
            </a:r>
          </a:p>
          <a:p>
            <a:pPr marL="0" indent="0">
              <a:lnSpc>
                <a:spcPts val="2100"/>
              </a:lnSpc>
              <a:buClr>
                <a:srgbClr val="556122"/>
              </a:buClr>
              <a:buNone/>
            </a:pPr>
            <a:endParaRPr lang="en-GB" sz="3200" dirty="0" smtClean="0"/>
          </a:p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3200" dirty="0" smtClean="0"/>
              <a:t>Paradigm shift</a:t>
            </a:r>
          </a:p>
          <a:p>
            <a:pPr marL="0" indent="0">
              <a:lnSpc>
                <a:spcPts val="2100"/>
              </a:lnSpc>
              <a:buClr>
                <a:srgbClr val="556122"/>
              </a:buClr>
              <a:buNone/>
            </a:pPr>
            <a:endParaRPr lang="en-GB" sz="3200" dirty="0" smtClean="0"/>
          </a:p>
          <a:p>
            <a:pPr>
              <a:lnSpc>
                <a:spcPts val="2100"/>
              </a:lnSpc>
              <a:buClr>
                <a:srgbClr val="556122"/>
              </a:buClr>
            </a:pPr>
            <a:r>
              <a:rPr lang="en-GB" sz="3200" dirty="0" smtClean="0"/>
              <a:t>Putting it all together… 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52554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594859" y="-45000"/>
            <a:ext cx="8214359" cy="6948000"/>
          </a:xfrm>
          <a:prstGeom prst="rect">
            <a:avLst/>
          </a:prstGeom>
        </p:spPr>
      </p:pic>
      <p:sp>
        <p:nvSpPr>
          <p:cNvPr id="443394" name="Text Box 2"/>
          <p:cNvSpPr txBox="1">
            <a:spLocks noChangeArrowheads="1"/>
          </p:cNvSpPr>
          <p:nvPr/>
        </p:nvSpPr>
        <p:spPr bwMode="auto">
          <a:xfrm>
            <a:off x="1478758" y="959644"/>
            <a:ext cx="18473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350"/>
          </a:p>
        </p:txBody>
      </p:sp>
      <p:sp>
        <p:nvSpPr>
          <p:cNvPr id="3" name="textruta 2"/>
          <p:cNvSpPr txBox="1"/>
          <p:nvPr/>
        </p:nvSpPr>
        <p:spPr>
          <a:xfrm>
            <a:off x="1331556" y="2590800"/>
            <a:ext cx="5103535" cy="1200329"/>
          </a:xfrm>
          <a:prstGeom prst="rect">
            <a:avLst/>
          </a:prstGeom>
          <a:solidFill>
            <a:srgbClr val="00465A">
              <a:alpha val="73000"/>
            </a:srgbClr>
          </a:solidFill>
        </p:spPr>
        <p:txBody>
          <a:bodyPr wrap="square" rtlCol="0">
            <a:spAutoFit/>
          </a:bodyPr>
          <a:lstStyle/>
          <a:p>
            <a:r>
              <a:rPr lang="sv-SE" sz="7200" dirty="0" err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Questions</a:t>
            </a:r>
            <a:r>
              <a:rPr lang="sv-SE" sz="72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155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ubrik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GB" altLang="en-US" dirty="0"/>
              <a:t>Outline</a:t>
            </a:r>
            <a:br>
              <a:rPr lang="en-GB" altLang="en-US" dirty="0"/>
            </a:br>
            <a:endParaRPr lang="en-GB" altLang="en-US" dirty="0" smtClean="0"/>
          </a:p>
        </p:txBody>
      </p:sp>
      <p:sp>
        <p:nvSpPr>
          <p:cNvPr id="16387" name="Platshållare för innehåll 2"/>
          <p:cNvSpPr>
            <a:spLocks noGrp="1"/>
          </p:cNvSpPr>
          <p:nvPr>
            <p:ph type="body" idx="4294967295"/>
          </p:nvPr>
        </p:nvSpPr>
        <p:spPr>
          <a:xfrm>
            <a:off x="1972240" y="2125851"/>
            <a:ext cx="4619625" cy="25908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Char char="-"/>
            </a:pPr>
            <a:r>
              <a:rPr lang="en-GB" altLang="en-US" dirty="0" smtClean="0"/>
              <a:t>Swedish Defence </a:t>
            </a:r>
            <a:r>
              <a:rPr lang="en-GB" altLang="en-US" dirty="0" smtClean="0"/>
              <a:t>University- previously known as the Defence College and Academy </a:t>
            </a:r>
            <a:r>
              <a:rPr lang="en-GB" altLang="en-US" dirty="0" smtClean="0"/>
              <a:t>– an overview</a:t>
            </a:r>
          </a:p>
          <a:p>
            <a:pPr eaLnBrk="1" hangingPunct="1">
              <a:buFontTx/>
              <a:buChar char="-"/>
            </a:pPr>
            <a:r>
              <a:rPr lang="en-GB" altLang="en-US" dirty="0" smtClean="0"/>
              <a:t>From </a:t>
            </a:r>
            <a:r>
              <a:rPr lang="en-GB" altLang="en-US" dirty="0" smtClean="0"/>
              <a:t>needs-analysis/questionnaire </a:t>
            </a:r>
            <a:r>
              <a:rPr lang="en-GB" altLang="en-US" dirty="0" smtClean="0"/>
              <a:t>to teaching material  </a:t>
            </a:r>
          </a:p>
          <a:p>
            <a:pPr eaLnBrk="1" hangingPunct="1">
              <a:buFontTx/>
              <a:buChar char="-"/>
            </a:pPr>
            <a:endParaRPr lang="en-GB" altLang="en-US" dirty="0" smtClean="0"/>
          </a:p>
          <a:p>
            <a:pPr eaLnBrk="1" hangingPunct="1">
              <a:buFontTx/>
              <a:buChar char="-"/>
            </a:pPr>
            <a:endParaRPr lang="en-GB" altLang="en-US" dirty="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dirty="0" smtClean="0"/>
              <a:t> </a:t>
            </a:r>
          </a:p>
        </p:txBody>
      </p:sp>
      <p:sp>
        <p:nvSpPr>
          <p:cNvPr id="16388" name="textruta 2"/>
          <p:cNvSpPr txBox="1">
            <a:spLocks noChangeArrowheads="1"/>
          </p:cNvSpPr>
          <p:nvPr/>
        </p:nvSpPr>
        <p:spPr bwMode="auto">
          <a:xfrm>
            <a:off x="636399" y="5972175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ts val="2000"/>
              <a:buFontTx/>
              <a:buNone/>
            </a:pPr>
            <a:r>
              <a:rPr lang="en-GB" altLang="sv-SE" sz="1400" b="1" dirty="0" smtClean="0">
                <a:solidFill>
                  <a:srgbClr val="000000"/>
                </a:solidFill>
              </a:rPr>
              <a:t> </a:t>
            </a:r>
            <a:r>
              <a:rPr lang="en-GB" altLang="sv-SE" sz="1400" b="1" dirty="0">
                <a:solidFill>
                  <a:srgbClr val="000000"/>
                </a:solidFill>
              </a:rPr>
              <a:t>Foreign Languages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Pts val="2000"/>
              <a:buFontTx/>
              <a:buNone/>
            </a:pPr>
            <a:r>
              <a:rPr lang="en-GB" altLang="sv-SE" sz="1400" b="1" dirty="0">
                <a:solidFill>
                  <a:srgbClr val="000000"/>
                </a:solidFill>
              </a:rPr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129939875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en-GB" altLang="en-US" dirty="0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4213" y="1747838"/>
            <a:ext cx="7696200" cy="4129087"/>
          </a:xfrm>
        </p:spPr>
        <p:txBody>
          <a:bodyPr>
            <a:normAutofit/>
          </a:bodyPr>
          <a:lstStyle/>
          <a:p>
            <a:pPr marL="0" indent="0" eaLnBrk="1" hangingPunct="1">
              <a:buFont typeface="Times" panose="02020603050405020304" pitchFamily="18" charset="0"/>
              <a:buNone/>
            </a:pPr>
            <a:endParaRPr lang="en-US" altLang="sv-SE" dirty="0" smtClean="0"/>
          </a:p>
          <a:p>
            <a:pPr marL="0" indent="0" eaLnBrk="1" hangingPunct="1">
              <a:buFont typeface="Times" panose="02020603050405020304" pitchFamily="18" charset="0"/>
              <a:buNone/>
            </a:pPr>
            <a:endParaRPr lang="en-US" altLang="sv-SE" dirty="0" smtClean="0"/>
          </a:p>
          <a:p>
            <a:pPr marL="0" indent="0" eaLnBrk="1" hangingPunct="1">
              <a:buFont typeface="Times" panose="02020603050405020304" pitchFamily="18" charset="0"/>
              <a:buNone/>
            </a:pPr>
            <a:endParaRPr lang="en-US" altLang="sv-SE" dirty="0" smtClean="0"/>
          </a:p>
          <a:p>
            <a:r>
              <a:rPr lang="en-US" altLang="sv-SE" dirty="0" smtClean="0"/>
              <a:t>All </a:t>
            </a:r>
            <a:r>
              <a:rPr lang="en-US" altLang="sv-SE" dirty="0" smtClean="0"/>
              <a:t>future commissioned and commissioned officers training </a:t>
            </a:r>
            <a:r>
              <a:rPr lang="en-US" altLang="sv-SE" dirty="0" smtClean="0"/>
              <a:t> through a “</a:t>
            </a:r>
            <a:r>
              <a:rPr lang="sv-SE" dirty="0" err="1" smtClean="0"/>
              <a:t>Higher</a:t>
            </a:r>
            <a:r>
              <a:rPr lang="sv-SE" dirty="0" smtClean="0"/>
              <a:t> </a:t>
            </a:r>
            <a:r>
              <a:rPr lang="sv-SE" dirty="0" err="1"/>
              <a:t>vocational</a:t>
            </a:r>
            <a:r>
              <a:rPr lang="sv-SE" dirty="0"/>
              <a:t> </a:t>
            </a:r>
            <a:r>
              <a:rPr lang="sv-SE" dirty="0" err="1"/>
              <a:t>education</a:t>
            </a:r>
            <a:r>
              <a:rPr lang="sv-SE" dirty="0"/>
              <a:t> </a:t>
            </a:r>
            <a:r>
              <a:rPr lang="sv-SE" dirty="0" err="1" smtClean="0"/>
              <a:t>programme</a:t>
            </a:r>
            <a:r>
              <a:rPr lang="sv-SE" dirty="0" smtClean="0"/>
              <a:t>”</a:t>
            </a:r>
            <a:endParaRPr lang="en-US" altLang="sv-SE" dirty="0" smtClean="0"/>
          </a:p>
          <a:p>
            <a:r>
              <a:rPr lang="en-US" altLang="sv-SE" b="1" dirty="0"/>
              <a:t>The commissioned officer ”training factory” </a:t>
            </a:r>
            <a:r>
              <a:rPr lang="en-US" altLang="sv-SE" b="1" dirty="0" smtClean="0"/>
              <a:t>for </a:t>
            </a:r>
            <a:r>
              <a:rPr lang="en-US" altLang="sv-SE" b="1" dirty="0"/>
              <a:t>the Swedish Armed Forces   </a:t>
            </a:r>
            <a:endParaRPr lang="en-US" altLang="sv-SE" dirty="0" smtClean="0"/>
          </a:p>
          <a:p>
            <a:r>
              <a:rPr lang="en-US" altLang="sv-SE" dirty="0" smtClean="0"/>
              <a:t>Bachelor </a:t>
            </a:r>
            <a:r>
              <a:rPr lang="en-US" altLang="sv-SE" dirty="0" smtClean="0"/>
              <a:t>degree (cadet level) </a:t>
            </a:r>
            <a:endParaRPr lang="en-US" altLang="sv-SE" dirty="0" smtClean="0"/>
          </a:p>
          <a:p>
            <a:r>
              <a:rPr lang="en-US" altLang="sv-SE" dirty="0" smtClean="0"/>
              <a:t>Masters </a:t>
            </a:r>
            <a:r>
              <a:rPr lang="en-US" altLang="sv-SE" dirty="0" smtClean="0"/>
              <a:t>degree (higher officers training) </a:t>
            </a:r>
          </a:p>
          <a:p>
            <a:r>
              <a:rPr lang="en-US" altLang="sv-SE" b="1" dirty="0" smtClean="0"/>
              <a:t>Auspice: the Ministry of Education</a:t>
            </a:r>
          </a:p>
          <a:p>
            <a:r>
              <a:rPr lang="en-US" altLang="sv-SE" dirty="0" smtClean="0"/>
              <a:t>Inspectorate: UKÄ - </a:t>
            </a:r>
            <a:r>
              <a:rPr lang="en-US" dirty="0" smtClean="0"/>
              <a:t>Swedish Higher Education Authority</a:t>
            </a:r>
            <a:r>
              <a:rPr lang="en-US" altLang="sv-SE" dirty="0" smtClean="0"/>
              <a:t> </a:t>
            </a:r>
          </a:p>
          <a:p>
            <a:pPr marL="0" indent="0" eaLnBrk="1" hangingPunct="1">
              <a:buFont typeface="Times" panose="02020603050405020304" pitchFamily="18" charset="0"/>
              <a:buNone/>
            </a:pPr>
            <a:endParaRPr lang="en-US" altLang="sv-SE" dirty="0" smtClean="0"/>
          </a:p>
        </p:txBody>
      </p:sp>
      <p:sp>
        <p:nvSpPr>
          <p:cNvPr id="17412" name="textruta 3"/>
          <p:cNvSpPr txBox="1">
            <a:spLocks noChangeArrowheads="1"/>
          </p:cNvSpPr>
          <p:nvPr/>
        </p:nvSpPr>
        <p:spPr bwMode="auto">
          <a:xfrm>
            <a:off x="628650" y="5972175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Pts val="2000"/>
              <a:buFontTx/>
              <a:buNone/>
            </a:pPr>
            <a:r>
              <a:rPr lang="en-GB" altLang="sv-SE" sz="1400" b="1" dirty="0" smtClean="0">
                <a:solidFill>
                  <a:srgbClr val="000000"/>
                </a:solidFill>
              </a:rPr>
              <a:t>Foreign Languages Section</a:t>
            </a:r>
            <a:endParaRPr lang="en-GB" altLang="sv-SE" sz="1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SzPts val="2000"/>
              <a:buFontTx/>
              <a:buNone/>
            </a:pPr>
            <a:r>
              <a:rPr lang="en-GB" altLang="sv-SE" sz="1400" b="1" dirty="0">
                <a:solidFill>
                  <a:srgbClr val="000000"/>
                </a:solidFill>
              </a:rPr>
              <a:t>May 2019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80533" y="437746"/>
            <a:ext cx="3498919" cy="992220"/>
          </a:xfrm>
          <a:prstGeom prst="rect">
            <a:avLst/>
          </a:prstGeom>
          <a:solidFill>
            <a:srgbClr val="00465A"/>
          </a:solidFill>
          <a:ln>
            <a:solidFill>
              <a:srgbClr val="193870"/>
            </a:solidFill>
          </a:ln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dirty="0" smtClean="0">
                <a:solidFill>
                  <a:schemeClr val="bg1"/>
                </a:solidFill>
              </a:rPr>
              <a:t> </a:t>
            </a:r>
            <a:r>
              <a:rPr lang="sv-SE" dirty="0" err="1" smtClean="0">
                <a:solidFill>
                  <a:schemeClr val="bg1"/>
                </a:solidFill>
              </a:rPr>
              <a:t>Our</a:t>
            </a:r>
            <a:r>
              <a:rPr lang="sv-SE" dirty="0" smtClean="0">
                <a:solidFill>
                  <a:schemeClr val="bg1"/>
                </a:solidFill>
              </a:rPr>
              <a:t> Mission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880533" y="1785939"/>
            <a:ext cx="7082561" cy="7550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A2AD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lnSpc>
                <a:spcPts val="21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800" dirty="0" smtClean="0"/>
              <a:t>The Swedish Defence University’s mission is to contribute to national and international security through research and education.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90695585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 2"/>
          <p:cNvGrpSpPr/>
          <p:nvPr/>
        </p:nvGrpSpPr>
        <p:grpSpPr>
          <a:xfrm>
            <a:off x="1566258" y="573252"/>
            <a:ext cx="6123423" cy="7065489"/>
            <a:chOff x="68334" y="-306902"/>
            <a:chExt cx="8164564" cy="9420652"/>
          </a:xfrm>
        </p:grpSpPr>
        <p:pic>
          <p:nvPicPr>
            <p:cNvPr id="17" name="Picture 2" descr="Bildresultat för europakart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34" y="-306902"/>
              <a:ext cx="8164564" cy="94206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Ellips 11"/>
            <p:cNvSpPr/>
            <p:nvPr/>
          </p:nvSpPr>
          <p:spPr bwMode="auto">
            <a:xfrm>
              <a:off x="3501011" y="3719115"/>
              <a:ext cx="108000" cy="108000"/>
            </a:xfrm>
            <a:prstGeom prst="ellipse">
              <a:avLst/>
            </a:prstGeom>
            <a:noFill/>
            <a:ln w="28575" cap="flat" cmpd="sng" algn="ctr">
              <a:solidFill>
                <a:srgbClr val="40CAA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r" defTabSz="685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sv-SE">
                <a:latin typeface="Candara" panose="020E0502030303020204" pitchFamily="34" charset="0"/>
              </a:endParaRPr>
            </a:p>
          </p:txBody>
        </p:sp>
      </p:grp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456318" y="1329252"/>
            <a:ext cx="2449590" cy="219291"/>
          </a:xfrm>
          <a:prstGeom prst="rect">
            <a:avLst/>
          </a:prstGeom>
          <a:solidFill>
            <a:srgbClr val="40CAAE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136922" eaLnBrk="1" hangingPunct="1">
              <a:lnSpc>
                <a:spcPct val="95000"/>
              </a:lnSpc>
            </a:pPr>
            <a:r>
              <a:rPr lang="sv-SE" altLang="sv-SE" sz="15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Stockholm, Campus KTH</a:t>
            </a:r>
          </a:p>
        </p:txBody>
      </p:sp>
      <p:sp>
        <p:nvSpPr>
          <p:cNvPr id="2" name="Ellips 1"/>
          <p:cNvSpPr/>
          <p:nvPr/>
        </p:nvSpPr>
        <p:spPr bwMode="auto">
          <a:xfrm>
            <a:off x="4724435" y="3620275"/>
            <a:ext cx="81000" cy="81000"/>
          </a:xfrm>
          <a:prstGeom prst="ellipse">
            <a:avLst/>
          </a:prstGeom>
          <a:noFill/>
          <a:ln w="28575" cap="flat" cmpd="sng" algn="ctr">
            <a:solidFill>
              <a:srgbClr val="40CAA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>
              <a:latin typeface="Candara" panose="020E0502030303020204" pitchFamily="34" charset="0"/>
            </a:endParaRPr>
          </a:p>
        </p:txBody>
      </p:sp>
      <p:cxnSp>
        <p:nvCxnSpPr>
          <p:cNvPr id="14" name="Rak 13"/>
          <p:cNvCxnSpPr>
            <a:stCxn id="12" idx="2"/>
          </p:cNvCxnSpPr>
          <p:nvPr/>
        </p:nvCxnSpPr>
        <p:spPr bwMode="auto">
          <a:xfrm flipH="1" flipV="1">
            <a:off x="2393935" y="3019153"/>
            <a:ext cx="1843297" cy="6283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40CAAE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Rak 15"/>
          <p:cNvCxnSpPr/>
          <p:nvPr/>
        </p:nvCxnSpPr>
        <p:spPr bwMode="auto">
          <a:xfrm flipH="1">
            <a:off x="4801949" y="2187131"/>
            <a:ext cx="1710287" cy="14512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40CAAE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Rak 18"/>
          <p:cNvCxnSpPr/>
          <p:nvPr/>
        </p:nvCxnSpPr>
        <p:spPr bwMode="auto">
          <a:xfrm flipH="1">
            <a:off x="4801950" y="3485991"/>
            <a:ext cx="1897066" cy="1802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40CAAE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198" y="573252"/>
            <a:ext cx="3841751" cy="756000"/>
          </a:xfrm>
          <a:solidFill>
            <a:srgbClr val="00465A"/>
          </a:solidFill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SEDU locations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71255" y="2493632"/>
            <a:ext cx="2016161" cy="219291"/>
          </a:xfrm>
          <a:prstGeom prst="rect">
            <a:avLst/>
          </a:prstGeom>
          <a:solidFill>
            <a:srgbClr val="40CAAE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136922" eaLnBrk="1" hangingPunct="1">
              <a:lnSpc>
                <a:spcPct val="95000"/>
              </a:lnSpc>
            </a:pPr>
            <a:r>
              <a:rPr lang="sv-SE" altLang="sv-SE" sz="15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Karolinen, Karlstad </a:t>
            </a:r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255" y="2753423"/>
            <a:ext cx="2016161" cy="145423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8522" y="1579066"/>
            <a:ext cx="2437386" cy="137627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68522" y="3620273"/>
            <a:ext cx="2403000" cy="1333908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470468" y="3153838"/>
            <a:ext cx="2397431" cy="438582"/>
          </a:xfrm>
          <a:prstGeom prst="rect">
            <a:avLst/>
          </a:prstGeom>
          <a:solidFill>
            <a:srgbClr val="40CAAE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136922" eaLnBrk="1" hangingPunct="1">
              <a:lnSpc>
                <a:spcPct val="95000"/>
              </a:lnSpc>
              <a:tabLst>
                <a:tab pos="202406" algn="l"/>
              </a:tabLst>
            </a:pPr>
            <a:r>
              <a:rPr lang="sv-SE" altLang="sv-SE" sz="15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Solna, Campus Karlberg </a:t>
            </a:r>
            <a:r>
              <a:rPr lang="sv-SE" altLang="sv-SE" sz="1500" dirty="0" err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Karlberg</a:t>
            </a:r>
            <a:r>
              <a:rPr lang="sv-SE" altLang="sv-SE" sz="15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Castle</a:t>
            </a:r>
          </a:p>
        </p:txBody>
      </p:sp>
    </p:spTree>
    <p:extLst>
      <p:ext uri="{BB962C8B-B14F-4D97-AF65-F5344CB8AC3E}">
        <p14:creationId xmlns:p14="http://schemas.microsoft.com/office/powerpoint/2010/main" val="423880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Rak koppling 23"/>
          <p:cNvCxnSpPr/>
          <p:nvPr/>
        </p:nvCxnSpPr>
        <p:spPr>
          <a:xfrm>
            <a:off x="5772411" y="4632668"/>
            <a:ext cx="0" cy="16200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koppling 24"/>
          <p:cNvCxnSpPr/>
          <p:nvPr/>
        </p:nvCxnSpPr>
        <p:spPr>
          <a:xfrm>
            <a:off x="3365184" y="4625524"/>
            <a:ext cx="0" cy="16200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koppling 16"/>
          <p:cNvCxnSpPr/>
          <p:nvPr/>
        </p:nvCxnSpPr>
        <p:spPr>
          <a:xfrm flipH="1">
            <a:off x="4672076" y="3893166"/>
            <a:ext cx="729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koppling 13"/>
          <p:cNvCxnSpPr/>
          <p:nvPr/>
        </p:nvCxnSpPr>
        <p:spPr>
          <a:xfrm flipH="1">
            <a:off x="3943076" y="3623166"/>
            <a:ext cx="729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koppling 15"/>
          <p:cNvCxnSpPr/>
          <p:nvPr/>
        </p:nvCxnSpPr>
        <p:spPr>
          <a:xfrm flipH="1">
            <a:off x="3935683" y="4176205"/>
            <a:ext cx="729000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11"/>
          <p:cNvCxnSpPr>
            <a:stCxn id="3" idx="2"/>
          </p:cNvCxnSpPr>
          <p:nvPr/>
        </p:nvCxnSpPr>
        <p:spPr>
          <a:xfrm>
            <a:off x="4671005" y="2608297"/>
            <a:ext cx="1071" cy="2029478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6519" y="532372"/>
            <a:ext cx="3418333" cy="756000"/>
          </a:xfrm>
          <a:solidFill>
            <a:srgbClr val="00465A"/>
          </a:solidFill>
          <a:ln>
            <a:solidFill>
              <a:srgbClr val="193870"/>
            </a:solidFill>
          </a:ln>
        </p:spPr>
        <p:txBody>
          <a:bodyPr vert="horz" lIns="0" tIns="0" rIns="0" bIns="0" rtlCol="0" anchor="ctr">
            <a:normAutofit/>
          </a:bodyPr>
          <a:lstStyle/>
          <a:p>
            <a:pPr eaLnBrk="1" hangingPunct="1"/>
            <a:r>
              <a:rPr lang="sv-SE" dirty="0">
                <a:solidFill>
                  <a:schemeClr val="bg1"/>
                </a:solidFill>
              </a:rPr>
              <a:t> Organisation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3996005" y="2068296"/>
            <a:ext cx="1350000" cy="540000"/>
          </a:xfrm>
          <a:prstGeom prst="rect">
            <a:avLst/>
          </a:prstGeom>
          <a:solidFill>
            <a:srgbClr val="48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Board</a:t>
            </a:r>
            <a:endParaRPr lang="en-GB" sz="135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988867" y="2680698"/>
            <a:ext cx="1350000" cy="540000"/>
          </a:xfrm>
          <a:prstGeom prst="rect">
            <a:avLst/>
          </a:prstGeom>
          <a:solidFill>
            <a:srgbClr val="48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7" name="Rektangel 6"/>
          <p:cNvSpPr/>
          <p:nvPr/>
        </p:nvSpPr>
        <p:spPr>
          <a:xfrm>
            <a:off x="2537422" y="3286902"/>
            <a:ext cx="1871100" cy="540000"/>
          </a:xfrm>
          <a:prstGeom prst="rect">
            <a:avLst/>
          </a:prstGeom>
          <a:solidFill>
            <a:srgbClr val="48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Military Programmes Directorate</a:t>
            </a:r>
          </a:p>
        </p:txBody>
      </p:sp>
      <p:sp>
        <p:nvSpPr>
          <p:cNvPr id="8" name="Rektangel 7"/>
          <p:cNvSpPr/>
          <p:nvPr/>
        </p:nvSpPr>
        <p:spPr>
          <a:xfrm>
            <a:off x="2556260" y="3893275"/>
            <a:ext cx="1852262" cy="540000"/>
          </a:xfrm>
          <a:prstGeom prst="rect">
            <a:avLst/>
          </a:prstGeom>
          <a:solidFill>
            <a:srgbClr val="48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University Administration</a:t>
            </a:r>
          </a:p>
        </p:txBody>
      </p:sp>
      <p:sp>
        <p:nvSpPr>
          <p:cNvPr id="9" name="Rektangel 8"/>
          <p:cNvSpPr/>
          <p:nvPr/>
        </p:nvSpPr>
        <p:spPr>
          <a:xfrm>
            <a:off x="2546301" y="4782579"/>
            <a:ext cx="1862222" cy="756964"/>
          </a:xfrm>
          <a:prstGeom prst="rect">
            <a:avLst/>
          </a:prstGeom>
          <a:solidFill>
            <a:srgbClr val="48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Department of Military</a:t>
            </a:r>
            <a:b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Studies</a:t>
            </a:r>
          </a:p>
        </p:txBody>
      </p:sp>
      <p:sp>
        <p:nvSpPr>
          <p:cNvPr id="10" name="Rektangel 9"/>
          <p:cNvSpPr/>
          <p:nvPr/>
        </p:nvSpPr>
        <p:spPr>
          <a:xfrm>
            <a:off x="5045890" y="4782579"/>
            <a:ext cx="1873433" cy="756964"/>
          </a:xfrm>
          <a:prstGeom prst="rect">
            <a:avLst/>
          </a:prstGeom>
          <a:solidFill>
            <a:srgbClr val="48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Department of Security, Strategy and Leadership</a:t>
            </a:r>
          </a:p>
        </p:txBody>
      </p:sp>
      <p:sp>
        <p:nvSpPr>
          <p:cNvPr id="11" name="Rektangel 10"/>
          <p:cNvSpPr/>
          <p:nvPr/>
        </p:nvSpPr>
        <p:spPr>
          <a:xfrm>
            <a:off x="5049473" y="3623166"/>
            <a:ext cx="1869850" cy="540000"/>
          </a:xfrm>
          <a:prstGeom prst="rect">
            <a:avLst/>
          </a:prstGeom>
          <a:solidFill>
            <a:srgbClr val="48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Board of Research </a:t>
            </a:r>
          </a:p>
          <a:p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and Education</a:t>
            </a:r>
          </a:p>
        </p:txBody>
      </p:sp>
      <p:cxnSp>
        <p:nvCxnSpPr>
          <p:cNvPr id="18" name="Rak koppling 17"/>
          <p:cNvCxnSpPr/>
          <p:nvPr/>
        </p:nvCxnSpPr>
        <p:spPr>
          <a:xfrm flipH="1" flipV="1">
            <a:off x="3356554" y="4621181"/>
            <a:ext cx="2430000" cy="1659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92293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519" y="1515944"/>
            <a:ext cx="5762339" cy="4575555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986519" y="494042"/>
            <a:ext cx="2048444" cy="832660"/>
          </a:xfrm>
          <a:prstGeom prst="rect">
            <a:avLst/>
          </a:prstGeom>
          <a:solidFill>
            <a:srgbClr val="48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Department of Military</a:t>
            </a:r>
            <a:b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Candara" panose="020E0502030303020204" pitchFamily="34" charset="0"/>
                <a:cs typeface="Arial" panose="020B0604020202020204" pitchFamily="34" charset="0"/>
              </a:rPr>
              <a:t>Studies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5402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9730" y="525581"/>
            <a:ext cx="7019092" cy="756000"/>
          </a:xfrm>
          <a:solidFill>
            <a:srgbClr val="00465A"/>
          </a:solidFill>
        </p:spPr>
        <p:txBody>
          <a:bodyPr>
            <a:no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Primary </a:t>
            </a:r>
            <a:r>
              <a:rPr lang="en-GB" dirty="0" smtClean="0">
                <a:solidFill>
                  <a:schemeClr val="bg1"/>
                </a:solidFill>
              </a:rPr>
              <a:t>stake-holders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914"/>
          <a:stretch/>
        </p:blipFill>
        <p:spPr>
          <a:xfrm>
            <a:off x="711149" y="3216813"/>
            <a:ext cx="1736694" cy="156451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7300" y="1903824"/>
            <a:ext cx="1264393" cy="126439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2774" y="2041092"/>
            <a:ext cx="801690" cy="962399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03139" y="3508426"/>
            <a:ext cx="1051304" cy="1022678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1260594" y="3023006"/>
            <a:ext cx="295751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  <a:t>Government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5041309" y="2994400"/>
            <a:ext cx="295751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  <a:t>Ministry of Defence</a:t>
            </a:r>
            <a:endParaRPr lang="en-GB" sz="12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1260594" y="4739526"/>
            <a:ext cx="29575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  <a:t>Swedish </a:t>
            </a:r>
            <a:b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  <a:t>Armed Forces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2903140" y="4739526"/>
            <a:ext cx="3274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  <a:t>Swedish Civil </a:t>
            </a:r>
            <a:b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  <a:t>Contingencies Agency</a:t>
            </a:r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5561" y="1931422"/>
            <a:ext cx="1264393" cy="1264393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2903139" y="2986676"/>
            <a:ext cx="295751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  <a:t>Ministry of Education </a:t>
            </a:r>
          </a:p>
        </p:txBody>
      </p:sp>
    </p:spTree>
    <p:extLst>
      <p:ext uri="{BB962C8B-B14F-4D97-AF65-F5344CB8AC3E}">
        <p14:creationId xmlns:p14="http://schemas.microsoft.com/office/powerpoint/2010/main" val="21619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4728950" y="3707972"/>
            <a:ext cx="2881792" cy="1477328"/>
          </a:xfrm>
          <a:prstGeom prst="rect">
            <a:avLst/>
          </a:prstGeom>
          <a:solidFill>
            <a:srgbClr val="0046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374</a:t>
            </a:r>
            <a:br>
              <a:rPr lang="en-GB" sz="72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employees (324 FTE)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995403" y="2397807"/>
            <a:ext cx="1676594" cy="923330"/>
          </a:xfrm>
          <a:prstGeom prst="rect">
            <a:avLst/>
          </a:prstGeom>
          <a:solidFill>
            <a:srgbClr val="BBCE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5</a:t>
            </a:r>
            <a:r>
              <a:rPr lang="sv-SE" sz="30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18</a:t>
            </a:r>
            <a:r>
              <a:rPr lang="en-GB" sz="30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MSEK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turnover</a:t>
            </a:r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28951" y="1773096"/>
            <a:ext cx="2881791" cy="1845241"/>
          </a:xfrm>
          <a:prstGeom prst="rect">
            <a:avLst/>
          </a:prstGeom>
        </p:spPr>
      </p:pic>
      <p:sp>
        <p:nvSpPr>
          <p:cNvPr id="13" name="textruta 12"/>
          <p:cNvSpPr txBox="1"/>
          <p:nvPr/>
        </p:nvSpPr>
        <p:spPr>
          <a:xfrm>
            <a:off x="4728951" y="3108428"/>
            <a:ext cx="2861543" cy="507831"/>
          </a:xfrm>
          <a:prstGeom prst="rect">
            <a:avLst/>
          </a:prstGeom>
          <a:solidFill>
            <a:srgbClr val="000000">
              <a:alpha val="38824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Sweden’s only</a:t>
            </a:r>
          </a:p>
          <a:p>
            <a:r>
              <a:rPr lang="en-GB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military officer education</a:t>
            </a:r>
          </a:p>
        </p:txBody>
      </p:sp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1198619215"/>
              </p:ext>
            </p:extLst>
          </p:nvPr>
        </p:nvGraphicFramePr>
        <p:xfrm>
          <a:off x="834480" y="3776797"/>
          <a:ext cx="1942614" cy="195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ktangel 2"/>
          <p:cNvSpPr/>
          <p:nvPr/>
        </p:nvSpPr>
        <p:spPr>
          <a:xfrm>
            <a:off x="2750403" y="2409336"/>
            <a:ext cx="1868159" cy="1188000"/>
          </a:xfrm>
          <a:prstGeom prst="rect">
            <a:avLst/>
          </a:prstGeom>
          <a:solidFill>
            <a:srgbClr val="40CAA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9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27%</a:t>
            </a:r>
            <a:r>
              <a:rPr lang="en-GB" sz="21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br>
              <a:rPr lang="en-GB" sz="21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sv-SE" sz="1200" dirty="0" err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military</a:t>
            </a:r>
            <a:r>
              <a:rPr lang="sv-SE" sz="12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officers </a:t>
            </a:r>
            <a:r>
              <a:rPr lang="sv-SE" sz="1200" dirty="0" smtClean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/>
            </a:r>
            <a:br>
              <a:rPr lang="sv-SE" sz="1200" dirty="0" smtClean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sv-SE" sz="1200" dirty="0" err="1" smtClean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among</a:t>
            </a:r>
            <a:r>
              <a:rPr lang="sv-SE" sz="1200" dirty="0" smtClean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employees</a:t>
            </a:r>
            <a:endParaRPr lang="en-GB" sz="1200" dirty="0">
              <a:solidFill>
                <a:schemeClr val="bg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ruta 1"/>
          <p:cNvSpPr txBox="1"/>
          <p:nvPr/>
        </p:nvSpPr>
        <p:spPr>
          <a:xfrm>
            <a:off x="1070466" y="4449246"/>
            <a:ext cx="790166" cy="6113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Appro-priation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4329953" y="1274109"/>
            <a:ext cx="65024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350" dirty="0">
              <a:latin typeface="Candara" panose="020E0502030303020204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6862467" y="1649195"/>
            <a:ext cx="12688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5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#1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995183" y="3581363"/>
            <a:ext cx="19544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Candara" panose="020E0502030303020204" pitchFamily="34" charset="0"/>
                <a:cs typeface="Arial" panose="020B0604020202020204" pitchFamily="34" charset="0"/>
              </a:rPr>
              <a:t>Source of revenue 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24E931C9-5958-004A-A8B2-6C567DBE8E6C}"/>
              </a:ext>
            </a:extLst>
          </p:cNvPr>
          <p:cNvSpPr/>
          <p:nvPr/>
        </p:nvSpPr>
        <p:spPr>
          <a:xfrm>
            <a:off x="2773456" y="3718635"/>
            <a:ext cx="1835274" cy="1466665"/>
          </a:xfrm>
          <a:prstGeom prst="rect">
            <a:avLst/>
          </a:prstGeom>
          <a:solidFill>
            <a:srgbClr val="4812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4950" dirty="0">
                <a:latin typeface="Candara" panose="020E0502030303020204" pitchFamily="34" charset="0"/>
                <a:cs typeface="Arial" panose="020B0604020202020204" pitchFamily="34" charset="0"/>
              </a:rPr>
              <a:t>38%</a:t>
            </a:r>
            <a:r>
              <a:rPr lang="en-GB" sz="2100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br>
              <a:rPr lang="en-GB" sz="2100" dirty="0"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sv-SE" sz="1350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sv-SE" sz="1200" dirty="0" err="1">
                <a:latin typeface="Candara" panose="020E0502030303020204" pitchFamily="34" charset="0"/>
                <a:cs typeface="Arial" panose="020B0604020202020204" pitchFamily="34" charset="0"/>
              </a:rPr>
              <a:t>women</a:t>
            </a:r>
            <a:r>
              <a:rPr lang="sv-SE" sz="1200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sv-SE" sz="1200" dirty="0" err="1">
                <a:latin typeface="Candara" panose="020E0502030303020204" pitchFamily="34" charset="0"/>
                <a:cs typeface="Arial" panose="020B0604020202020204" pitchFamily="34" charset="0"/>
              </a:rPr>
              <a:t>among</a:t>
            </a:r>
            <a:r>
              <a:rPr lang="sv-SE" sz="1200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sv-SE" sz="1200" dirty="0" err="1">
                <a:latin typeface="Candara" panose="020E0502030303020204" pitchFamily="34" charset="0"/>
                <a:cs typeface="Arial" panose="020B0604020202020204" pitchFamily="34" charset="0"/>
              </a:rPr>
              <a:t>employees</a:t>
            </a:r>
            <a:endParaRPr lang="en-GB" sz="12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971625" y="738205"/>
            <a:ext cx="5524426" cy="769441"/>
          </a:xfrm>
          <a:prstGeom prst="rect">
            <a:avLst/>
          </a:prstGeom>
          <a:noFill/>
          <a:ln>
            <a:solidFill>
              <a:srgbClr val="00465A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sv-SE" sz="4400" dirty="0" smtClean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The SEDU </a:t>
            </a:r>
            <a:r>
              <a:rPr lang="sv-SE" sz="4400" dirty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in </a:t>
            </a:r>
            <a:r>
              <a:rPr lang="sv-SE" sz="4400" dirty="0" err="1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numbers</a:t>
            </a:r>
            <a:endParaRPr lang="en-GB" sz="4000" dirty="0">
              <a:solidFill>
                <a:srgbClr val="00465A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ruta 1"/>
          <p:cNvSpPr txBox="1"/>
          <p:nvPr/>
        </p:nvSpPr>
        <p:spPr>
          <a:xfrm>
            <a:off x="1465549" y="3888893"/>
            <a:ext cx="790166" cy="61139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Grants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1001121" y="1774914"/>
            <a:ext cx="3600376" cy="553998"/>
          </a:xfrm>
          <a:prstGeom prst="rect">
            <a:avLst/>
          </a:prstGeom>
          <a:solidFill>
            <a:srgbClr val="296C7F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GB" sz="3600" dirty="0">
                <a:solidFill>
                  <a:schemeClr val="l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825</a:t>
            </a:r>
            <a:r>
              <a:rPr lang="en-GB" sz="1350" dirty="0">
                <a:solidFill>
                  <a:schemeClr val="lt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students (FTE</a:t>
            </a:r>
            <a:r>
              <a:rPr lang="en-GB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)*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24E931C9-5958-004A-A8B2-6C567DBE8E6C}"/>
              </a:ext>
            </a:extLst>
          </p:cNvPr>
          <p:cNvSpPr/>
          <p:nvPr/>
        </p:nvSpPr>
        <p:spPr>
          <a:xfrm>
            <a:off x="2773444" y="5306599"/>
            <a:ext cx="1852351" cy="1154586"/>
          </a:xfrm>
          <a:prstGeom prst="rect">
            <a:avLst/>
          </a:prstGeom>
          <a:solidFill>
            <a:srgbClr val="584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600" dirty="0">
                <a:latin typeface="Candara" panose="020E0502030303020204" pitchFamily="34" charset="0"/>
                <a:cs typeface="Arial" panose="020B0604020202020204" pitchFamily="34" charset="0"/>
              </a:rPr>
              <a:t>69</a:t>
            </a:r>
            <a:r>
              <a:rPr lang="sv-SE" sz="1350" dirty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endParaRPr lang="sv-SE" sz="1350" dirty="0" smtClea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1350" dirty="0" smtClean="0">
                <a:latin typeface="Candara" panose="020E0502030303020204" pitchFamily="34" charset="0"/>
                <a:cs typeface="Arial" panose="020B0604020202020204" pitchFamily="34" charset="0"/>
              </a:rPr>
              <a:t>researchers/</a:t>
            </a:r>
            <a:r>
              <a:rPr lang="sv-SE" sz="1350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teachers</a:t>
            </a:r>
            <a:r>
              <a:rPr lang="sv-SE" sz="1350" dirty="0" smtClean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sv-SE" sz="1350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with</a:t>
            </a:r>
            <a:r>
              <a:rPr lang="sv-SE" sz="1350" dirty="0" smtClean="0">
                <a:latin typeface="Candara" panose="020E0502030303020204" pitchFamily="34" charset="0"/>
                <a:cs typeface="Arial" panose="020B0604020202020204" pitchFamily="34" charset="0"/>
              </a:rPr>
              <a:t> PhD</a:t>
            </a:r>
            <a:endParaRPr lang="en-GB" sz="1200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927636" y="5978143"/>
            <a:ext cx="16122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>
                <a:latin typeface="Candara" panose="020E0502030303020204" pitchFamily="34" charset="0"/>
              </a:rPr>
              <a:t>* </a:t>
            </a:r>
            <a:r>
              <a:rPr lang="sv-SE" sz="900" dirty="0" err="1">
                <a:latin typeface="Candara" panose="020E0502030303020204" pitchFamily="34" charset="0"/>
              </a:rPr>
              <a:t>Contract</a:t>
            </a:r>
            <a:r>
              <a:rPr lang="sv-SE" sz="900" dirty="0">
                <a:latin typeface="Candara" panose="020E0502030303020204" pitchFamily="34" charset="0"/>
              </a:rPr>
              <a:t> </a:t>
            </a:r>
            <a:r>
              <a:rPr lang="sv-SE" sz="900" dirty="0" err="1">
                <a:latin typeface="Candara" panose="020E0502030303020204" pitchFamily="34" charset="0"/>
              </a:rPr>
              <a:t>education</a:t>
            </a:r>
            <a:r>
              <a:rPr lang="sv-SE" sz="900" dirty="0">
                <a:latin typeface="Candara" panose="020E0502030303020204" pitchFamily="34" charset="0"/>
              </a:rPr>
              <a:t> </a:t>
            </a:r>
            <a:r>
              <a:rPr lang="sv-SE" sz="900" dirty="0" err="1">
                <a:latin typeface="Candara" panose="020E0502030303020204" pitchFamily="34" charset="0"/>
              </a:rPr>
              <a:t>excluded</a:t>
            </a:r>
            <a:r>
              <a:rPr lang="sv-SE" sz="900" dirty="0">
                <a:latin typeface="Candara" panose="020E0502030303020204" pitchFamily="34" charset="0"/>
              </a:rPr>
              <a:t> 			</a:t>
            </a:r>
          </a:p>
        </p:txBody>
      </p:sp>
    </p:spTree>
    <p:extLst>
      <p:ext uri="{BB962C8B-B14F-4D97-AF65-F5344CB8AC3E}">
        <p14:creationId xmlns:p14="http://schemas.microsoft.com/office/powerpoint/2010/main" val="36972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7371" y="1351255"/>
            <a:ext cx="2320788" cy="1420208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5922324" y="2978692"/>
            <a:ext cx="2177716" cy="1343958"/>
          </a:xfrm>
          <a:prstGeom prst="rect">
            <a:avLst/>
          </a:prstGeom>
          <a:solidFill>
            <a:srgbClr val="584D2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4875"/>
              </a:lnSpc>
            </a:pPr>
            <a:r>
              <a:rPr lang="en-US" altLang="sv-SE" sz="49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75 </a:t>
            </a:r>
          </a:p>
          <a:p>
            <a:pPr algn="ctr"/>
            <a:r>
              <a:rPr lang="sv-SE" altLang="sv-SE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OF4</a:t>
            </a:r>
          </a:p>
          <a:p>
            <a:pPr algn="ctr"/>
            <a:r>
              <a:rPr lang="sv-SE" altLang="sv-SE" sz="1350" dirty="0" err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Lieutenant</a:t>
            </a:r>
            <a:r>
              <a:rPr lang="en-US" altLang="sv-SE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Colonel/</a:t>
            </a:r>
          </a:p>
          <a:p>
            <a:pPr algn="ctr"/>
            <a:r>
              <a:rPr lang="en-US" altLang="sv-SE" sz="1350" i="1" dirty="0" err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Comm</a:t>
            </a:r>
            <a:r>
              <a:rPr lang="sv-SE" altLang="sv-SE" sz="1350" i="1" dirty="0" err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ander</a:t>
            </a:r>
            <a:endParaRPr lang="en-US" altLang="sv-SE" sz="1350" i="1" dirty="0">
              <a:solidFill>
                <a:schemeClr val="bg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1007207" y="1778884"/>
            <a:ext cx="1538070" cy="992579"/>
          </a:xfrm>
          <a:prstGeom prst="rect">
            <a:avLst/>
          </a:prstGeom>
          <a:solidFill>
            <a:srgbClr val="00465A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5400"/>
              </a:lnSpc>
            </a:pPr>
            <a:r>
              <a:rPr lang="en-US" altLang="sv-SE" sz="54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US" altLang="sv-SE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Flag Officer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2587999" y="3844685"/>
            <a:ext cx="3283480" cy="1323439"/>
          </a:xfrm>
          <a:prstGeom prst="rect">
            <a:avLst/>
          </a:prstGeom>
          <a:solidFill>
            <a:srgbClr val="48124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5400"/>
              </a:lnSpc>
            </a:pPr>
            <a:r>
              <a:rPr lang="sv-SE" altLang="sv-SE" sz="54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263</a:t>
            </a:r>
            <a:r>
              <a:rPr lang="en-US" altLang="sv-SE" sz="54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ts val="1350"/>
              </a:lnSpc>
            </a:pPr>
            <a:r>
              <a:rPr lang="en-US" altLang="sv-SE" sz="54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/>
            </a:r>
            <a:br>
              <a:rPr lang="en-US" altLang="sv-SE" sz="54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US" altLang="sv-SE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military students in higher officers’ education, contract education (HE credit)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5922324" y="1791769"/>
            <a:ext cx="2177716" cy="1174681"/>
          </a:xfrm>
          <a:prstGeom prst="rect">
            <a:avLst/>
          </a:prstGeom>
          <a:solidFill>
            <a:srgbClr val="296C7F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5175"/>
              </a:lnSpc>
            </a:pPr>
            <a:r>
              <a:rPr lang="en-US" altLang="sv-SE" sz="54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5</a:t>
            </a:r>
          </a:p>
          <a:p>
            <a:pPr algn="ctr"/>
            <a:r>
              <a:rPr lang="en-US" altLang="sv-SE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OF5</a:t>
            </a:r>
          </a:p>
          <a:p>
            <a:pPr algn="ctr"/>
            <a:r>
              <a:rPr lang="en-US" altLang="sv-SE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Colonel/</a:t>
            </a:r>
            <a:r>
              <a:rPr lang="en-US" altLang="sv-SE" sz="1350" i="1" dirty="0" err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Capt</a:t>
            </a:r>
            <a:r>
              <a:rPr lang="sv-SE" altLang="sv-SE" sz="1350" i="1" dirty="0" err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ain</a:t>
            </a:r>
            <a:r>
              <a:rPr lang="sv-SE" altLang="sv-SE" sz="1350" i="1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(N)</a:t>
            </a:r>
            <a:endParaRPr lang="en-US" altLang="sv-SE" sz="1350" i="1" dirty="0">
              <a:solidFill>
                <a:schemeClr val="bg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Bildobjekt 1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4612" r="-17163"/>
          <a:stretch/>
        </p:blipFill>
        <p:spPr>
          <a:xfrm>
            <a:off x="1783598" y="1788580"/>
            <a:ext cx="4642338" cy="2016198"/>
          </a:xfrm>
          <a:prstGeom prst="rect">
            <a:avLst/>
          </a:prstGeom>
        </p:spPr>
      </p:pic>
      <p:sp>
        <p:nvSpPr>
          <p:cNvPr id="15" name="textruta 14"/>
          <p:cNvSpPr txBox="1"/>
          <p:nvPr/>
        </p:nvSpPr>
        <p:spPr>
          <a:xfrm>
            <a:off x="2545277" y="3569189"/>
            <a:ext cx="12269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25" dirty="0" err="1">
                <a:solidFill>
                  <a:schemeClr val="bg1"/>
                </a:solidFill>
                <a:latin typeface="Candara" panose="020E0502030303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Deputy</a:t>
            </a:r>
            <a:r>
              <a:rPr lang="sv-SE" sz="525" dirty="0">
                <a:solidFill>
                  <a:schemeClr val="bg1"/>
                </a:solidFill>
                <a:latin typeface="Candara" panose="020E0502030303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Vice-Chancellor, </a:t>
            </a:r>
            <a:r>
              <a:rPr lang="sv-SE" sz="525" dirty="0" err="1">
                <a:solidFill>
                  <a:schemeClr val="bg1"/>
                </a:solidFill>
                <a:latin typeface="Candara" panose="020E0502030303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Commodore</a:t>
            </a:r>
            <a:r>
              <a:rPr lang="sv-SE" sz="525" dirty="0">
                <a:solidFill>
                  <a:schemeClr val="bg1"/>
                </a:solidFill>
                <a:latin typeface="Candara" panose="020E0502030303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Ewa Skoog Haslum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1007207" y="2801436"/>
            <a:ext cx="1538070" cy="2375009"/>
          </a:xfrm>
          <a:prstGeom prst="rect">
            <a:avLst/>
          </a:prstGeom>
          <a:solidFill>
            <a:srgbClr val="296C7F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875"/>
              </a:lnSpc>
            </a:pPr>
            <a:endParaRPr lang="en-GB" sz="6000" dirty="0">
              <a:solidFill>
                <a:schemeClr val="bg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25"/>
              </a:lnSpc>
            </a:pPr>
            <a:endParaRPr lang="en-GB" sz="6000" dirty="0">
              <a:solidFill>
                <a:schemeClr val="bg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25"/>
              </a:lnSpc>
            </a:pPr>
            <a:r>
              <a:rPr lang="en-GB" sz="600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458</a:t>
            </a:r>
          </a:p>
          <a:p>
            <a:pPr algn="ctr">
              <a:lnSpc>
                <a:spcPts val="2025"/>
              </a:lnSpc>
            </a:pPr>
            <a:r>
              <a:rPr lang="en-GB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/>
            </a:r>
            <a:br>
              <a:rPr lang="en-GB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</a:br>
            <a:r>
              <a:rPr lang="en-GB" sz="1350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Bachelor students in War Studies (officers’ programme)</a:t>
            </a:r>
          </a:p>
          <a:p>
            <a:pPr algn="ctr">
              <a:lnSpc>
                <a:spcPts val="1875"/>
              </a:lnSpc>
            </a:pPr>
            <a:r>
              <a:rPr lang="en-GB" dirty="0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982063" y="349955"/>
            <a:ext cx="5158294" cy="1015663"/>
          </a:xfrm>
          <a:prstGeom prst="rect">
            <a:avLst/>
          </a:prstGeom>
          <a:noFill/>
          <a:ln>
            <a:solidFill>
              <a:srgbClr val="00465A"/>
            </a:solidFill>
            <a:prstDash val="sysDot"/>
          </a:ln>
        </p:spPr>
        <p:txBody>
          <a:bodyPr wrap="square" rtlCol="0" anchor="ctr">
            <a:spAutoFit/>
          </a:bodyPr>
          <a:lstStyle/>
          <a:p>
            <a:r>
              <a:rPr lang="sv-SE" sz="3000" dirty="0" err="1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Military</a:t>
            </a:r>
            <a:r>
              <a:rPr lang="sv-SE" sz="3000" dirty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sv-SE" sz="3000" dirty="0" err="1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education</a:t>
            </a:r>
            <a:r>
              <a:rPr lang="sv-SE" sz="3000" dirty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in </a:t>
            </a:r>
            <a:r>
              <a:rPr lang="sv-SE" sz="3000" dirty="0" err="1" smtClean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numbers</a:t>
            </a:r>
            <a:r>
              <a:rPr lang="sv-SE" sz="3000" dirty="0" smtClean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2018/2019 (</a:t>
            </a:r>
            <a:r>
              <a:rPr lang="sv-SE" sz="3000" dirty="0" err="1" smtClean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academic</a:t>
            </a:r>
            <a:r>
              <a:rPr lang="sv-SE" sz="3000" dirty="0" smtClean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sv-SE" sz="3000" dirty="0" err="1" smtClean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year</a:t>
            </a:r>
            <a:r>
              <a:rPr lang="sv-SE" sz="3000" dirty="0" smtClean="0">
                <a:solidFill>
                  <a:srgbClr val="00465A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)</a:t>
            </a:r>
            <a:endParaRPr lang="en-GB" sz="2400" dirty="0">
              <a:solidFill>
                <a:srgbClr val="00465A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83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5023</TotalTime>
  <Words>772</Words>
  <Application>Microsoft Office PowerPoint</Application>
  <PresentationFormat>Bildspel på skärmen (4:3)</PresentationFormat>
  <Paragraphs>156</Paragraphs>
  <Slides>13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Candara</vt:lpstr>
      <vt:lpstr>Times</vt:lpstr>
      <vt:lpstr>Office-tema</vt:lpstr>
      <vt:lpstr>PowerPoint-presentation</vt:lpstr>
      <vt:lpstr>Outline </vt:lpstr>
      <vt:lpstr>PowerPoint-presentation</vt:lpstr>
      <vt:lpstr>SEDU locations</vt:lpstr>
      <vt:lpstr> Organisation</vt:lpstr>
      <vt:lpstr>PowerPoint-presentation</vt:lpstr>
      <vt:lpstr>Primary stake-holders</vt:lpstr>
      <vt:lpstr>PowerPoint-presentation</vt:lpstr>
      <vt:lpstr>PowerPoint-presentation</vt:lpstr>
      <vt:lpstr>Internationalisation</vt:lpstr>
      <vt:lpstr>Nordefco Working Group Language</vt:lpstr>
      <vt:lpstr>Challenges</vt:lpstr>
      <vt:lpstr>PowerPoint-presentation</vt:lpstr>
    </vt:vector>
  </TitlesOfParts>
  <Company>Försvarshögskolan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Försvarshögskolan</dc:title>
  <dc:creator>Magnusson Camilla</dc:creator>
  <cp:lastModifiedBy>Karlström Karolina</cp:lastModifiedBy>
  <cp:revision>444</cp:revision>
  <cp:lastPrinted>2018-10-18T07:19:19Z</cp:lastPrinted>
  <dcterms:created xsi:type="dcterms:W3CDTF">2017-11-01T12:32:32Z</dcterms:created>
  <dcterms:modified xsi:type="dcterms:W3CDTF">2019-05-29T05:29:11Z</dcterms:modified>
</cp:coreProperties>
</file>