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handoutMasterIdLst>
    <p:handoutMasterId r:id="rId12"/>
  </p:handoutMasterIdLst>
  <p:sldIdLst>
    <p:sldId id="267" r:id="rId3"/>
    <p:sldId id="266" r:id="rId4"/>
    <p:sldId id="269" r:id="rId5"/>
    <p:sldId id="259" r:id="rId6"/>
    <p:sldId id="257" r:id="rId7"/>
    <p:sldId id="265" r:id="rId8"/>
    <p:sldId id="268" r:id="rId9"/>
    <p:sldId id="261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8634D-DAF6-4F7B-A614-C8E5FFB889A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6C782-2942-4D25-963F-2294620A1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C:\Jeannie's Stuff\Letterheads, Templates, Certificates, &amp; Original Creations\Logos &amp; Photos\natologo.gif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"/>
            <a:ext cx="990600" cy="742950"/>
          </a:xfrm>
          <a:prstGeom prst="rect">
            <a:avLst/>
          </a:prstGeom>
          <a:noFill/>
        </p:spPr>
      </p:pic>
      <p:pic>
        <p:nvPicPr>
          <p:cNvPr id="8" name="Picture 6" descr="C:\Jeannie's Stuff\Letterheads, Templates, Certificates, &amp; Original Creations\Logos &amp; Photos\bilc 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172200"/>
            <a:ext cx="762000" cy="635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2BD-C690-4738-921B-B25189CD3A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CDC-9DBD-49F3-B0DB-6172CA21DC5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C:\Jeannie's Stuff\Letterheads, Templates, Certificates, &amp; Original Creations\Logos &amp; Photos\natologo.gif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"/>
            <a:ext cx="990600" cy="742950"/>
          </a:xfrm>
          <a:prstGeom prst="rect">
            <a:avLst/>
          </a:prstGeom>
          <a:noFill/>
        </p:spPr>
      </p:pic>
      <p:pic>
        <p:nvPicPr>
          <p:cNvPr id="7" name="Picture 6" descr="C:\Jeannie's Stuff\Letterheads, Templates, Certificates, &amp; Original Creations\Logos &amp; Photos\bilc logo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172200"/>
            <a:ext cx="762000" cy="635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4605-9861-4094-9C5C-910253684D61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7E83-74EC-450C-93EE-DBB5CDEC20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lura.weddle\Desktop\Template_main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514600" cy="6858000"/>
          </a:xfrm>
          <a:prstGeom prst="rect">
            <a:avLst/>
          </a:prstGeom>
          <a:noFill/>
        </p:spPr>
      </p:pic>
      <p:pic>
        <p:nvPicPr>
          <p:cNvPr id="8" name="Picture 3" descr="C:\Users\lura.weddle\Desktop\Template_main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4600" y="0"/>
            <a:ext cx="66294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22BD-C690-4738-921B-B25189CD3A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5/2/2015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1CDC-9DBD-49F3-B0DB-6172CA21DC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BILC Update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June 2014 – May 2015 </a:t>
            </a:r>
            <a:endParaRPr lang="en-US" sz="1200" dirty="0" smtClean="0">
              <a:solidFill>
                <a:schemeClr val="tx1"/>
              </a:solidFill>
            </a:endParaRPr>
          </a:p>
          <a:p>
            <a:pPr>
              <a:lnSpc>
                <a:spcPct val="114000"/>
              </a:lnSpc>
              <a:spcBef>
                <a:spcPts val="300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Peggy Garza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BILC Secretary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5" descr="C:\Jeannie's Stuff\Letterheads, Templates, Certificates, &amp; Original Creations\Logos &amp; Photos\natologo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"/>
            <a:ext cx="2946400" cy="2209800"/>
          </a:xfrm>
          <a:prstGeom prst="rect">
            <a:avLst/>
          </a:prstGeom>
          <a:noFill/>
        </p:spPr>
      </p:pic>
      <p:pic>
        <p:nvPicPr>
          <p:cNvPr id="5" name="Picture 6" descr="C:\Jeannie's Stuff\Letterheads, Templates, Certificates, &amp; Original Creations\Logos &amp; Photos\bilc 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442" b="15044"/>
          <a:stretch>
            <a:fillRect/>
          </a:stretch>
        </p:blipFill>
        <p:spPr bwMode="auto">
          <a:xfrm>
            <a:off x="6705600" y="4800600"/>
            <a:ext cx="2266462" cy="1888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C:\Jeannie's Stuff\Letterheads, Templates, Certificates, &amp; Original Creations\Logos &amp; Photos\natolog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33350"/>
            <a:ext cx="1752600" cy="1314450"/>
          </a:xfrm>
          <a:prstGeom prst="rect">
            <a:avLst/>
          </a:prstGeom>
          <a:noFill/>
        </p:spPr>
      </p:pic>
      <p:sp>
        <p:nvSpPr>
          <p:cNvPr id="4" name="Flowchart: Process 3"/>
          <p:cNvSpPr/>
          <p:nvPr/>
        </p:nvSpPr>
        <p:spPr>
          <a:xfrm>
            <a:off x="2362200" y="533400"/>
            <a:ext cx="4495800" cy="914400"/>
          </a:xfrm>
          <a:prstGeom prst="flowChartProcess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BILC Steering Committee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238500" y="1905000"/>
            <a:ext cx="2743200" cy="762000"/>
          </a:xfrm>
          <a:prstGeom prst="flowChartProcess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Chair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Keith Wert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943600" y="2971800"/>
            <a:ext cx="2743200" cy="685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Senior Advisor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Dr. R. Clifford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238500" y="3962400"/>
            <a:ext cx="2743200" cy="762000"/>
          </a:xfrm>
          <a:prstGeom prst="flowChartProcess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Secretary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Peggy Garza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019800" y="5562600"/>
            <a:ext cx="2743200" cy="685800"/>
          </a:xfrm>
          <a:prstGeom prst="flowChartProcess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Jana Vasilj-Begovic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81000" y="5562600"/>
            <a:ext cx="2743200" cy="685800"/>
          </a:xfrm>
          <a:prstGeom prst="flowChartProcess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</a:rPr>
              <a:t>Julie J. Dubeau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3886200" y="5602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Associate Secretaries</a:t>
            </a: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>
          <a:xfrm>
            <a:off x="4610100" y="14478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2"/>
            <a:endCxn id="7" idx="0"/>
          </p:cNvCxnSpPr>
          <p:nvPr/>
        </p:nvCxnSpPr>
        <p:spPr>
          <a:xfrm>
            <a:off x="4610100" y="2667000"/>
            <a:ext cx="0" cy="1295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</p:cNvCxnSpPr>
          <p:nvPr/>
        </p:nvCxnSpPr>
        <p:spPr>
          <a:xfrm flipH="1">
            <a:off x="4622800" y="3314700"/>
            <a:ext cx="1320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9" idx="0"/>
            <a:endCxn id="7" idx="2"/>
          </p:cNvCxnSpPr>
          <p:nvPr/>
        </p:nvCxnSpPr>
        <p:spPr>
          <a:xfrm rot="5400000" flipH="1" flipV="1">
            <a:off x="2762250" y="3714750"/>
            <a:ext cx="838200" cy="285750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0"/>
            <a:endCxn id="7" idx="2"/>
          </p:cNvCxnSpPr>
          <p:nvPr/>
        </p:nvCxnSpPr>
        <p:spPr>
          <a:xfrm rot="16200000" flipV="1">
            <a:off x="5581650" y="3752850"/>
            <a:ext cx="838200" cy="278130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381000" y="2362200"/>
            <a:ext cx="2133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GRB (1966-1981)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DEU (1982-1996)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USA (1997-2008)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CAN (2008-2014)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USA (2014-  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BILC Activities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Annual Conference</a:t>
            </a:r>
          </a:p>
          <a:p>
            <a:r>
              <a:rPr lang="en-US" dirty="0" smtClean="0"/>
              <a:t>STANAG 6001 Testing Workshop</a:t>
            </a:r>
          </a:p>
          <a:p>
            <a:r>
              <a:rPr lang="en-US" dirty="0" smtClean="0"/>
              <a:t>Annual Professional Seminar</a:t>
            </a:r>
          </a:p>
          <a:p>
            <a:r>
              <a:rPr lang="en-US" dirty="0" smtClean="0"/>
              <a:t>Testing Seminars</a:t>
            </a:r>
          </a:p>
          <a:p>
            <a:r>
              <a:rPr lang="en-US" dirty="0" smtClean="0"/>
              <a:t>Faculty Development Workshop</a:t>
            </a:r>
          </a:p>
          <a:p>
            <a:r>
              <a:rPr lang="en-US" dirty="0" smtClean="0"/>
              <a:t>BILC Cooperative Visits</a:t>
            </a:r>
          </a:p>
          <a:p>
            <a:r>
              <a:rPr lang="en-US" dirty="0" smtClean="0"/>
              <a:t>Special Initiatives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Jeannie's Stuff\Letterheads, Templates, Certificates, &amp; Original Creations\Logos &amp; Photos\natolog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33350"/>
            <a:ext cx="17526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</a:t>
            </a:r>
            <a:br>
              <a:rPr lang="en-US" dirty="0" smtClean="0"/>
            </a:br>
            <a:r>
              <a:rPr lang="en-US" dirty="0" smtClean="0"/>
              <a:t>STANAG 6001 Testing Workshop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Reichenau</a:t>
            </a:r>
            <a:r>
              <a:rPr lang="en-US" dirty="0"/>
              <a:t>, Austria</a:t>
            </a:r>
          </a:p>
          <a:p>
            <a:r>
              <a:rPr lang="en-US" dirty="0"/>
              <a:t>8-12 September </a:t>
            </a:r>
          </a:p>
          <a:p>
            <a:r>
              <a:rPr lang="en-US" dirty="0"/>
              <a:t>Topic: Item Development Practices</a:t>
            </a:r>
          </a:p>
        </p:txBody>
      </p:sp>
      <p:pic>
        <p:nvPicPr>
          <p:cNvPr id="28674" name="Picture 2" descr="G:\PLTCE\BILC Professional Seminars and Conferences- DVD's\BILC- Reichenau, Austria 2014\photos\2014-09-10_MilAk\DSC_5715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267200" y="3809999"/>
            <a:ext cx="3657600" cy="2410691"/>
          </a:xfrm>
          <a:prstGeom prst="rect">
            <a:avLst/>
          </a:prstGeom>
          <a:noFill/>
        </p:spPr>
      </p:pic>
      <p:pic>
        <p:nvPicPr>
          <p:cNvPr id="6" name="Picture 4" descr="http://upload.wikimedia.org/wikipedia/commons/thumb/4/41/Flag_of_Austria.svg/2000px-Flag_of_Austr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343400"/>
            <a:ext cx="1447800" cy="914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</a:t>
            </a:r>
            <a:br>
              <a:rPr lang="en-US" dirty="0" smtClean="0"/>
            </a:br>
            <a:r>
              <a:rPr lang="en-US" dirty="0" smtClean="0"/>
              <a:t>Professional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086600" cy="3505200"/>
          </a:xfrm>
        </p:spPr>
        <p:txBody>
          <a:bodyPr>
            <a:normAutofit/>
          </a:bodyPr>
          <a:lstStyle/>
          <a:p>
            <a:r>
              <a:rPr lang="en-US" dirty="0"/>
              <a:t>Ellwangen, Germany</a:t>
            </a:r>
          </a:p>
          <a:p>
            <a:r>
              <a:rPr lang="en-US" dirty="0"/>
              <a:t>12-17 October </a:t>
            </a:r>
          </a:p>
          <a:p>
            <a:r>
              <a:rPr lang="en-US" dirty="0"/>
              <a:t>Theme: Catering to Diversity</a:t>
            </a:r>
            <a:r>
              <a:rPr lang="en-US" dirty="0" smtClean="0"/>
              <a:t>:  Tailored </a:t>
            </a:r>
            <a:r>
              <a:rPr lang="en-US" dirty="0"/>
              <a:t>Approaches to Language </a:t>
            </a:r>
            <a:r>
              <a:rPr lang="en-US" dirty="0" smtClean="0"/>
              <a:t>Training</a:t>
            </a:r>
            <a:endParaRPr lang="en-US" dirty="0"/>
          </a:p>
        </p:txBody>
      </p:sp>
      <p:pic>
        <p:nvPicPr>
          <p:cNvPr id="17416" name="Picture 8" descr="http://www.marshallcenter.org/mcpublicweb/MCDocs/images/img_MC/img_news/img_2014/PLTCE_20Oct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4124484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418" name="Picture 10" descr="http://upload.wikimedia.org/wikipedia/en/thumb/b/ba/Flag_of_Germany.svg/1280px-Flag_of_German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724400"/>
            <a:ext cx="1397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Seminars/Workshops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2014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92361"/>
            <a:ext cx="4040188" cy="43783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Advanced Language Testing Seminar (ALTS)                                    </a:t>
            </a:r>
            <a:r>
              <a:rPr lang="en-US" i="1" dirty="0" smtClean="0"/>
              <a:t>2-20 June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Language Testing Seminar (LTS)                                                       </a:t>
            </a:r>
            <a:r>
              <a:rPr lang="en-US" i="1" dirty="0" smtClean="0"/>
              <a:t>15-26 September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Language Standards &amp; Assessment Seminar (LSAS)                       </a:t>
            </a:r>
            <a:r>
              <a:rPr lang="en-US" i="1" dirty="0" smtClean="0"/>
              <a:t>3-11 December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2015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92361"/>
            <a:ext cx="4041775" cy="43783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Language Testing Seminar (LTS)                                                         </a:t>
            </a:r>
            <a:r>
              <a:rPr lang="en-US" i="1" dirty="0" smtClean="0"/>
              <a:t>9-20 February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English Teaching Faculty Development Workshop                       </a:t>
            </a:r>
            <a:r>
              <a:rPr lang="en-US" i="1" dirty="0" smtClean="0"/>
              <a:t>10-19 March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Language Standards &amp; Assessment Seminar (LSAS)                      </a:t>
            </a:r>
            <a:r>
              <a:rPr lang="en-US" i="1" dirty="0" smtClean="0"/>
              <a:t>21-30 April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97665" y="266700"/>
            <a:ext cx="1241535" cy="1219200"/>
            <a:chOff x="9525000" y="1447800"/>
            <a:chExt cx="1317735" cy="1295400"/>
          </a:xfrm>
        </p:grpSpPr>
        <p:sp>
          <p:nvSpPr>
            <p:cNvPr id="8" name="Oval 7"/>
            <p:cNvSpPr/>
            <p:nvPr/>
          </p:nvSpPr>
          <p:spPr>
            <a:xfrm>
              <a:off x="9525000" y="1447800"/>
              <a:ext cx="1295400" cy="1295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Jeannie's Stuff\Letterheads, Templates, Certificates, &amp; Original Creations\Logos &amp; Photos\PLTCE logo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0" y="1447800"/>
              <a:ext cx="1317735" cy="1295400"/>
            </a:xfrm>
            <a:prstGeom prst="rect">
              <a:avLst/>
            </a:prstGeom>
            <a:noFill/>
          </p:spPr>
        </p:pic>
      </p:grpSp>
      <p:pic>
        <p:nvPicPr>
          <p:cNvPr id="10" name="Picture 5" descr="C:\Jeannie's Stuff\Letterheads, Templates, Certificates, &amp; Original Creations\Logos &amp; Photos\natolog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66700"/>
            <a:ext cx="1625600" cy="1219200"/>
          </a:xfrm>
          <a:prstGeom prst="rect">
            <a:avLst/>
          </a:prstGeom>
          <a:noFill/>
        </p:spPr>
      </p:pic>
      <p:pic>
        <p:nvPicPr>
          <p:cNvPr id="11" name="Picture 6" descr="C:\Jeannie's Stuff\Letterheads, Templates, Certificates, &amp; Original Creations\Logos &amp; Photos\bilc log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146800"/>
            <a:ext cx="762000" cy="63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dirty="0" smtClean="0"/>
              <a:t>BILC Calendar</a:t>
            </a:r>
            <a:endParaRPr lang="en-US" dirty="0"/>
          </a:p>
        </p:txBody>
      </p:sp>
      <p:pic>
        <p:nvPicPr>
          <p:cNvPr id="3" name="Picture 5" descr="G:\PLTCE\BILC Secretariat\BILC Calendar\2015\BILC calendar 2015 updated as of 13 Apr 15.jpg"/>
          <p:cNvPicPr>
            <a:picLocks noChangeAspect="1" noChangeArrowheads="1"/>
          </p:cNvPicPr>
          <p:nvPr/>
        </p:nvPicPr>
        <p:blipFill>
          <a:blip r:embed="rId2" cstate="print"/>
          <a:srcRect l="4314" t="2222" r="3661" b="2222"/>
          <a:stretch>
            <a:fillRect/>
          </a:stretch>
        </p:blipFill>
        <p:spPr bwMode="auto">
          <a:xfrm>
            <a:off x="2133599" y="152400"/>
            <a:ext cx="4953001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763000" cy="1143000"/>
          </a:xfrm>
        </p:spPr>
        <p:txBody>
          <a:bodyPr/>
          <a:lstStyle/>
          <a:p>
            <a:r>
              <a:rPr lang="en-US" dirty="0" smtClean="0"/>
              <a:t>BILC Cooperative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6096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Algeria, </a:t>
            </a:r>
            <a:r>
              <a:rPr lang="en-US" i="1" dirty="0" smtClean="0"/>
              <a:t>June 2014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Montenegro, </a:t>
            </a:r>
            <a:r>
              <a:rPr lang="en-US" i="1" dirty="0" smtClean="0"/>
              <a:t>July 2014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Uzbekistan,  </a:t>
            </a:r>
            <a:r>
              <a:rPr lang="en-US" i="1" dirty="0" smtClean="0"/>
              <a:t>August 2014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Ukraine</a:t>
            </a:r>
            <a:r>
              <a:rPr lang="en-US" i="1" dirty="0" smtClean="0"/>
              <a:t>, October 2014 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Georgia, </a:t>
            </a:r>
            <a:r>
              <a:rPr lang="en-US" i="1" dirty="0" smtClean="0"/>
              <a:t>March 2015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United Kingdom, </a:t>
            </a:r>
            <a:r>
              <a:rPr lang="en-US" i="1" dirty="0" smtClean="0"/>
              <a:t>April 2015</a:t>
            </a:r>
            <a:endParaRPr lang="en-US" dirty="0"/>
          </a:p>
        </p:txBody>
      </p:sp>
      <p:pic>
        <p:nvPicPr>
          <p:cNvPr id="7170" name="Picture 2" descr="http://upload.wikimedia.org/wikipedia/commons/thumb/1/17/Union_flag_1606_(Kings_Colors).svg/2000px-Union_flag_1606_(Kings_Colors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7285" y="1478281"/>
            <a:ext cx="598715" cy="359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2" name="Picture 4" descr="http://upload.wikimedia.org/wikipedia/en/thumb/c/cf/Flag_of_Canada.svg/1280px-Flag_of_Canad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6685" y="1447800"/>
            <a:ext cx="59871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2" descr="http://upload.wikimedia.org/wikipedia/commons/thumb/1/17/Union_flag_1606_(Kings_Colors).svg/2000px-Union_flag_1606_(Kings_Colors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9285" y="2460171"/>
            <a:ext cx="598715" cy="359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4" descr="http://upload.wikimedia.org/wikipedia/en/thumb/c/cf/Flag_of_Canada.svg/1280px-Flag_of_Canad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685" y="2429690"/>
            <a:ext cx="59871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4" name="Picture 6" descr="http://upload.wikimedia.org/wikipedia/commons/thumb/1/1b/Flag_of_Croatia.svg/2000px-Flag_of_Croat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352256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6" name="Picture 8" descr="http://upload.wikimedia.org/wikipedia/commons/thumb/9/9a/Flag_of_Bulgaria.svg/2000px-Flag_of_Bulgar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1" y="3354161"/>
            <a:ext cx="632732" cy="379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80" name="Picture 12" descr="Flag of the United States of Amer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352256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82" name="Picture 14" descr="http://upload.wikimedia.org/wikipedia/commons/thumb/9/9c/Flag_of_Denmark.svg/1280px-Flag_of_Denmark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38057" y="4343400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Picture 12" descr="Flag of the United States of Amer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4857" y="4343400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84" name="Picture 16" descr="http://kids.nationalgeographic.com/content/kids/en_US/explore/countries/sweden/_jcr_content/content/textimage/image.img.gif/139653177090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5257800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" name="Picture 12" descr="Flag of the United States of Amer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5257800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Picture 4" descr="http://upload.wikimedia.org/wikipedia/en/thumb/c/cf/Flag_of_Canada.svg/1280px-Flag_of_Canad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172200"/>
            <a:ext cx="59871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r>
              <a:rPr lang="en-US" dirty="0" smtClean="0"/>
              <a:t>Special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4 Working Group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dirty="0" smtClean="0"/>
              <a:t>NATO-Partnership Training and Education Centre (PTEC) collaboration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Language Needs Analysis (LNA)</a:t>
            </a:r>
            <a:endParaRPr lang="en-US" dirty="0"/>
          </a:p>
        </p:txBody>
      </p:sp>
      <p:pic>
        <p:nvPicPr>
          <p:cNvPr id="29698" name="Picture 2" descr="C:\Jeannie's Stuff\Letterheads, Templates, Certificates, &amp; Original Creations\Logos &amp; Photos\ptec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65760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http://upload.wikimedia.org/wikipedia/commons/thumb/f/f0/Flag_of_Slovenia.svg/2000px-Flag_of_Sloven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1"/>
            <a:ext cx="598714" cy="380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" name="Picture 4" descr="http://upload.wikimedia.org/wikipedia/commons/thumb/9/9a/Flag_of_Bulgaria.svg/1280px-Flag_of_Bulgar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33801"/>
            <a:ext cx="598715" cy="359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6" descr="http://upload.wikimedia.org/wikipedia/commons/2/25/Flag_of_Transjordan_%281928-39%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114800"/>
            <a:ext cx="598714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3" name="Picture 12" descr="Flag of the United States of Amer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114800"/>
            <a:ext cx="653143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BILC Update</vt:lpstr>
      <vt:lpstr>Slide 2</vt:lpstr>
      <vt:lpstr>BILC Activities and Events</vt:lpstr>
      <vt:lpstr>2014  STANAG 6001 Testing Workshop </vt:lpstr>
      <vt:lpstr>2014  Professional Seminar</vt:lpstr>
      <vt:lpstr>Seminars/Workshops</vt:lpstr>
      <vt:lpstr>BILC Calendar</vt:lpstr>
      <vt:lpstr>BILC Cooperative Visits</vt:lpstr>
      <vt:lpstr>Special Initiatives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BILC Update June 2014 – May 2015</dc:title>
  <dc:creator>lura.weddle</dc:creator>
  <cp:lastModifiedBy>peggy</cp:lastModifiedBy>
  <cp:revision>31</cp:revision>
  <dcterms:created xsi:type="dcterms:W3CDTF">2015-04-27T09:24:28Z</dcterms:created>
  <dcterms:modified xsi:type="dcterms:W3CDTF">2015-05-02T19:31:23Z</dcterms:modified>
</cp:coreProperties>
</file>