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handoutMasterIdLst>
    <p:handoutMasterId r:id="rId12"/>
  </p:handoutMasterIdLst>
  <p:sldIdLst>
    <p:sldId id="267" r:id="rId3"/>
    <p:sldId id="266" r:id="rId4"/>
    <p:sldId id="269" r:id="rId5"/>
    <p:sldId id="259" r:id="rId6"/>
    <p:sldId id="257" r:id="rId7"/>
    <p:sldId id="265" r:id="rId8"/>
    <p:sldId id="268" r:id="rId9"/>
    <p:sldId id="261" r:id="rId10"/>
    <p:sldId id="262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B8634D-DAF6-4F7B-A614-C8E5FFB889A9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6C782-2942-4D25-963F-2294620A1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4605-9861-4094-9C5C-910253684D61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7E83-74EC-450C-93EE-DBB5CDEC2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4605-9861-4094-9C5C-910253684D61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7E83-74EC-450C-93EE-DBB5CDEC2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4605-9861-4094-9C5C-910253684D61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7E83-74EC-450C-93EE-DBB5CDEC2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2BD-C690-4738-921B-B25189CD3AE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1CDC-9DBD-49F3-B0DB-6172CA21DC5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2BD-C690-4738-921B-B25189CD3AE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1CDC-9DBD-49F3-B0DB-6172CA21DC5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2BD-C690-4738-921B-B25189CD3AE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1CDC-9DBD-49F3-B0DB-6172CA21DC5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2BD-C690-4738-921B-B25189CD3AE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1CDC-9DBD-49F3-B0DB-6172CA21DC5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2BD-C690-4738-921B-B25189CD3AE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1CDC-9DBD-49F3-B0DB-6172CA21DC5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2BD-C690-4738-921B-B25189CD3AE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1CDC-9DBD-49F3-B0DB-6172CA21DC5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2BD-C690-4738-921B-B25189CD3AE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1CDC-9DBD-49F3-B0DB-6172CA21DC5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2BD-C690-4738-921B-B25189CD3AE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1CDC-9DBD-49F3-B0DB-6172CA21DC5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4605-9861-4094-9C5C-910253684D61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7E83-74EC-450C-93EE-DBB5CDEC203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5" descr="C:\Jeannie's Stuff\Letterheads, Templates, Certificates, &amp; Original Creations\Logos &amp; Photos\natologo.gif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457200"/>
            <a:ext cx="990600" cy="742950"/>
          </a:xfrm>
          <a:prstGeom prst="rect">
            <a:avLst/>
          </a:prstGeom>
          <a:noFill/>
        </p:spPr>
      </p:pic>
      <p:pic>
        <p:nvPicPr>
          <p:cNvPr id="8" name="Picture 6" descr="C:\Jeannie's Stuff\Letterheads, Templates, Certificates, &amp; Original Creations\Logos &amp; Photos\bilc logo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05800" y="6172200"/>
            <a:ext cx="762000" cy="635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2BD-C690-4738-921B-B25189CD3AE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1CDC-9DBD-49F3-B0DB-6172CA21DC5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2BD-C690-4738-921B-B25189CD3AE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1CDC-9DBD-49F3-B0DB-6172CA21DC5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2BD-C690-4738-921B-B25189CD3AE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1CDC-9DBD-49F3-B0DB-6172CA21DC5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4605-9861-4094-9C5C-910253684D61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7E83-74EC-450C-93EE-DBB5CDEC2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4605-9861-4094-9C5C-910253684D61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7E83-74EC-450C-93EE-DBB5CDEC2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4605-9861-4094-9C5C-910253684D61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7E83-74EC-450C-93EE-DBB5CDEC2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4605-9861-4094-9C5C-910253684D61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7E83-74EC-450C-93EE-DBB5CDEC203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C:\Jeannie's Stuff\Letterheads, Templates, Certificates, &amp; Original Creations\Logos &amp; Photos\natologo.gif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457200"/>
            <a:ext cx="990600" cy="742950"/>
          </a:xfrm>
          <a:prstGeom prst="rect">
            <a:avLst/>
          </a:prstGeom>
          <a:noFill/>
        </p:spPr>
      </p:pic>
      <p:pic>
        <p:nvPicPr>
          <p:cNvPr id="7" name="Picture 6" descr="C:\Jeannie's Stuff\Letterheads, Templates, Certificates, &amp; Original Creations\Logos &amp; Photos\bilc logo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05800" y="6172200"/>
            <a:ext cx="762000" cy="635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4605-9861-4094-9C5C-910253684D61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7E83-74EC-450C-93EE-DBB5CDEC2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4605-9861-4094-9C5C-910253684D61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7E83-74EC-450C-93EE-DBB5CDEC2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4605-9861-4094-9C5C-910253684D61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7E83-74EC-450C-93EE-DBB5CDEC2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F4605-9861-4094-9C5C-910253684D61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E7E83-74EC-450C-93EE-DBB5CDEC203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lura.weddle\Desktop\Template_main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2514600" cy="6858000"/>
          </a:xfrm>
          <a:prstGeom prst="rect">
            <a:avLst/>
          </a:prstGeom>
          <a:noFill/>
        </p:spPr>
      </p:pic>
      <p:pic>
        <p:nvPicPr>
          <p:cNvPr id="8" name="Picture 3" descr="C:\Users\lura.weddle\Desktop\Template_main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514600" y="0"/>
            <a:ext cx="66294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422BD-C690-4738-921B-B25189CD3AE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51CDC-9DBD-49F3-B0DB-6172CA21DC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gif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BILC Update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32175"/>
            <a:ext cx="6400800" cy="1752600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en-US" sz="4000" dirty="0" smtClean="0">
                <a:solidFill>
                  <a:schemeClr val="tx1"/>
                </a:solidFill>
              </a:rPr>
              <a:t>June 2014 – May 2015 </a:t>
            </a:r>
            <a:endParaRPr lang="en-US" sz="1200" dirty="0" smtClean="0">
              <a:solidFill>
                <a:schemeClr val="tx1"/>
              </a:solidFill>
            </a:endParaRPr>
          </a:p>
          <a:p>
            <a:pPr>
              <a:lnSpc>
                <a:spcPct val="114000"/>
              </a:lnSpc>
              <a:spcBef>
                <a:spcPts val="3000"/>
              </a:spcBef>
            </a:pPr>
            <a:r>
              <a:rPr lang="en-US" sz="4000" dirty="0" smtClean="0">
                <a:solidFill>
                  <a:schemeClr val="tx1"/>
                </a:solidFill>
              </a:rPr>
              <a:t>Peggy Garza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BILC Secretary</a:t>
            </a:r>
            <a:endParaRPr lang="en-US" sz="4000" dirty="0">
              <a:solidFill>
                <a:schemeClr val="tx1"/>
              </a:solidFill>
            </a:endParaRPr>
          </a:p>
        </p:txBody>
      </p:sp>
      <p:pic>
        <p:nvPicPr>
          <p:cNvPr id="4" name="Picture 5" descr="C:\Jeannie's Stuff\Letterheads, Templates, Certificates, &amp; Original Creations\Logos &amp; Photos\natologo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228600"/>
            <a:ext cx="2946400" cy="2209800"/>
          </a:xfrm>
          <a:prstGeom prst="rect">
            <a:avLst/>
          </a:prstGeom>
          <a:noFill/>
        </p:spPr>
      </p:pic>
      <p:pic>
        <p:nvPicPr>
          <p:cNvPr id="5" name="Picture 6" descr="C:\Jeannie's Stuff\Letterheads, Templates, Certificates, &amp; Original Creations\Logos &amp; Photos\bilc logo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8442" b="15044"/>
          <a:stretch>
            <a:fillRect/>
          </a:stretch>
        </p:blipFill>
        <p:spPr bwMode="auto">
          <a:xfrm>
            <a:off x="6705600" y="4800600"/>
            <a:ext cx="2266462" cy="1888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44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5" descr="C:\Jeannie's Stuff\Letterheads, Templates, Certificates, &amp; Original Creations\Logos &amp; Photos\natologo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33350"/>
            <a:ext cx="1752600" cy="1314450"/>
          </a:xfrm>
          <a:prstGeom prst="rect">
            <a:avLst/>
          </a:prstGeom>
          <a:noFill/>
        </p:spPr>
      </p:pic>
      <p:sp>
        <p:nvSpPr>
          <p:cNvPr id="4" name="Flowchart: Process 3"/>
          <p:cNvSpPr/>
          <p:nvPr/>
        </p:nvSpPr>
        <p:spPr>
          <a:xfrm>
            <a:off x="2362200" y="533400"/>
            <a:ext cx="4495800" cy="914400"/>
          </a:xfrm>
          <a:prstGeom prst="flowChartProcess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>
                <a:solidFill>
                  <a:prstClr val="black"/>
                </a:solidFill>
              </a:rPr>
              <a:t>BILC Steering Committee</a:t>
            </a:r>
          </a:p>
        </p:txBody>
      </p:sp>
      <p:sp>
        <p:nvSpPr>
          <p:cNvPr id="5" name="Flowchart: Process 4"/>
          <p:cNvSpPr/>
          <p:nvPr/>
        </p:nvSpPr>
        <p:spPr>
          <a:xfrm>
            <a:off x="3238500" y="1905000"/>
            <a:ext cx="2743200" cy="762000"/>
          </a:xfrm>
          <a:prstGeom prst="flowChartProcess">
            <a:avLst/>
          </a:prstGeom>
          <a:solidFill>
            <a:schemeClr val="accent1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prstClr val="black"/>
                </a:solidFill>
              </a:rPr>
              <a:t>Chair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prstClr val="black"/>
                </a:solidFill>
              </a:rPr>
              <a:t>Keith Wert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5943600" y="2971800"/>
            <a:ext cx="2743200" cy="6858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prstClr val="black"/>
                </a:solidFill>
              </a:rPr>
              <a:t>Senior Advisor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prstClr val="black"/>
                </a:solidFill>
              </a:rPr>
              <a:t>Dr. R. Clifford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3238500" y="3962400"/>
            <a:ext cx="2743200" cy="762000"/>
          </a:xfrm>
          <a:prstGeom prst="flowChartProcess">
            <a:avLst/>
          </a:prstGeom>
          <a:solidFill>
            <a:schemeClr val="accent1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prstClr val="black"/>
                </a:solidFill>
              </a:rPr>
              <a:t>Secretary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prstClr val="black"/>
                </a:solidFill>
              </a:rPr>
              <a:t>Peggy Garza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6019800" y="5562600"/>
            <a:ext cx="2743200" cy="685800"/>
          </a:xfrm>
          <a:prstGeom prst="flowChartProcess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prstClr val="black"/>
                </a:solidFill>
              </a:rPr>
              <a:t>Jana Vasilj-Begovic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381000" y="5562600"/>
            <a:ext cx="2743200" cy="685800"/>
          </a:xfrm>
          <a:prstGeom prst="flowChartProcess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prstClr val="black"/>
                </a:solidFill>
              </a:rPr>
              <a:t>Julie J. Dubeau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3886200" y="5602288"/>
            <a:ext cx="1447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t>Associate Secretaries</a:t>
            </a:r>
          </a:p>
        </p:txBody>
      </p:sp>
      <p:cxnSp>
        <p:nvCxnSpPr>
          <p:cNvPr id="11" name="Straight Connector 10"/>
          <p:cNvCxnSpPr>
            <a:stCxn id="4" idx="2"/>
            <a:endCxn id="5" idx="0"/>
          </p:cNvCxnSpPr>
          <p:nvPr/>
        </p:nvCxnSpPr>
        <p:spPr>
          <a:xfrm>
            <a:off x="4610100" y="1447800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5" idx="2"/>
            <a:endCxn id="7" idx="0"/>
          </p:cNvCxnSpPr>
          <p:nvPr/>
        </p:nvCxnSpPr>
        <p:spPr>
          <a:xfrm>
            <a:off x="4610100" y="2667000"/>
            <a:ext cx="0" cy="12954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1"/>
          </p:cNvCxnSpPr>
          <p:nvPr/>
        </p:nvCxnSpPr>
        <p:spPr>
          <a:xfrm flipH="1">
            <a:off x="4622800" y="3314700"/>
            <a:ext cx="1320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9" idx="0"/>
            <a:endCxn id="7" idx="2"/>
          </p:cNvCxnSpPr>
          <p:nvPr/>
        </p:nvCxnSpPr>
        <p:spPr>
          <a:xfrm rot="5400000" flipH="1" flipV="1">
            <a:off x="2762250" y="3714750"/>
            <a:ext cx="838200" cy="2857500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8" idx="0"/>
            <a:endCxn id="7" idx="2"/>
          </p:cNvCxnSpPr>
          <p:nvPr/>
        </p:nvCxnSpPr>
        <p:spPr>
          <a:xfrm rot="16200000" flipV="1">
            <a:off x="5581650" y="3752850"/>
            <a:ext cx="838200" cy="2781300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34"/>
          <p:cNvSpPr txBox="1">
            <a:spLocks noChangeArrowheads="1"/>
          </p:cNvSpPr>
          <p:nvPr/>
        </p:nvSpPr>
        <p:spPr bwMode="auto">
          <a:xfrm>
            <a:off x="381000" y="2362200"/>
            <a:ext cx="21336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GRB (1966-1981)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DEU (1982-1996)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USA (1997-2008)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CAN (2008-2014)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USA (2014-   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   </a:t>
            </a: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BILC Activities and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7162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Annual Conference</a:t>
            </a:r>
          </a:p>
          <a:p>
            <a:r>
              <a:rPr lang="en-US" dirty="0" smtClean="0"/>
              <a:t>STANAG 6001 Testing Workshop</a:t>
            </a:r>
          </a:p>
          <a:p>
            <a:r>
              <a:rPr lang="en-US" dirty="0" smtClean="0"/>
              <a:t>Annual Professional Seminar</a:t>
            </a:r>
          </a:p>
          <a:p>
            <a:r>
              <a:rPr lang="en-US" dirty="0" smtClean="0"/>
              <a:t>Testing Seminars</a:t>
            </a:r>
          </a:p>
          <a:p>
            <a:r>
              <a:rPr lang="en-US" dirty="0" smtClean="0"/>
              <a:t>Faculty Development Workshop</a:t>
            </a:r>
          </a:p>
          <a:p>
            <a:r>
              <a:rPr lang="en-US" dirty="0" smtClean="0"/>
              <a:t>BILC Cooperative Visits</a:t>
            </a:r>
          </a:p>
          <a:p>
            <a:r>
              <a:rPr lang="en-US" dirty="0" smtClean="0"/>
              <a:t>Special Initiatives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44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C:\Jeannie's Stuff\Letterheads, Templates, Certificates, &amp; Original Creations\Logos &amp; Photos\natologo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33350"/>
            <a:ext cx="1752600" cy="1314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2014 </a:t>
            </a:r>
            <a:br>
              <a:rPr lang="en-US" dirty="0" smtClean="0"/>
            </a:br>
            <a:r>
              <a:rPr lang="en-US" dirty="0" smtClean="0"/>
              <a:t>STANAG 6001 Testing Workshop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Reichenau</a:t>
            </a:r>
            <a:r>
              <a:rPr lang="en-US" dirty="0"/>
              <a:t>, Austria</a:t>
            </a:r>
          </a:p>
          <a:p>
            <a:r>
              <a:rPr lang="en-US" dirty="0"/>
              <a:t>8-12 September </a:t>
            </a:r>
          </a:p>
          <a:p>
            <a:r>
              <a:rPr lang="en-US" dirty="0"/>
              <a:t>Topic: Item Development Practices</a:t>
            </a:r>
          </a:p>
        </p:txBody>
      </p:sp>
      <p:pic>
        <p:nvPicPr>
          <p:cNvPr id="28674" name="Picture 2" descr="G:\PLTCE\BILC Professional Seminars and Conferences- DVD's\BILC- Reichenau, Austria 2014\photos\2014-09-10_MilAk\DSC_5715.JPG"/>
          <p:cNvPicPr>
            <a:picLocks noChangeAspect="1" noChangeArrowheads="1"/>
          </p:cNvPicPr>
          <p:nvPr/>
        </p:nvPicPr>
        <p:blipFill>
          <a:blip r:embed="rId2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4267200" y="3809999"/>
            <a:ext cx="3657600" cy="2410691"/>
          </a:xfrm>
          <a:prstGeom prst="rect">
            <a:avLst/>
          </a:prstGeom>
          <a:noFill/>
        </p:spPr>
      </p:pic>
      <p:pic>
        <p:nvPicPr>
          <p:cNvPr id="6" name="Picture 4" descr="http://upload.wikimedia.org/wikipedia/commons/thumb/4/41/Flag_of_Austria.svg/2000px-Flag_of_Austria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4343400"/>
            <a:ext cx="1447800" cy="9147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2014 </a:t>
            </a:r>
            <a:br>
              <a:rPr lang="en-US" dirty="0" smtClean="0"/>
            </a:br>
            <a:r>
              <a:rPr lang="en-US" dirty="0" smtClean="0"/>
              <a:t>Professional Seminar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086600" cy="3505200"/>
          </a:xfrm>
        </p:spPr>
        <p:txBody>
          <a:bodyPr>
            <a:normAutofit/>
          </a:bodyPr>
          <a:lstStyle/>
          <a:p>
            <a:r>
              <a:rPr lang="en-US" dirty="0"/>
              <a:t>Ellwangen, Germany</a:t>
            </a:r>
          </a:p>
          <a:p>
            <a:r>
              <a:rPr lang="en-US" dirty="0"/>
              <a:t>12-17 October </a:t>
            </a:r>
          </a:p>
          <a:p>
            <a:r>
              <a:rPr lang="en-US" dirty="0"/>
              <a:t>Theme: Catering to Diversity</a:t>
            </a:r>
            <a:r>
              <a:rPr lang="en-US" dirty="0" smtClean="0"/>
              <a:t>:  Tailored </a:t>
            </a:r>
            <a:r>
              <a:rPr lang="en-US" dirty="0"/>
              <a:t>Approaches to Language </a:t>
            </a:r>
            <a:r>
              <a:rPr lang="en-US" dirty="0" smtClean="0"/>
              <a:t>Training</a:t>
            </a:r>
            <a:endParaRPr lang="en-US" dirty="0"/>
          </a:p>
        </p:txBody>
      </p:sp>
      <p:pic>
        <p:nvPicPr>
          <p:cNvPr id="17416" name="Picture 8" descr="http://www.marshallcenter.org/mcpublicweb/MCDocs/images/img_MC/img_news/img_2014/PLTCE_20Oct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038600"/>
            <a:ext cx="4124484" cy="259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7418" name="Picture 10" descr="http://upload.wikimedia.org/wikipedia/en/thumb/b/ba/Flag_of_Germany.svg/1280px-Flag_of_Germany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4724400"/>
            <a:ext cx="1397000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763000" cy="1143000"/>
          </a:xfrm>
        </p:spPr>
        <p:txBody>
          <a:bodyPr/>
          <a:lstStyle/>
          <a:p>
            <a:r>
              <a:rPr lang="en-US" dirty="0" smtClean="0"/>
              <a:t>Seminars/Workshops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2014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92361"/>
            <a:ext cx="4040188" cy="437832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Advanced Language Testing Seminar (ALTS)                                    </a:t>
            </a:r>
            <a:r>
              <a:rPr lang="en-US" i="1" dirty="0" smtClean="0"/>
              <a:t>2-20 June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Language Testing Seminar (LTS)                                                       </a:t>
            </a:r>
            <a:r>
              <a:rPr lang="en-US" i="1" dirty="0" smtClean="0"/>
              <a:t>15-26 September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Language Standards &amp; Assessment Seminar (LSAS)                       </a:t>
            </a:r>
            <a:r>
              <a:rPr lang="en-US" i="1" dirty="0" smtClean="0"/>
              <a:t>3-11 December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52600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2015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92361"/>
            <a:ext cx="4041775" cy="437832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Language Testing Seminar (LTS)                                                         </a:t>
            </a:r>
            <a:r>
              <a:rPr lang="en-US" i="1" dirty="0" smtClean="0"/>
              <a:t>9-20 February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English Teaching Faculty Development Workshop                       </a:t>
            </a:r>
            <a:r>
              <a:rPr lang="en-US" i="1" dirty="0" smtClean="0"/>
              <a:t>10-19 March 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Language Standards &amp; Assessment Seminar (LSAS)                      </a:t>
            </a:r>
            <a:r>
              <a:rPr lang="en-US" i="1" dirty="0" smtClean="0"/>
              <a:t>21-30 April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597665" y="266700"/>
            <a:ext cx="1241535" cy="1219200"/>
            <a:chOff x="9525000" y="1447800"/>
            <a:chExt cx="1317735" cy="1295400"/>
          </a:xfrm>
        </p:grpSpPr>
        <p:sp>
          <p:nvSpPr>
            <p:cNvPr id="8" name="Oval 7"/>
            <p:cNvSpPr/>
            <p:nvPr/>
          </p:nvSpPr>
          <p:spPr>
            <a:xfrm>
              <a:off x="9525000" y="1447800"/>
              <a:ext cx="1295400" cy="1295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 descr="C:\Jeannie's Stuff\Letterheads, Templates, Certificates, &amp; Original Creations\Logos &amp; Photos\PLTCE logo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525000" y="1447800"/>
              <a:ext cx="1317735" cy="1295400"/>
            </a:xfrm>
            <a:prstGeom prst="rect">
              <a:avLst/>
            </a:prstGeom>
            <a:noFill/>
          </p:spPr>
        </p:pic>
      </p:grpSp>
      <p:pic>
        <p:nvPicPr>
          <p:cNvPr id="10" name="Picture 5" descr="C:\Jeannie's Stuff\Letterheads, Templates, Certificates, &amp; Original Creations\Logos &amp; Photos\natologo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266700"/>
            <a:ext cx="1625600" cy="1219200"/>
          </a:xfrm>
          <a:prstGeom prst="rect">
            <a:avLst/>
          </a:prstGeom>
          <a:noFill/>
        </p:spPr>
      </p:pic>
      <p:pic>
        <p:nvPicPr>
          <p:cNvPr id="11" name="Picture 6" descr="C:\Jeannie's Stuff\Letterheads, Templates, Certificates, &amp; Original Creations\Logos &amp; Photos\bilc logo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05800" y="6146800"/>
            <a:ext cx="762000" cy="63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/>
          <a:lstStyle/>
          <a:p>
            <a:r>
              <a:rPr lang="en-US" dirty="0" smtClean="0"/>
              <a:t>BILC Calendar</a:t>
            </a:r>
            <a:endParaRPr lang="en-US" dirty="0"/>
          </a:p>
        </p:txBody>
      </p:sp>
      <p:pic>
        <p:nvPicPr>
          <p:cNvPr id="3" name="Picture 5" descr="G:\PLTCE\BILC Secretariat\BILC Calendar\2015\BILC calendar 2015 updated as of 13 Apr 15.jpg"/>
          <p:cNvPicPr>
            <a:picLocks noChangeAspect="1" noChangeArrowheads="1"/>
          </p:cNvPicPr>
          <p:nvPr/>
        </p:nvPicPr>
        <p:blipFill>
          <a:blip r:embed="rId2" cstate="print"/>
          <a:srcRect l="4314" t="2222" r="3661" b="2222"/>
          <a:stretch>
            <a:fillRect/>
          </a:stretch>
        </p:blipFill>
        <p:spPr bwMode="auto">
          <a:xfrm>
            <a:off x="2133599" y="152400"/>
            <a:ext cx="4953001" cy="655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763000" cy="1143000"/>
          </a:xfrm>
        </p:spPr>
        <p:txBody>
          <a:bodyPr/>
          <a:lstStyle/>
          <a:p>
            <a:r>
              <a:rPr lang="en-US" dirty="0" smtClean="0"/>
              <a:t>BILC Cooperative Visits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924800" cy="60960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Algeria, </a:t>
            </a:r>
            <a:r>
              <a:rPr lang="en-US" i="1" dirty="0" smtClean="0"/>
              <a:t>June 2014</a:t>
            </a:r>
            <a:endParaRPr lang="en-US" dirty="0" smtClean="0"/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Montenegro, </a:t>
            </a:r>
            <a:r>
              <a:rPr lang="en-US" i="1" dirty="0" smtClean="0"/>
              <a:t>July 2014</a:t>
            </a:r>
            <a:endParaRPr lang="en-US" dirty="0" smtClean="0"/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Uzbekistan,  </a:t>
            </a:r>
            <a:r>
              <a:rPr lang="en-US" i="1" dirty="0" smtClean="0"/>
              <a:t>August 2014 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Ukraine</a:t>
            </a:r>
            <a:r>
              <a:rPr lang="en-US" i="1" dirty="0" smtClean="0"/>
              <a:t>, October 2014 </a:t>
            </a:r>
            <a:endParaRPr lang="en-US" dirty="0" smtClean="0"/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Georgia, </a:t>
            </a:r>
            <a:r>
              <a:rPr lang="en-US" i="1" dirty="0" smtClean="0"/>
              <a:t>March 2015</a:t>
            </a:r>
            <a:endParaRPr lang="en-US" dirty="0" smtClean="0"/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United Kingdom, </a:t>
            </a:r>
            <a:r>
              <a:rPr lang="en-US" i="1" dirty="0" smtClean="0"/>
              <a:t>April 2015</a:t>
            </a:r>
            <a:endParaRPr lang="en-US" dirty="0"/>
          </a:p>
        </p:txBody>
      </p:sp>
      <p:pic>
        <p:nvPicPr>
          <p:cNvPr id="7170" name="Picture 2" descr="http://upload.wikimedia.org/wikipedia/commons/thumb/1/17/Union_flag_1606_(Kings_Colors).svg/2000px-Union_flag_1606_(Kings_Colors)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7285" y="1478281"/>
            <a:ext cx="598715" cy="359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7172" name="Picture 4" descr="http://upload.wikimedia.org/wikipedia/en/thumb/c/cf/Flag_of_Canada.svg/1280px-Flag_of_Canada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6685" y="1447800"/>
            <a:ext cx="598715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7" name="Picture 2" descr="http://upload.wikimedia.org/wikipedia/commons/thumb/1/17/Union_flag_1606_(Kings_Colors).svg/2000px-Union_flag_1606_(Kings_Colors)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59285" y="2460171"/>
            <a:ext cx="598715" cy="359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8" name="Picture 4" descr="http://upload.wikimedia.org/wikipedia/en/thumb/c/cf/Flag_of_Canada.svg/1280px-Flag_of_Canada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68685" y="2429690"/>
            <a:ext cx="598715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7174" name="Picture 6" descr="http://upload.wikimedia.org/wikipedia/commons/thumb/1/1b/Flag_of_Croatia.svg/2000px-Flag_of_Croatia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3352256"/>
            <a:ext cx="653143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7176" name="Picture 8" descr="http://upload.wikimedia.org/wikipedia/commons/thumb/9/9a/Flag_of_Bulgaria.svg/2000px-Flag_of_Bulgaria.sv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1" y="3354161"/>
            <a:ext cx="632732" cy="3796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7180" name="Picture 12" descr="Flag of the United States of Americ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96200" y="3352256"/>
            <a:ext cx="653143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7182" name="Picture 14" descr="http://upload.wikimedia.org/wikipedia/commons/thumb/9/9c/Flag_of_Denmark.svg/1280px-Flag_of_Denmark.svg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38057" y="4343400"/>
            <a:ext cx="653143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4" name="Picture 12" descr="Flag of the United States of Americ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04857" y="4343400"/>
            <a:ext cx="653143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7184" name="Picture 16" descr="http://kids.nationalgeographic.com/content/kids/en_US/explore/countries/sweden/_jcr_content/content/textimage/image.img.gif/1396531770900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76800" y="5257800"/>
            <a:ext cx="653143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6" name="Picture 12" descr="Flag of the United States of Americ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3600" y="5257800"/>
            <a:ext cx="653143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7" name="Picture 4" descr="http://upload.wikimedia.org/wikipedia/en/thumb/c/cf/Flag_of_Canada.svg/1280px-Flag_of_Canada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6172200"/>
            <a:ext cx="598715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763000" cy="1143000"/>
          </a:xfrm>
        </p:spPr>
        <p:txBody>
          <a:bodyPr/>
          <a:lstStyle/>
          <a:p>
            <a:r>
              <a:rPr lang="en-US" dirty="0" smtClean="0"/>
              <a:t>Special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Level 4 Working Group</a:t>
            </a:r>
          </a:p>
          <a:p>
            <a:pPr>
              <a:buNone/>
            </a:pPr>
            <a:endParaRPr lang="en-US" sz="900" dirty="0" smtClean="0"/>
          </a:p>
          <a:p>
            <a:r>
              <a:rPr lang="en-US" dirty="0" smtClean="0"/>
              <a:t>NATO-Partnership Training and Education Centre (PTEC) collaboration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sz="1400" dirty="0" smtClean="0"/>
          </a:p>
          <a:p>
            <a:r>
              <a:rPr lang="en-US" dirty="0" smtClean="0"/>
              <a:t>Language Needs Analysis (LNA)</a:t>
            </a:r>
            <a:endParaRPr lang="en-US" dirty="0"/>
          </a:p>
        </p:txBody>
      </p:sp>
      <p:pic>
        <p:nvPicPr>
          <p:cNvPr id="29698" name="Picture 2" descr="C:\Jeannie's Stuff\Letterheads, Templates, Certificates, &amp; Original Creations\Logos &amp; Photos\ptec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3657600"/>
            <a:ext cx="838200" cy="838200"/>
          </a:xfrm>
          <a:prstGeom prst="rect">
            <a:avLst/>
          </a:prstGeom>
          <a:noFill/>
        </p:spPr>
      </p:pic>
      <p:pic>
        <p:nvPicPr>
          <p:cNvPr id="10" name="Picture 2" descr="http://upload.wikimedia.org/wikipedia/commons/thumb/f/f0/Flag_of_Slovenia.svg/2000px-Flag_of_Slovenia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3733801"/>
            <a:ext cx="598714" cy="380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1" name="Picture 4" descr="http://upload.wikimedia.org/wikipedia/commons/thumb/9/9a/Flag_of_Bulgaria.svg/1280px-Flag_of_Bulgaria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3733801"/>
            <a:ext cx="598715" cy="359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2" name="Picture 6" descr="http://upload.wikimedia.org/wikipedia/commons/2/25/Flag_of_Transjordan_%281928-39%29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4114800"/>
            <a:ext cx="598714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3" name="Picture 12" descr="Flag of the United States of Americ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24400" y="4114800"/>
            <a:ext cx="653143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210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2_Office Theme</vt:lpstr>
      <vt:lpstr>BILC Update</vt:lpstr>
      <vt:lpstr>Slide 2</vt:lpstr>
      <vt:lpstr>BILC Activities and Events</vt:lpstr>
      <vt:lpstr>2014  STANAG 6001 Testing Workshop </vt:lpstr>
      <vt:lpstr>2014  Professional Seminar</vt:lpstr>
      <vt:lpstr>Seminars/Workshops</vt:lpstr>
      <vt:lpstr>BILC Calendar</vt:lpstr>
      <vt:lpstr>BILC Cooperative Visits</vt:lpstr>
      <vt:lpstr>Special Initiatives</vt:lpstr>
    </vt:vector>
  </TitlesOfParts>
  <Company>George C. Marshall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BILC Update June 2014 – May 2015</dc:title>
  <dc:creator>lura.weddle</dc:creator>
  <cp:lastModifiedBy>peggy</cp:lastModifiedBy>
  <cp:revision>31</cp:revision>
  <dcterms:created xsi:type="dcterms:W3CDTF">2015-04-27T09:24:28Z</dcterms:created>
  <dcterms:modified xsi:type="dcterms:W3CDTF">2015-05-02T19:31:23Z</dcterms:modified>
</cp:coreProperties>
</file>