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1"/>
  </p:notesMasterIdLst>
  <p:handoutMasterIdLst>
    <p:handoutMasterId r:id="rId32"/>
  </p:handoutMasterIdLst>
  <p:sldIdLst>
    <p:sldId id="267" r:id="rId3"/>
    <p:sldId id="269" r:id="rId4"/>
    <p:sldId id="259" r:id="rId5"/>
    <p:sldId id="257" r:id="rId6"/>
    <p:sldId id="265" r:id="rId7"/>
    <p:sldId id="268" r:id="rId8"/>
    <p:sldId id="261" r:id="rId9"/>
    <p:sldId id="262" r:id="rId10"/>
    <p:sldId id="271" r:id="rId11"/>
    <p:sldId id="272" r:id="rId12"/>
    <p:sldId id="273"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16" autoAdjust="0"/>
  </p:normalViewPr>
  <p:slideViewPr>
    <p:cSldViewPr>
      <p:cViewPr varScale="1">
        <p:scale>
          <a:sx n="48" d="100"/>
          <a:sy n="48" d="100"/>
        </p:scale>
        <p:origin x="1339" y="5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4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file:///\\localhost\Users\ml876\Desktop\19apr16-%20test%201%20-%20take%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[test 2 - 19apr16.xlsx]SAMPLE 4!Tabella_pivot2</c:name>
    <c:fmtId val="-1"/>
  </c:pivotSource>
  <c:chart>
    <c:title>
      <c:tx>
        <c:rich>
          <a:bodyPr rot="0" spcFirstLastPara="1" vertOverflow="ellipsis" vert="horz" wrap="square" anchor="ctr" anchorCtr="1"/>
          <a:lstStyle/>
          <a:p>
            <a:pPr>
              <a:defRPr lang="en-US" sz="2800" b="1" i="0" u="none" strike="noStrike" kern="1200" spc="0" baseline="0">
                <a:solidFill>
                  <a:schemeClr val="tx1">
                    <a:lumMod val="65000"/>
                    <a:lumOff val="35000"/>
                  </a:schemeClr>
                </a:solidFill>
                <a:latin typeface="+mn-lt"/>
                <a:ea typeface="+mn-ea"/>
                <a:cs typeface="+mn-cs"/>
              </a:defRPr>
            </a:pPr>
            <a:r>
              <a:rPr lang="it-IT" sz="2800" b="1"/>
              <a:t>SAMPLE</a:t>
            </a:r>
            <a:r>
              <a:rPr lang="it-IT" sz="2800" b="1" baseline="0"/>
              <a:t> 4</a:t>
            </a:r>
            <a:endParaRPr lang="it-IT" sz="2800" b="1"/>
          </a:p>
        </c:rich>
      </c:tx>
      <c:overlay val="0"/>
      <c:spPr>
        <a:noFill/>
        <a:ln>
          <a:noFill/>
        </a:ln>
        <a:effectLst/>
      </c:spPr>
    </c:title>
    <c:autoTitleDeleted val="0"/>
    <c:pivotFmts>
      <c:pivotFmt>
        <c:idx val="0"/>
        <c:spPr>
          <a:solidFill>
            <a:srgbClr val="CCFF99"/>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ysClr val="windowText" lastClr="000000"/>
                  </a:solidFill>
                  <a:latin typeface="+mn-lt"/>
                  <a:ea typeface="+mn-ea"/>
                  <a:cs typeface="+mn-cs"/>
                </a:defRPr>
              </a:pPr>
              <a:endParaRPr lang="lv-LV"/>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bg1"/>
                  </a:solidFill>
                  <a:latin typeface="+mn-lt"/>
                  <a:ea typeface="+mn-ea"/>
                  <a:cs typeface="+mn-cs"/>
                </a:defRPr>
              </a:pPr>
              <a:endParaRPr lang="lv-LV"/>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CCFF99"/>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ysClr val="windowText" lastClr="000000"/>
                  </a:solidFill>
                  <a:latin typeface="+mn-lt"/>
                  <a:ea typeface="+mn-ea"/>
                  <a:cs typeface="+mn-cs"/>
                </a:defRPr>
              </a:pPr>
              <a:endParaRPr lang="lv-LV"/>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bg1"/>
                  </a:solidFill>
                  <a:latin typeface="+mn-lt"/>
                  <a:ea typeface="+mn-ea"/>
                  <a:cs typeface="+mn-cs"/>
                </a:defRPr>
              </a:pPr>
              <a:endParaRPr lang="lv-LV"/>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rgbClr val="CCFF99"/>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ysClr val="windowText" lastClr="000000"/>
                  </a:solidFill>
                  <a:latin typeface="+mn-lt"/>
                  <a:ea typeface="+mn-ea"/>
                  <a:cs typeface="+mn-cs"/>
                </a:defRPr>
              </a:pPr>
              <a:endParaRPr lang="lv-LV"/>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bg1"/>
                  </a:solidFill>
                  <a:latin typeface="+mn-lt"/>
                  <a:ea typeface="+mn-ea"/>
                  <a:cs typeface="+mn-cs"/>
                </a:defRPr>
              </a:pPr>
              <a:endParaRPr lang="lv-LV"/>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bg1"/>
                  </a:solidFill>
                  <a:latin typeface="+mn-lt"/>
                  <a:ea typeface="+mn-ea"/>
                  <a:cs typeface="+mn-cs"/>
                </a:defRPr>
              </a:pPr>
              <a:endParaRPr lang="lv-LV"/>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rgbClr val="CCFF99"/>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ysClr val="windowText" lastClr="000000"/>
                  </a:solidFill>
                  <a:latin typeface="+mn-lt"/>
                  <a:ea typeface="+mn-ea"/>
                  <a:cs typeface="+mn-cs"/>
                </a:defRPr>
              </a:pPr>
              <a:endParaRPr lang="lv-LV"/>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'SAMPLE 4'!$B$3:$B$4</c:f>
              <c:strCache>
                <c:ptCount val="1"/>
                <c:pt idx="0">
                  <c:v>Somma di NO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bg1"/>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'SAMPLE 4'!$A$5:$A$14</c:f>
              <c:strCache>
                <c:ptCount val="9"/>
                <c:pt idx="0">
                  <c:v>QUEST 1</c:v>
                </c:pt>
                <c:pt idx="1">
                  <c:v>QUEST 2</c:v>
                </c:pt>
                <c:pt idx="2">
                  <c:v>QUEST 3</c:v>
                </c:pt>
                <c:pt idx="3">
                  <c:v>QUEST 4</c:v>
                </c:pt>
                <c:pt idx="4">
                  <c:v>QUEST 5</c:v>
                </c:pt>
                <c:pt idx="5">
                  <c:v>QUEST 6</c:v>
                </c:pt>
                <c:pt idx="6">
                  <c:v>QUEST 7</c:v>
                </c:pt>
                <c:pt idx="7">
                  <c:v>QUEST 8</c:v>
                </c:pt>
                <c:pt idx="8">
                  <c:v>QUEST 9</c:v>
                </c:pt>
              </c:strCache>
            </c:strRef>
          </c:cat>
          <c:val>
            <c:numRef>
              <c:f>'SAMPLE 4'!$B$5:$B$14</c:f>
              <c:numCache>
                <c:formatCode>General</c:formatCode>
                <c:ptCount val="9"/>
                <c:pt idx="0">
                  <c:v>1</c:v>
                </c:pt>
                <c:pt idx="1">
                  <c:v>6</c:v>
                </c:pt>
                <c:pt idx="2">
                  <c:v>0</c:v>
                </c:pt>
                <c:pt idx="3">
                  <c:v>0</c:v>
                </c:pt>
                <c:pt idx="4">
                  <c:v>0</c:v>
                </c:pt>
                <c:pt idx="5">
                  <c:v>0</c:v>
                </c:pt>
                <c:pt idx="6">
                  <c:v>0</c:v>
                </c:pt>
                <c:pt idx="7">
                  <c:v>0</c:v>
                </c:pt>
                <c:pt idx="8">
                  <c:v>0</c:v>
                </c:pt>
              </c:numCache>
            </c:numRef>
          </c:val>
        </c:ser>
        <c:ser>
          <c:idx val="1"/>
          <c:order val="1"/>
          <c:tx>
            <c:strRef>
              <c:f>'SAMPLE 4'!$C$3:$C$4</c:f>
              <c:strCache>
                <c:ptCount val="1"/>
                <c:pt idx="0">
                  <c:v>Somma di PARTIAL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'SAMPLE 4'!$A$5:$A$14</c:f>
              <c:strCache>
                <c:ptCount val="9"/>
                <c:pt idx="0">
                  <c:v>QUEST 1</c:v>
                </c:pt>
                <c:pt idx="1">
                  <c:v>QUEST 2</c:v>
                </c:pt>
                <c:pt idx="2">
                  <c:v>QUEST 3</c:v>
                </c:pt>
                <c:pt idx="3">
                  <c:v>QUEST 4</c:v>
                </c:pt>
                <c:pt idx="4">
                  <c:v>QUEST 5</c:v>
                </c:pt>
                <c:pt idx="5">
                  <c:v>QUEST 6</c:v>
                </c:pt>
                <c:pt idx="6">
                  <c:v>QUEST 7</c:v>
                </c:pt>
                <c:pt idx="7">
                  <c:v>QUEST 8</c:v>
                </c:pt>
                <c:pt idx="8">
                  <c:v>QUEST 9</c:v>
                </c:pt>
              </c:strCache>
            </c:strRef>
          </c:cat>
          <c:val>
            <c:numRef>
              <c:f>'SAMPLE 4'!$C$5:$C$14</c:f>
              <c:numCache>
                <c:formatCode>General</c:formatCode>
                <c:ptCount val="9"/>
                <c:pt idx="0">
                  <c:v>2</c:v>
                </c:pt>
                <c:pt idx="1">
                  <c:v>5</c:v>
                </c:pt>
                <c:pt idx="2">
                  <c:v>3</c:v>
                </c:pt>
                <c:pt idx="3">
                  <c:v>0</c:v>
                </c:pt>
                <c:pt idx="4">
                  <c:v>0</c:v>
                </c:pt>
                <c:pt idx="5">
                  <c:v>0</c:v>
                </c:pt>
                <c:pt idx="6">
                  <c:v>1</c:v>
                </c:pt>
                <c:pt idx="7">
                  <c:v>0</c:v>
                </c:pt>
                <c:pt idx="8">
                  <c:v>0</c:v>
                </c:pt>
              </c:numCache>
            </c:numRef>
          </c:val>
        </c:ser>
        <c:ser>
          <c:idx val="2"/>
          <c:order val="2"/>
          <c:tx>
            <c:strRef>
              <c:f>'SAMPLE 4'!$D$3:$D$4</c:f>
              <c:strCache>
                <c:ptCount val="1"/>
                <c:pt idx="0">
                  <c:v>Somma di YES</c:v>
                </c:pt>
              </c:strCache>
            </c:strRef>
          </c:tx>
          <c:spPr>
            <a:solidFill>
              <a:srgbClr val="CCFF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ysClr val="windowText" lastClr="000000"/>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'SAMPLE 4'!$A$5:$A$14</c:f>
              <c:strCache>
                <c:ptCount val="9"/>
                <c:pt idx="0">
                  <c:v>QUEST 1</c:v>
                </c:pt>
                <c:pt idx="1">
                  <c:v>QUEST 2</c:v>
                </c:pt>
                <c:pt idx="2">
                  <c:v>QUEST 3</c:v>
                </c:pt>
                <c:pt idx="3">
                  <c:v>QUEST 4</c:v>
                </c:pt>
                <c:pt idx="4">
                  <c:v>QUEST 5</c:v>
                </c:pt>
                <c:pt idx="5">
                  <c:v>QUEST 6</c:v>
                </c:pt>
                <c:pt idx="6">
                  <c:v>QUEST 7</c:v>
                </c:pt>
                <c:pt idx="7">
                  <c:v>QUEST 8</c:v>
                </c:pt>
                <c:pt idx="8">
                  <c:v>QUEST 9</c:v>
                </c:pt>
              </c:strCache>
            </c:strRef>
          </c:cat>
          <c:val>
            <c:numRef>
              <c:f>'SAMPLE 4'!$D$5:$D$14</c:f>
              <c:numCache>
                <c:formatCode>General</c:formatCode>
                <c:ptCount val="9"/>
                <c:pt idx="0">
                  <c:v>8</c:v>
                </c:pt>
                <c:pt idx="1">
                  <c:v>0</c:v>
                </c:pt>
                <c:pt idx="2">
                  <c:v>8</c:v>
                </c:pt>
                <c:pt idx="3">
                  <c:v>11</c:v>
                </c:pt>
                <c:pt idx="4">
                  <c:v>11</c:v>
                </c:pt>
                <c:pt idx="5">
                  <c:v>11</c:v>
                </c:pt>
                <c:pt idx="6">
                  <c:v>10</c:v>
                </c:pt>
                <c:pt idx="7">
                  <c:v>11</c:v>
                </c:pt>
                <c:pt idx="8">
                  <c:v>0</c:v>
                </c:pt>
              </c:numCache>
            </c:numRef>
          </c:val>
        </c:ser>
        <c:dLbls>
          <c:showLegendKey val="0"/>
          <c:showVal val="0"/>
          <c:showCatName val="0"/>
          <c:showSerName val="0"/>
          <c:showPercent val="0"/>
          <c:showBubbleSize val="0"/>
        </c:dLbls>
        <c:gapWidth val="150"/>
        <c:overlap val="100"/>
        <c:axId val="286861576"/>
        <c:axId val="286861968"/>
      </c:barChart>
      <c:catAx>
        <c:axId val="286861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1" i="0" u="none" strike="noStrike" kern="1200" baseline="0">
                <a:solidFill>
                  <a:schemeClr val="tx1">
                    <a:lumMod val="65000"/>
                    <a:lumOff val="35000"/>
                  </a:schemeClr>
                </a:solidFill>
                <a:latin typeface="+mn-lt"/>
                <a:ea typeface="+mn-ea"/>
                <a:cs typeface="+mn-cs"/>
              </a:defRPr>
            </a:pPr>
            <a:endParaRPr lang="lv-LV"/>
          </a:p>
        </c:txPr>
        <c:crossAx val="286861968"/>
        <c:crosses val="autoZero"/>
        <c:auto val="1"/>
        <c:lblAlgn val="ctr"/>
        <c:lblOffset val="100"/>
        <c:noMultiLvlLbl val="0"/>
      </c:catAx>
      <c:valAx>
        <c:axId val="286861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lv-LV"/>
          </a:p>
        </c:txPr>
        <c:crossAx val="28686157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lv-LV"/>
    </a:p>
  </c:txPr>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[18apr16-1.xlsx]SAMPLE 1!Tabella_pivot5</c:name>
    <c:fmtId val="-1"/>
  </c:pivotSource>
  <c:chart>
    <c:title>
      <c:tx>
        <c:rich>
          <a:bodyPr rot="0" spcFirstLastPara="1" vertOverflow="ellipsis" vert="horz" wrap="square" anchor="ctr" anchorCtr="1"/>
          <a:lstStyle/>
          <a:p>
            <a:pPr>
              <a:defRPr lang="en-US" sz="2800" b="1" i="0" u="none" strike="noStrike" kern="1200" spc="0" baseline="0">
                <a:solidFill>
                  <a:schemeClr val="tx1">
                    <a:lumMod val="65000"/>
                    <a:lumOff val="35000"/>
                  </a:schemeClr>
                </a:solidFill>
                <a:latin typeface="+mn-lt"/>
                <a:ea typeface="+mn-ea"/>
                <a:cs typeface="+mn-cs"/>
              </a:defRPr>
            </a:pPr>
            <a:r>
              <a:rPr lang="it-IT" sz="2800" b="1"/>
              <a:t>SAMPLE</a:t>
            </a:r>
            <a:r>
              <a:rPr lang="it-IT" sz="2800" b="1" baseline="0"/>
              <a:t> 1</a:t>
            </a:r>
            <a:endParaRPr lang="it-IT" sz="2800" b="1"/>
          </a:p>
        </c:rich>
      </c:tx>
      <c:overlay val="0"/>
      <c:spPr>
        <a:noFill/>
        <a:ln>
          <a:noFill/>
        </a:ln>
        <a:effectLst/>
      </c:spPr>
    </c:title>
    <c:autoTitleDeleted val="0"/>
    <c:pivotFmts>
      <c:pivotFmt>
        <c:idx val="0"/>
        <c:spPr>
          <a:solidFill>
            <a:srgbClr val="CCFF99"/>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ysClr val="windowText" lastClr="000000"/>
                  </a:solidFill>
                  <a:latin typeface="+mn-lt"/>
                  <a:ea typeface="+mn-ea"/>
                  <a:cs typeface="+mn-cs"/>
                </a:defRPr>
              </a:pPr>
              <a:endParaRPr lang="lv-LV"/>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bg1"/>
                  </a:solidFill>
                  <a:latin typeface="+mn-lt"/>
                  <a:ea typeface="+mn-ea"/>
                  <a:cs typeface="+mn-cs"/>
                </a:defRPr>
              </a:pPr>
              <a:endParaRPr lang="lv-LV"/>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'SAMPLE 1'!$B$3:$B$4</c:f>
              <c:strCache>
                <c:ptCount val="1"/>
                <c:pt idx="0">
                  <c:v>Somma di YES</c:v>
                </c:pt>
              </c:strCache>
            </c:strRef>
          </c:tx>
          <c:spPr>
            <a:solidFill>
              <a:srgbClr val="CCFF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ysClr val="windowText" lastClr="000000"/>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'SAMPLE 1'!$A$5:$A$13</c:f>
              <c:strCache>
                <c:ptCount val="8"/>
                <c:pt idx="0">
                  <c:v>QUEST 1</c:v>
                </c:pt>
                <c:pt idx="1">
                  <c:v>QUEST 2</c:v>
                </c:pt>
                <c:pt idx="2">
                  <c:v>QUEST 3</c:v>
                </c:pt>
                <c:pt idx="3">
                  <c:v>QUEST 4</c:v>
                </c:pt>
                <c:pt idx="4">
                  <c:v>QUEST 5</c:v>
                </c:pt>
                <c:pt idx="5">
                  <c:v>QUEST 6</c:v>
                </c:pt>
                <c:pt idx="6">
                  <c:v>QUEST 7</c:v>
                </c:pt>
                <c:pt idx="7">
                  <c:v>QUEST 8</c:v>
                </c:pt>
              </c:strCache>
            </c:strRef>
          </c:cat>
          <c:val>
            <c:numRef>
              <c:f>'SAMPLE 1'!$B$5:$B$13</c:f>
              <c:numCache>
                <c:formatCode>General</c:formatCode>
                <c:ptCount val="8"/>
                <c:pt idx="0">
                  <c:v>0</c:v>
                </c:pt>
                <c:pt idx="1">
                  <c:v>0</c:v>
                </c:pt>
                <c:pt idx="2">
                  <c:v>0</c:v>
                </c:pt>
                <c:pt idx="3">
                  <c:v>0</c:v>
                </c:pt>
                <c:pt idx="4">
                  <c:v>1</c:v>
                </c:pt>
                <c:pt idx="5">
                  <c:v>0</c:v>
                </c:pt>
                <c:pt idx="6">
                  <c:v>3</c:v>
                </c:pt>
                <c:pt idx="7">
                  <c:v>4</c:v>
                </c:pt>
              </c:numCache>
            </c:numRef>
          </c:val>
        </c:ser>
        <c:ser>
          <c:idx val="1"/>
          <c:order val="1"/>
          <c:tx>
            <c:strRef>
              <c:f>'SAMPLE 1'!$C$3:$C$4</c:f>
              <c:strCache>
                <c:ptCount val="1"/>
                <c:pt idx="0">
                  <c:v>Somma di PARTIAL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'SAMPLE 1'!$A$5:$A$13</c:f>
              <c:strCache>
                <c:ptCount val="8"/>
                <c:pt idx="0">
                  <c:v>QUEST 1</c:v>
                </c:pt>
                <c:pt idx="1">
                  <c:v>QUEST 2</c:v>
                </c:pt>
                <c:pt idx="2">
                  <c:v>QUEST 3</c:v>
                </c:pt>
                <c:pt idx="3">
                  <c:v>QUEST 4</c:v>
                </c:pt>
                <c:pt idx="4">
                  <c:v>QUEST 5</c:v>
                </c:pt>
                <c:pt idx="5">
                  <c:v>QUEST 6</c:v>
                </c:pt>
                <c:pt idx="6">
                  <c:v>QUEST 7</c:v>
                </c:pt>
                <c:pt idx="7">
                  <c:v>QUEST 8</c:v>
                </c:pt>
              </c:strCache>
            </c:strRef>
          </c:cat>
          <c:val>
            <c:numRef>
              <c:f>'SAMPLE 1'!$C$5:$C$13</c:f>
              <c:numCache>
                <c:formatCode>General</c:formatCode>
                <c:ptCount val="8"/>
                <c:pt idx="0">
                  <c:v>0</c:v>
                </c:pt>
                <c:pt idx="1">
                  <c:v>8</c:v>
                </c:pt>
                <c:pt idx="2">
                  <c:v>8</c:v>
                </c:pt>
                <c:pt idx="3">
                  <c:v>2</c:v>
                </c:pt>
                <c:pt idx="4">
                  <c:v>7</c:v>
                </c:pt>
                <c:pt idx="5">
                  <c:v>2</c:v>
                </c:pt>
                <c:pt idx="6">
                  <c:v>3</c:v>
                </c:pt>
                <c:pt idx="7">
                  <c:v>3</c:v>
                </c:pt>
              </c:numCache>
            </c:numRef>
          </c:val>
        </c:ser>
        <c:ser>
          <c:idx val="2"/>
          <c:order val="2"/>
          <c:tx>
            <c:strRef>
              <c:f>'SAMPLE 1'!$D$3:$D$4</c:f>
              <c:strCache>
                <c:ptCount val="1"/>
                <c:pt idx="0">
                  <c:v>Somma di NO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bg1"/>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'SAMPLE 1'!$A$5:$A$13</c:f>
              <c:strCache>
                <c:ptCount val="8"/>
                <c:pt idx="0">
                  <c:v>QUEST 1</c:v>
                </c:pt>
                <c:pt idx="1">
                  <c:v>QUEST 2</c:v>
                </c:pt>
                <c:pt idx="2">
                  <c:v>QUEST 3</c:v>
                </c:pt>
                <c:pt idx="3">
                  <c:v>QUEST 4</c:v>
                </c:pt>
                <c:pt idx="4">
                  <c:v>QUEST 5</c:v>
                </c:pt>
                <c:pt idx="5">
                  <c:v>QUEST 6</c:v>
                </c:pt>
                <c:pt idx="6">
                  <c:v>QUEST 7</c:v>
                </c:pt>
                <c:pt idx="7">
                  <c:v>QUEST 8</c:v>
                </c:pt>
              </c:strCache>
            </c:strRef>
          </c:cat>
          <c:val>
            <c:numRef>
              <c:f>'SAMPLE 1'!$D$5:$D$13</c:f>
              <c:numCache>
                <c:formatCode>General</c:formatCode>
                <c:ptCount val="8"/>
                <c:pt idx="0">
                  <c:v>11</c:v>
                </c:pt>
                <c:pt idx="1">
                  <c:v>3</c:v>
                </c:pt>
                <c:pt idx="2">
                  <c:v>3</c:v>
                </c:pt>
                <c:pt idx="3">
                  <c:v>9</c:v>
                </c:pt>
                <c:pt idx="4">
                  <c:v>3</c:v>
                </c:pt>
                <c:pt idx="5">
                  <c:v>9</c:v>
                </c:pt>
                <c:pt idx="6">
                  <c:v>5</c:v>
                </c:pt>
                <c:pt idx="7">
                  <c:v>4</c:v>
                </c:pt>
              </c:numCache>
            </c:numRef>
          </c:val>
        </c:ser>
        <c:dLbls>
          <c:showLegendKey val="0"/>
          <c:showVal val="0"/>
          <c:showCatName val="0"/>
          <c:showSerName val="0"/>
          <c:showPercent val="0"/>
          <c:showBubbleSize val="0"/>
        </c:dLbls>
        <c:gapWidth val="150"/>
        <c:overlap val="100"/>
        <c:axId val="286858048"/>
        <c:axId val="286856872"/>
      </c:barChart>
      <c:catAx>
        <c:axId val="28685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1" i="0" u="none" strike="noStrike" kern="1200" baseline="0">
                <a:solidFill>
                  <a:schemeClr val="tx1">
                    <a:lumMod val="65000"/>
                    <a:lumOff val="35000"/>
                  </a:schemeClr>
                </a:solidFill>
                <a:latin typeface="+mn-lt"/>
                <a:ea typeface="+mn-ea"/>
                <a:cs typeface="+mn-cs"/>
              </a:defRPr>
            </a:pPr>
            <a:endParaRPr lang="lv-LV"/>
          </a:p>
        </c:txPr>
        <c:crossAx val="286856872"/>
        <c:crosses val="autoZero"/>
        <c:auto val="1"/>
        <c:lblAlgn val="ctr"/>
        <c:lblOffset val="100"/>
        <c:noMultiLvlLbl val="0"/>
      </c:catAx>
      <c:valAx>
        <c:axId val="286856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lv-LV"/>
          </a:p>
        </c:txPr>
        <c:crossAx val="28685804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lv-LV"/>
    </a:p>
  </c:txPr>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FB8634D-DAF6-4F7B-A614-C8E5FFB889A9}" type="datetimeFigureOut">
              <a:rPr lang="en-US" smtClean="0"/>
              <a:pPr/>
              <a:t>5/22/2016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0A6C782-2942-4D25-963F-2294620A1C68}" type="slidenum">
              <a:rPr lang="en-US" smtClean="0"/>
              <a:pPr/>
              <a:t>‹#›</a:t>
            </a:fld>
            <a:endParaRPr lang="en-US"/>
          </a:p>
        </p:txBody>
      </p:sp>
    </p:spTree>
    <p:extLst>
      <p:ext uri="{BB962C8B-B14F-4D97-AF65-F5344CB8AC3E}">
        <p14:creationId xmlns:p14="http://schemas.microsoft.com/office/powerpoint/2010/main" val="1502046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6ABB252-5E67-4679-86DA-214D35FCAA12}" type="datetimeFigureOut">
              <a:rPr lang="en-US" smtClean="0"/>
              <a:t>5/22/2016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B0C1E35-C840-477D-B98F-43B60CF679ED}" type="slidenum">
              <a:rPr lang="en-US" smtClean="0"/>
              <a:t>‹#›</a:t>
            </a:fld>
            <a:endParaRPr lang="en-US"/>
          </a:p>
        </p:txBody>
      </p:sp>
    </p:spTree>
    <p:extLst>
      <p:ext uri="{BB962C8B-B14F-4D97-AF65-F5344CB8AC3E}">
        <p14:creationId xmlns:p14="http://schemas.microsoft.com/office/powerpoint/2010/main" val="3592780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36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Introduction to BILC</a:t>
            </a:r>
          </a:p>
        </p:txBody>
      </p:sp>
    </p:spTree>
    <p:extLst>
      <p:ext uri="{BB962C8B-B14F-4D97-AF65-F5344CB8AC3E}">
        <p14:creationId xmlns:p14="http://schemas.microsoft.com/office/powerpoint/2010/main" val="3907666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29150" cy="3473450"/>
          </a:xfrm>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nl-NL" altLang="en-US" smtClean="0"/>
              <a:t>STANAG 6001 Plus Levels</a:t>
            </a:r>
            <a:endParaRPr lang="nl-NL" altLang="en-US"/>
          </a:p>
        </p:txBody>
      </p:sp>
      <p:sp>
        <p:nvSpPr>
          <p:cNvPr id="5" name="Slide Number Placeholder 4"/>
          <p:cNvSpPr>
            <a:spLocks noGrp="1"/>
          </p:cNvSpPr>
          <p:nvPr>
            <p:ph type="sldNum" sz="quarter" idx="11"/>
          </p:nvPr>
        </p:nvSpPr>
        <p:spPr/>
        <p:txBody>
          <a:bodyPr/>
          <a:lstStyle/>
          <a:p>
            <a:fld id="{3246FA9B-5412-1141-9BD3-E60B11700F09}" type="slidenum">
              <a:rPr lang="nl-NL" smtClean="0"/>
              <a:pPr/>
              <a:t>20</a:t>
            </a:fld>
            <a:endParaRPr lang="nl-NL"/>
          </a:p>
        </p:txBody>
      </p:sp>
    </p:spTree>
    <p:extLst>
      <p:ext uri="{BB962C8B-B14F-4D97-AF65-F5344CB8AC3E}">
        <p14:creationId xmlns:p14="http://schemas.microsoft.com/office/powerpoint/2010/main" val="2928602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3019" marR="0" indent="-243019" algn="l" defTabSz="914400" rtl="0" eaLnBrk="1" fontAlgn="auto" latinLnBrk="0" hangingPunct="1">
              <a:lnSpc>
                <a:spcPct val="90000"/>
              </a:lnSpc>
              <a:spcBef>
                <a:spcPts val="0"/>
              </a:spcBef>
              <a:spcAft>
                <a:spcPts val="0"/>
              </a:spcAft>
              <a:buClrTx/>
              <a:buSzTx/>
              <a:buFontTx/>
              <a:buNone/>
              <a:tabLst/>
              <a:defRPr/>
            </a:pPr>
            <a:r>
              <a:rPr lang="en-CA" sz="1600" dirty="0" smtClean="0"/>
              <a:t>It is acknowledged within the BILC community that language requirements for NATO positions have in all been set arbitrarily and without informed scrutiny of the real linguistic requirements of the posts; It is unrealistic to expect non linguists to set language requirements based on standards with which they are not familiar. BILC, as NATO’s advisory body on language matters, has never been involved in assisting in establishing language requirements for posts within NATO; </a:t>
            </a:r>
          </a:p>
          <a:p>
            <a:endParaRPr lang="en-US" altLang="en-US" sz="1600" dirty="0" smtClean="0"/>
          </a:p>
          <a:p>
            <a:r>
              <a:rPr lang="en-US" altLang="en-US" sz="1600" dirty="0" smtClean="0"/>
              <a:t>Study was conducted by CAD, UK &amp; Slovenian reps.  A report was drafted</a:t>
            </a:r>
          </a:p>
        </p:txBody>
      </p:sp>
      <p:sp>
        <p:nvSpPr>
          <p:cNvPr id="4" name="Header Placeholder 3"/>
          <p:cNvSpPr>
            <a:spLocks noGrp="1"/>
          </p:cNvSpPr>
          <p:nvPr>
            <p:ph type="hdr" sz="quarter"/>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1383873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686421" y="4344025"/>
            <a:ext cx="5485158"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Clr>
                <a:schemeClr val="tx1"/>
              </a:buClr>
            </a:pPr>
            <a:r>
              <a:rPr lang="en-US" altLang="en-US" sz="1400" dirty="0">
                <a:latin typeface="Arial" pitchFamily="34" charset="0"/>
                <a:cs typeface="Arial" pitchFamily="34" charset="0"/>
              </a:rPr>
              <a:t>Why is this important?</a:t>
            </a:r>
          </a:p>
          <a:p>
            <a:pPr lvl="1" eaLnBrk="1" hangingPunct="1">
              <a:lnSpc>
                <a:spcPct val="80000"/>
              </a:lnSpc>
              <a:buClr>
                <a:schemeClr val="tx1"/>
              </a:buClr>
            </a:pPr>
            <a:r>
              <a:rPr lang="en-US" altLang="en-US" sz="1400" dirty="0">
                <a:latin typeface="Arial" pitchFamily="34" charset="0"/>
                <a:cs typeface="Arial" pitchFamily="34" charset="0"/>
              </a:rPr>
              <a:t>Inaccurate or inflated requirements </a:t>
            </a:r>
            <a:r>
              <a:rPr lang="en-US" altLang="en-US" sz="1400" dirty="0" smtClean="0">
                <a:latin typeface="Arial" pitchFamily="34" charset="0"/>
                <a:cs typeface="Arial" pitchFamily="34" charset="0"/>
              </a:rPr>
              <a:t>corrupt </a:t>
            </a:r>
            <a:r>
              <a:rPr lang="en-US" altLang="en-US" sz="1400" dirty="0">
                <a:latin typeface="Arial" pitchFamily="34" charset="0"/>
                <a:cs typeface="Arial" pitchFamily="34" charset="0"/>
              </a:rPr>
              <a:t>the system</a:t>
            </a:r>
          </a:p>
          <a:p>
            <a:pPr lvl="1" eaLnBrk="1" hangingPunct="1">
              <a:lnSpc>
                <a:spcPct val="80000"/>
              </a:lnSpc>
              <a:buClr>
                <a:schemeClr val="tx1"/>
              </a:buClr>
            </a:pPr>
            <a:r>
              <a:rPr lang="en-US" altLang="en-US" sz="1400" dirty="0" smtClean="0">
                <a:latin typeface="Arial" pitchFamily="34" charset="0"/>
                <a:cs typeface="Arial" pitchFamily="34" charset="0"/>
              </a:rPr>
              <a:t>They demoralize </a:t>
            </a:r>
            <a:r>
              <a:rPr lang="en-US" altLang="en-US" sz="1400" dirty="0">
                <a:latin typeface="Arial" pitchFamily="34" charset="0"/>
                <a:cs typeface="Arial" pitchFamily="34" charset="0"/>
              </a:rPr>
              <a:t>the language professionals attempting to meet the inflated requirements</a:t>
            </a:r>
          </a:p>
          <a:p>
            <a:pPr lvl="1" eaLnBrk="1" hangingPunct="1">
              <a:lnSpc>
                <a:spcPct val="80000"/>
              </a:lnSpc>
              <a:buClr>
                <a:schemeClr val="tx1"/>
              </a:buClr>
            </a:pPr>
            <a:r>
              <a:rPr lang="en-US" altLang="en-US" sz="1400" dirty="0" smtClean="0">
                <a:latin typeface="Arial" pitchFamily="34" charset="0"/>
                <a:cs typeface="Arial" pitchFamily="34" charset="0"/>
              </a:rPr>
              <a:t>They undermine </a:t>
            </a:r>
            <a:r>
              <a:rPr lang="en-US" altLang="en-US" sz="1400" dirty="0">
                <a:latin typeface="Arial" pitchFamily="34" charset="0"/>
                <a:cs typeface="Arial" pitchFamily="34" charset="0"/>
              </a:rPr>
              <a:t>the concept of a valid NATO language requirement</a:t>
            </a:r>
          </a:p>
          <a:p>
            <a:pPr lvl="1" eaLnBrk="1" hangingPunct="1">
              <a:lnSpc>
                <a:spcPct val="80000"/>
              </a:lnSpc>
              <a:buClr>
                <a:schemeClr val="tx1"/>
              </a:buClr>
            </a:pPr>
            <a:r>
              <a:rPr lang="en-US" altLang="en-US" sz="1400" dirty="0" smtClean="0">
                <a:latin typeface="Arial" pitchFamily="34" charset="0"/>
                <a:cs typeface="Arial" pitchFamily="34" charset="0"/>
              </a:rPr>
              <a:t>They undermine the </a:t>
            </a:r>
            <a:r>
              <a:rPr lang="en-US" altLang="en-US" sz="1400" dirty="0">
                <a:latin typeface="Arial" pitchFamily="34" charset="0"/>
                <a:cs typeface="Arial" pitchFamily="34" charset="0"/>
              </a:rPr>
              <a:t>integrity of language standards reporting by nations</a:t>
            </a:r>
          </a:p>
          <a:p>
            <a:pPr lvl="1" eaLnBrk="1" hangingPunct="1">
              <a:lnSpc>
                <a:spcPct val="80000"/>
              </a:lnSpc>
              <a:buClr>
                <a:schemeClr val="tx1"/>
              </a:buClr>
            </a:pPr>
            <a:r>
              <a:rPr lang="en-US" altLang="en-US" sz="1400" dirty="0" smtClean="0">
                <a:latin typeface="Arial" pitchFamily="34" charset="0"/>
                <a:cs typeface="Arial" pitchFamily="34" charset="0"/>
              </a:rPr>
              <a:t>They undermine </a:t>
            </a:r>
            <a:r>
              <a:rPr lang="en-US" altLang="en-US" sz="1400" dirty="0">
                <a:latin typeface="Arial" pitchFamily="34" charset="0"/>
                <a:cs typeface="Arial" pitchFamily="34" charset="0"/>
              </a:rPr>
              <a:t>the validity of the job descriptions themselves</a:t>
            </a:r>
          </a:p>
          <a:p>
            <a:pPr lvl="1" eaLnBrk="1" hangingPunct="1">
              <a:lnSpc>
                <a:spcPct val="80000"/>
              </a:lnSpc>
              <a:buClr>
                <a:schemeClr val="tx1"/>
              </a:buClr>
            </a:pPr>
            <a:endParaRPr lang="en-US" altLang="en-US" sz="1400" dirty="0">
              <a:latin typeface="Arial" pitchFamily="34" charset="0"/>
              <a:cs typeface="Arial" pitchFamily="34" charset="0"/>
            </a:endParaRPr>
          </a:p>
          <a:p>
            <a:pPr eaLnBrk="1" hangingPunct="1">
              <a:lnSpc>
                <a:spcPct val="80000"/>
              </a:lnSpc>
              <a:buClr>
                <a:schemeClr val="tx1"/>
              </a:buClr>
            </a:pPr>
            <a:r>
              <a:rPr lang="en-US" altLang="en-US" sz="1400" dirty="0" smtClean="0">
                <a:latin typeface="Arial" pitchFamily="34" charset="0"/>
                <a:cs typeface="Arial" pitchFamily="34" charset="0"/>
              </a:rPr>
              <a:t>What we expect from the LNA</a:t>
            </a:r>
          </a:p>
          <a:p>
            <a:pPr lvl="1" eaLnBrk="1" hangingPunct="1">
              <a:lnSpc>
                <a:spcPct val="80000"/>
              </a:lnSpc>
              <a:buClr>
                <a:schemeClr val="tx1"/>
              </a:buClr>
            </a:pPr>
            <a:r>
              <a:rPr lang="en-US" altLang="en-US" sz="1400" dirty="0" smtClean="0">
                <a:latin typeface="Arial" pitchFamily="34" charset="0"/>
                <a:cs typeface="Arial" pitchFamily="34" charset="0"/>
              </a:rPr>
              <a:t>Answer SACEUR’s tasking</a:t>
            </a:r>
          </a:p>
          <a:p>
            <a:pPr lvl="1" eaLnBrk="1" hangingPunct="1">
              <a:lnSpc>
                <a:spcPct val="80000"/>
              </a:lnSpc>
              <a:buClr>
                <a:schemeClr val="tx1"/>
              </a:buClr>
            </a:pPr>
            <a:r>
              <a:rPr lang="en-US" altLang="en-US" sz="1400" dirty="0" smtClean="0">
                <a:latin typeface="Arial" pitchFamily="34" charset="0"/>
                <a:cs typeface="Arial" pitchFamily="34" charset="0"/>
              </a:rPr>
              <a:t>More accurate assessment of what actual language skills are required - </a:t>
            </a:r>
            <a:r>
              <a:rPr lang="en-US" altLang="en-US" sz="1400" u="sng" dirty="0" smtClean="0">
                <a:latin typeface="Arial" pitchFamily="34" charset="0"/>
                <a:cs typeface="Arial" pitchFamily="34" charset="0"/>
              </a:rPr>
              <a:t>not desired</a:t>
            </a:r>
          </a:p>
          <a:p>
            <a:pPr lvl="1" eaLnBrk="1" hangingPunct="1">
              <a:lnSpc>
                <a:spcPct val="80000"/>
              </a:lnSpc>
              <a:buClr>
                <a:schemeClr val="tx1"/>
              </a:buClr>
            </a:pPr>
            <a:r>
              <a:rPr lang="en-US" altLang="en-US" sz="1400" dirty="0" smtClean="0">
                <a:latin typeface="Arial" pitchFamily="34" charset="0"/>
                <a:cs typeface="Arial" pitchFamily="34" charset="0"/>
              </a:rPr>
              <a:t>Accurate language requirements on job descriptions</a:t>
            </a:r>
          </a:p>
          <a:p>
            <a:pPr lvl="1" eaLnBrk="1" hangingPunct="1">
              <a:lnSpc>
                <a:spcPct val="80000"/>
              </a:lnSpc>
              <a:buClr>
                <a:schemeClr val="tx1"/>
              </a:buClr>
            </a:pPr>
            <a:r>
              <a:rPr lang="en-US" altLang="en-US" sz="1400" dirty="0" smtClean="0">
                <a:latin typeface="Arial" pitchFamily="34" charset="0"/>
                <a:cs typeface="Arial" pitchFamily="34" charset="0"/>
              </a:rPr>
              <a:t>More confidence in the language requirements by all concerned</a:t>
            </a:r>
          </a:p>
          <a:p>
            <a:pPr lvl="1" eaLnBrk="1" hangingPunct="1">
              <a:lnSpc>
                <a:spcPct val="80000"/>
              </a:lnSpc>
              <a:buClr>
                <a:schemeClr val="tx1"/>
              </a:buClr>
              <a:buFontTx/>
              <a:buNone/>
            </a:pPr>
            <a:endParaRPr lang="en-US" altLang="en-US" sz="1600" dirty="0" smtClean="0">
              <a:latin typeface="Arial" pitchFamily="34" charset="0"/>
              <a:cs typeface="Arial" pitchFamily="34" charset="0"/>
            </a:endParaRPr>
          </a:p>
          <a:p>
            <a:pPr eaLnBrk="1" hangingPunct="1"/>
            <a:endParaRPr lang="en-CA" altLang="en-US" dirty="0" smtClean="0"/>
          </a:p>
        </p:txBody>
      </p:sp>
      <p:sp>
        <p:nvSpPr>
          <p:cNvPr id="36868" name="Header Placeholder 4"/>
          <p:cNvSpPr>
            <a:spLocks noGrp="1"/>
          </p:cNvSpPr>
          <p:nvPr>
            <p:ph type="hdr" sz="quarter"/>
          </p:nvPr>
        </p:nvSpPr>
        <p:spPr/>
        <p:txBody>
          <a:bodyPr/>
          <a:lstStyle/>
          <a:p>
            <a:pPr defTabSz="912879">
              <a:defRPr/>
            </a:pPr>
            <a:r>
              <a:rPr lang="en-US" smtClean="0"/>
              <a:t>Introduction to BILC</a:t>
            </a:r>
          </a:p>
        </p:txBody>
      </p:sp>
    </p:spTree>
    <p:extLst>
      <p:ext uri="{BB962C8B-B14F-4D97-AF65-F5344CB8AC3E}">
        <p14:creationId xmlns:p14="http://schemas.microsoft.com/office/powerpoint/2010/main" val="637067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kern="1200" dirty="0" smtClean="0">
                <a:solidFill>
                  <a:schemeClr val="tx1"/>
                </a:solidFill>
                <a:effectLst/>
                <a:latin typeface="+mn-lt"/>
                <a:ea typeface="+mn-ea"/>
                <a:cs typeface="+mn-cs"/>
              </a:rPr>
              <a:t>The nations that BILC represents have been supporting the Secretariat for the past 6 years in requesting that NATO HQs ‘allow’ BILC to assist them in the review of Job Description (JDs), specifically in the review of the SLPs</a:t>
            </a:r>
          </a:p>
          <a:p>
            <a:pPr marL="0" marR="0" indent="0" algn="l" defTabSz="914400" rtl="0" eaLnBrk="1" fontAlgn="auto" latinLnBrk="0" hangingPunct="1">
              <a:lnSpc>
                <a:spcPct val="100000"/>
              </a:lnSpc>
              <a:spcBef>
                <a:spcPts val="0"/>
              </a:spcBef>
              <a:spcAft>
                <a:spcPts val="0"/>
              </a:spcAft>
              <a:buClrTx/>
              <a:buSzTx/>
              <a:buFontTx/>
              <a:buNone/>
              <a:tabLst/>
              <a:defRPr/>
            </a:pPr>
            <a:endParaRPr lang="en-CA" altLang="pl-PL"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altLang="pl-PL" sz="1400" kern="1200" dirty="0" smtClean="0">
                <a:solidFill>
                  <a:schemeClr val="tx1"/>
                </a:solidFill>
                <a:effectLst/>
                <a:latin typeface="+mn-lt"/>
                <a:ea typeface="+mn-ea"/>
                <a:cs typeface="+mn-cs"/>
              </a:rPr>
              <a:t>Many reports were drafted and finally, BILC was informed that the </a:t>
            </a:r>
            <a:r>
              <a:rPr lang="en-CA" altLang="pl-PL" sz="1400" dirty="0" smtClean="0">
                <a:latin typeface="Arial" charset="0"/>
                <a:cs typeface="Arial" charset="0"/>
              </a:rPr>
              <a:t>Supreme Allied Commander Europe (SACEUR) </a:t>
            </a:r>
            <a:r>
              <a:rPr lang="pl-PL" altLang="pl-PL" sz="1400" dirty="0" smtClean="0">
                <a:latin typeface="Arial" charset="0"/>
                <a:cs typeface="Arial" charset="0"/>
              </a:rPr>
              <a:t>S</a:t>
            </a:r>
            <a:r>
              <a:rPr lang="en-CA" altLang="pl-PL" sz="1400" dirty="0" smtClean="0">
                <a:latin typeface="Arial" charset="0"/>
                <a:cs typeface="Arial" charset="0"/>
              </a:rPr>
              <a:t>ACEUR'S ANNUAL GUIDANCE ON </a:t>
            </a:r>
            <a:r>
              <a:rPr lang="pl-PL" altLang="pl-PL" sz="1400" dirty="0" smtClean="0">
                <a:latin typeface="Arial" charset="0"/>
                <a:cs typeface="Arial" charset="0"/>
              </a:rPr>
              <a:t> </a:t>
            </a:r>
            <a:r>
              <a:rPr lang="en-CA" altLang="pl-PL" sz="1400" dirty="0" smtClean="0">
                <a:latin typeface="Arial" charset="0"/>
                <a:cs typeface="Arial" charset="0"/>
              </a:rPr>
              <a:t>NATO EDUCATION </a:t>
            </a:r>
            <a:r>
              <a:rPr lang="en-CA" sz="1400" kern="1200" dirty="0" smtClean="0">
                <a:solidFill>
                  <a:schemeClr val="tx1"/>
                </a:solidFill>
                <a:effectLst/>
                <a:latin typeface="+mn-lt"/>
                <a:ea typeface="+mn-ea"/>
                <a:cs typeface="+mn-cs"/>
              </a:rPr>
              <a:t>The 2014 SAGE (SACEUR’s Annual Guidance on Education)</a:t>
            </a:r>
            <a:r>
              <a:rPr lang="en-CA" altLang="pl-PL" sz="1400" dirty="0" smtClean="0">
                <a:latin typeface="Arial" charset="0"/>
                <a:cs typeface="Arial" charset="0"/>
              </a:rPr>
              <a:t> contained statements on language competencies (Thank you both to IMS Phil Turner and to ACT’s Volodymyr Khilkevych). </a:t>
            </a:r>
          </a:p>
          <a:p>
            <a:pPr marL="0" marR="0" indent="0" algn="l" defTabSz="914400" rtl="0" eaLnBrk="1" fontAlgn="auto" latinLnBrk="0" hangingPunct="1">
              <a:lnSpc>
                <a:spcPct val="100000"/>
              </a:lnSpc>
              <a:spcBef>
                <a:spcPts val="0"/>
              </a:spcBef>
              <a:spcAft>
                <a:spcPts val="0"/>
              </a:spcAft>
              <a:buClrTx/>
              <a:buSzTx/>
              <a:buFontTx/>
              <a:buNone/>
              <a:tabLst/>
              <a:defRPr/>
            </a:pPr>
            <a:r>
              <a:rPr lang="en-CA" sz="1400" kern="1200" dirty="0" smtClean="0">
                <a:solidFill>
                  <a:schemeClr val="tx1"/>
                </a:solidFill>
                <a:effectLst/>
                <a:latin typeface="+mn-lt"/>
                <a:ea typeface="+mn-ea"/>
                <a:cs typeface="+mn-cs"/>
              </a:rPr>
              <a:t>And  that “ACT is requested to conduct an assessment of the language requirements for collective groups such as NATO posts, along with the review of Job Descriptions”. </a:t>
            </a:r>
            <a:endParaRPr lang="en-CA" altLang="pl-PL" sz="1400" dirty="0" smtClean="0">
              <a:latin typeface="Arial" charset="0"/>
              <a:cs typeface="Arial" charset="0"/>
            </a:endParaRPr>
          </a:p>
          <a:p>
            <a:endParaRPr lang="en-CA" altLang="pl-PL" sz="1400" dirty="0" smtClean="0">
              <a:latin typeface="Arial" charset="0"/>
              <a:cs typeface="Arial" charset="0"/>
            </a:endParaRPr>
          </a:p>
          <a:p>
            <a:r>
              <a:rPr lang="en-CA" altLang="pl-PL" sz="1400" dirty="0" smtClean="0">
                <a:latin typeface="Arial" charset="0"/>
                <a:cs typeface="Arial" charset="0"/>
              </a:rPr>
              <a:t>Because </a:t>
            </a:r>
            <a:r>
              <a:rPr lang="en-CA" altLang="pl-PL" sz="1400" dirty="0">
                <a:latin typeface="Arial" charset="0"/>
                <a:cs typeface="Arial" charset="0"/>
              </a:rPr>
              <a:t>this statement is more in the form of a directive, it gave us a good opportunity to </a:t>
            </a:r>
            <a:r>
              <a:rPr lang="en-CA" altLang="pl-PL" sz="1400" dirty="0" smtClean="0">
                <a:latin typeface="Arial" charset="0"/>
                <a:cs typeface="Arial" charset="0"/>
              </a:rPr>
              <a:t>make it happen.</a:t>
            </a:r>
            <a:endParaRPr lang="en-US" altLang="en-US" sz="1400" dirty="0"/>
          </a:p>
        </p:txBody>
      </p:sp>
      <p:sp>
        <p:nvSpPr>
          <p:cNvPr id="4" name="Header Placeholder 3"/>
          <p:cNvSpPr>
            <a:spLocks noGrp="1"/>
          </p:cNvSpPr>
          <p:nvPr>
            <p:ph type="hdr" sz="quarter"/>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2352419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dirty="0" smtClean="0"/>
          </a:p>
        </p:txBody>
      </p:sp>
      <p:sp>
        <p:nvSpPr>
          <p:cNvPr id="4" name="Header Placeholder 3"/>
          <p:cNvSpPr>
            <a:spLocks noGrp="1"/>
          </p:cNvSpPr>
          <p:nvPr>
            <p:ph type="hdr" sz="quarter"/>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324088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686421" y="4344025"/>
            <a:ext cx="5485158"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Col Pizza, Head Human Resources IMS/NATO HQ wrote that since September 2013, a complete review of the IMS has been completed and the language requirement have been sensibly lowered.  Currently about 15% of the IMS posts require a full level 4, including the 15 General/Flag level posts (from 1 to 4 stars).</a:t>
            </a:r>
            <a:endParaRPr lang="en-CA" sz="1200" kern="1200" dirty="0" smtClean="0">
              <a:solidFill>
                <a:schemeClr val="tx1"/>
              </a:solidFill>
              <a:effectLst/>
              <a:latin typeface="+mn-lt"/>
              <a:ea typeface="+mn-ea"/>
              <a:cs typeface="+mn-cs"/>
            </a:endParaRPr>
          </a:p>
          <a:p>
            <a:pPr eaLnBrk="1" hangingPunct="1">
              <a:lnSpc>
                <a:spcPct val="80000"/>
              </a:lnSpc>
              <a:buClr>
                <a:schemeClr val="tx1"/>
              </a:buClr>
            </a:pPr>
            <a:endParaRPr lang="en-US" sz="1200" kern="1200" dirty="0" smtClean="0">
              <a:solidFill>
                <a:schemeClr val="tx1"/>
              </a:solidFill>
              <a:effectLst/>
              <a:latin typeface="+mn-lt"/>
              <a:ea typeface="+mn-ea"/>
              <a:cs typeface="+mn-cs"/>
            </a:endParaRPr>
          </a:p>
          <a:p>
            <a:pPr eaLnBrk="1" hangingPunct="1">
              <a:lnSpc>
                <a:spcPct val="80000"/>
              </a:lnSpc>
              <a:buClr>
                <a:schemeClr val="tx1"/>
              </a:buClr>
            </a:pPr>
            <a:endParaRPr lang="en-US" sz="1200" kern="1200" dirty="0" smtClean="0">
              <a:solidFill>
                <a:schemeClr val="tx1"/>
              </a:solidFill>
              <a:effectLst/>
              <a:latin typeface="+mn-lt"/>
              <a:ea typeface="+mn-ea"/>
              <a:cs typeface="+mn-cs"/>
            </a:endParaRPr>
          </a:p>
          <a:p>
            <a:pPr eaLnBrk="1" hangingPunct="1">
              <a:lnSpc>
                <a:spcPct val="80000"/>
              </a:lnSpc>
              <a:buClr>
                <a:schemeClr val="tx1"/>
              </a:buClr>
            </a:pPr>
            <a:r>
              <a:rPr lang="en-US" sz="1200" kern="1200" dirty="0" smtClean="0">
                <a:solidFill>
                  <a:schemeClr val="tx1"/>
                </a:solidFill>
                <a:effectLst/>
                <a:latin typeface="+mn-lt"/>
                <a:ea typeface="+mn-ea"/>
                <a:cs typeface="+mn-cs"/>
              </a:rPr>
              <a:t>The exercise of testing the Level 4 Reading Test confirmed their perception that this level is above what is necessary for most NATO Officers</a:t>
            </a:r>
            <a:endParaRPr lang="en-US" altLang="en-US" sz="2000" dirty="0" smtClean="0">
              <a:latin typeface="Arial" pitchFamily="34" charset="0"/>
              <a:cs typeface="Arial" pitchFamily="34" charset="0"/>
            </a:endParaRPr>
          </a:p>
          <a:p>
            <a:pPr lvl="1" eaLnBrk="1" hangingPunct="1">
              <a:lnSpc>
                <a:spcPct val="80000"/>
              </a:lnSpc>
              <a:buClr>
                <a:schemeClr val="tx1"/>
              </a:buClr>
            </a:pPr>
            <a:endParaRPr lang="en-US" altLang="en-US" sz="1200" dirty="0" smtClean="0">
              <a:latin typeface="Arial" pitchFamily="34" charset="0"/>
              <a:cs typeface="Arial" pitchFamily="34" charset="0"/>
            </a:endParaRPr>
          </a:p>
          <a:p>
            <a:pPr eaLnBrk="1" hangingPunct="1"/>
            <a:endParaRPr lang="en-CA" altLang="en-US" dirty="0" smtClean="0"/>
          </a:p>
        </p:txBody>
      </p:sp>
      <p:sp>
        <p:nvSpPr>
          <p:cNvPr id="36868" name="Header Placeholder 4"/>
          <p:cNvSpPr>
            <a:spLocks noGrp="1"/>
          </p:cNvSpPr>
          <p:nvPr>
            <p:ph type="hdr" sz="quarter"/>
          </p:nvPr>
        </p:nvSpPr>
        <p:spPr/>
        <p:txBody>
          <a:bodyPr/>
          <a:lstStyle/>
          <a:p>
            <a:pPr defTabSz="912879">
              <a:defRPr/>
            </a:pPr>
            <a:r>
              <a:rPr lang="en-US" smtClean="0"/>
              <a:t>Introduction to BILC</a:t>
            </a:r>
          </a:p>
        </p:txBody>
      </p:sp>
    </p:spTree>
    <p:extLst>
      <p:ext uri="{BB962C8B-B14F-4D97-AF65-F5344CB8AC3E}">
        <p14:creationId xmlns:p14="http://schemas.microsoft.com/office/powerpoint/2010/main" val="4253380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A6C7BF-BE2D-4EBA-B4AD-863EA9151902}" type="slidenum">
              <a:rPr lang="en-CA" smtClean="0"/>
              <a:t>26</a:t>
            </a:fld>
            <a:endParaRPr lang="en-CA"/>
          </a:p>
        </p:txBody>
      </p:sp>
    </p:spTree>
    <p:extLst>
      <p:ext uri="{BB962C8B-B14F-4D97-AF65-F5344CB8AC3E}">
        <p14:creationId xmlns:p14="http://schemas.microsoft.com/office/powerpoint/2010/main" val="1050972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was in Edition 5</a:t>
            </a:r>
            <a:endParaRPr lang="en-CA" dirty="0"/>
          </a:p>
        </p:txBody>
      </p:sp>
      <p:sp>
        <p:nvSpPr>
          <p:cNvPr id="4" name="Slide Number Placeholder 3"/>
          <p:cNvSpPr>
            <a:spLocks noGrp="1"/>
          </p:cNvSpPr>
          <p:nvPr>
            <p:ph type="sldNum" sz="quarter" idx="10"/>
          </p:nvPr>
        </p:nvSpPr>
        <p:spPr/>
        <p:txBody>
          <a:bodyPr/>
          <a:lstStyle/>
          <a:p>
            <a:fld id="{94A6C7BF-BE2D-4EBA-B4AD-863EA9151902}" type="slidenum">
              <a:rPr lang="en-CA" smtClean="0"/>
              <a:t>27</a:t>
            </a:fld>
            <a:endParaRPr lang="en-CA"/>
          </a:p>
        </p:txBody>
      </p:sp>
    </p:spTree>
    <p:extLst>
      <p:ext uri="{BB962C8B-B14F-4D97-AF65-F5344CB8AC3E}">
        <p14:creationId xmlns:p14="http://schemas.microsoft.com/office/powerpoint/2010/main" val="3462867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4A6C7BF-BE2D-4EBA-B4AD-863EA9151902}" type="slidenum">
              <a:rPr lang="en-CA" smtClean="0"/>
              <a:t>28</a:t>
            </a:fld>
            <a:endParaRPr lang="en-CA"/>
          </a:p>
        </p:txBody>
      </p:sp>
    </p:spTree>
    <p:extLst>
      <p:ext uri="{BB962C8B-B14F-4D97-AF65-F5344CB8AC3E}">
        <p14:creationId xmlns:p14="http://schemas.microsoft.com/office/powerpoint/2010/main" val="936303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7B0C1E35-C840-477D-B98F-43B60CF679ED}" type="slidenum">
              <a:rPr lang="en-US" smtClean="0"/>
              <a:t>5</a:t>
            </a:fld>
            <a:endParaRPr lang="en-US"/>
          </a:p>
        </p:txBody>
      </p:sp>
    </p:spTree>
    <p:extLst>
      <p:ext uri="{BB962C8B-B14F-4D97-AF65-F5344CB8AC3E}">
        <p14:creationId xmlns:p14="http://schemas.microsoft.com/office/powerpoint/2010/main" val="769099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Julie’s Ukraine Visit </a:t>
            </a:r>
            <a:r>
              <a:rPr lang="en-US" sz="1200" kern="1200" dirty="0" smtClean="0">
                <a:solidFill>
                  <a:schemeClr val="tx1"/>
                </a:solidFill>
                <a:effectLst/>
                <a:latin typeface="+mn-lt"/>
                <a:ea typeface="+mn-ea"/>
                <a:cs typeface="+mn-cs"/>
              </a:rPr>
              <a:t>Summary:  From 5- 7 April, the BILC Team participated in a Language Training Symposium prepared by and conducted at the Military Institute of </a:t>
            </a:r>
            <a:r>
              <a:rPr lang="en-US" sz="1200" kern="1200" dirty="0" err="1" smtClean="0">
                <a:solidFill>
                  <a:schemeClr val="tx1"/>
                </a:solidFill>
                <a:effectLst/>
                <a:latin typeface="+mn-lt"/>
                <a:ea typeface="+mn-ea"/>
                <a:cs typeface="+mn-cs"/>
              </a:rPr>
              <a:t>Taras</a:t>
            </a:r>
            <a:r>
              <a:rPr lang="en-US" sz="1200" kern="1200" dirty="0" smtClean="0">
                <a:solidFill>
                  <a:schemeClr val="tx1"/>
                </a:solidFill>
                <a:effectLst/>
                <a:latin typeface="+mn-lt"/>
                <a:ea typeface="+mn-ea"/>
                <a:cs typeface="+mn-cs"/>
              </a:rPr>
              <a:t> Shevchenko National University (MISNU). The BILC team was composed of Ms Julie </a:t>
            </a:r>
            <a:r>
              <a:rPr lang="en-US" sz="1200" kern="1200" dirty="0" err="1" smtClean="0">
                <a:solidFill>
                  <a:schemeClr val="tx1"/>
                </a:solidFill>
                <a:effectLst/>
                <a:latin typeface="+mn-lt"/>
                <a:ea typeface="+mn-ea"/>
                <a:cs typeface="+mn-cs"/>
              </a:rPr>
              <a:t>Dubeau</a:t>
            </a:r>
            <a:r>
              <a:rPr lang="en-US" sz="1200" kern="1200" dirty="0" smtClean="0">
                <a:solidFill>
                  <a:schemeClr val="tx1"/>
                </a:solidFill>
                <a:effectLst/>
                <a:latin typeface="+mn-lt"/>
                <a:ea typeface="+mn-ea"/>
                <a:cs typeface="+mn-cs"/>
              </a:rPr>
              <a:t>, BILC Secretary, Col Petko Petkov, Director of Foreign Languages Department (FLD) of the National Military University of Bulgaria (NATO PTEC) and Capt. (N) </a:t>
            </a:r>
            <a:r>
              <a:rPr lang="en-US" sz="1200" kern="1200" dirty="0" err="1" smtClean="0">
                <a:solidFill>
                  <a:schemeClr val="tx1"/>
                </a:solidFill>
                <a:effectLst/>
                <a:latin typeface="+mn-lt"/>
                <a:ea typeface="+mn-ea"/>
                <a:cs typeface="+mn-cs"/>
              </a:rPr>
              <a:t>Volodymyr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Khilkevych</a:t>
            </a:r>
            <a:r>
              <a:rPr lang="en-US" sz="1200" kern="1200" dirty="0" smtClean="0">
                <a:solidFill>
                  <a:schemeClr val="tx1"/>
                </a:solidFill>
                <a:effectLst/>
                <a:latin typeface="+mn-lt"/>
                <a:ea typeface="+mn-ea"/>
                <a:cs typeface="+mn-cs"/>
              </a:rPr>
              <a:t>, BILC POC at HQ SACT. The agenda included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presentations on Language training and testing system in the Armed Forces of Ukraine, personnel selection for training and some particularities of different language training institutions. The BILC delegation had an opportunity to present general information on BILC, its structure, tasks, activities and outreach programs in different countries as well as the BGR experience in restructuring  and developing a national Language training and testing system. The topics of discussion included the importance of improving the Language training system in Ukraine, the ways to increase coordination of efforts between different NATO initiatives in Education and Training area in Ukraine (DEEP, PDP, BILC support, etc.), and the future support from BILC to UKR Armed Forces.</a:t>
            </a:r>
          </a:p>
          <a:p>
            <a:endParaRPr lang="en-US" dirty="0"/>
          </a:p>
        </p:txBody>
      </p:sp>
      <p:sp>
        <p:nvSpPr>
          <p:cNvPr id="4" name="Slide Number Placeholder 3"/>
          <p:cNvSpPr>
            <a:spLocks noGrp="1"/>
          </p:cNvSpPr>
          <p:nvPr>
            <p:ph type="sldNum" sz="quarter" idx="10"/>
          </p:nvPr>
        </p:nvSpPr>
        <p:spPr/>
        <p:txBody>
          <a:bodyPr/>
          <a:lstStyle/>
          <a:p>
            <a:fld id="{7B0C1E35-C840-477D-B98F-43B60CF679ED}" type="slidenum">
              <a:rPr lang="en-US" smtClean="0"/>
              <a:t>7</a:t>
            </a:fld>
            <a:endParaRPr lang="en-US"/>
          </a:p>
        </p:txBody>
      </p:sp>
    </p:spTree>
    <p:extLst>
      <p:ext uri="{BB962C8B-B14F-4D97-AF65-F5344CB8AC3E}">
        <p14:creationId xmlns:p14="http://schemas.microsoft.com/office/powerpoint/2010/main" val="929133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90625" y="703263"/>
            <a:ext cx="4629150" cy="3473450"/>
          </a:xfrm>
          <a:ln/>
        </p:spPr>
      </p:sp>
      <p:sp>
        <p:nvSpPr>
          <p:cNvPr id="3174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a:defRPr/>
            </a:pPr>
            <a:endParaRPr lang="en-CA" dirty="0">
              <a:latin typeface="Times New Roman" charset="0"/>
              <a:cs typeface="+mn-cs"/>
            </a:endParaRPr>
          </a:p>
        </p:txBody>
      </p:sp>
      <p:sp>
        <p:nvSpPr>
          <p:cNvPr id="31748" name="Footer Placeholder 3"/>
          <p:cNvSpPr>
            <a:spLocks noGrp="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6974" indent="-291144">
              <a:defRPr sz="4100" b="1">
                <a:solidFill>
                  <a:schemeClr val="tx1"/>
                </a:solidFill>
                <a:latin typeface="Arial" charset="0"/>
                <a:ea typeface="ＭＳ Ｐゴシック" charset="0"/>
              </a:defRPr>
            </a:lvl2pPr>
            <a:lvl3pPr marL="1164576" indent="-232915">
              <a:defRPr sz="4100" b="1">
                <a:solidFill>
                  <a:schemeClr val="tx1"/>
                </a:solidFill>
                <a:latin typeface="Arial" charset="0"/>
                <a:ea typeface="ＭＳ Ｐゴシック" charset="0"/>
              </a:defRPr>
            </a:lvl3pPr>
            <a:lvl4pPr marL="1630406" indent="-232915">
              <a:defRPr sz="4100" b="1">
                <a:solidFill>
                  <a:schemeClr val="tx1"/>
                </a:solidFill>
                <a:latin typeface="Arial" charset="0"/>
                <a:ea typeface="ＭＳ Ｐゴシック" charset="0"/>
              </a:defRPr>
            </a:lvl4pPr>
            <a:lvl5pPr marL="2096235" indent="-232915">
              <a:defRPr sz="4100" b="1">
                <a:solidFill>
                  <a:schemeClr val="tx1"/>
                </a:solidFill>
                <a:latin typeface="Arial" charset="0"/>
                <a:ea typeface="ＭＳ Ｐゴシック" charset="0"/>
              </a:defRPr>
            </a:lvl5pPr>
            <a:lvl6pPr marL="2562066" indent="-232915" algn="ctr" eaLnBrk="0" fontAlgn="base" hangingPunct="0">
              <a:spcBef>
                <a:spcPct val="0"/>
              </a:spcBef>
              <a:spcAft>
                <a:spcPct val="0"/>
              </a:spcAft>
              <a:defRPr sz="4100" b="1">
                <a:solidFill>
                  <a:schemeClr val="tx1"/>
                </a:solidFill>
                <a:latin typeface="Arial" charset="0"/>
                <a:ea typeface="ＭＳ Ｐゴシック" charset="0"/>
              </a:defRPr>
            </a:lvl6pPr>
            <a:lvl7pPr marL="3027896" indent="-232915" algn="ctr" eaLnBrk="0" fontAlgn="base" hangingPunct="0">
              <a:spcBef>
                <a:spcPct val="0"/>
              </a:spcBef>
              <a:spcAft>
                <a:spcPct val="0"/>
              </a:spcAft>
              <a:defRPr sz="4100" b="1">
                <a:solidFill>
                  <a:schemeClr val="tx1"/>
                </a:solidFill>
                <a:latin typeface="Arial" charset="0"/>
                <a:ea typeface="ＭＳ Ｐゴシック" charset="0"/>
              </a:defRPr>
            </a:lvl7pPr>
            <a:lvl8pPr marL="3493726" indent="-232915" algn="ctr" eaLnBrk="0" fontAlgn="base" hangingPunct="0">
              <a:spcBef>
                <a:spcPct val="0"/>
              </a:spcBef>
              <a:spcAft>
                <a:spcPct val="0"/>
              </a:spcAft>
              <a:defRPr sz="4100" b="1">
                <a:solidFill>
                  <a:schemeClr val="tx1"/>
                </a:solidFill>
                <a:latin typeface="Arial" charset="0"/>
                <a:ea typeface="ＭＳ Ｐゴシック" charset="0"/>
              </a:defRPr>
            </a:lvl8pPr>
            <a:lvl9pPr marL="3959556" indent="-232915"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a:latin typeface="Times New Roman" charset="0"/>
              </a:rPr>
              <a:t>STANAG 6001 Plus Levels</a:t>
            </a:r>
          </a:p>
        </p:txBody>
      </p:sp>
      <p:sp>
        <p:nvSpPr>
          <p:cNvPr id="31749"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6974" indent="-291144">
              <a:defRPr sz="4100" b="1">
                <a:solidFill>
                  <a:schemeClr val="tx1"/>
                </a:solidFill>
                <a:latin typeface="Arial" charset="0"/>
                <a:ea typeface="ＭＳ Ｐゴシック" charset="0"/>
              </a:defRPr>
            </a:lvl2pPr>
            <a:lvl3pPr marL="1164576" indent="-232915">
              <a:defRPr sz="4100" b="1">
                <a:solidFill>
                  <a:schemeClr val="tx1"/>
                </a:solidFill>
                <a:latin typeface="Arial" charset="0"/>
                <a:ea typeface="ＭＳ Ｐゴシック" charset="0"/>
              </a:defRPr>
            </a:lvl3pPr>
            <a:lvl4pPr marL="1630406" indent="-232915">
              <a:defRPr sz="4100" b="1">
                <a:solidFill>
                  <a:schemeClr val="tx1"/>
                </a:solidFill>
                <a:latin typeface="Arial" charset="0"/>
                <a:ea typeface="ＭＳ Ｐゴシック" charset="0"/>
              </a:defRPr>
            </a:lvl4pPr>
            <a:lvl5pPr marL="2096235" indent="-232915">
              <a:defRPr sz="4100" b="1">
                <a:solidFill>
                  <a:schemeClr val="tx1"/>
                </a:solidFill>
                <a:latin typeface="Arial" charset="0"/>
                <a:ea typeface="ＭＳ Ｐゴシック" charset="0"/>
              </a:defRPr>
            </a:lvl5pPr>
            <a:lvl6pPr marL="2562066" indent="-232915" algn="ctr" eaLnBrk="0" fontAlgn="base" hangingPunct="0">
              <a:spcBef>
                <a:spcPct val="0"/>
              </a:spcBef>
              <a:spcAft>
                <a:spcPct val="0"/>
              </a:spcAft>
              <a:defRPr sz="4100" b="1">
                <a:solidFill>
                  <a:schemeClr val="tx1"/>
                </a:solidFill>
                <a:latin typeface="Arial" charset="0"/>
                <a:ea typeface="ＭＳ Ｐゴシック" charset="0"/>
              </a:defRPr>
            </a:lvl6pPr>
            <a:lvl7pPr marL="3027896" indent="-232915" algn="ctr" eaLnBrk="0" fontAlgn="base" hangingPunct="0">
              <a:spcBef>
                <a:spcPct val="0"/>
              </a:spcBef>
              <a:spcAft>
                <a:spcPct val="0"/>
              </a:spcAft>
              <a:defRPr sz="4100" b="1">
                <a:solidFill>
                  <a:schemeClr val="tx1"/>
                </a:solidFill>
                <a:latin typeface="Arial" charset="0"/>
                <a:ea typeface="ＭＳ Ｐゴシック" charset="0"/>
              </a:defRPr>
            </a:lvl7pPr>
            <a:lvl8pPr marL="3493726" indent="-232915" algn="ctr" eaLnBrk="0" fontAlgn="base" hangingPunct="0">
              <a:spcBef>
                <a:spcPct val="0"/>
              </a:spcBef>
              <a:spcAft>
                <a:spcPct val="0"/>
              </a:spcAft>
              <a:defRPr sz="4100" b="1">
                <a:solidFill>
                  <a:schemeClr val="tx1"/>
                </a:solidFill>
                <a:latin typeface="Arial" charset="0"/>
                <a:ea typeface="ＭＳ Ｐゴシック" charset="0"/>
              </a:defRPr>
            </a:lvl8pPr>
            <a:lvl9pPr marL="3959556" indent="-232915" algn="ctr" eaLnBrk="0" fontAlgn="base" hangingPunct="0">
              <a:spcBef>
                <a:spcPct val="0"/>
              </a:spcBef>
              <a:spcAft>
                <a:spcPct val="0"/>
              </a:spcAft>
              <a:defRPr sz="4100" b="1">
                <a:solidFill>
                  <a:schemeClr val="tx1"/>
                </a:solidFill>
                <a:latin typeface="Arial" charset="0"/>
                <a:ea typeface="ＭＳ Ｐゴシック" charset="0"/>
              </a:defRPr>
            </a:lvl9pPr>
          </a:lstStyle>
          <a:p>
            <a:fld id="{803518F6-F615-CB46-AC81-BD31DC673AAC}" type="slidenum">
              <a:rPr lang="nl-NL" sz="1000" b="0">
                <a:latin typeface="Times New Roman" charset="0"/>
              </a:rPr>
              <a:pPr/>
              <a:t>9</a:t>
            </a:fld>
            <a:endParaRPr lang="nl-NL" sz="1000" b="0">
              <a:latin typeface="Times New Roman" charset="0"/>
            </a:endParaRPr>
          </a:p>
        </p:txBody>
      </p:sp>
    </p:spTree>
    <p:extLst>
      <p:ext uri="{BB962C8B-B14F-4D97-AF65-F5344CB8AC3E}">
        <p14:creationId xmlns:p14="http://schemas.microsoft.com/office/powerpoint/2010/main" val="87790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29150" cy="3473450"/>
          </a:xfrm>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nl-NL" altLang="en-US" smtClean="0"/>
              <a:t>STANAG 6001 Plus Levels</a:t>
            </a:r>
            <a:endParaRPr lang="nl-NL" altLang="en-US"/>
          </a:p>
        </p:txBody>
      </p:sp>
      <p:sp>
        <p:nvSpPr>
          <p:cNvPr id="5" name="Slide Number Placeholder 4"/>
          <p:cNvSpPr>
            <a:spLocks noGrp="1"/>
          </p:cNvSpPr>
          <p:nvPr>
            <p:ph type="sldNum" sz="quarter" idx="11"/>
          </p:nvPr>
        </p:nvSpPr>
        <p:spPr/>
        <p:txBody>
          <a:bodyPr/>
          <a:lstStyle/>
          <a:p>
            <a:fld id="{3246FA9B-5412-1141-9BD3-E60B11700F09}" type="slidenum">
              <a:rPr lang="nl-NL" smtClean="0"/>
              <a:pPr/>
              <a:t>10</a:t>
            </a:fld>
            <a:endParaRPr lang="nl-NL"/>
          </a:p>
        </p:txBody>
      </p:sp>
    </p:spTree>
    <p:extLst>
      <p:ext uri="{BB962C8B-B14F-4D97-AF65-F5344CB8AC3E}">
        <p14:creationId xmlns:p14="http://schemas.microsoft.com/office/powerpoint/2010/main" val="94788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29150" cy="3473450"/>
          </a:xfrm>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nl-NL" altLang="en-US" smtClean="0"/>
              <a:t>STANAG 6001 Plus Levels</a:t>
            </a:r>
            <a:endParaRPr lang="nl-NL" altLang="en-US"/>
          </a:p>
        </p:txBody>
      </p:sp>
      <p:sp>
        <p:nvSpPr>
          <p:cNvPr id="5" name="Slide Number Placeholder 4"/>
          <p:cNvSpPr>
            <a:spLocks noGrp="1"/>
          </p:cNvSpPr>
          <p:nvPr>
            <p:ph type="sldNum" sz="quarter" idx="11"/>
          </p:nvPr>
        </p:nvSpPr>
        <p:spPr/>
        <p:txBody>
          <a:bodyPr/>
          <a:lstStyle/>
          <a:p>
            <a:fld id="{3246FA9B-5412-1141-9BD3-E60B11700F09}" type="slidenum">
              <a:rPr lang="nl-NL" smtClean="0"/>
              <a:pPr/>
              <a:t>11</a:t>
            </a:fld>
            <a:endParaRPr lang="nl-NL"/>
          </a:p>
        </p:txBody>
      </p:sp>
    </p:spTree>
    <p:extLst>
      <p:ext uri="{BB962C8B-B14F-4D97-AF65-F5344CB8AC3E}">
        <p14:creationId xmlns:p14="http://schemas.microsoft.com/office/powerpoint/2010/main" val="474209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29150" cy="3473450"/>
          </a:xfrm>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nl-NL" altLang="en-US" smtClean="0"/>
              <a:t>STANAG 6001 Plus Levels</a:t>
            </a:r>
            <a:endParaRPr lang="nl-NL" altLang="en-US"/>
          </a:p>
        </p:txBody>
      </p:sp>
      <p:sp>
        <p:nvSpPr>
          <p:cNvPr id="5" name="Slide Number Placeholder 4"/>
          <p:cNvSpPr>
            <a:spLocks noGrp="1"/>
          </p:cNvSpPr>
          <p:nvPr>
            <p:ph type="sldNum" sz="quarter" idx="11"/>
          </p:nvPr>
        </p:nvSpPr>
        <p:spPr/>
        <p:txBody>
          <a:bodyPr/>
          <a:lstStyle/>
          <a:p>
            <a:fld id="{3246FA9B-5412-1141-9BD3-E60B11700F09}" type="slidenum">
              <a:rPr lang="nl-NL" smtClean="0"/>
              <a:pPr/>
              <a:t>12</a:t>
            </a:fld>
            <a:endParaRPr lang="nl-NL"/>
          </a:p>
        </p:txBody>
      </p:sp>
    </p:spTree>
    <p:extLst>
      <p:ext uri="{BB962C8B-B14F-4D97-AF65-F5344CB8AC3E}">
        <p14:creationId xmlns:p14="http://schemas.microsoft.com/office/powerpoint/2010/main" val="566641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6974" indent="-291144">
              <a:defRPr sz="4100" b="1">
                <a:solidFill>
                  <a:schemeClr val="tx1"/>
                </a:solidFill>
                <a:latin typeface="Arial" charset="0"/>
                <a:ea typeface="ＭＳ Ｐゴシック" charset="0"/>
              </a:defRPr>
            </a:lvl2pPr>
            <a:lvl3pPr marL="1164576" indent="-232915">
              <a:defRPr sz="4100" b="1">
                <a:solidFill>
                  <a:schemeClr val="tx1"/>
                </a:solidFill>
                <a:latin typeface="Arial" charset="0"/>
                <a:ea typeface="ＭＳ Ｐゴシック" charset="0"/>
              </a:defRPr>
            </a:lvl3pPr>
            <a:lvl4pPr marL="1630406" indent="-232915">
              <a:defRPr sz="4100" b="1">
                <a:solidFill>
                  <a:schemeClr val="tx1"/>
                </a:solidFill>
                <a:latin typeface="Arial" charset="0"/>
                <a:ea typeface="ＭＳ Ｐゴシック" charset="0"/>
              </a:defRPr>
            </a:lvl4pPr>
            <a:lvl5pPr marL="2096235" indent="-232915">
              <a:defRPr sz="4100" b="1">
                <a:solidFill>
                  <a:schemeClr val="tx1"/>
                </a:solidFill>
                <a:latin typeface="Arial" charset="0"/>
                <a:ea typeface="ＭＳ Ｐゴシック" charset="0"/>
              </a:defRPr>
            </a:lvl5pPr>
            <a:lvl6pPr marL="2562066" indent="-232915" algn="ctr" eaLnBrk="0" fontAlgn="base" hangingPunct="0">
              <a:spcBef>
                <a:spcPct val="0"/>
              </a:spcBef>
              <a:spcAft>
                <a:spcPct val="0"/>
              </a:spcAft>
              <a:defRPr sz="4100" b="1">
                <a:solidFill>
                  <a:schemeClr val="tx1"/>
                </a:solidFill>
                <a:latin typeface="Arial" charset="0"/>
                <a:ea typeface="ＭＳ Ｐゴシック" charset="0"/>
              </a:defRPr>
            </a:lvl6pPr>
            <a:lvl7pPr marL="3027896" indent="-232915" algn="ctr" eaLnBrk="0" fontAlgn="base" hangingPunct="0">
              <a:spcBef>
                <a:spcPct val="0"/>
              </a:spcBef>
              <a:spcAft>
                <a:spcPct val="0"/>
              </a:spcAft>
              <a:defRPr sz="4100" b="1">
                <a:solidFill>
                  <a:schemeClr val="tx1"/>
                </a:solidFill>
                <a:latin typeface="Arial" charset="0"/>
                <a:ea typeface="ＭＳ Ｐゴシック" charset="0"/>
              </a:defRPr>
            </a:lvl7pPr>
            <a:lvl8pPr marL="3493726" indent="-232915" algn="ctr" eaLnBrk="0" fontAlgn="base" hangingPunct="0">
              <a:spcBef>
                <a:spcPct val="0"/>
              </a:spcBef>
              <a:spcAft>
                <a:spcPct val="0"/>
              </a:spcAft>
              <a:defRPr sz="4100" b="1">
                <a:solidFill>
                  <a:schemeClr val="tx1"/>
                </a:solidFill>
                <a:latin typeface="Arial" charset="0"/>
                <a:ea typeface="ＭＳ Ｐゴシック" charset="0"/>
              </a:defRPr>
            </a:lvl8pPr>
            <a:lvl9pPr marL="3959556" indent="-232915"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dirty="0">
                <a:latin typeface="Times New Roman" charset="0"/>
              </a:rPr>
              <a:t>STANAG 6001 Plus Levels</a:t>
            </a:r>
          </a:p>
        </p:txBody>
      </p:sp>
      <p:sp>
        <p:nvSpPr>
          <p:cNvPr id="35843"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6974" indent="-291144">
              <a:defRPr sz="4100" b="1">
                <a:solidFill>
                  <a:schemeClr val="tx1"/>
                </a:solidFill>
                <a:latin typeface="Arial" charset="0"/>
                <a:ea typeface="ＭＳ Ｐゴシック" charset="0"/>
              </a:defRPr>
            </a:lvl2pPr>
            <a:lvl3pPr marL="1164576" indent="-232915">
              <a:defRPr sz="4100" b="1">
                <a:solidFill>
                  <a:schemeClr val="tx1"/>
                </a:solidFill>
                <a:latin typeface="Arial" charset="0"/>
                <a:ea typeface="ＭＳ Ｐゴシック" charset="0"/>
              </a:defRPr>
            </a:lvl3pPr>
            <a:lvl4pPr marL="1630406" indent="-232915">
              <a:defRPr sz="4100" b="1">
                <a:solidFill>
                  <a:schemeClr val="tx1"/>
                </a:solidFill>
                <a:latin typeface="Arial" charset="0"/>
                <a:ea typeface="ＭＳ Ｐゴシック" charset="0"/>
              </a:defRPr>
            </a:lvl4pPr>
            <a:lvl5pPr marL="2096235" indent="-232915">
              <a:defRPr sz="4100" b="1">
                <a:solidFill>
                  <a:schemeClr val="tx1"/>
                </a:solidFill>
                <a:latin typeface="Arial" charset="0"/>
                <a:ea typeface="ＭＳ Ｐゴシック" charset="0"/>
              </a:defRPr>
            </a:lvl5pPr>
            <a:lvl6pPr marL="2562066" indent="-232915" algn="ctr" eaLnBrk="0" fontAlgn="base" hangingPunct="0">
              <a:spcBef>
                <a:spcPct val="0"/>
              </a:spcBef>
              <a:spcAft>
                <a:spcPct val="0"/>
              </a:spcAft>
              <a:defRPr sz="4100" b="1">
                <a:solidFill>
                  <a:schemeClr val="tx1"/>
                </a:solidFill>
                <a:latin typeface="Arial" charset="0"/>
                <a:ea typeface="ＭＳ Ｐゴシック" charset="0"/>
              </a:defRPr>
            </a:lvl6pPr>
            <a:lvl7pPr marL="3027896" indent="-232915" algn="ctr" eaLnBrk="0" fontAlgn="base" hangingPunct="0">
              <a:spcBef>
                <a:spcPct val="0"/>
              </a:spcBef>
              <a:spcAft>
                <a:spcPct val="0"/>
              </a:spcAft>
              <a:defRPr sz="4100" b="1">
                <a:solidFill>
                  <a:schemeClr val="tx1"/>
                </a:solidFill>
                <a:latin typeface="Arial" charset="0"/>
                <a:ea typeface="ＭＳ Ｐゴシック" charset="0"/>
              </a:defRPr>
            </a:lvl7pPr>
            <a:lvl8pPr marL="3493726" indent="-232915" algn="ctr" eaLnBrk="0" fontAlgn="base" hangingPunct="0">
              <a:spcBef>
                <a:spcPct val="0"/>
              </a:spcBef>
              <a:spcAft>
                <a:spcPct val="0"/>
              </a:spcAft>
              <a:defRPr sz="4100" b="1">
                <a:solidFill>
                  <a:schemeClr val="tx1"/>
                </a:solidFill>
                <a:latin typeface="Arial" charset="0"/>
                <a:ea typeface="ＭＳ Ｐゴシック" charset="0"/>
              </a:defRPr>
            </a:lvl8pPr>
            <a:lvl9pPr marL="3959556" indent="-232915" algn="ctr" eaLnBrk="0" fontAlgn="base" hangingPunct="0">
              <a:spcBef>
                <a:spcPct val="0"/>
              </a:spcBef>
              <a:spcAft>
                <a:spcPct val="0"/>
              </a:spcAft>
              <a:defRPr sz="4100" b="1">
                <a:solidFill>
                  <a:schemeClr val="tx1"/>
                </a:solidFill>
                <a:latin typeface="Arial" charset="0"/>
                <a:ea typeface="ＭＳ Ｐゴシック" charset="0"/>
              </a:defRPr>
            </a:lvl9pPr>
          </a:lstStyle>
          <a:p>
            <a:fld id="{246157B2-F15B-8046-9C32-9AFE7B4BDC7D}" type="slidenum">
              <a:rPr lang="nl-NL" sz="1000" b="0">
                <a:latin typeface="Times New Roman" charset="0"/>
              </a:rPr>
              <a:pPr/>
              <a:t>14</a:t>
            </a:fld>
            <a:endParaRPr lang="nl-NL" sz="1000" b="0" dirty="0">
              <a:latin typeface="Times New Roman" charset="0"/>
            </a:endParaRPr>
          </a:p>
        </p:txBody>
      </p:sp>
      <p:sp>
        <p:nvSpPr>
          <p:cNvPr id="35844" name="Rectangle 2"/>
          <p:cNvSpPr>
            <a:spLocks noGrp="1" noRot="1" noChangeAspect="1" noChangeArrowheads="1" noTextEdit="1"/>
          </p:cNvSpPr>
          <p:nvPr>
            <p:ph type="sldImg"/>
          </p:nvPr>
        </p:nvSpPr>
        <p:spPr>
          <a:xfrm>
            <a:off x="1182688" y="696913"/>
            <a:ext cx="4629150" cy="3473450"/>
          </a:xfrm>
          <a:ln cap="flat"/>
        </p:spPr>
      </p:sp>
      <p:sp>
        <p:nvSpPr>
          <p:cNvPr id="35845"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233398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Footer Placeholder 3"/>
          <p:cNvSpPr>
            <a:spLocks noGrp="1"/>
          </p:cNvSpPr>
          <p:nvPr>
            <p:ph type="ftr" sz="quarter" idx="10"/>
          </p:nvPr>
        </p:nvSpPr>
        <p:spPr/>
        <p:txBody>
          <a:bodyPr/>
          <a:lstStyle/>
          <a:p>
            <a:pPr>
              <a:defRPr/>
            </a:pPr>
            <a:r>
              <a:rPr lang="nl-NL" altLang="en-US" smtClean="0"/>
              <a:t>STANAG 6001 Plus Levels</a:t>
            </a:r>
            <a:endParaRPr lang="nl-NL" altLang="en-US"/>
          </a:p>
        </p:txBody>
      </p:sp>
      <p:sp>
        <p:nvSpPr>
          <p:cNvPr id="5" name="Slide Number Placeholder 4"/>
          <p:cNvSpPr>
            <a:spLocks noGrp="1"/>
          </p:cNvSpPr>
          <p:nvPr>
            <p:ph type="sldNum" sz="quarter" idx="11"/>
          </p:nvPr>
        </p:nvSpPr>
        <p:spPr/>
        <p:txBody>
          <a:bodyPr/>
          <a:lstStyle/>
          <a:p>
            <a:fld id="{3246FA9B-5412-1141-9BD3-E60B11700F09}" type="slidenum">
              <a:rPr lang="nl-NL" smtClean="0"/>
              <a:pPr/>
              <a:t>18</a:t>
            </a:fld>
            <a:endParaRPr lang="nl-NL"/>
          </a:p>
        </p:txBody>
      </p:sp>
    </p:spTree>
    <p:extLst>
      <p:ext uri="{BB962C8B-B14F-4D97-AF65-F5344CB8AC3E}">
        <p14:creationId xmlns:p14="http://schemas.microsoft.com/office/powerpoint/2010/main" val="1608037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2F4605-9861-4094-9C5C-910253684D61}" type="datetimeFigureOut">
              <a:rPr lang="en-US" smtClean="0"/>
              <a:pPr/>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E7E83-74EC-450C-93EE-DBB5CDEC20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F4605-9861-4094-9C5C-910253684D61}" type="datetimeFigureOut">
              <a:rPr lang="en-US" smtClean="0"/>
              <a:pPr/>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E7E83-74EC-450C-93EE-DBB5CDEC20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F4605-9861-4094-9C5C-910253684D61}" type="datetimeFigureOut">
              <a:rPr lang="en-US" smtClean="0"/>
              <a:pPr/>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E7E83-74EC-450C-93EE-DBB5CDEC20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4422BD-C690-4738-921B-B25189CD3AE6}" type="datetimeFigureOut">
              <a:rPr lang="en-US">
                <a:solidFill>
                  <a:prstClr val="black">
                    <a:tint val="75000"/>
                  </a:prstClr>
                </a:solidFill>
              </a:rPr>
              <a:pPr/>
              <a:t>5/22/2016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D51CDC-9DBD-49F3-B0DB-6172CA21DC59}"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422BD-C690-4738-921B-B25189CD3AE6}" type="datetimeFigureOut">
              <a:rPr lang="en-US">
                <a:solidFill>
                  <a:prstClr val="black">
                    <a:tint val="75000"/>
                  </a:prstClr>
                </a:solidFill>
              </a:rPr>
              <a:pPr/>
              <a:t>5/22/2016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D51CDC-9DBD-49F3-B0DB-6172CA21DC59}"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422BD-C690-4738-921B-B25189CD3AE6}" type="datetimeFigureOut">
              <a:rPr lang="en-US">
                <a:solidFill>
                  <a:prstClr val="black">
                    <a:tint val="75000"/>
                  </a:prstClr>
                </a:solidFill>
              </a:rPr>
              <a:pPr/>
              <a:t>5/22/2016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D51CDC-9DBD-49F3-B0DB-6172CA21DC59}"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4422BD-C690-4738-921B-B25189CD3AE6}" type="datetimeFigureOut">
              <a:rPr lang="en-US">
                <a:solidFill>
                  <a:prstClr val="black">
                    <a:tint val="75000"/>
                  </a:prstClr>
                </a:solidFill>
              </a:rPr>
              <a:pPr/>
              <a:t>5/22/2016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D51CDC-9DBD-49F3-B0DB-6172CA21DC59}"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4422BD-C690-4738-921B-B25189CD3AE6}" type="datetimeFigureOut">
              <a:rPr lang="en-US">
                <a:solidFill>
                  <a:prstClr val="black">
                    <a:tint val="75000"/>
                  </a:prstClr>
                </a:solidFill>
              </a:rPr>
              <a:pPr/>
              <a:t>5/22/2016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DD51CDC-9DBD-49F3-B0DB-6172CA21DC59}"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4422BD-C690-4738-921B-B25189CD3AE6}" type="datetimeFigureOut">
              <a:rPr lang="en-US">
                <a:solidFill>
                  <a:prstClr val="black">
                    <a:tint val="75000"/>
                  </a:prstClr>
                </a:solidFill>
              </a:rPr>
              <a:pPr/>
              <a:t>5/22/2016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DD51CDC-9DBD-49F3-B0DB-6172CA21DC59}"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422BD-C690-4738-921B-B25189CD3AE6}" type="datetimeFigureOut">
              <a:rPr lang="en-US">
                <a:solidFill>
                  <a:prstClr val="black">
                    <a:tint val="75000"/>
                  </a:prstClr>
                </a:solidFill>
              </a:rPr>
              <a:pPr/>
              <a:t>5/22/2016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D51CDC-9DBD-49F3-B0DB-6172CA21DC59}"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422BD-C690-4738-921B-B25189CD3AE6}" type="datetimeFigureOut">
              <a:rPr lang="en-US">
                <a:solidFill>
                  <a:prstClr val="black">
                    <a:tint val="75000"/>
                  </a:prstClr>
                </a:solidFill>
              </a:rPr>
              <a:pPr/>
              <a:t>5/22/2016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D51CDC-9DBD-49F3-B0DB-6172CA21DC59}"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62000" y="1600200"/>
            <a:ext cx="792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F4605-9861-4094-9C5C-910253684D61}" type="datetimeFigureOut">
              <a:rPr lang="en-US" smtClean="0"/>
              <a:pPr/>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E7E83-74EC-450C-93EE-DBB5CDEC2033}" type="slidenum">
              <a:rPr lang="en-US" smtClean="0"/>
              <a:pPr/>
              <a:t>‹#›</a:t>
            </a:fld>
            <a:endParaRPr lang="en-US"/>
          </a:p>
        </p:txBody>
      </p:sp>
      <p:pic>
        <p:nvPicPr>
          <p:cNvPr id="7" name="Picture 5" descr="C:\Jeannie's Stuff\Letterheads, Templates, Certificates, &amp; Original Creations\Logos &amp; Photos\natologo.gif"/>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33400" y="457200"/>
            <a:ext cx="990600" cy="742950"/>
          </a:xfrm>
          <a:prstGeom prst="rect">
            <a:avLst/>
          </a:prstGeom>
          <a:noFill/>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200" y="6019800"/>
            <a:ext cx="1015313" cy="75971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422BD-C690-4738-921B-B25189CD3AE6}" type="datetimeFigureOut">
              <a:rPr lang="en-US">
                <a:solidFill>
                  <a:prstClr val="black">
                    <a:tint val="75000"/>
                  </a:prstClr>
                </a:solidFill>
              </a:rPr>
              <a:pPr/>
              <a:t>5/22/2016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D51CDC-9DBD-49F3-B0DB-6172CA21DC59}"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422BD-C690-4738-921B-B25189CD3AE6}" type="datetimeFigureOut">
              <a:rPr lang="en-US">
                <a:solidFill>
                  <a:prstClr val="black">
                    <a:tint val="75000"/>
                  </a:prstClr>
                </a:solidFill>
              </a:rPr>
              <a:pPr/>
              <a:t>5/22/2016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D51CDC-9DBD-49F3-B0DB-6172CA21DC59}"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422BD-C690-4738-921B-B25189CD3AE6}" type="datetimeFigureOut">
              <a:rPr lang="en-US">
                <a:solidFill>
                  <a:prstClr val="black">
                    <a:tint val="75000"/>
                  </a:prstClr>
                </a:solidFill>
              </a:rPr>
              <a:pPr/>
              <a:t>5/22/2016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D51CDC-9DBD-49F3-B0DB-6172CA21DC59}"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2F4605-9861-4094-9C5C-910253684D61}" type="datetimeFigureOut">
              <a:rPr lang="en-US" smtClean="0"/>
              <a:pPr/>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E7E83-74EC-450C-93EE-DBB5CDEC20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2F4605-9861-4094-9C5C-910253684D61}" type="datetimeFigureOut">
              <a:rPr lang="en-US" smtClean="0"/>
              <a:pPr/>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E7E83-74EC-450C-93EE-DBB5CDEC20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2F4605-9861-4094-9C5C-910253684D61}" type="datetimeFigureOut">
              <a:rPr lang="en-US" smtClean="0"/>
              <a:pPr/>
              <a:t>5/22/2016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3E7E83-74EC-450C-93EE-DBB5CDEC20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262F4605-9861-4094-9C5C-910253684D61}" type="datetimeFigureOut">
              <a:rPr lang="en-US" smtClean="0"/>
              <a:pPr/>
              <a:t>5/22/2016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3E7E83-74EC-450C-93EE-DBB5CDEC2033}" type="slidenum">
              <a:rPr lang="en-US" smtClean="0"/>
              <a:pPr/>
              <a:t>‹#›</a:t>
            </a:fld>
            <a:endParaRPr lang="en-US"/>
          </a:p>
        </p:txBody>
      </p:sp>
      <p:pic>
        <p:nvPicPr>
          <p:cNvPr id="6" name="Picture 5" descr="C:\Jeannie's Stuff\Letterheads, Templates, Certificates, &amp; Original Creations\Logos &amp; Photos\natologo.gif"/>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33400" y="457200"/>
            <a:ext cx="990600" cy="742950"/>
          </a:xfrm>
          <a:prstGeom prst="rect">
            <a:avLst/>
          </a:prstGeom>
          <a:noFill/>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200" y="6019800"/>
            <a:ext cx="1015313" cy="75971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F4605-9861-4094-9C5C-910253684D61}" type="datetimeFigureOut">
              <a:rPr lang="en-US" smtClean="0"/>
              <a:pPr/>
              <a:t>5/22/2016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3E7E83-74EC-450C-93EE-DBB5CDEC20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F4605-9861-4094-9C5C-910253684D61}" type="datetimeFigureOut">
              <a:rPr lang="en-US" smtClean="0"/>
              <a:pPr/>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E7E83-74EC-450C-93EE-DBB5CDEC20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F4605-9861-4094-9C5C-910253684D61}" type="datetimeFigureOut">
              <a:rPr lang="en-US" smtClean="0"/>
              <a:pPr/>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E7E83-74EC-450C-93EE-DBB5CDEC20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F4605-9861-4094-9C5C-910253684D61}" type="datetimeFigureOut">
              <a:rPr lang="en-US" smtClean="0"/>
              <a:pPr/>
              <a:t>5/22/2016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E7E83-74EC-450C-93EE-DBB5CDEC2033}" type="slidenum">
              <a:rPr lang="en-US" smtClean="0"/>
              <a:pPr/>
              <a:t>‹#›</a:t>
            </a:fld>
            <a:endParaRPr lang="en-US"/>
          </a:p>
        </p:txBody>
      </p:sp>
      <p:pic>
        <p:nvPicPr>
          <p:cNvPr id="7" name="Picture 3" descr="C:\Users\lura.weddle\Desktop\Template_main.jpg"/>
          <p:cNvPicPr>
            <a:picLocks noChangeAspect="1" noChangeArrowheads="1"/>
          </p:cNvPicPr>
          <p:nvPr userDrawn="1"/>
        </p:nvPicPr>
        <p:blipFill>
          <a:blip r:embed="rId13" cstate="print"/>
          <a:srcRect/>
          <a:stretch>
            <a:fillRect/>
          </a:stretch>
        </p:blipFill>
        <p:spPr bwMode="auto">
          <a:xfrm>
            <a:off x="0" y="0"/>
            <a:ext cx="2514600" cy="6858000"/>
          </a:xfrm>
          <a:prstGeom prst="rect">
            <a:avLst/>
          </a:prstGeom>
          <a:noFill/>
        </p:spPr>
      </p:pic>
      <p:pic>
        <p:nvPicPr>
          <p:cNvPr id="8" name="Picture 3" descr="C:\Users\lura.weddle\Desktop\Template_main.jpg"/>
          <p:cNvPicPr>
            <a:picLocks noChangeAspect="1" noChangeArrowheads="1"/>
          </p:cNvPicPr>
          <p:nvPr userDrawn="1"/>
        </p:nvPicPr>
        <p:blipFill>
          <a:blip r:embed="rId14" cstate="print"/>
          <a:srcRect/>
          <a:stretch>
            <a:fillRect/>
          </a:stretch>
        </p:blipFill>
        <p:spPr bwMode="auto">
          <a:xfrm>
            <a:off x="2514600" y="0"/>
            <a:ext cx="66294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422BD-C690-4738-921B-B25189CD3AE6}" type="datetimeFigureOut">
              <a:rPr lang="en-US" smtClean="0">
                <a:solidFill>
                  <a:prstClr val="black">
                    <a:tint val="75000"/>
                  </a:prstClr>
                </a:solidFill>
              </a:rPr>
              <a:pPr/>
              <a:t>5/22/2016</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51CDC-9DBD-49F3-B0DB-6172CA21DC59}" type="slidenum">
              <a:rPr lang="en-US" smtClean="0">
                <a:solidFill>
                  <a:prstClr val="black">
                    <a:tint val="75000"/>
                  </a:prstClr>
                </a:solidFill>
              </a:rPr>
              <a:pPr/>
              <a:t>‹#›</a:t>
            </a:fld>
            <a:endParaRPr lang="en-US" smtClean="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normAutofit/>
          </a:bodyPr>
          <a:lstStyle/>
          <a:p>
            <a:r>
              <a:rPr lang="en-US" sz="5400" dirty="0" smtClean="0"/>
              <a:t>BILC Update</a:t>
            </a:r>
            <a:endParaRPr lang="en-US" sz="5400" dirty="0"/>
          </a:p>
        </p:txBody>
      </p:sp>
      <p:sp>
        <p:nvSpPr>
          <p:cNvPr id="3" name="Subtitle 2"/>
          <p:cNvSpPr>
            <a:spLocks noGrp="1"/>
          </p:cNvSpPr>
          <p:nvPr>
            <p:ph type="subTitle" idx="1"/>
          </p:nvPr>
        </p:nvSpPr>
        <p:spPr>
          <a:xfrm>
            <a:off x="1294129" y="3276600"/>
            <a:ext cx="6400800" cy="1752600"/>
          </a:xfrm>
        </p:spPr>
        <p:txBody>
          <a:bodyPr>
            <a:noAutofit/>
          </a:bodyPr>
          <a:lstStyle/>
          <a:p>
            <a:pPr>
              <a:lnSpc>
                <a:spcPct val="114000"/>
              </a:lnSpc>
            </a:pPr>
            <a:r>
              <a:rPr lang="en-US" sz="4000" dirty="0" smtClean="0">
                <a:solidFill>
                  <a:schemeClr val="tx1"/>
                </a:solidFill>
              </a:rPr>
              <a:t>June 2015 – May 2016 </a:t>
            </a:r>
            <a:endParaRPr lang="en-US" sz="1200" dirty="0" smtClean="0">
              <a:solidFill>
                <a:schemeClr val="tx1"/>
              </a:solidFill>
            </a:endParaRPr>
          </a:p>
          <a:p>
            <a:pPr>
              <a:lnSpc>
                <a:spcPct val="114000"/>
              </a:lnSpc>
              <a:spcBef>
                <a:spcPts val="3000"/>
              </a:spcBef>
            </a:pPr>
            <a:r>
              <a:rPr lang="en-US" sz="4000" dirty="0" smtClean="0">
                <a:solidFill>
                  <a:schemeClr val="tx1"/>
                </a:solidFill>
              </a:rPr>
              <a:t>Peggy Garza</a:t>
            </a:r>
            <a:br>
              <a:rPr lang="en-US" sz="4000" dirty="0" smtClean="0">
                <a:solidFill>
                  <a:schemeClr val="tx1"/>
                </a:solidFill>
              </a:rPr>
            </a:br>
            <a:r>
              <a:rPr lang="en-US" sz="4000" dirty="0" smtClean="0">
                <a:solidFill>
                  <a:schemeClr val="tx1"/>
                </a:solidFill>
              </a:rPr>
              <a:t>BILC Secretary</a:t>
            </a:r>
            <a:endParaRPr lang="en-US" sz="4000" dirty="0">
              <a:solidFill>
                <a:schemeClr val="tx1"/>
              </a:solidFill>
            </a:endParaRPr>
          </a:p>
        </p:txBody>
      </p:sp>
      <p:pic>
        <p:nvPicPr>
          <p:cNvPr id="4" name="Picture 5" descr="C:\Jeannie's Stuff\Letterheads, Templates, Certificates, &amp; Original Creations\Logos &amp; Photos\natologo.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7200" y="108643"/>
            <a:ext cx="2667000" cy="2000250"/>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5858" y="4689460"/>
            <a:ext cx="2898142" cy="21685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oll-339852_64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267" y="499533"/>
            <a:ext cx="7941733" cy="5151967"/>
          </a:xfrm>
          <a:prstGeom prst="rect">
            <a:avLst/>
          </a:prstGeom>
        </p:spPr>
      </p:pic>
      <p:sp>
        <p:nvSpPr>
          <p:cNvPr id="2" name="TextBox 1"/>
          <p:cNvSpPr txBox="1"/>
          <p:nvPr/>
        </p:nvSpPr>
        <p:spPr>
          <a:xfrm>
            <a:off x="2079101" y="1310773"/>
            <a:ext cx="4986868" cy="3908762"/>
          </a:xfrm>
          <a:prstGeom prst="rect">
            <a:avLst/>
          </a:prstGeom>
          <a:noFill/>
        </p:spPr>
        <p:txBody>
          <a:bodyPr wrap="square" rtlCol="0">
            <a:spAutoFit/>
          </a:bodyPr>
          <a:lstStyle/>
          <a:p>
            <a:r>
              <a:rPr lang="en-US" sz="4400" dirty="0" smtClean="0"/>
              <a:t>“</a:t>
            </a:r>
            <a:r>
              <a:rPr lang="en-US" sz="4400" i="1" dirty="0" smtClean="0">
                <a:latin typeface="Apple Chancery"/>
                <a:cs typeface="Apple Chancery"/>
              </a:rPr>
              <a:t>He who speaks (and reads) at Level 4 at all times has no friends.”</a:t>
            </a:r>
          </a:p>
          <a:p>
            <a:r>
              <a:rPr lang="en-US" sz="1400" b="0" dirty="0" smtClean="0">
                <a:latin typeface="Comic Sans MS"/>
                <a:cs typeface="Comic Sans MS"/>
              </a:rPr>
              <a:t>                    </a:t>
            </a:r>
            <a:r>
              <a:rPr lang="en-US" sz="2800" b="0" dirty="0" smtClean="0">
                <a:latin typeface="Comic Sans MS"/>
                <a:cs typeface="Comic Sans MS"/>
              </a:rPr>
              <a:t>Dr. </a:t>
            </a:r>
            <a:r>
              <a:rPr lang="en-US" sz="2800" b="0" dirty="0" err="1" smtClean="0">
                <a:latin typeface="Comic Sans MS"/>
                <a:cs typeface="Comic Sans MS"/>
              </a:rPr>
              <a:t>Dugald</a:t>
            </a:r>
            <a:r>
              <a:rPr lang="en-US" sz="2800" b="0" dirty="0" smtClean="0">
                <a:latin typeface="Comic Sans MS"/>
                <a:cs typeface="Comic Sans MS"/>
              </a:rPr>
              <a:t> </a:t>
            </a:r>
            <a:r>
              <a:rPr lang="en-US" sz="2800" b="0" dirty="0" err="1" smtClean="0">
                <a:latin typeface="Comic Sans MS"/>
                <a:cs typeface="Comic Sans MS"/>
              </a:rPr>
              <a:t>Sturges</a:t>
            </a:r>
            <a:endParaRPr lang="en-US" sz="2800" dirty="0"/>
          </a:p>
        </p:txBody>
      </p:sp>
    </p:spTree>
    <p:extLst>
      <p:ext uri="{BB962C8B-B14F-4D97-AF65-F5344CB8AC3E}">
        <p14:creationId xmlns:p14="http://schemas.microsoft.com/office/powerpoint/2010/main" val="2842036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274638"/>
            <a:ext cx="8839200" cy="1143000"/>
          </a:xfrm>
        </p:spPr>
        <p:txBody>
          <a:bodyPr>
            <a:normAutofit/>
          </a:bodyPr>
          <a:lstStyle/>
          <a:p>
            <a:pPr>
              <a:defRPr/>
            </a:pPr>
            <a:r>
              <a:rPr lang="en-CA" sz="4000" dirty="0">
                <a:cs typeface="+mj-cs"/>
              </a:rPr>
              <a:t>Working Group Members</a:t>
            </a:r>
          </a:p>
        </p:txBody>
      </p:sp>
      <p:sp>
        <p:nvSpPr>
          <p:cNvPr id="7171" name="Content Placeholder 2"/>
          <p:cNvSpPr>
            <a:spLocks noGrp="1"/>
          </p:cNvSpPr>
          <p:nvPr>
            <p:ph idx="1"/>
          </p:nvPr>
        </p:nvSpPr>
        <p:spPr>
          <a:xfrm>
            <a:off x="304800" y="1447800"/>
            <a:ext cx="4114800" cy="4525963"/>
          </a:xfrm>
        </p:spPr>
        <p:txBody>
          <a:bodyPr>
            <a:normAutofit/>
          </a:bodyPr>
          <a:lstStyle/>
          <a:p>
            <a:r>
              <a:rPr lang="en-CA" sz="2200" i="1" dirty="0" smtClean="0">
                <a:latin typeface="+mj-lt"/>
              </a:rPr>
              <a:t>Leaders</a:t>
            </a:r>
          </a:p>
          <a:p>
            <a:pPr lvl="1"/>
            <a:r>
              <a:rPr lang="en-CA" sz="1800" dirty="0" smtClean="0">
                <a:latin typeface="+mj-lt"/>
              </a:rPr>
              <a:t>J. Vasilj-Begovic </a:t>
            </a:r>
            <a:r>
              <a:rPr lang="en-CA" sz="1800" dirty="0">
                <a:latin typeface="+mj-lt"/>
              </a:rPr>
              <a:t>– Leader (</a:t>
            </a:r>
            <a:r>
              <a:rPr lang="en-CA" sz="1800" dirty="0" smtClean="0">
                <a:latin typeface="+mj-lt"/>
              </a:rPr>
              <a:t>CAN)</a:t>
            </a:r>
            <a:endParaRPr lang="en-CA" sz="1800" dirty="0">
              <a:latin typeface="+mj-lt"/>
            </a:endParaRPr>
          </a:p>
          <a:p>
            <a:pPr lvl="1"/>
            <a:r>
              <a:rPr lang="en-CA" sz="1800" dirty="0">
                <a:latin typeface="+mj-lt"/>
              </a:rPr>
              <a:t>G. Seinhorst – </a:t>
            </a:r>
            <a:r>
              <a:rPr lang="en-CA" sz="1800" dirty="0" smtClean="0">
                <a:latin typeface="+mj-lt"/>
              </a:rPr>
              <a:t>Co-leader </a:t>
            </a:r>
            <a:r>
              <a:rPr lang="en-CA" sz="1800" dirty="0">
                <a:latin typeface="+mj-lt"/>
              </a:rPr>
              <a:t>(NLD)</a:t>
            </a:r>
          </a:p>
          <a:p>
            <a:r>
              <a:rPr lang="en-CA" sz="2200" i="1" dirty="0" smtClean="0">
                <a:latin typeface="+mj-lt"/>
              </a:rPr>
              <a:t>Special Consultants</a:t>
            </a:r>
            <a:endParaRPr lang="en-CA" sz="2200" i="1" dirty="0">
              <a:latin typeface="+mj-lt"/>
            </a:endParaRPr>
          </a:p>
          <a:p>
            <a:pPr marL="630238" lvl="1" indent="-173038"/>
            <a:r>
              <a:rPr lang="en-CA" sz="1800" dirty="0" smtClean="0">
                <a:latin typeface="+mj-lt"/>
              </a:rPr>
              <a:t>M.J. </a:t>
            </a:r>
            <a:r>
              <a:rPr lang="en-CA" sz="1800" dirty="0">
                <a:latin typeface="+mj-lt"/>
              </a:rPr>
              <a:t>Di </a:t>
            </a:r>
            <a:r>
              <a:rPr lang="en-CA" sz="1800" dirty="0" smtClean="0">
                <a:latin typeface="+mj-lt"/>
              </a:rPr>
              <a:t>Biase, Dr</a:t>
            </a:r>
            <a:r>
              <a:rPr lang="en-CA" sz="1800" dirty="0">
                <a:latin typeface="+mj-lt"/>
              </a:rPr>
              <a:t>. M. Herzog, USA</a:t>
            </a:r>
          </a:p>
          <a:p>
            <a:pPr marL="0" indent="0">
              <a:buFont typeface="Monotype Sorts" charset="0"/>
              <a:buNone/>
            </a:pPr>
            <a:endParaRPr lang="en-CA" sz="2800" dirty="0">
              <a:latin typeface="Arial" charset="0"/>
            </a:endParaRPr>
          </a:p>
          <a:p>
            <a:pPr marL="0" indent="0">
              <a:buFont typeface="Monotype Sorts" charset="0"/>
              <a:buNone/>
            </a:pPr>
            <a:endParaRPr lang="en-CA" dirty="0">
              <a:latin typeface="Arial" charset="0"/>
            </a:endParaRPr>
          </a:p>
        </p:txBody>
      </p:sp>
      <p:pic>
        <p:nvPicPr>
          <p:cNvPr id="21" name="Picture 2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52600" y="4572001"/>
            <a:ext cx="5821772" cy="2133599"/>
          </a:xfrm>
          <a:prstGeom prst="rect">
            <a:avLst/>
          </a:prstGeom>
          <a:ln>
            <a:solidFill>
              <a:schemeClr val="tx1"/>
            </a:solidFill>
          </a:ln>
        </p:spPr>
      </p:pic>
      <p:sp>
        <p:nvSpPr>
          <p:cNvPr id="26" name="Content Placeholder 2"/>
          <p:cNvSpPr txBox="1">
            <a:spLocks/>
          </p:cNvSpPr>
          <p:nvPr/>
        </p:nvSpPr>
        <p:spPr>
          <a:xfrm>
            <a:off x="4343400" y="1447800"/>
            <a:ext cx="4953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2200" i="1" dirty="0" smtClean="0">
                <a:latin typeface="+mj-lt"/>
              </a:rPr>
              <a:t>Members</a:t>
            </a:r>
          </a:p>
          <a:p>
            <a:pPr marL="630238" lvl="1" indent="-173038"/>
            <a:r>
              <a:rPr lang="en-CA" sz="1800" dirty="0" smtClean="0">
                <a:latin typeface="+mj-lt"/>
              </a:rPr>
              <a:t>P. Georgieva- BGR</a:t>
            </a:r>
          </a:p>
          <a:p>
            <a:pPr marL="630238" lvl="1" indent="-173038"/>
            <a:r>
              <a:rPr lang="en-CA" sz="1800" dirty="0" smtClean="0">
                <a:latin typeface="+mj-lt"/>
              </a:rPr>
              <a:t>N. Powers &amp; M. Tan - CAN</a:t>
            </a:r>
          </a:p>
          <a:p>
            <a:pPr marL="630238" lvl="1" indent="-173038"/>
            <a:r>
              <a:rPr lang="en-CA" sz="1800" dirty="0" smtClean="0">
                <a:latin typeface="+mj-lt"/>
              </a:rPr>
              <a:t>K. </a:t>
            </a:r>
            <a:r>
              <a:rPr lang="en-CA" sz="1800" dirty="0" err="1" smtClean="0">
                <a:latin typeface="+mj-lt"/>
              </a:rPr>
              <a:t>Kildevang</a:t>
            </a:r>
            <a:r>
              <a:rPr lang="en-CA" sz="1800" dirty="0" smtClean="0">
                <a:latin typeface="+mj-lt"/>
              </a:rPr>
              <a:t> &amp; A. J. Christiansen - DNK</a:t>
            </a:r>
          </a:p>
          <a:p>
            <a:pPr marL="630238" lvl="1" indent="-173038"/>
            <a:r>
              <a:rPr lang="en-CA" sz="1800" dirty="0" smtClean="0">
                <a:latin typeface="+mj-lt"/>
              </a:rPr>
              <a:t>Dr. D. </a:t>
            </a:r>
            <a:r>
              <a:rPr lang="en-CA" sz="1800" dirty="0" err="1" smtClean="0">
                <a:latin typeface="+mj-lt"/>
              </a:rPr>
              <a:t>Sturges</a:t>
            </a:r>
            <a:r>
              <a:rPr lang="en-CA" sz="1800" dirty="0" smtClean="0">
                <a:latin typeface="+mj-lt"/>
              </a:rPr>
              <a:t> – GER</a:t>
            </a:r>
          </a:p>
          <a:p>
            <a:pPr marL="630238" lvl="1" indent="-173038"/>
            <a:r>
              <a:rPr lang="en-CA" sz="1800" dirty="0" smtClean="0">
                <a:latin typeface="+mj-lt"/>
              </a:rPr>
              <a:t>M. </a:t>
            </a:r>
            <a:r>
              <a:rPr lang="en-CA" sz="1800" dirty="0" err="1" smtClean="0">
                <a:latin typeface="+mj-lt"/>
              </a:rPr>
              <a:t>Adubato</a:t>
            </a:r>
            <a:r>
              <a:rPr lang="en-CA" sz="1800" dirty="0" smtClean="0">
                <a:latin typeface="+mj-lt"/>
              </a:rPr>
              <a:t>- SHAPE</a:t>
            </a:r>
          </a:p>
          <a:p>
            <a:pPr marL="630238" lvl="1" indent="-173038"/>
            <a:r>
              <a:rPr lang="en-CA" sz="1800" dirty="0" smtClean="0">
                <a:latin typeface="+mj-lt"/>
              </a:rPr>
              <a:t>A. Nolan &amp; K. Farr - SWE </a:t>
            </a:r>
          </a:p>
          <a:p>
            <a:pPr marL="630238" lvl="1" indent="-173038"/>
            <a:r>
              <a:rPr lang="en-CA" sz="1800" dirty="0" smtClean="0">
                <a:latin typeface="+mj-lt"/>
              </a:rPr>
              <a:t>P. Garza, D. Oglesby and Dr. R. Clifford, USA</a:t>
            </a:r>
            <a:endParaRPr lang="en-CA" sz="2800" dirty="0" smtClean="0">
              <a:latin typeface="Arial" charset="0"/>
            </a:endParaRPr>
          </a:p>
          <a:p>
            <a:pPr marL="0" indent="0">
              <a:buFont typeface="Monotype Sorts" charset="0"/>
              <a:buNone/>
            </a:pPr>
            <a:endParaRPr lang="en-CA" dirty="0">
              <a:latin typeface="Arial" charset="0"/>
            </a:endParaRPr>
          </a:p>
        </p:txBody>
      </p:sp>
    </p:spTree>
    <p:extLst>
      <p:ext uri="{BB962C8B-B14F-4D97-AF65-F5344CB8AC3E}">
        <p14:creationId xmlns:p14="http://schemas.microsoft.com/office/powerpoint/2010/main" val="3042026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281626"/>
            <a:ext cx="8763000" cy="1143000"/>
          </a:xfrm>
        </p:spPr>
        <p:txBody>
          <a:bodyPr>
            <a:noAutofit/>
          </a:bodyPr>
          <a:lstStyle/>
          <a:p>
            <a:pPr>
              <a:defRPr/>
            </a:pPr>
            <a:r>
              <a:rPr lang="en-CA" sz="4000" dirty="0" smtClean="0">
                <a:solidFill>
                  <a:schemeClr val="tx1"/>
                </a:solidFill>
                <a:cs typeface="+mj-cs"/>
              </a:rPr>
              <a:t>Background and </a:t>
            </a:r>
            <a:br>
              <a:rPr lang="en-CA" sz="4000" dirty="0" smtClean="0">
                <a:solidFill>
                  <a:schemeClr val="tx1"/>
                </a:solidFill>
                <a:cs typeface="+mj-cs"/>
              </a:rPr>
            </a:br>
            <a:r>
              <a:rPr lang="en-CA" sz="4000" dirty="0" smtClean="0">
                <a:solidFill>
                  <a:schemeClr val="tx1"/>
                </a:solidFill>
                <a:cs typeface="+mj-cs"/>
              </a:rPr>
              <a:t>Evolution of Work</a:t>
            </a:r>
            <a:endParaRPr lang="en-CA" sz="4000" dirty="0">
              <a:solidFill>
                <a:schemeClr val="tx1"/>
              </a:solidFill>
              <a:cs typeface="+mj-cs"/>
            </a:endParaRPr>
          </a:p>
        </p:txBody>
      </p:sp>
      <p:sp>
        <p:nvSpPr>
          <p:cNvPr id="3" name="Content Placeholder 2"/>
          <p:cNvSpPr>
            <a:spLocks noGrp="1"/>
          </p:cNvSpPr>
          <p:nvPr>
            <p:ph idx="1"/>
          </p:nvPr>
        </p:nvSpPr>
        <p:spPr>
          <a:xfrm>
            <a:off x="762000" y="1874837"/>
            <a:ext cx="7924800" cy="4525963"/>
          </a:xfrm>
        </p:spPr>
        <p:txBody>
          <a:bodyPr>
            <a:normAutofit/>
          </a:bodyPr>
          <a:lstStyle/>
          <a:p>
            <a:pPr>
              <a:spcBef>
                <a:spcPts val="600"/>
              </a:spcBef>
              <a:spcAft>
                <a:spcPts val="600"/>
              </a:spcAft>
            </a:pPr>
            <a:r>
              <a:rPr lang="en-CA" sz="2800" dirty="0">
                <a:latin typeface="+mj-lt"/>
              </a:rPr>
              <a:t>Formation of Working Group on Level </a:t>
            </a:r>
            <a:r>
              <a:rPr lang="en-CA" sz="2800" dirty="0" smtClean="0">
                <a:latin typeface="+mj-lt"/>
              </a:rPr>
              <a:t>4 – BILC 2010, Istanbul</a:t>
            </a:r>
          </a:p>
          <a:p>
            <a:pPr>
              <a:spcBef>
                <a:spcPts val="600"/>
              </a:spcBef>
              <a:spcAft>
                <a:spcPts val="600"/>
              </a:spcAft>
            </a:pPr>
            <a:r>
              <a:rPr lang="en-CA" sz="2800" b="1" u="sng" dirty="0" smtClean="0">
                <a:latin typeface="+mj-lt"/>
              </a:rPr>
              <a:t>Paper</a:t>
            </a:r>
            <a:r>
              <a:rPr lang="en-CA" sz="2800" dirty="0">
                <a:latin typeface="+mj-lt"/>
              </a:rPr>
              <a:t>: “</a:t>
            </a:r>
            <a:r>
              <a:rPr lang="en-CA" altLang="ja-JP" sz="2800" i="1" dirty="0">
                <a:latin typeface="+mj-lt"/>
              </a:rPr>
              <a:t>A Conceptual Model and   </a:t>
            </a:r>
            <a:r>
              <a:rPr lang="en-CA" altLang="ja-JP" sz="2800" i="1" dirty="0" smtClean="0">
                <a:latin typeface="+mj-lt"/>
              </a:rPr>
              <a:t>Implications </a:t>
            </a:r>
            <a:r>
              <a:rPr lang="en-CA" altLang="ja-JP" sz="2800" i="1" dirty="0">
                <a:latin typeface="+mj-lt"/>
              </a:rPr>
              <a:t>for Testing</a:t>
            </a:r>
            <a:r>
              <a:rPr lang="en-CA" sz="2800" i="1" dirty="0">
                <a:latin typeface="+mj-lt"/>
              </a:rPr>
              <a:t>”</a:t>
            </a:r>
            <a:r>
              <a:rPr lang="en-CA" altLang="ja-JP" sz="2800" i="1" dirty="0">
                <a:latin typeface="+mj-lt"/>
              </a:rPr>
              <a:t> </a:t>
            </a:r>
            <a:r>
              <a:rPr lang="en-CA" altLang="ja-JP" sz="2800" i="1" dirty="0" smtClean="0">
                <a:latin typeface="+mj-lt"/>
              </a:rPr>
              <a:t>–BILC Website, 2014</a:t>
            </a:r>
          </a:p>
          <a:p>
            <a:pPr>
              <a:spcBef>
                <a:spcPts val="600"/>
              </a:spcBef>
              <a:spcAft>
                <a:spcPts val="600"/>
              </a:spcAft>
            </a:pPr>
            <a:r>
              <a:rPr lang="en-CA" sz="2800" b="1" i="1" u="sng" dirty="0" smtClean="0">
                <a:latin typeface="+mj-lt"/>
              </a:rPr>
              <a:t>Article</a:t>
            </a:r>
            <a:r>
              <a:rPr lang="en-CA" sz="2800" i="1" dirty="0">
                <a:latin typeface="+mj-lt"/>
              </a:rPr>
              <a:t>: “Defining and Assessing Level 4 </a:t>
            </a:r>
            <a:r>
              <a:rPr lang="en-CA" sz="2800" i="1" dirty="0" smtClean="0">
                <a:latin typeface="+mj-lt"/>
              </a:rPr>
              <a:t>Proficiency</a:t>
            </a:r>
            <a:r>
              <a:rPr lang="en-CA" sz="2800" i="1" dirty="0">
                <a:latin typeface="+mj-lt"/>
              </a:rPr>
              <a:t>” Chapter 10 in “Language in </a:t>
            </a:r>
            <a:r>
              <a:rPr lang="en-CA" sz="2800" i="1" dirty="0" smtClean="0">
                <a:latin typeface="+mj-lt"/>
              </a:rPr>
              <a:t>Uniform</a:t>
            </a:r>
            <a:r>
              <a:rPr lang="en-CA" sz="2800" i="1" dirty="0">
                <a:latin typeface="+mj-lt"/>
              </a:rPr>
              <a:t>”, Cambridge Scholars </a:t>
            </a:r>
            <a:r>
              <a:rPr lang="en-CA" sz="2800" i="1" dirty="0" smtClean="0">
                <a:latin typeface="+mj-lt"/>
              </a:rPr>
              <a:t>2015</a:t>
            </a:r>
          </a:p>
          <a:p>
            <a:pPr>
              <a:spcBef>
                <a:spcPts val="600"/>
              </a:spcBef>
              <a:spcAft>
                <a:spcPts val="600"/>
              </a:spcAft>
            </a:pPr>
            <a:r>
              <a:rPr lang="en-CA" sz="2800" b="1" i="1" u="sng" dirty="0" smtClean="0">
                <a:latin typeface="+mj-lt"/>
              </a:rPr>
              <a:t>Prototype Reading Test </a:t>
            </a:r>
            <a:r>
              <a:rPr lang="en-CA" sz="2800" i="1" dirty="0" smtClean="0">
                <a:latin typeface="+mj-lt"/>
              </a:rPr>
              <a:t>– Work in Progress</a:t>
            </a:r>
          </a:p>
        </p:txBody>
      </p:sp>
    </p:spTree>
    <p:extLst>
      <p:ext uri="{BB962C8B-B14F-4D97-AF65-F5344CB8AC3E}">
        <p14:creationId xmlns:p14="http://schemas.microsoft.com/office/powerpoint/2010/main" val="495174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839200" cy="1143000"/>
          </a:xfrm>
        </p:spPr>
        <p:txBody>
          <a:bodyPr>
            <a:normAutofit/>
          </a:bodyPr>
          <a:lstStyle/>
          <a:p>
            <a:r>
              <a:rPr lang="en-CA" sz="4000" dirty="0" smtClean="0"/>
              <a:t>Reading Test Prototype</a:t>
            </a:r>
            <a:endParaRPr lang="en-CA" sz="4000" dirty="0"/>
          </a:p>
        </p:txBody>
      </p:sp>
      <p:sp>
        <p:nvSpPr>
          <p:cNvPr id="3" name="Content Placeholder 2"/>
          <p:cNvSpPr>
            <a:spLocks noGrp="1"/>
          </p:cNvSpPr>
          <p:nvPr>
            <p:ph idx="1"/>
          </p:nvPr>
        </p:nvSpPr>
        <p:spPr>
          <a:xfrm>
            <a:off x="533400" y="2057400"/>
            <a:ext cx="8305800" cy="4068763"/>
          </a:xfrm>
        </p:spPr>
        <p:txBody>
          <a:bodyPr/>
          <a:lstStyle/>
          <a:p>
            <a:pPr>
              <a:spcBef>
                <a:spcPts val="1200"/>
              </a:spcBef>
              <a:spcAft>
                <a:spcPts val="1200"/>
              </a:spcAft>
            </a:pPr>
            <a:r>
              <a:rPr lang="en-CA" sz="2800" dirty="0" smtClean="0"/>
              <a:t>Reading is tested via speaking/writing </a:t>
            </a:r>
          </a:p>
          <a:p>
            <a:pPr>
              <a:spcBef>
                <a:spcPts val="1200"/>
              </a:spcBef>
              <a:spcAft>
                <a:spcPts val="1200"/>
              </a:spcAft>
            </a:pPr>
            <a:r>
              <a:rPr lang="en-CA" sz="2800" dirty="0" smtClean="0"/>
              <a:t>Two texts (ca. 1400 words) followed by 6 questions each (open ended questions)</a:t>
            </a:r>
          </a:p>
          <a:p>
            <a:pPr>
              <a:spcBef>
                <a:spcPts val="1200"/>
              </a:spcBef>
              <a:spcAft>
                <a:spcPts val="1200"/>
              </a:spcAft>
            </a:pPr>
            <a:r>
              <a:rPr lang="en-CA" sz="2800" dirty="0" smtClean="0"/>
              <a:t>Admin time: 2 ½ hours </a:t>
            </a:r>
          </a:p>
          <a:p>
            <a:pPr>
              <a:spcBef>
                <a:spcPts val="1200"/>
              </a:spcBef>
              <a:spcAft>
                <a:spcPts val="1200"/>
              </a:spcAft>
            </a:pPr>
            <a:r>
              <a:rPr lang="en-CA" sz="2800" dirty="0" smtClean="0"/>
              <a:t>Responses rated as Successful, Partial or Unsuccessful</a:t>
            </a:r>
          </a:p>
          <a:p>
            <a:endParaRPr lang="en-CA" dirty="0" smtClean="0"/>
          </a:p>
          <a:p>
            <a:endParaRPr lang="en-CA" dirty="0"/>
          </a:p>
        </p:txBody>
      </p:sp>
    </p:spTree>
    <p:extLst>
      <p:ext uri="{BB962C8B-B14F-4D97-AF65-F5344CB8AC3E}">
        <p14:creationId xmlns:p14="http://schemas.microsoft.com/office/powerpoint/2010/main" val="134980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Text Box 3"/>
          <p:cNvSpPr txBox="1">
            <a:spLocks noChangeArrowheads="1"/>
          </p:cNvSpPr>
          <p:nvPr/>
        </p:nvSpPr>
        <p:spPr bwMode="auto">
          <a:xfrm>
            <a:off x="609600" y="1600200"/>
            <a:ext cx="8001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tx2"/>
              </a:buClr>
              <a:buSzPct val="75000"/>
              <a:buFont typeface="Monotype Sorts" pitchFamily="2" charset="2"/>
              <a:buChar char="F"/>
              <a:defRPr sz="3200">
                <a:solidFill>
                  <a:schemeClr val="tx1"/>
                </a:solidFill>
                <a:latin typeface="Arial" pitchFamily="34" charset="0"/>
              </a:defRPr>
            </a:lvl1pPr>
            <a:lvl2pPr marL="765175" indent="-285750" algn="l">
              <a:spcBef>
                <a:spcPct val="20000"/>
              </a:spcBef>
              <a:buClr>
                <a:schemeClr val="tx1"/>
              </a:buClr>
              <a:buChar char="–"/>
              <a:defRPr sz="2800">
                <a:solidFill>
                  <a:schemeClr val="tx1"/>
                </a:solidFill>
                <a:latin typeface="Arial" pitchFamily="34" charset="0"/>
              </a:defRPr>
            </a:lvl2pPr>
            <a:lvl3pPr marL="955675" indent="-228600" algn="l">
              <a:spcBef>
                <a:spcPct val="20000"/>
              </a:spcBef>
              <a:buClr>
                <a:schemeClr val="accent2"/>
              </a:buClr>
              <a:buSzPct val="65000"/>
              <a:buFont typeface="Monotype Sorts" pitchFamily="2" charset="2"/>
              <a:buChar char="u"/>
              <a:defRPr sz="2400">
                <a:solidFill>
                  <a:schemeClr val="tx1"/>
                </a:solidFill>
                <a:latin typeface="Arial" pitchFamily="34" charset="0"/>
              </a:defRPr>
            </a:lvl3pPr>
            <a:lvl4pPr marL="1600200" indent="-228600" algn="l">
              <a:spcBef>
                <a:spcPct val="20000"/>
              </a:spcBef>
              <a:buClr>
                <a:schemeClr val="tx1"/>
              </a:buClr>
              <a:buChar char="–"/>
              <a:defRPr sz="2000">
                <a:solidFill>
                  <a:schemeClr val="tx1"/>
                </a:solidFill>
                <a:latin typeface="Arial" pitchFamily="34" charset="0"/>
              </a:defRPr>
            </a:lvl4pPr>
            <a:lvl5pPr marL="2057400" indent="-228600" algn="l">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marL="457200" indent="-457200">
              <a:spcBef>
                <a:spcPts val="600"/>
              </a:spcBef>
              <a:spcAft>
                <a:spcPts val="600"/>
              </a:spcAft>
              <a:buClrTx/>
              <a:buSzTx/>
              <a:buFont typeface="+mj-lt"/>
              <a:buAutoNum type="arabicParenR"/>
              <a:defRPr/>
            </a:pPr>
            <a:r>
              <a:rPr lang="en-US" altLang="en-US" sz="2800" b="0" dirty="0" smtClean="0">
                <a:latin typeface="+mj-lt"/>
              </a:rPr>
              <a:t>Eight trial tests administered via speaking:</a:t>
            </a:r>
          </a:p>
          <a:p>
            <a:pPr marL="879475" lvl="1" indent="-457200">
              <a:spcBef>
                <a:spcPts val="600"/>
              </a:spcBef>
              <a:spcAft>
                <a:spcPts val="600"/>
              </a:spcAft>
              <a:buClrTx/>
              <a:buFont typeface="Arial" panose="020B0604020202020204" pitchFamily="34" charset="0"/>
              <a:buChar char="•"/>
              <a:defRPr/>
            </a:pPr>
            <a:r>
              <a:rPr lang="en-US" altLang="en-US" b="0" dirty="0" smtClean="0">
                <a:latin typeface="+mj-lt"/>
              </a:rPr>
              <a:t>Five officers (Danish, German, Czech)</a:t>
            </a:r>
          </a:p>
          <a:p>
            <a:pPr marL="879475" lvl="1" indent="-457200">
              <a:spcBef>
                <a:spcPts val="600"/>
              </a:spcBef>
              <a:spcAft>
                <a:spcPts val="600"/>
              </a:spcAft>
              <a:buClrTx/>
              <a:buFont typeface="Arial" panose="020B0604020202020204" pitchFamily="34" charset="0"/>
              <a:buChar char="•"/>
              <a:defRPr/>
            </a:pPr>
            <a:r>
              <a:rPr lang="en-US" altLang="en-US" b="0" dirty="0" smtClean="0">
                <a:latin typeface="+mj-lt"/>
              </a:rPr>
              <a:t>Three civilians (Canadian, US)</a:t>
            </a:r>
          </a:p>
          <a:p>
            <a:pPr marL="422275" lvl="1" indent="0">
              <a:spcBef>
                <a:spcPts val="600"/>
              </a:spcBef>
              <a:spcAft>
                <a:spcPts val="600"/>
              </a:spcAft>
              <a:buClrTx/>
              <a:buNone/>
              <a:defRPr/>
            </a:pPr>
            <a:endParaRPr lang="en-US" altLang="en-US" b="0" dirty="0" smtClean="0">
              <a:latin typeface="+mj-lt"/>
            </a:endParaRPr>
          </a:p>
          <a:p>
            <a:pPr marL="514350" lvl="1" indent="-514350">
              <a:spcBef>
                <a:spcPts val="600"/>
              </a:spcBef>
              <a:spcAft>
                <a:spcPts val="600"/>
              </a:spcAft>
              <a:buClrTx/>
              <a:buFont typeface="+mj-lt"/>
              <a:buAutoNum type="arabicParenR" startAt="2"/>
              <a:defRPr/>
            </a:pPr>
            <a:r>
              <a:rPr lang="en-US" altLang="en-US" b="0" dirty="0" smtClean="0">
                <a:latin typeface="+mj-lt"/>
              </a:rPr>
              <a:t>Eight trial tests administered via writing:</a:t>
            </a:r>
          </a:p>
          <a:p>
            <a:pPr marL="936625" lvl="1" indent="-514350">
              <a:spcBef>
                <a:spcPts val="600"/>
              </a:spcBef>
              <a:spcAft>
                <a:spcPts val="600"/>
              </a:spcAft>
              <a:buClrTx/>
              <a:buFont typeface="Arial" panose="020B0604020202020204" pitchFamily="34" charset="0"/>
              <a:buChar char="•"/>
              <a:defRPr/>
            </a:pPr>
            <a:r>
              <a:rPr lang="en-US" altLang="en-US" b="0" dirty="0" smtClean="0">
                <a:latin typeface="+mj-lt"/>
              </a:rPr>
              <a:t>Four officers (Danish/Swedish)</a:t>
            </a:r>
          </a:p>
          <a:p>
            <a:pPr marL="936625" lvl="1" indent="-514350">
              <a:spcBef>
                <a:spcPts val="600"/>
              </a:spcBef>
              <a:spcAft>
                <a:spcPts val="600"/>
              </a:spcAft>
              <a:buClrTx/>
              <a:buFont typeface="Arial" panose="020B0604020202020204" pitchFamily="34" charset="0"/>
              <a:buChar char="•"/>
              <a:defRPr/>
            </a:pPr>
            <a:r>
              <a:rPr lang="en-US" altLang="en-US" b="0" dirty="0" smtClean="0">
                <a:latin typeface="+mj-lt"/>
              </a:rPr>
              <a:t>Four civilians (Dutch, Canadian &amp; Irish) </a:t>
            </a:r>
            <a:endParaRPr lang="en-US" altLang="en-US" b="0" dirty="0">
              <a:latin typeface="+mj-lt"/>
            </a:endParaRPr>
          </a:p>
        </p:txBody>
      </p:sp>
      <p:sp>
        <p:nvSpPr>
          <p:cNvPr id="2" name="Title 1"/>
          <p:cNvSpPr>
            <a:spLocks noGrp="1"/>
          </p:cNvSpPr>
          <p:nvPr>
            <p:ph type="title"/>
          </p:nvPr>
        </p:nvSpPr>
        <p:spPr>
          <a:xfrm>
            <a:off x="381000" y="274638"/>
            <a:ext cx="8763000" cy="1143000"/>
          </a:xfrm>
        </p:spPr>
        <p:txBody>
          <a:bodyPr>
            <a:normAutofit/>
          </a:bodyPr>
          <a:lstStyle/>
          <a:p>
            <a:r>
              <a:rPr lang="en-US" sz="4000" dirty="0" smtClean="0"/>
              <a:t>Piloting Phase 1</a:t>
            </a:r>
            <a:endParaRPr lang="en-US" sz="4000" dirty="0"/>
          </a:p>
        </p:txBody>
      </p:sp>
    </p:spTree>
    <p:extLst>
      <p:ext uri="{BB962C8B-B14F-4D97-AF65-F5344CB8AC3E}">
        <p14:creationId xmlns:p14="http://schemas.microsoft.com/office/powerpoint/2010/main" val="325453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1143000"/>
          </a:xfrm>
        </p:spPr>
        <p:txBody>
          <a:bodyPr>
            <a:normAutofit/>
          </a:bodyPr>
          <a:lstStyle/>
          <a:p>
            <a:r>
              <a:rPr lang="en-CA" sz="4000" dirty="0" smtClean="0"/>
              <a:t>Norming/Rating Session</a:t>
            </a:r>
            <a:endParaRPr lang="en-CA" sz="4000" dirty="0"/>
          </a:p>
        </p:txBody>
      </p:sp>
      <p:sp>
        <p:nvSpPr>
          <p:cNvPr id="3" name="Content Placeholder 2"/>
          <p:cNvSpPr>
            <a:spLocks noGrp="1"/>
          </p:cNvSpPr>
          <p:nvPr>
            <p:ph idx="1"/>
          </p:nvPr>
        </p:nvSpPr>
        <p:spPr>
          <a:xfrm>
            <a:off x="762000" y="2362200"/>
            <a:ext cx="7924800" cy="3763963"/>
          </a:xfrm>
        </p:spPr>
        <p:txBody>
          <a:bodyPr>
            <a:normAutofit/>
          </a:bodyPr>
          <a:lstStyle/>
          <a:p>
            <a:r>
              <a:rPr lang="en-CA" sz="2800" dirty="0" smtClean="0"/>
              <a:t>Predictive vs </a:t>
            </a:r>
            <a:r>
              <a:rPr lang="en-CA" sz="2800" dirty="0" err="1" smtClean="0"/>
              <a:t>Retrodictive</a:t>
            </a:r>
            <a:r>
              <a:rPr lang="en-CA" sz="2800" dirty="0" smtClean="0"/>
              <a:t> Model Approach</a:t>
            </a:r>
          </a:p>
          <a:p>
            <a:pPr marL="0" indent="0">
              <a:buNone/>
            </a:pPr>
            <a:endParaRPr lang="en-CA" sz="2800" dirty="0" smtClean="0"/>
          </a:p>
          <a:p>
            <a:r>
              <a:rPr lang="en-CA" sz="2800" dirty="0" smtClean="0"/>
              <a:t>Holistic rating combined with analytic</a:t>
            </a:r>
          </a:p>
          <a:p>
            <a:pPr marL="0" indent="0">
              <a:buNone/>
            </a:pPr>
            <a:endParaRPr lang="en-CA" sz="2800" dirty="0" smtClean="0"/>
          </a:p>
          <a:p>
            <a:r>
              <a:rPr lang="en-CA" sz="2800" dirty="0" smtClean="0"/>
              <a:t>Cut-off score (67%-72%)</a:t>
            </a:r>
            <a:endParaRPr lang="en-CA" sz="2800" dirty="0"/>
          </a:p>
        </p:txBody>
      </p:sp>
    </p:spTree>
    <p:extLst>
      <p:ext uri="{BB962C8B-B14F-4D97-AF65-F5344CB8AC3E}">
        <p14:creationId xmlns:p14="http://schemas.microsoft.com/office/powerpoint/2010/main" val="3140889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518470912"/>
              </p:ext>
            </p:extLst>
          </p:nvPr>
        </p:nvGraphicFramePr>
        <p:xfrm>
          <a:off x="1295400" y="1981200"/>
          <a:ext cx="6899639" cy="33938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7765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98162133"/>
              </p:ext>
            </p:extLst>
          </p:nvPr>
        </p:nvGraphicFramePr>
        <p:xfrm>
          <a:off x="1696549" y="1315271"/>
          <a:ext cx="5580000" cy="424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9697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1143000"/>
          </a:xfrm>
        </p:spPr>
        <p:txBody>
          <a:bodyPr>
            <a:noAutofit/>
          </a:bodyPr>
          <a:lstStyle/>
          <a:p>
            <a:r>
              <a:rPr lang="en-CA" sz="4000" dirty="0" smtClean="0"/>
              <a:t>Piloting Stage –</a:t>
            </a:r>
            <a:br>
              <a:rPr lang="en-CA" sz="4000" dirty="0" smtClean="0"/>
            </a:br>
            <a:r>
              <a:rPr lang="en-CA" sz="4000" dirty="0" smtClean="0"/>
              <a:t>NATO HQs Brussels and SHAPE</a:t>
            </a:r>
            <a:endParaRPr lang="en-CA" sz="4000" dirty="0"/>
          </a:p>
        </p:txBody>
      </p:sp>
      <p:graphicFrame>
        <p:nvGraphicFramePr>
          <p:cNvPr id="9" name="Table 8"/>
          <p:cNvGraphicFramePr>
            <a:graphicFrameLocks noGrp="1"/>
          </p:cNvGraphicFramePr>
          <p:nvPr>
            <p:extLst>
              <p:ext uri="{D42A27DB-BD31-4B8C-83A1-F6EECF244321}">
                <p14:modId xmlns:p14="http://schemas.microsoft.com/office/powerpoint/2010/main" val="2585649028"/>
              </p:ext>
            </p:extLst>
          </p:nvPr>
        </p:nvGraphicFramePr>
        <p:xfrm>
          <a:off x="533400" y="1600200"/>
          <a:ext cx="8458201" cy="4343400"/>
        </p:xfrm>
        <a:graphic>
          <a:graphicData uri="http://schemas.openxmlformats.org/drawingml/2006/table">
            <a:tbl>
              <a:tblPr firstRow="1" bandRow="1">
                <a:tableStyleId>{5C22544A-7EE6-4342-B048-85BDC9FD1C3A}</a:tableStyleId>
              </a:tblPr>
              <a:tblGrid>
                <a:gridCol w="2184347"/>
                <a:gridCol w="2426595"/>
                <a:gridCol w="3847259"/>
              </a:tblGrid>
              <a:tr h="639192">
                <a:tc>
                  <a:txBody>
                    <a:bodyPr/>
                    <a:lstStyle/>
                    <a:p>
                      <a:r>
                        <a:rPr lang="en-CA" dirty="0" smtClean="0"/>
                        <a:t>No of Examinees</a:t>
                      </a:r>
                      <a:endParaRPr lang="en-CA"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Nationality</a:t>
                      </a:r>
                    </a:p>
                    <a:p>
                      <a:endParaRPr lang="en-CA" dirty="0"/>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Rank</a:t>
                      </a:r>
                    </a:p>
                    <a:p>
                      <a:endParaRPr lang="en-CA"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60000">
                <a:tc>
                  <a:txBody>
                    <a:bodyPr/>
                    <a:lstStyle/>
                    <a:p>
                      <a:r>
                        <a:rPr lang="en-CA" dirty="0" smtClean="0"/>
                        <a:t>2</a:t>
                      </a:r>
                      <a:endParaRPr lang="en-CA" dirty="0"/>
                    </a:p>
                  </a:txBody>
                  <a:tcPr>
                    <a:lnL w="12700" cap="flat" cmpd="sng" algn="ctr">
                      <a:solidFill>
                        <a:schemeClr val="tx1"/>
                      </a:solidFill>
                      <a:prstDash val="solid"/>
                      <a:round/>
                      <a:headEnd type="none" w="med" len="med"/>
                      <a:tailEnd type="none" w="med" len="med"/>
                    </a:lnL>
                  </a:tcPr>
                </a:tc>
                <a:tc>
                  <a:txBody>
                    <a:bodyPr/>
                    <a:lstStyle/>
                    <a:p>
                      <a:r>
                        <a:rPr lang="en-CA" dirty="0" smtClean="0"/>
                        <a:t>France</a:t>
                      </a:r>
                      <a:endParaRPr lang="en-CA" dirty="0"/>
                    </a:p>
                  </a:txBody>
                  <a:tcPr/>
                </a:tc>
                <a:tc>
                  <a:txBody>
                    <a:bodyPr/>
                    <a:lstStyle/>
                    <a:p>
                      <a:r>
                        <a:rPr lang="en-CA" dirty="0" smtClean="0"/>
                        <a:t>Civilian and Colonel</a:t>
                      </a:r>
                      <a:endParaRPr lang="en-CA" dirty="0"/>
                    </a:p>
                  </a:txBody>
                  <a:tcPr>
                    <a:lnR w="12700" cap="flat" cmpd="sng" algn="ctr">
                      <a:solidFill>
                        <a:schemeClr val="tx1"/>
                      </a:solidFill>
                      <a:prstDash val="solid"/>
                      <a:round/>
                      <a:headEnd type="none" w="med" len="med"/>
                      <a:tailEnd type="none" w="med" len="med"/>
                    </a:lnR>
                  </a:tcPr>
                </a:tc>
              </a:tr>
              <a:tr h="370840">
                <a:tc>
                  <a:txBody>
                    <a:bodyPr/>
                    <a:lstStyle/>
                    <a:p>
                      <a:r>
                        <a:rPr lang="en-CA" dirty="0" smtClean="0"/>
                        <a:t>3</a:t>
                      </a:r>
                      <a:endParaRPr lang="en-CA" dirty="0"/>
                    </a:p>
                  </a:txBody>
                  <a:tcPr>
                    <a:lnL w="12700" cap="flat" cmpd="sng" algn="ctr">
                      <a:solidFill>
                        <a:schemeClr val="tx1"/>
                      </a:solidFill>
                      <a:prstDash val="solid"/>
                      <a:round/>
                      <a:headEnd type="none" w="med" len="med"/>
                      <a:tailEnd type="none" w="med" len="med"/>
                    </a:lnL>
                  </a:tcPr>
                </a:tc>
                <a:tc>
                  <a:txBody>
                    <a:bodyPr/>
                    <a:lstStyle/>
                    <a:p>
                      <a:r>
                        <a:rPr lang="en-CA" dirty="0" smtClean="0"/>
                        <a:t>US</a:t>
                      </a:r>
                      <a:endParaRPr lang="en-CA" dirty="0"/>
                    </a:p>
                  </a:txBody>
                  <a:tcPr/>
                </a:tc>
                <a:tc>
                  <a:txBody>
                    <a:bodyPr/>
                    <a:lstStyle/>
                    <a:p>
                      <a:r>
                        <a:rPr lang="en-CA" dirty="0" smtClean="0"/>
                        <a:t>Colonel (2), Capt.</a:t>
                      </a:r>
                      <a:r>
                        <a:rPr lang="en-CA" baseline="0" dirty="0" smtClean="0"/>
                        <a:t> (N) 1</a:t>
                      </a:r>
                      <a:endParaRPr lang="en-CA" dirty="0"/>
                    </a:p>
                  </a:txBody>
                  <a:tcPr>
                    <a:lnR w="12700" cap="flat" cmpd="sng" algn="ctr">
                      <a:solidFill>
                        <a:schemeClr val="tx1"/>
                      </a:solidFill>
                      <a:prstDash val="solid"/>
                      <a:round/>
                      <a:headEnd type="none" w="med" len="med"/>
                      <a:tailEnd type="none" w="med" len="med"/>
                    </a:lnR>
                  </a:tcPr>
                </a:tc>
              </a:tr>
              <a:tr h="370840">
                <a:tc>
                  <a:txBody>
                    <a:bodyPr/>
                    <a:lstStyle/>
                    <a:p>
                      <a:r>
                        <a:rPr lang="en-CA" dirty="0" smtClean="0"/>
                        <a:t>3</a:t>
                      </a:r>
                      <a:endParaRPr lang="en-CA" dirty="0"/>
                    </a:p>
                  </a:txBody>
                  <a:tcPr>
                    <a:lnL w="12700" cap="flat" cmpd="sng" algn="ctr">
                      <a:solidFill>
                        <a:schemeClr val="tx1"/>
                      </a:solidFill>
                      <a:prstDash val="solid"/>
                      <a:round/>
                      <a:headEnd type="none" w="med" len="med"/>
                      <a:tailEnd type="none" w="med" len="med"/>
                    </a:lnL>
                  </a:tcPr>
                </a:tc>
                <a:tc>
                  <a:txBody>
                    <a:bodyPr/>
                    <a:lstStyle/>
                    <a:p>
                      <a:r>
                        <a:rPr lang="en-CA" dirty="0" smtClean="0"/>
                        <a:t>Norway</a:t>
                      </a:r>
                      <a:endParaRPr lang="en-CA" dirty="0"/>
                    </a:p>
                  </a:txBody>
                  <a:tcPr/>
                </a:tc>
                <a:tc>
                  <a:txBody>
                    <a:bodyPr/>
                    <a:lstStyle/>
                    <a:p>
                      <a:r>
                        <a:rPr lang="en-CA" dirty="0" smtClean="0"/>
                        <a:t>Colonel (1), Major (1), Cpl (1)</a:t>
                      </a:r>
                      <a:endParaRPr lang="en-CA" dirty="0"/>
                    </a:p>
                  </a:txBody>
                  <a:tcPr>
                    <a:lnR w="12700" cap="flat" cmpd="sng" algn="ctr">
                      <a:solidFill>
                        <a:schemeClr val="tx1"/>
                      </a:solidFill>
                      <a:prstDash val="solid"/>
                      <a:round/>
                      <a:headEnd type="none" w="med" len="med"/>
                      <a:tailEnd type="none" w="med" len="med"/>
                    </a:lnR>
                  </a:tcPr>
                </a:tc>
              </a:tr>
              <a:tr h="370840">
                <a:tc>
                  <a:txBody>
                    <a:bodyPr/>
                    <a:lstStyle/>
                    <a:p>
                      <a:r>
                        <a:rPr lang="en-CA" dirty="0" smtClean="0"/>
                        <a:t>4</a:t>
                      </a:r>
                      <a:endParaRPr lang="en-CA" dirty="0"/>
                    </a:p>
                  </a:txBody>
                  <a:tcPr>
                    <a:lnL w="12700" cap="flat" cmpd="sng" algn="ctr">
                      <a:solidFill>
                        <a:schemeClr val="tx1"/>
                      </a:solidFill>
                      <a:prstDash val="solid"/>
                      <a:round/>
                      <a:headEnd type="none" w="med" len="med"/>
                      <a:tailEnd type="none" w="med" len="med"/>
                    </a:lnL>
                  </a:tcPr>
                </a:tc>
                <a:tc>
                  <a:txBody>
                    <a:bodyPr/>
                    <a:lstStyle/>
                    <a:p>
                      <a:r>
                        <a:rPr lang="en-CA" dirty="0" smtClean="0"/>
                        <a:t>Romania</a:t>
                      </a:r>
                      <a:endParaRPr lang="en-CA" dirty="0"/>
                    </a:p>
                  </a:txBody>
                  <a:tcPr/>
                </a:tc>
                <a:tc>
                  <a:txBody>
                    <a:bodyPr/>
                    <a:lstStyle/>
                    <a:p>
                      <a:r>
                        <a:rPr lang="en-CA" dirty="0" smtClean="0"/>
                        <a:t>LTC (3), OR9 (1)</a:t>
                      </a:r>
                      <a:endParaRPr lang="en-CA" dirty="0"/>
                    </a:p>
                  </a:txBody>
                  <a:tcPr>
                    <a:lnR w="12700" cap="flat" cmpd="sng" algn="ctr">
                      <a:solidFill>
                        <a:schemeClr val="tx1"/>
                      </a:solidFill>
                      <a:prstDash val="solid"/>
                      <a:round/>
                      <a:headEnd type="none" w="med" len="med"/>
                      <a:tailEnd type="none" w="med" len="med"/>
                    </a:lnR>
                  </a:tcPr>
                </a:tc>
              </a:tr>
              <a:tr h="370840">
                <a:tc>
                  <a:txBody>
                    <a:bodyPr/>
                    <a:lstStyle/>
                    <a:p>
                      <a:r>
                        <a:rPr lang="en-CA" dirty="0" smtClean="0"/>
                        <a:t>1</a:t>
                      </a:r>
                      <a:endParaRPr lang="en-CA" dirty="0"/>
                    </a:p>
                  </a:txBody>
                  <a:tcPr>
                    <a:lnL w="12700" cap="flat" cmpd="sng" algn="ctr">
                      <a:solidFill>
                        <a:schemeClr val="tx1"/>
                      </a:solidFill>
                      <a:prstDash val="solid"/>
                      <a:round/>
                      <a:headEnd type="none" w="med" len="med"/>
                      <a:tailEnd type="none" w="med" len="med"/>
                    </a:lnL>
                  </a:tcPr>
                </a:tc>
                <a:tc>
                  <a:txBody>
                    <a:bodyPr/>
                    <a:lstStyle/>
                    <a:p>
                      <a:r>
                        <a:rPr lang="en-CA" dirty="0" smtClean="0"/>
                        <a:t>Italy</a:t>
                      </a:r>
                      <a:endParaRPr lang="en-CA" dirty="0"/>
                    </a:p>
                  </a:txBody>
                  <a:tcPr/>
                </a:tc>
                <a:tc>
                  <a:txBody>
                    <a:bodyPr/>
                    <a:lstStyle/>
                    <a:p>
                      <a:r>
                        <a:rPr lang="en-CA" dirty="0" smtClean="0"/>
                        <a:t>Civilian</a:t>
                      </a:r>
                      <a:endParaRPr lang="en-CA" dirty="0"/>
                    </a:p>
                  </a:txBody>
                  <a:tcPr>
                    <a:lnR w="12700" cap="flat" cmpd="sng" algn="ctr">
                      <a:solidFill>
                        <a:schemeClr val="tx1"/>
                      </a:solidFill>
                      <a:prstDash val="solid"/>
                      <a:round/>
                      <a:headEnd type="none" w="med" len="med"/>
                      <a:tailEnd type="none" w="med" len="med"/>
                    </a:lnR>
                  </a:tcPr>
                </a:tc>
              </a:tr>
              <a:tr h="370840">
                <a:tc>
                  <a:txBody>
                    <a:bodyPr/>
                    <a:lstStyle/>
                    <a:p>
                      <a:r>
                        <a:rPr lang="en-CA" dirty="0" smtClean="0"/>
                        <a:t>1</a:t>
                      </a:r>
                      <a:endParaRPr lang="en-CA" dirty="0"/>
                    </a:p>
                  </a:txBody>
                  <a:tcPr>
                    <a:lnL w="12700" cap="flat" cmpd="sng" algn="ctr">
                      <a:solidFill>
                        <a:schemeClr val="tx1"/>
                      </a:solidFill>
                      <a:prstDash val="solid"/>
                      <a:round/>
                      <a:headEnd type="none" w="med" len="med"/>
                      <a:tailEnd type="none" w="med" len="med"/>
                    </a:lnL>
                  </a:tcPr>
                </a:tc>
                <a:tc>
                  <a:txBody>
                    <a:bodyPr/>
                    <a:lstStyle/>
                    <a:p>
                      <a:r>
                        <a:rPr lang="en-CA" dirty="0" smtClean="0"/>
                        <a:t>Belgium</a:t>
                      </a:r>
                      <a:endParaRPr lang="en-CA" dirty="0"/>
                    </a:p>
                  </a:txBody>
                  <a:tcPr/>
                </a:tc>
                <a:tc>
                  <a:txBody>
                    <a:bodyPr/>
                    <a:lstStyle/>
                    <a:p>
                      <a:r>
                        <a:rPr lang="en-CA" dirty="0" smtClean="0"/>
                        <a:t>Colonel</a:t>
                      </a:r>
                      <a:endParaRPr lang="en-CA" dirty="0"/>
                    </a:p>
                  </a:txBody>
                  <a:tcPr>
                    <a:lnR w="12700" cap="flat" cmpd="sng" algn="ctr">
                      <a:solidFill>
                        <a:schemeClr val="tx1"/>
                      </a:solidFill>
                      <a:prstDash val="solid"/>
                      <a:round/>
                      <a:headEnd type="none" w="med" len="med"/>
                      <a:tailEnd type="none" w="med" len="med"/>
                    </a:lnR>
                  </a:tcPr>
                </a:tc>
              </a:tr>
              <a:tr h="370840">
                <a:tc>
                  <a:txBody>
                    <a:bodyPr/>
                    <a:lstStyle/>
                    <a:p>
                      <a:r>
                        <a:rPr lang="en-CA" dirty="0" smtClean="0"/>
                        <a:t>1</a:t>
                      </a:r>
                      <a:endParaRPr lang="en-CA" dirty="0"/>
                    </a:p>
                  </a:txBody>
                  <a:tcPr>
                    <a:lnL w="12700" cap="flat" cmpd="sng" algn="ctr">
                      <a:solidFill>
                        <a:schemeClr val="tx1"/>
                      </a:solidFill>
                      <a:prstDash val="solid"/>
                      <a:round/>
                      <a:headEnd type="none" w="med" len="med"/>
                      <a:tailEnd type="none" w="med" len="med"/>
                    </a:lnL>
                  </a:tcPr>
                </a:tc>
                <a:tc>
                  <a:txBody>
                    <a:bodyPr/>
                    <a:lstStyle/>
                    <a:p>
                      <a:r>
                        <a:rPr lang="en-CA" dirty="0" smtClean="0"/>
                        <a:t>Poland</a:t>
                      </a:r>
                      <a:endParaRPr lang="en-CA" dirty="0"/>
                    </a:p>
                  </a:txBody>
                  <a:tcPr/>
                </a:tc>
                <a:tc>
                  <a:txBody>
                    <a:bodyPr/>
                    <a:lstStyle/>
                    <a:p>
                      <a:r>
                        <a:rPr lang="en-CA" dirty="0" smtClean="0"/>
                        <a:t>Colonel</a:t>
                      </a:r>
                      <a:endParaRPr lang="en-CA" dirty="0"/>
                    </a:p>
                  </a:txBody>
                  <a:tcPr>
                    <a:lnR w="12700" cap="flat" cmpd="sng" algn="ctr">
                      <a:solidFill>
                        <a:schemeClr val="tx1"/>
                      </a:solidFill>
                      <a:prstDash val="solid"/>
                      <a:round/>
                      <a:headEnd type="none" w="med" len="med"/>
                      <a:tailEnd type="none" w="med" len="med"/>
                    </a:lnR>
                  </a:tcPr>
                </a:tc>
              </a:tr>
              <a:tr h="370840">
                <a:tc>
                  <a:txBody>
                    <a:bodyPr/>
                    <a:lstStyle/>
                    <a:p>
                      <a:r>
                        <a:rPr lang="en-CA" dirty="0" smtClean="0"/>
                        <a:t>1</a:t>
                      </a:r>
                      <a:endParaRPr lang="en-CA" dirty="0"/>
                    </a:p>
                  </a:txBody>
                  <a:tcPr>
                    <a:lnL w="12700" cap="flat" cmpd="sng" algn="ctr">
                      <a:solidFill>
                        <a:schemeClr val="tx1"/>
                      </a:solidFill>
                      <a:prstDash val="solid"/>
                      <a:round/>
                      <a:headEnd type="none" w="med" len="med"/>
                      <a:tailEnd type="none" w="med" len="med"/>
                    </a:lnL>
                  </a:tcPr>
                </a:tc>
                <a:tc>
                  <a:txBody>
                    <a:bodyPr/>
                    <a:lstStyle/>
                    <a:p>
                      <a:r>
                        <a:rPr lang="en-CA" dirty="0" smtClean="0"/>
                        <a:t>Canada</a:t>
                      </a:r>
                      <a:endParaRPr lang="en-CA" dirty="0"/>
                    </a:p>
                  </a:txBody>
                  <a:tcPr/>
                </a:tc>
                <a:tc>
                  <a:txBody>
                    <a:bodyPr/>
                    <a:lstStyle/>
                    <a:p>
                      <a:r>
                        <a:rPr lang="en-CA" dirty="0" smtClean="0"/>
                        <a:t>Civilian</a:t>
                      </a:r>
                      <a:endParaRPr lang="en-CA" dirty="0"/>
                    </a:p>
                  </a:txBody>
                  <a:tcPr>
                    <a:lnR w="12700" cap="flat" cmpd="sng" algn="ctr">
                      <a:solidFill>
                        <a:schemeClr val="tx1"/>
                      </a:solidFill>
                      <a:prstDash val="solid"/>
                      <a:round/>
                      <a:headEnd type="none" w="med" len="med"/>
                      <a:tailEnd type="none" w="med" len="med"/>
                    </a:lnR>
                  </a:tcPr>
                </a:tc>
              </a:tr>
              <a:tr h="370840">
                <a:tc>
                  <a:txBody>
                    <a:bodyPr/>
                    <a:lstStyle/>
                    <a:p>
                      <a:r>
                        <a:rPr lang="en-CA" dirty="0" smtClean="0"/>
                        <a:t>1</a:t>
                      </a:r>
                      <a:endParaRPr lang="en-CA" dirty="0"/>
                    </a:p>
                  </a:txBody>
                  <a:tcPr>
                    <a:lnL w="12700" cap="flat" cmpd="sng" algn="ctr">
                      <a:solidFill>
                        <a:schemeClr val="tx1"/>
                      </a:solidFill>
                      <a:prstDash val="solid"/>
                      <a:round/>
                      <a:headEnd type="none" w="med" len="med"/>
                      <a:tailEnd type="none" w="med" len="med"/>
                    </a:lnL>
                  </a:tcPr>
                </a:tc>
                <a:tc>
                  <a:txBody>
                    <a:bodyPr/>
                    <a:lstStyle/>
                    <a:p>
                      <a:r>
                        <a:rPr lang="en-CA" dirty="0" smtClean="0"/>
                        <a:t>Turkey</a:t>
                      </a:r>
                      <a:endParaRPr lang="en-CA" dirty="0"/>
                    </a:p>
                  </a:txBody>
                  <a:tcPr/>
                </a:tc>
                <a:tc>
                  <a:txBody>
                    <a:bodyPr/>
                    <a:lstStyle/>
                    <a:p>
                      <a:r>
                        <a:rPr lang="en-CA" dirty="0" smtClean="0"/>
                        <a:t>Colonel</a:t>
                      </a:r>
                      <a:endParaRPr lang="en-CA" dirty="0"/>
                    </a:p>
                  </a:txBody>
                  <a:tcPr>
                    <a:lnR w="12700" cap="flat" cmpd="sng" algn="ctr">
                      <a:solidFill>
                        <a:schemeClr val="tx1"/>
                      </a:solidFill>
                      <a:prstDash val="solid"/>
                      <a:round/>
                      <a:headEnd type="none" w="med" len="med"/>
                      <a:tailEnd type="none" w="med" len="med"/>
                    </a:lnR>
                  </a:tcPr>
                </a:tc>
              </a:tr>
              <a:tr h="370840">
                <a:tc>
                  <a:txBody>
                    <a:bodyPr/>
                    <a:lstStyle/>
                    <a:p>
                      <a:r>
                        <a:rPr lang="en-CA" dirty="0" smtClean="0"/>
                        <a:t>1</a:t>
                      </a:r>
                      <a:endParaRPr lang="en-CA"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CA" dirty="0" smtClean="0"/>
                        <a:t>Netherlands</a:t>
                      </a:r>
                      <a:endParaRPr lang="en-CA" dirty="0"/>
                    </a:p>
                  </a:txBody>
                  <a:tcPr>
                    <a:lnB w="12700" cap="flat" cmpd="sng" algn="ctr">
                      <a:solidFill>
                        <a:schemeClr val="tx1"/>
                      </a:solidFill>
                      <a:prstDash val="solid"/>
                      <a:round/>
                      <a:headEnd type="none" w="med" len="med"/>
                      <a:tailEnd type="none" w="med" len="med"/>
                    </a:lnB>
                  </a:tcPr>
                </a:tc>
                <a:tc>
                  <a:txBody>
                    <a:bodyPr/>
                    <a:lstStyle/>
                    <a:p>
                      <a:r>
                        <a:rPr lang="en-CA" dirty="0" smtClean="0"/>
                        <a:t>Colonel</a:t>
                      </a:r>
                      <a:endParaRPr lang="en-C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80381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1143000"/>
          </a:xfrm>
        </p:spPr>
        <p:txBody>
          <a:bodyPr>
            <a:normAutofit/>
          </a:bodyPr>
          <a:lstStyle/>
          <a:p>
            <a:r>
              <a:rPr lang="en-CA" sz="4000" dirty="0" smtClean="0"/>
              <a:t>Challenges and Way Ahead</a:t>
            </a:r>
            <a:endParaRPr lang="en-CA" sz="4000" dirty="0"/>
          </a:p>
        </p:txBody>
      </p:sp>
      <p:sp>
        <p:nvSpPr>
          <p:cNvPr id="3" name="Content Placeholder 2"/>
          <p:cNvSpPr>
            <a:spLocks noGrp="1"/>
          </p:cNvSpPr>
          <p:nvPr>
            <p:ph idx="1"/>
          </p:nvPr>
        </p:nvSpPr>
        <p:spPr>
          <a:xfrm>
            <a:off x="762000" y="1828800"/>
            <a:ext cx="7924800" cy="4297363"/>
          </a:xfrm>
        </p:spPr>
        <p:txBody>
          <a:bodyPr>
            <a:normAutofit/>
          </a:bodyPr>
          <a:lstStyle/>
          <a:p>
            <a:pPr>
              <a:spcBef>
                <a:spcPts val="1200"/>
              </a:spcBef>
              <a:spcAft>
                <a:spcPts val="1200"/>
              </a:spcAft>
            </a:pPr>
            <a:r>
              <a:rPr lang="en-CA" sz="2800" dirty="0" smtClean="0"/>
              <a:t>Rating responses</a:t>
            </a:r>
          </a:p>
          <a:p>
            <a:pPr>
              <a:spcBef>
                <a:spcPts val="1200"/>
              </a:spcBef>
              <a:spcAft>
                <a:spcPts val="1200"/>
              </a:spcAft>
            </a:pPr>
            <a:r>
              <a:rPr lang="en-CA" sz="2800" dirty="0" smtClean="0"/>
              <a:t>Awarding points to partial responses and rating them against non-compensatory standard</a:t>
            </a:r>
          </a:p>
          <a:p>
            <a:pPr>
              <a:spcBef>
                <a:spcPts val="1200"/>
              </a:spcBef>
              <a:spcAft>
                <a:spcPts val="1200"/>
              </a:spcAft>
            </a:pPr>
            <a:r>
              <a:rPr lang="en-CA" sz="2800" dirty="0" smtClean="0"/>
              <a:t>Norming raters</a:t>
            </a:r>
          </a:p>
          <a:p>
            <a:pPr>
              <a:spcBef>
                <a:spcPts val="1200"/>
              </a:spcBef>
              <a:spcAft>
                <a:spcPts val="1200"/>
              </a:spcAft>
            </a:pPr>
            <a:r>
              <a:rPr lang="en-CA" sz="2800" dirty="0" smtClean="0"/>
              <a:t>Finding trialling population</a:t>
            </a:r>
          </a:p>
          <a:p>
            <a:pPr>
              <a:spcBef>
                <a:spcPts val="1200"/>
              </a:spcBef>
              <a:spcAft>
                <a:spcPts val="1200"/>
              </a:spcAft>
            </a:pPr>
            <a:r>
              <a:rPr lang="en-CA" sz="2800" dirty="0" smtClean="0"/>
              <a:t>Validating test against an external criterion</a:t>
            </a:r>
            <a:endParaRPr lang="en-CA" sz="2800" dirty="0"/>
          </a:p>
        </p:txBody>
      </p:sp>
    </p:spTree>
    <p:extLst>
      <p:ext uri="{BB962C8B-B14F-4D97-AF65-F5344CB8AC3E}">
        <p14:creationId xmlns:p14="http://schemas.microsoft.com/office/powerpoint/2010/main" val="2398723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lowchart: Process 4"/>
          <p:cNvSpPr/>
          <p:nvPr/>
        </p:nvSpPr>
        <p:spPr>
          <a:xfrm>
            <a:off x="2362200" y="533400"/>
            <a:ext cx="4495800" cy="914400"/>
          </a:xfrm>
          <a:prstGeom prst="flowChartProcess">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a:solidFill>
                  <a:prstClr val="black"/>
                </a:solidFill>
              </a:rPr>
              <a:t>BILC Steering Committee</a:t>
            </a:r>
          </a:p>
        </p:txBody>
      </p:sp>
      <p:sp>
        <p:nvSpPr>
          <p:cNvPr id="6" name="Flowchart: Process 5"/>
          <p:cNvSpPr/>
          <p:nvPr/>
        </p:nvSpPr>
        <p:spPr>
          <a:xfrm>
            <a:off x="3238500" y="1905000"/>
            <a:ext cx="2743200" cy="762000"/>
          </a:xfrm>
          <a:prstGeom prst="flowChartProcess">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prstClr val="black"/>
                </a:solidFill>
              </a:rPr>
              <a:t>Chair</a:t>
            </a:r>
          </a:p>
          <a:p>
            <a:pPr algn="ctr" eaLnBrk="1" hangingPunct="1">
              <a:defRPr/>
            </a:pPr>
            <a:r>
              <a:rPr lang="en-US" b="1" dirty="0">
                <a:solidFill>
                  <a:prstClr val="black"/>
                </a:solidFill>
              </a:rPr>
              <a:t>Keith Wert</a:t>
            </a:r>
            <a:endParaRPr lang="en-US" sz="1800" b="1" dirty="0">
              <a:solidFill>
                <a:prstClr val="black"/>
              </a:solidFill>
            </a:endParaRPr>
          </a:p>
        </p:txBody>
      </p:sp>
      <p:sp>
        <p:nvSpPr>
          <p:cNvPr id="7" name="Flowchart: Process 6"/>
          <p:cNvSpPr/>
          <p:nvPr/>
        </p:nvSpPr>
        <p:spPr>
          <a:xfrm>
            <a:off x="5943600" y="2971800"/>
            <a:ext cx="2743200" cy="685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prstClr val="black"/>
                </a:solidFill>
              </a:rPr>
              <a:t>Senior Advisor</a:t>
            </a:r>
          </a:p>
          <a:p>
            <a:pPr algn="ctr" eaLnBrk="1" hangingPunct="1">
              <a:defRPr/>
            </a:pPr>
            <a:r>
              <a:rPr lang="en-US" b="1" dirty="0">
                <a:solidFill>
                  <a:prstClr val="black"/>
                </a:solidFill>
              </a:rPr>
              <a:t>Dr. R. Clifford</a:t>
            </a:r>
            <a:endParaRPr lang="en-US" sz="1800" b="1" dirty="0">
              <a:solidFill>
                <a:prstClr val="black"/>
              </a:solidFill>
            </a:endParaRPr>
          </a:p>
        </p:txBody>
      </p:sp>
      <p:sp>
        <p:nvSpPr>
          <p:cNvPr id="8" name="Flowchart: Process 7"/>
          <p:cNvSpPr/>
          <p:nvPr/>
        </p:nvSpPr>
        <p:spPr>
          <a:xfrm>
            <a:off x="3238500" y="3962400"/>
            <a:ext cx="2743200" cy="762000"/>
          </a:xfrm>
          <a:prstGeom prst="flowChartProcess">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prstClr val="black"/>
                </a:solidFill>
              </a:rPr>
              <a:t>Secretary</a:t>
            </a:r>
          </a:p>
          <a:p>
            <a:pPr algn="ctr" eaLnBrk="1" hangingPunct="1">
              <a:defRPr/>
            </a:pPr>
            <a:r>
              <a:rPr lang="en-US" b="1" dirty="0">
                <a:solidFill>
                  <a:prstClr val="black"/>
                </a:solidFill>
              </a:rPr>
              <a:t>Peggy Garza</a:t>
            </a:r>
            <a:endParaRPr lang="en-US" sz="1800" b="1" dirty="0">
              <a:solidFill>
                <a:prstClr val="black"/>
              </a:solidFill>
            </a:endParaRPr>
          </a:p>
        </p:txBody>
      </p:sp>
      <p:sp>
        <p:nvSpPr>
          <p:cNvPr id="9" name="Flowchart: Process 8"/>
          <p:cNvSpPr/>
          <p:nvPr/>
        </p:nvSpPr>
        <p:spPr>
          <a:xfrm>
            <a:off x="6019800" y="5562600"/>
            <a:ext cx="2743200"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prstClr val="black"/>
                </a:solidFill>
              </a:rPr>
              <a:t>Jana Vasilj-Begovic</a:t>
            </a:r>
            <a:endParaRPr lang="en-US" sz="1800" b="1" dirty="0">
              <a:solidFill>
                <a:prstClr val="black"/>
              </a:solidFill>
            </a:endParaRPr>
          </a:p>
        </p:txBody>
      </p:sp>
      <p:sp>
        <p:nvSpPr>
          <p:cNvPr id="10" name="Flowchart: Process 9"/>
          <p:cNvSpPr/>
          <p:nvPr/>
        </p:nvSpPr>
        <p:spPr>
          <a:xfrm>
            <a:off x="381000" y="5562600"/>
            <a:ext cx="2743200"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prstClr val="black"/>
                </a:solidFill>
              </a:rPr>
              <a:t>Julie J. Dubeau</a:t>
            </a:r>
            <a:endParaRPr lang="en-US" sz="1800" b="1" dirty="0">
              <a:solidFill>
                <a:prstClr val="black"/>
              </a:solidFill>
            </a:endParaRPr>
          </a:p>
        </p:txBody>
      </p:sp>
      <p:sp>
        <p:nvSpPr>
          <p:cNvPr id="14345" name="TextBox 10"/>
          <p:cNvSpPr txBox="1">
            <a:spLocks noChangeArrowheads="1"/>
          </p:cNvSpPr>
          <p:nvPr/>
        </p:nvSpPr>
        <p:spPr bwMode="auto">
          <a:xfrm>
            <a:off x="3886200" y="5602288"/>
            <a:ext cx="1447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Arial" panose="020B0604020202020204" pitchFamily="34" charset="0"/>
              </a:rPr>
              <a:t>Associate Secretaries</a:t>
            </a:r>
          </a:p>
        </p:txBody>
      </p:sp>
      <p:cxnSp>
        <p:nvCxnSpPr>
          <p:cNvPr id="13" name="Straight Connector 12"/>
          <p:cNvCxnSpPr>
            <a:stCxn id="5" idx="2"/>
            <a:endCxn id="6" idx="0"/>
          </p:cNvCxnSpPr>
          <p:nvPr/>
        </p:nvCxnSpPr>
        <p:spPr>
          <a:xfrm>
            <a:off x="4610100" y="1447800"/>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2"/>
            <a:endCxn id="8" idx="0"/>
          </p:cNvCxnSpPr>
          <p:nvPr/>
        </p:nvCxnSpPr>
        <p:spPr>
          <a:xfrm>
            <a:off x="4610100" y="2667000"/>
            <a:ext cx="0" cy="1295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1"/>
          </p:cNvCxnSpPr>
          <p:nvPr/>
        </p:nvCxnSpPr>
        <p:spPr>
          <a:xfrm flipH="1">
            <a:off x="4622800" y="3314700"/>
            <a:ext cx="1320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0" idx="0"/>
            <a:endCxn id="8" idx="2"/>
          </p:cNvCxnSpPr>
          <p:nvPr/>
        </p:nvCxnSpPr>
        <p:spPr>
          <a:xfrm rot="5400000" flipH="1" flipV="1">
            <a:off x="2762250" y="3714750"/>
            <a:ext cx="838200" cy="2857500"/>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9" idx="0"/>
            <a:endCxn id="8" idx="2"/>
          </p:cNvCxnSpPr>
          <p:nvPr/>
        </p:nvCxnSpPr>
        <p:spPr>
          <a:xfrm rot="16200000" flipV="1">
            <a:off x="5581650" y="3752850"/>
            <a:ext cx="838200" cy="2781300"/>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sp>
        <p:nvSpPr>
          <p:cNvPr id="14351" name="TextBox 34"/>
          <p:cNvSpPr txBox="1">
            <a:spLocks noChangeArrowheads="1"/>
          </p:cNvSpPr>
          <p:nvPr/>
        </p:nvSpPr>
        <p:spPr bwMode="auto">
          <a:xfrm>
            <a:off x="381000" y="2362200"/>
            <a:ext cx="3048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latin typeface="Arial" panose="020B0604020202020204" pitchFamily="34" charset="0"/>
                <a:cs typeface="Arial" panose="020B0604020202020204" pitchFamily="34" charset="0"/>
              </a:rPr>
              <a:t>GRB (1966-1981)</a:t>
            </a:r>
          </a:p>
          <a:p>
            <a:pPr eaLnBrk="1" hangingPunct="1">
              <a:spcBef>
                <a:spcPct val="0"/>
              </a:spcBef>
              <a:buFontTx/>
              <a:buNone/>
            </a:pPr>
            <a:r>
              <a:rPr lang="en-US" altLang="en-US" sz="1800">
                <a:solidFill>
                  <a:srgbClr val="000000"/>
                </a:solidFill>
                <a:latin typeface="Arial" panose="020B0604020202020204" pitchFamily="34" charset="0"/>
                <a:cs typeface="Arial" panose="020B0604020202020204" pitchFamily="34" charset="0"/>
              </a:rPr>
              <a:t>DEU (1982-1996)</a:t>
            </a:r>
          </a:p>
          <a:p>
            <a:pPr eaLnBrk="1" hangingPunct="1">
              <a:spcBef>
                <a:spcPct val="0"/>
              </a:spcBef>
              <a:buFontTx/>
              <a:buNone/>
            </a:pPr>
            <a:r>
              <a:rPr lang="en-US" altLang="en-US" sz="1800">
                <a:solidFill>
                  <a:srgbClr val="000000"/>
                </a:solidFill>
                <a:latin typeface="Arial" panose="020B0604020202020204" pitchFamily="34" charset="0"/>
                <a:cs typeface="Arial" panose="020B0604020202020204" pitchFamily="34" charset="0"/>
              </a:rPr>
              <a:t>USA (1997-2008)</a:t>
            </a:r>
          </a:p>
          <a:p>
            <a:pPr eaLnBrk="1" hangingPunct="1">
              <a:spcBef>
                <a:spcPct val="0"/>
              </a:spcBef>
              <a:buFontTx/>
              <a:buNone/>
            </a:pPr>
            <a:r>
              <a:rPr lang="en-US" altLang="en-US" sz="1800">
                <a:solidFill>
                  <a:srgbClr val="000000"/>
                </a:solidFill>
                <a:latin typeface="Arial" panose="020B0604020202020204" pitchFamily="34" charset="0"/>
                <a:cs typeface="Arial" panose="020B0604020202020204" pitchFamily="34" charset="0"/>
              </a:rPr>
              <a:t>CAN (2008-2014)</a:t>
            </a:r>
          </a:p>
          <a:p>
            <a:pPr eaLnBrk="1" hangingPunct="1">
              <a:spcBef>
                <a:spcPct val="0"/>
              </a:spcBef>
              <a:buFontTx/>
              <a:buNone/>
            </a:pPr>
            <a:r>
              <a:rPr lang="en-US" altLang="en-US" sz="1800">
                <a:solidFill>
                  <a:srgbClr val="000000"/>
                </a:solidFill>
                <a:latin typeface="Arial" panose="020B0604020202020204" pitchFamily="34" charset="0"/>
                <a:cs typeface="Arial" panose="020B0604020202020204" pitchFamily="34" charset="0"/>
              </a:rPr>
              <a:t>PLTCE/USA (2014- 2016)</a:t>
            </a:r>
          </a:p>
          <a:p>
            <a:pPr eaLnBrk="1" hangingPunct="1">
              <a:spcBef>
                <a:spcPct val="0"/>
              </a:spcBef>
              <a:buFontTx/>
              <a:buNone/>
            </a:pPr>
            <a:r>
              <a:rPr lang="en-US" altLang="en-US" sz="1800">
                <a:solidFill>
                  <a:srgbClr val="000000"/>
                </a:solidFill>
                <a:latin typeface="Arial" panose="020B0604020202020204" pitchFamily="34" charset="0"/>
                <a:cs typeface="Arial" panose="020B0604020202020204" pitchFamily="34" charset="0"/>
              </a:rPr>
              <a:t>BGR (2016-         )</a:t>
            </a:r>
          </a:p>
        </p:txBody>
      </p:sp>
      <p:pic>
        <p:nvPicPr>
          <p:cNvPr id="14352" name="Picture 19" descr="C:\Jeannie's Stuff\Letterheads, Templates, Certificates, &amp; Original Creations\Logos &amp; Photos\natologo.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43800" y="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54" y="76200"/>
            <a:ext cx="1582827" cy="1184353"/>
          </a:xfrm>
          <a:prstGeom prst="rect">
            <a:avLst/>
          </a:prstGeom>
        </p:spPr>
      </p:pic>
    </p:spTree>
    <p:extLst>
      <p:ext uri="{BB962C8B-B14F-4D97-AF65-F5344CB8AC3E}">
        <p14:creationId xmlns:p14="http://schemas.microsoft.com/office/powerpoint/2010/main" val="282629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1143000"/>
          </a:xfrm>
        </p:spPr>
        <p:txBody>
          <a:bodyPr>
            <a:normAutofit/>
          </a:bodyPr>
          <a:lstStyle/>
          <a:p>
            <a:r>
              <a:rPr lang="en-CA" sz="4000" dirty="0" smtClean="0"/>
              <a:t>Way-Ahead</a:t>
            </a:r>
            <a:endParaRPr lang="en-CA" sz="4000" dirty="0"/>
          </a:p>
        </p:txBody>
      </p:sp>
      <p:sp>
        <p:nvSpPr>
          <p:cNvPr id="3" name="Content Placeholder 2"/>
          <p:cNvSpPr>
            <a:spLocks noGrp="1"/>
          </p:cNvSpPr>
          <p:nvPr>
            <p:ph idx="1"/>
          </p:nvPr>
        </p:nvSpPr>
        <p:spPr>
          <a:xfrm>
            <a:off x="762000" y="2286000"/>
            <a:ext cx="8153400" cy="3840163"/>
          </a:xfrm>
        </p:spPr>
        <p:txBody>
          <a:bodyPr>
            <a:normAutofit/>
          </a:bodyPr>
          <a:lstStyle/>
          <a:p>
            <a:pPr>
              <a:spcBef>
                <a:spcPts val="1200"/>
              </a:spcBef>
              <a:spcAft>
                <a:spcPts val="1200"/>
              </a:spcAft>
            </a:pPr>
            <a:r>
              <a:rPr lang="en-CA" sz="2800" dirty="0" smtClean="0"/>
              <a:t>Analyse piloting data</a:t>
            </a:r>
          </a:p>
          <a:p>
            <a:pPr>
              <a:spcBef>
                <a:spcPts val="1200"/>
              </a:spcBef>
              <a:spcAft>
                <a:spcPts val="1200"/>
              </a:spcAft>
            </a:pPr>
            <a:r>
              <a:rPr lang="en-CA" sz="2800" dirty="0" smtClean="0"/>
              <a:t>Report results at BILC</a:t>
            </a:r>
          </a:p>
          <a:p>
            <a:pPr>
              <a:spcBef>
                <a:spcPts val="1200"/>
              </a:spcBef>
              <a:spcAft>
                <a:spcPts val="1200"/>
              </a:spcAft>
            </a:pPr>
            <a:r>
              <a:rPr lang="en-CA" sz="2800" dirty="0" smtClean="0"/>
              <a:t>Release Tutorial and Test to National Testing Systems </a:t>
            </a:r>
          </a:p>
          <a:p>
            <a:pPr>
              <a:spcBef>
                <a:spcPts val="1200"/>
              </a:spcBef>
              <a:spcAft>
                <a:spcPts val="1200"/>
              </a:spcAft>
            </a:pPr>
            <a:r>
              <a:rPr lang="en-CA" sz="2800" dirty="0" smtClean="0"/>
              <a:t>Develop Listening L4 Test (if deemed necessary)</a:t>
            </a:r>
            <a:endParaRPr lang="en-CA" sz="2800" dirty="0"/>
          </a:p>
        </p:txBody>
      </p:sp>
    </p:spTree>
    <p:extLst>
      <p:ext uri="{BB962C8B-B14F-4D97-AF65-F5344CB8AC3E}">
        <p14:creationId xmlns:p14="http://schemas.microsoft.com/office/powerpoint/2010/main" val="2187903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609600" y="1905000"/>
            <a:ext cx="8077200" cy="4692352"/>
          </a:xfrm>
        </p:spPr>
        <p:txBody>
          <a:bodyPr>
            <a:normAutofit fontScale="40000" lnSpcReduction="20000"/>
          </a:bodyPr>
          <a:lstStyle/>
          <a:p>
            <a:pPr eaLnBrk="1" hangingPunct="1">
              <a:lnSpc>
                <a:spcPct val="80000"/>
              </a:lnSpc>
              <a:buFont typeface="Wingdings" pitchFamily="2" charset="2"/>
              <a:buNone/>
              <a:defRPr/>
            </a:pPr>
            <a:r>
              <a:rPr lang="en-CA" altLang="en-US" sz="1800" dirty="0" smtClean="0"/>
              <a:t>	</a:t>
            </a:r>
          </a:p>
          <a:p>
            <a:pPr marL="0" indent="0">
              <a:lnSpc>
                <a:spcPct val="120000"/>
              </a:lnSpc>
              <a:buClr>
                <a:srgbClr val="93A299"/>
              </a:buClr>
              <a:buNone/>
              <a:defRPr/>
            </a:pPr>
            <a:r>
              <a:rPr lang="en-CA" altLang="en-US" sz="5100" dirty="0" smtClean="0">
                <a:solidFill>
                  <a:srgbClr val="292929"/>
                </a:solidFill>
                <a:latin typeface="+mj-lt"/>
                <a:cs typeface="Arial" panose="020B0604020202020204" pitchFamily="34" charset="0"/>
              </a:rPr>
              <a:t>November </a:t>
            </a:r>
            <a:r>
              <a:rPr lang="en-CA" altLang="en-US" sz="5100" dirty="0">
                <a:solidFill>
                  <a:srgbClr val="292929"/>
                </a:solidFill>
                <a:latin typeface="+mj-lt"/>
                <a:cs typeface="Arial" panose="020B0604020202020204" pitchFamily="34" charset="0"/>
              </a:rPr>
              <a:t>2008 Chairmen’s Meeting of the NTG in Brussels </a:t>
            </a:r>
            <a:r>
              <a:rPr lang="en-CA" altLang="en-US" sz="5100" dirty="0" smtClean="0">
                <a:solidFill>
                  <a:srgbClr val="292929"/>
                </a:solidFill>
                <a:latin typeface="+mj-lt"/>
                <a:cs typeface="Arial" panose="020B0604020202020204" pitchFamily="34" charset="0"/>
              </a:rPr>
              <a:t>results in tasking to conduct:</a:t>
            </a:r>
          </a:p>
          <a:p>
            <a:pPr marL="411163" lvl="1" indent="0">
              <a:lnSpc>
                <a:spcPct val="120000"/>
              </a:lnSpc>
              <a:buClr>
                <a:srgbClr val="93A299"/>
              </a:buClr>
              <a:buFont typeface="Arial" charset="0"/>
              <a:buNone/>
              <a:defRPr/>
            </a:pPr>
            <a:r>
              <a:rPr lang="en-CA" altLang="en-US" sz="4400" b="1" dirty="0" smtClean="0">
                <a:solidFill>
                  <a:srgbClr val="292929"/>
                </a:solidFill>
                <a:latin typeface="+mj-lt"/>
                <a:cs typeface="Arial" panose="020B0604020202020204" pitchFamily="34" charset="0"/>
              </a:rPr>
              <a:t>		</a:t>
            </a:r>
            <a:endParaRPr lang="en-CA" altLang="en-US" sz="4400" b="1" dirty="0">
              <a:solidFill>
                <a:srgbClr val="292929"/>
              </a:solidFill>
              <a:latin typeface="+mj-lt"/>
              <a:cs typeface="Arial" panose="020B0604020202020204" pitchFamily="34" charset="0"/>
            </a:endParaRPr>
          </a:p>
          <a:p>
            <a:pPr marL="411163" lvl="1" indent="0">
              <a:lnSpc>
                <a:spcPct val="120000"/>
              </a:lnSpc>
              <a:buClr>
                <a:srgbClr val="93A299"/>
              </a:buClr>
              <a:buFont typeface="Arial" charset="0"/>
              <a:buNone/>
              <a:defRPr/>
            </a:pPr>
            <a:r>
              <a:rPr lang="en-CA" altLang="en-US" sz="4400" b="1" dirty="0" smtClean="0">
                <a:solidFill>
                  <a:srgbClr val="292929"/>
                </a:solidFill>
                <a:latin typeface="+mj-lt"/>
                <a:cs typeface="Arial" panose="020B0604020202020204" pitchFamily="34" charset="0"/>
              </a:rPr>
              <a:t>	LANGUAGE NEEDS ANALYSIS (LNA)</a:t>
            </a:r>
          </a:p>
          <a:p>
            <a:pPr marL="411163" lvl="1" indent="0">
              <a:lnSpc>
                <a:spcPct val="120000"/>
              </a:lnSpc>
              <a:buClr>
                <a:srgbClr val="93A299"/>
              </a:buClr>
              <a:buFont typeface="Arial" charset="0"/>
              <a:buNone/>
              <a:defRPr/>
            </a:pPr>
            <a:r>
              <a:rPr lang="en-CA" altLang="en-US" sz="4400" b="1" dirty="0" smtClean="0">
                <a:solidFill>
                  <a:srgbClr val="292929"/>
                </a:solidFill>
                <a:latin typeface="+mj-lt"/>
                <a:cs typeface="Arial" panose="020B0604020202020204" pitchFamily="34" charset="0"/>
              </a:rPr>
              <a:t>	OF NATO CRISIS ESTABLISHMENT (CE) POSTS</a:t>
            </a:r>
          </a:p>
          <a:p>
            <a:pPr>
              <a:lnSpc>
                <a:spcPct val="120000"/>
              </a:lnSpc>
              <a:buClr>
                <a:srgbClr val="93A299"/>
              </a:buClr>
              <a:defRPr/>
            </a:pPr>
            <a:endParaRPr lang="en-CA" altLang="en-US" sz="4400" dirty="0" smtClean="0">
              <a:solidFill>
                <a:srgbClr val="292929"/>
              </a:solidFill>
              <a:latin typeface="+mj-lt"/>
              <a:cs typeface="Arial" panose="020B0604020202020204" pitchFamily="34" charset="0"/>
            </a:endParaRPr>
          </a:p>
          <a:p>
            <a:pPr marL="0" indent="0">
              <a:lnSpc>
                <a:spcPct val="120000"/>
              </a:lnSpc>
              <a:buClr>
                <a:srgbClr val="93A299"/>
              </a:buClr>
              <a:buNone/>
              <a:defRPr/>
            </a:pPr>
            <a:r>
              <a:rPr lang="en-CA" altLang="en-US" sz="5100" dirty="0" smtClean="0">
                <a:solidFill>
                  <a:srgbClr val="292929"/>
                </a:solidFill>
                <a:latin typeface="+mj-lt"/>
                <a:cs typeface="Arial" panose="020B0604020202020204" pitchFamily="34" charset="0"/>
              </a:rPr>
              <a:t>The </a:t>
            </a:r>
            <a:r>
              <a:rPr lang="en-CA" altLang="en-US" sz="5100" dirty="0">
                <a:solidFill>
                  <a:srgbClr val="292929"/>
                </a:solidFill>
                <a:latin typeface="+mj-lt"/>
                <a:cs typeface="Arial" panose="020B0604020202020204" pitchFamily="34" charset="0"/>
              </a:rPr>
              <a:t>aim of this study was to show whether language requirements </a:t>
            </a:r>
            <a:r>
              <a:rPr lang="en-CA" altLang="en-US" sz="5100" i="1" dirty="0">
                <a:solidFill>
                  <a:srgbClr val="292929"/>
                </a:solidFill>
                <a:latin typeface="+mj-lt"/>
                <a:cs typeface="Arial" panose="020B0604020202020204" pitchFamily="34" charset="0"/>
              </a:rPr>
              <a:t>appeared</a:t>
            </a:r>
            <a:r>
              <a:rPr lang="en-CA" altLang="en-US" sz="5100" dirty="0">
                <a:solidFill>
                  <a:srgbClr val="292929"/>
                </a:solidFill>
                <a:latin typeface="+mj-lt"/>
                <a:cs typeface="Arial" panose="020B0604020202020204" pitchFamily="34" charset="0"/>
              </a:rPr>
              <a:t> to be set at appropriate levels to enable military personnel to perform their duties adequately in the NATO OPS context, in this case ISAF.  </a:t>
            </a:r>
          </a:p>
          <a:p>
            <a:pPr eaLnBrk="1" hangingPunct="1">
              <a:lnSpc>
                <a:spcPct val="120000"/>
              </a:lnSpc>
              <a:buFont typeface="Wingdings" pitchFamily="2" charset="2"/>
              <a:buNone/>
              <a:defRPr/>
            </a:pPr>
            <a:endParaRPr lang="en-CA" altLang="en-US" sz="4400" dirty="0" smtClean="0">
              <a:latin typeface="+mj-lt"/>
              <a:cs typeface="Arial" charset="0"/>
            </a:endParaRPr>
          </a:p>
          <a:p>
            <a:pPr marL="0" indent="0">
              <a:lnSpc>
                <a:spcPct val="120000"/>
              </a:lnSpc>
              <a:buNone/>
              <a:defRPr/>
            </a:pPr>
            <a:r>
              <a:rPr lang="en-CA" sz="5900" b="1" dirty="0" smtClean="0">
                <a:latin typeface="+mj-lt"/>
              </a:rPr>
              <a:t>Out </a:t>
            </a:r>
            <a:r>
              <a:rPr lang="en-CA" sz="5900" b="1" dirty="0">
                <a:latin typeface="+mj-lt"/>
              </a:rPr>
              <a:t>of </a:t>
            </a:r>
            <a:r>
              <a:rPr lang="en-CA" sz="5900" b="1" dirty="0" smtClean="0">
                <a:latin typeface="+mj-lt"/>
              </a:rPr>
              <a:t>609 reviewed, </a:t>
            </a:r>
            <a:r>
              <a:rPr lang="en-CA" sz="5900" b="1" dirty="0">
                <a:latin typeface="+mj-lt"/>
              </a:rPr>
              <a:t>355 (58.2%) </a:t>
            </a:r>
            <a:r>
              <a:rPr lang="en-CA" sz="5900" b="1" dirty="0" smtClean="0">
                <a:latin typeface="+mj-lt"/>
              </a:rPr>
              <a:t>of CE posts were </a:t>
            </a:r>
            <a:r>
              <a:rPr lang="en-CA" sz="5900" b="1" dirty="0">
                <a:latin typeface="+mj-lt"/>
              </a:rPr>
              <a:t>considered </a:t>
            </a:r>
            <a:r>
              <a:rPr lang="en-CA" sz="5900" b="1" dirty="0" smtClean="0">
                <a:latin typeface="+mj-lt"/>
              </a:rPr>
              <a:t>to </a:t>
            </a:r>
            <a:r>
              <a:rPr lang="en-CA" sz="5900" b="1" dirty="0">
                <a:latin typeface="+mj-lt"/>
              </a:rPr>
              <a:t>be with an SLP </a:t>
            </a:r>
            <a:r>
              <a:rPr lang="en-CA" sz="5900" b="1" dirty="0" smtClean="0">
                <a:latin typeface="+mj-lt"/>
              </a:rPr>
              <a:t>“</a:t>
            </a:r>
            <a:r>
              <a:rPr lang="en-CA" sz="5900" b="1" dirty="0">
                <a:latin typeface="+mj-lt"/>
              </a:rPr>
              <a:t>at level” for the </a:t>
            </a:r>
            <a:r>
              <a:rPr lang="en-CA" sz="5900" b="1" dirty="0" smtClean="0">
                <a:latin typeface="+mj-lt"/>
              </a:rPr>
              <a:t>functions described</a:t>
            </a:r>
            <a:r>
              <a:rPr lang="en-CA" altLang="en-US" sz="5900" dirty="0" smtClean="0">
                <a:latin typeface="+mj-lt"/>
                <a:cs typeface="Arial" charset="0"/>
              </a:rPr>
              <a:t>	</a:t>
            </a:r>
          </a:p>
        </p:txBody>
      </p:sp>
      <p:sp>
        <p:nvSpPr>
          <p:cNvPr id="2" name="Title 1"/>
          <p:cNvSpPr>
            <a:spLocks noGrp="1"/>
          </p:cNvSpPr>
          <p:nvPr>
            <p:ph type="title"/>
          </p:nvPr>
        </p:nvSpPr>
        <p:spPr>
          <a:xfrm>
            <a:off x="685800" y="381000"/>
            <a:ext cx="8458200" cy="1143000"/>
          </a:xfrm>
        </p:spPr>
        <p:txBody>
          <a:bodyPr>
            <a:normAutofit fontScale="90000"/>
          </a:bodyPr>
          <a:lstStyle/>
          <a:p>
            <a:r>
              <a:rPr lang="en-US" altLang="en-US" dirty="0">
                <a:solidFill>
                  <a:srgbClr val="292929"/>
                </a:solidFill>
                <a:cs typeface="Arial" pitchFamily="34" charset="0"/>
              </a:rPr>
              <a:t>Language Needs Analysis (LNA)</a:t>
            </a:r>
            <a:br>
              <a:rPr lang="en-US" altLang="en-US" dirty="0">
                <a:solidFill>
                  <a:srgbClr val="292929"/>
                </a:solidFill>
                <a:cs typeface="Arial" pitchFamily="34" charset="0"/>
              </a:rPr>
            </a:br>
            <a:r>
              <a:rPr lang="en-CA" altLang="en-US" sz="4000" dirty="0" smtClean="0">
                <a:cs typeface="Arial" charset="0"/>
              </a:rPr>
              <a:t>background</a:t>
            </a:r>
            <a:endParaRPr lang="en-US" sz="4000" dirty="0"/>
          </a:p>
        </p:txBody>
      </p:sp>
    </p:spTree>
    <p:extLst>
      <p:ext uri="{BB962C8B-B14F-4D97-AF65-F5344CB8AC3E}">
        <p14:creationId xmlns:p14="http://schemas.microsoft.com/office/powerpoint/2010/main" val="3653487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533400" y="1066800"/>
            <a:ext cx="7543800" cy="5791200"/>
          </a:xfrm>
        </p:spPr>
        <p:txBody>
          <a:bodyPr>
            <a:normAutofit lnSpcReduction="10000"/>
          </a:bodyPr>
          <a:lstStyle/>
          <a:p>
            <a:pPr marL="0" indent="0" eaLnBrk="1" hangingPunct="1">
              <a:lnSpc>
                <a:spcPct val="80000"/>
              </a:lnSpc>
              <a:buClr>
                <a:schemeClr val="tx1"/>
              </a:buClr>
              <a:buNone/>
            </a:pPr>
            <a:endParaRPr lang="en-US" altLang="en-US" sz="2400" dirty="0" smtClean="0">
              <a:latin typeface="Arial" pitchFamily="34" charset="0"/>
              <a:cs typeface="Arial" pitchFamily="34" charset="0"/>
            </a:endParaRPr>
          </a:p>
          <a:p>
            <a:pPr marL="0" lvl="1" indent="0">
              <a:lnSpc>
                <a:spcPct val="80000"/>
              </a:lnSpc>
              <a:buClr>
                <a:schemeClr val="tx1"/>
              </a:buClr>
              <a:buNone/>
            </a:pPr>
            <a:endParaRPr lang="en-US" altLang="en-US" sz="2400" dirty="0" smtClean="0">
              <a:latin typeface="Arial" pitchFamily="34" charset="0"/>
              <a:cs typeface="Arial" pitchFamily="34" charset="0"/>
            </a:endParaRPr>
          </a:p>
          <a:p>
            <a:pPr marL="0" lvl="1" indent="0">
              <a:lnSpc>
                <a:spcPct val="80000"/>
              </a:lnSpc>
              <a:buClr>
                <a:schemeClr val="tx1"/>
              </a:buClr>
              <a:buNone/>
            </a:pPr>
            <a:r>
              <a:rPr lang="en-US" altLang="en-US" sz="2400" dirty="0" smtClean="0">
                <a:latin typeface="Arial" pitchFamily="34" charset="0"/>
                <a:cs typeface="Arial" pitchFamily="34" charset="0"/>
              </a:rPr>
              <a:t>	</a:t>
            </a:r>
            <a:r>
              <a:rPr lang="en-US" altLang="en-US" dirty="0" smtClean="0">
                <a:latin typeface="+mj-lt"/>
                <a:cs typeface="Arial" pitchFamily="34" charset="0"/>
              </a:rPr>
              <a:t>Why is this important?</a:t>
            </a:r>
          </a:p>
          <a:p>
            <a:pPr eaLnBrk="1" hangingPunct="1">
              <a:lnSpc>
                <a:spcPct val="80000"/>
              </a:lnSpc>
              <a:buClr>
                <a:schemeClr val="tx1"/>
              </a:buClr>
            </a:pPr>
            <a:endParaRPr lang="en-US" altLang="en-US" sz="2400" dirty="0" smtClean="0">
              <a:latin typeface="+mj-lt"/>
              <a:cs typeface="Arial" pitchFamily="34" charset="0"/>
            </a:endParaRPr>
          </a:p>
          <a:p>
            <a:pPr lvl="1" eaLnBrk="1" hangingPunct="1">
              <a:spcBef>
                <a:spcPts val="600"/>
              </a:spcBef>
              <a:spcAft>
                <a:spcPts val="600"/>
              </a:spcAft>
              <a:buClr>
                <a:schemeClr val="tx1"/>
              </a:buClr>
              <a:buFont typeface="Arial" panose="020B0604020202020204" pitchFamily="34" charset="0"/>
              <a:buChar char="•"/>
            </a:pPr>
            <a:r>
              <a:rPr lang="en-US" altLang="en-US" sz="2600" dirty="0" smtClean="0">
                <a:latin typeface="+mj-lt"/>
                <a:cs typeface="Arial" pitchFamily="34" charset="0"/>
              </a:rPr>
              <a:t>Inflated requirements corrupt the system…</a:t>
            </a:r>
          </a:p>
          <a:p>
            <a:pPr lvl="1">
              <a:spcBef>
                <a:spcPts val="600"/>
              </a:spcBef>
              <a:spcAft>
                <a:spcPts val="600"/>
              </a:spcAft>
              <a:buClr>
                <a:schemeClr val="tx1"/>
              </a:buClr>
              <a:buFont typeface="Arial" panose="020B0604020202020204" pitchFamily="34" charset="0"/>
              <a:buChar char="•"/>
            </a:pPr>
            <a:r>
              <a:rPr lang="en-US" altLang="en-US" sz="2600" dirty="0" smtClean="0">
                <a:latin typeface="+mj-lt"/>
                <a:cs typeface="Arial" pitchFamily="34" charset="0"/>
              </a:rPr>
              <a:t>Inflated requirements undermine </a:t>
            </a:r>
            <a:r>
              <a:rPr lang="en-US" altLang="en-US" sz="2600" dirty="0">
                <a:latin typeface="+mj-lt"/>
                <a:cs typeface="Arial" pitchFamily="34" charset="0"/>
              </a:rPr>
              <a:t>the validity of the </a:t>
            </a:r>
            <a:r>
              <a:rPr lang="en-US" altLang="en-US" sz="2600" dirty="0" smtClean="0">
                <a:latin typeface="+mj-lt"/>
                <a:cs typeface="Arial" pitchFamily="34" charset="0"/>
              </a:rPr>
              <a:t>job descriptions themselves..</a:t>
            </a:r>
            <a:endParaRPr lang="en-US" altLang="en-US" sz="2600" dirty="0">
              <a:latin typeface="+mj-lt"/>
              <a:cs typeface="Arial" pitchFamily="34" charset="0"/>
            </a:endParaRPr>
          </a:p>
          <a:p>
            <a:pPr lvl="1">
              <a:spcBef>
                <a:spcPts val="600"/>
              </a:spcBef>
              <a:spcAft>
                <a:spcPts val="600"/>
              </a:spcAft>
              <a:buClr>
                <a:schemeClr val="tx1"/>
              </a:buClr>
              <a:buFont typeface="Arial" panose="020B0604020202020204" pitchFamily="34" charset="0"/>
              <a:buChar char="•"/>
            </a:pPr>
            <a:r>
              <a:rPr lang="en-US" altLang="en-US" sz="2600" dirty="0" smtClean="0">
                <a:latin typeface="+mj-lt"/>
                <a:cs typeface="Arial" pitchFamily="34" charset="0"/>
              </a:rPr>
              <a:t>Language </a:t>
            </a:r>
            <a:r>
              <a:rPr lang="en-US" altLang="en-US" sz="2600" dirty="0">
                <a:latin typeface="+mj-lt"/>
                <a:cs typeface="Arial" pitchFamily="34" charset="0"/>
              </a:rPr>
              <a:t>professionals pressured to meet inflated </a:t>
            </a:r>
            <a:r>
              <a:rPr lang="en-US" altLang="en-US" sz="2600" dirty="0" smtClean="0">
                <a:latin typeface="+mj-lt"/>
                <a:cs typeface="Arial" pitchFamily="34" charset="0"/>
              </a:rPr>
              <a:t>requirements</a:t>
            </a:r>
          </a:p>
          <a:p>
            <a:pPr lvl="1">
              <a:spcBef>
                <a:spcPts val="600"/>
              </a:spcBef>
              <a:spcAft>
                <a:spcPts val="600"/>
              </a:spcAft>
              <a:buClr>
                <a:schemeClr val="tx1"/>
              </a:buClr>
              <a:buFont typeface="Arial" panose="020B0604020202020204" pitchFamily="34" charset="0"/>
              <a:buChar char="•"/>
            </a:pPr>
            <a:r>
              <a:rPr lang="en-US" altLang="en-US" sz="2600" dirty="0" smtClean="0">
                <a:latin typeface="+mj-lt"/>
                <a:cs typeface="Arial" pitchFamily="34" charset="0"/>
              </a:rPr>
              <a:t>Desire </a:t>
            </a:r>
            <a:r>
              <a:rPr lang="en-US" altLang="en-US" sz="2600" dirty="0">
                <a:latin typeface="+mj-lt"/>
                <a:cs typeface="Arial" pitchFamily="34" charset="0"/>
              </a:rPr>
              <a:t>to promote integrity of language standards reporting </a:t>
            </a:r>
            <a:r>
              <a:rPr lang="en-US" altLang="en-US" sz="2600" dirty="0" smtClean="0">
                <a:latin typeface="+mj-lt"/>
                <a:cs typeface="Arial" pitchFamily="34" charset="0"/>
              </a:rPr>
              <a:t>by nations</a:t>
            </a:r>
          </a:p>
          <a:p>
            <a:pPr lvl="1">
              <a:spcBef>
                <a:spcPts val="600"/>
              </a:spcBef>
              <a:spcAft>
                <a:spcPts val="600"/>
              </a:spcAft>
              <a:buClr>
                <a:schemeClr val="tx1"/>
              </a:buClr>
              <a:buFont typeface="Arial" panose="020B0604020202020204" pitchFamily="34" charset="0"/>
              <a:buChar char="•"/>
            </a:pPr>
            <a:r>
              <a:rPr lang="en-US" altLang="en-US" sz="2600" dirty="0" smtClean="0">
                <a:latin typeface="+mj-lt"/>
                <a:cs typeface="Arial" pitchFamily="34" charset="0"/>
              </a:rPr>
              <a:t>Inspire confidence in requirements</a:t>
            </a:r>
          </a:p>
          <a:p>
            <a:pPr lvl="1">
              <a:spcBef>
                <a:spcPts val="600"/>
              </a:spcBef>
              <a:spcAft>
                <a:spcPts val="600"/>
              </a:spcAft>
              <a:buClr>
                <a:schemeClr val="tx1"/>
              </a:buClr>
              <a:buFont typeface="Arial" panose="020B0604020202020204" pitchFamily="34" charset="0"/>
              <a:buChar char="•"/>
            </a:pPr>
            <a:r>
              <a:rPr lang="en-US" altLang="en-US" sz="2600" dirty="0" smtClean="0">
                <a:latin typeface="+mj-lt"/>
                <a:cs typeface="Arial" pitchFamily="34" charset="0"/>
              </a:rPr>
              <a:t>Better selection by nations</a:t>
            </a:r>
          </a:p>
        </p:txBody>
      </p:sp>
      <p:sp>
        <p:nvSpPr>
          <p:cNvPr id="2" name="Title 1"/>
          <p:cNvSpPr>
            <a:spLocks noGrp="1"/>
          </p:cNvSpPr>
          <p:nvPr>
            <p:ph type="title"/>
          </p:nvPr>
        </p:nvSpPr>
        <p:spPr>
          <a:xfrm>
            <a:off x="685800" y="274638"/>
            <a:ext cx="8534400" cy="1143000"/>
          </a:xfrm>
        </p:spPr>
        <p:txBody>
          <a:bodyPr>
            <a:normAutofit/>
          </a:bodyPr>
          <a:lstStyle/>
          <a:p>
            <a:r>
              <a:rPr lang="en-US" altLang="en-US" sz="4000" dirty="0">
                <a:solidFill>
                  <a:srgbClr val="292929"/>
                </a:solidFill>
                <a:cs typeface="Arial" pitchFamily="34" charset="0"/>
              </a:rPr>
              <a:t>Language Needs Analysis (LNA)</a:t>
            </a:r>
            <a:endParaRPr lang="en-US" sz="4000" dirty="0"/>
          </a:p>
        </p:txBody>
      </p:sp>
    </p:spTree>
    <p:extLst>
      <p:ext uri="{BB962C8B-B14F-4D97-AF65-F5344CB8AC3E}">
        <p14:creationId xmlns:p14="http://schemas.microsoft.com/office/powerpoint/2010/main" val="285407115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685800" y="1524000"/>
            <a:ext cx="7620000" cy="5334000"/>
          </a:xfrm>
        </p:spPr>
        <p:txBody>
          <a:bodyPr>
            <a:noAutofit/>
          </a:bodyPr>
          <a:lstStyle/>
          <a:p>
            <a:pPr algn="ctr" eaLnBrk="1" hangingPunct="1">
              <a:lnSpc>
                <a:spcPct val="90000"/>
              </a:lnSpc>
              <a:buFont typeface="Wingdings" pitchFamily="2" charset="2"/>
              <a:buNone/>
              <a:defRPr/>
            </a:pPr>
            <a:r>
              <a:rPr lang="pl-PL" altLang="pl-PL" sz="2000" b="1" dirty="0" smtClean="0">
                <a:solidFill>
                  <a:schemeClr val="accent3">
                    <a:lumMod val="50000"/>
                  </a:schemeClr>
                </a:solidFill>
                <a:latin typeface="+mj-lt"/>
                <a:cs typeface="Arial" charset="0"/>
              </a:rPr>
              <a:t>S</a:t>
            </a:r>
            <a:r>
              <a:rPr lang="en-CA" altLang="pl-PL" sz="2000" b="1" dirty="0" smtClean="0">
                <a:solidFill>
                  <a:schemeClr val="accent3">
                    <a:lumMod val="50000"/>
                  </a:schemeClr>
                </a:solidFill>
                <a:latin typeface="+mj-lt"/>
                <a:cs typeface="Arial" charset="0"/>
              </a:rPr>
              <a:t>ACEUR'S ANNUAL GUIDANCE ON </a:t>
            </a:r>
            <a:r>
              <a:rPr lang="pl-PL" altLang="pl-PL" sz="2000" b="1" dirty="0" smtClean="0">
                <a:solidFill>
                  <a:schemeClr val="accent3">
                    <a:lumMod val="50000"/>
                  </a:schemeClr>
                </a:solidFill>
                <a:latin typeface="+mj-lt"/>
                <a:cs typeface="Arial" charset="0"/>
              </a:rPr>
              <a:t> </a:t>
            </a:r>
            <a:r>
              <a:rPr lang="en-CA" altLang="pl-PL" sz="2000" b="1" dirty="0" smtClean="0">
                <a:solidFill>
                  <a:schemeClr val="accent3">
                    <a:lumMod val="50000"/>
                  </a:schemeClr>
                </a:solidFill>
                <a:latin typeface="+mj-lt"/>
                <a:cs typeface="Arial" charset="0"/>
              </a:rPr>
              <a:t>NATO EDUCATION – </a:t>
            </a:r>
            <a:r>
              <a:rPr lang="en-CA" altLang="pl-PL" sz="2000" b="1" i="1" dirty="0" smtClean="0">
                <a:solidFill>
                  <a:schemeClr val="accent3">
                    <a:lumMod val="50000"/>
                  </a:schemeClr>
                </a:solidFill>
                <a:latin typeface="+mj-lt"/>
                <a:cs typeface="Arial" charset="0"/>
              </a:rPr>
              <a:t>SAGE 2014 </a:t>
            </a:r>
          </a:p>
          <a:p>
            <a:pPr eaLnBrk="1" hangingPunct="1">
              <a:lnSpc>
                <a:spcPct val="90000"/>
              </a:lnSpc>
              <a:buFont typeface="Wingdings" pitchFamily="2" charset="2"/>
              <a:buNone/>
              <a:defRPr/>
            </a:pPr>
            <a:endParaRPr lang="en-CA" altLang="pl-PL" sz="2000" dirty="0">
              <a:solidFill>
                <a:schemeClr val="accent1">
                  <a:lumMod val="75000"/>
                </a:schemeClr>
              </a:solidFill>
              <a:latin typeface="+mj-lt"/>
              <a:cs typeface="Arial" charset="0"/>
            </a:endParaRPr>
          </a:p>
          <a:p>
            <a:pPr marL="0" indent="0" algn="ctr" eaLnBrk="1" hangingPunct="1">
              <a:lnSpc>
                <a:spcPct val="90000"/>
              </a:lnSpc>
              <a:buFont typeface="Wingdings" pitchFamily="2" charset="2"/>
              <a:buNone/>
              <a:defRPr/>
            </a:pPr>
            <a:r>
              <a:rPr lang="en-CA" altLang="pl-PL" sz="2000" dirty="0" smtClean="0">
                <a:latin typeface="+mj-lt"/>
                <a:cs typeface="Arial" charset="0"/>
              </a:rPr>
              <a:t>“Language competencies are identified as an important shortfall and actions are needed to mitigate and resolve this problem.”</a:t>
            </a:r>
          </a:p>
          <a:p>
            <a:pPr marL="0" indent="0" algn="ctr" eaLnBrk="1" hangingPunct="1">
              <a:buFontTx/>
              <a:buNone/>
              <a:defRPr/>
            </a:pPr>
            <a:r>
              <a:rPr lang="en-CA" altLang="pl-PL" sz="2000" dirty="0" smtClean="0">
                <a:latin typeface="+mj-lt"/>
                <a:cs typeface="Arial" charset="0"/>
              </a:rPr>
              <a:t>&amp;</a:t>
            </a:r>
          </a:p>
          <a:p>
            <a:pPr marL="0" indent="0" algn="ctr" eaLnBrk="1" hangingPunct="1">
              <a:buFontTx/>
              <a:buNone/>
              <a:defRPr/>
            </a:pPr>
            <a:r>
              <a:rPr lang="en-CA" altLang="pl-PL" sz="2000" dirty="0" smtClean="0">
                <a:latin typeface="+mj-lt"/>
                <a:cs typeface="Arial" charset="0"/>
              </a:rPr>
              <a:t>“ACT is requested to conduct an assessment of the language requirements for collective groups, NATO posts, along with the review of Job Descriptions.”</a:t>
            </a:r>
          </a:p>
          <a:p>
            <a:pPr eaLnBrk="1" hangingPunct="1">
              <a:buFontTx/>
              <a:buNone/>
              <a:defRPr/>
            </a:pPr>
            <a:endParaRPr lang="en-CA" altLang="en-US" sz="2000" dirty="0">
              <a:latin typeface="+mj-lt"/>
              <a:cs typeface="Arial" charset="0"/>
            </a:endParaRPr>
          </a:p>
          <a:p>
            <a:pPr marL="114300" indent="0" algn="ctr" eaLnBrk="1" hangingPunct="1">
              <a:lnSpc>
                <a:spcPct val="80000"/>
              </a:lnSpc>
              <a:buClr>
                <a:schemeClr val="tx1"/>
              </a:buClr>
              <a:buFont typeface="Arial" charset="0"/>
              <a:buNone/>
              <a:defRPr/>
            </a:pPr>
            <a:r>
              <a:rPr lang="en-US" altLang="en-US" sz="2000" dirty="0" smtClean="0">
                <a:solidFill>
                  <a:srgbClr val="C00000"/>
                </a:solidFill>
                <a:latin typeface="+mj-lt"/>
                <a:cs typeface="Arial" charset="0"/>
              </a:rPr>
              <a:t>ACT helped organize &amp; subsidize  </a:t>
            </a:r>
            <a:r>
              <a:rPr lang="en-US" altLang="en-US" sz="2000" u="sng" dirty="0" smtClean="0">
                <a:solidFill>
                  <a:srgbClr val="C00000"/>
                </a:solidFill>
                <a:latin typeface="+mj-lt"/>
                <a:cs typeface="Arial" charset="0"/>
              </a:rPr>
              <a:t>LNA Part 1</a:t>
            </a:r>
            <a:r>
              <a:rPr lang="en-US" altLang="en-US" sz="2000" dirty="0" smtClean="0">
                <a:solidFill>
                  <a:srgbClr val="C00000"/>
                </a:solidFill>
                <a:latin typeface="+mj-lt"/>
                <a:cs typeface="Arial" charset="0"/>
              </a:rPr>
              <a:t>, with support from</a:t>
            </a:r>
          </a:p>
          <a:p>
            <a:pPr marL="114300" indent="0" algn="ctr" eaLnBrk="1" hangingPunct="1">
              <a:lnSpc>
                <a:spcPct val="80000"/>
              </a:lnSpc>
              <a:buClr>
                <a:schemeClr val="tx1"/>
              </a:buClr>
              <a:buFont typeface="Arial" charset="0"/>
              <a:buNone/>
              <a:defRPr/>
            </a:pPr>
            <a:r>
              <a:rPr lang="en-US" altLang="en-US" sz="2000" dirty="0" smtClean="0">
                <a:solidFill>
                  <a:srgbClr val="C00000"/>
                </a:solidFill>
                <a:latin typeface="+mj-lt"/>
                <a:cs typeface="Arial" charset="0"/>
              </a:rPr>
              <a:t>Vice Admiral Javier Gonzalez-</a:t>
            </a:r>
            <a:r>
              <a:rPr lang="en-US" altLang="en-US" sz="2000" dirty="0" err="1" smtClean="0">
                <a:solidFill>
                  <a:srgbClr val="C00000"/>
                </a:solidFill>
                <a:latin typeface="+mj-lt"/>
                <a:cs typeface="Arial" charset="0"/>
              </a:rPr>
              <a:t>Huix</a:t>
            </a:r>
            <a:r>
              <a:rPr lang="en-US" altLang="en-US" sz="2000" dirty="0" smtClean="0">
                <a:solidFill>
                  <a:srgbClr val="C00000"/>
                </a:solidFill>
                <a:latin typeface="+mj-lt"/>
                <a:cs typeface="Arial" charset="0"/>
              </a:rPr>
              <a:t>, DCOS Joint Force Trainer</a:t>
            </a:r>
          </a:p>
          <a:p>
            <a:pPr eaLnBrk="1" hangingPunct="1">
              <a:buFontTx/>
              <a:buNone/>
              <a:defRPr/>
            </a:pPr>
            <a:endParaRPr lang="en-US" altLang="en-US" sz="1600" dirty="0" smtClean="0">
              <a:latin typeface="+mj-lt"/>
              <a:cs typeface="Arial" charset="0"/>
            </a:endParaRPr>
          </a:p>
          <a:p>
            <a:pPr eaLnBrk="1" hangingPunct="1">
              <a:buFontTx/>
              <a:buNone/>
              <a:defRPr/>
            </a:pPr>
            <a:r>
              <a:rPr lang="en-US" altLang="en-US" sz="1600" dirty="0" smtClean="0">
                <a:latin typeface="+mj-lt"/>
                <a:cs typeface="Arial" charset="0"/>
              </a:rPr>
              <a:t>For more info, </a:t>
            </a:r>
            <a:r>
              <a:rPr lang="en-US" altLang="en-US" sz="1600" dirty="0" err="1" smtClean="0">
                <a:latin typeface="+mj-lt"/>
                <a:cs typeface="Arial" charset="0"/>
              </a:rPr>
              <a:t>pls</a:t>
            </a:r>
            <a:r>
              <a:rPr lang="en-US" altLang="en-US" sz="1600" dirty="0" smtClean="0">
                <a:latin typeface="+mj-lt"/>
                <a:cs typeface="Arial" charset="0"/>
              </a:rPr>
              <a:t> consult Dubeau presentation on BILC website, Madrid 2015 Conference</a:t>
            </a:r>
          </a:p>
          <a:p>
            <a:pPr eaLnBrk="1" hangingPunct="1">
              <a:buFontTx/>
              <a:buNone/>
              <a:defRPr/>
            </a:pPr>
            <a:r>
              <a:rPr lang="en-US" altLang="en-US" sz="1600" u="sng" dirty="0" smtClean="0">
                <a:solidFill>
                  <a:srgbClr val="0070C0"/>
                </a:solidFill>
                <a:latin typeface="+mj-lt"/>
                <a:cs typeface="Arial" charset="0"/>
              </a:rPr>
              <a:t>www.NATOBILC.org</a:t>
            </a:r>
          </a:p>
        </p:txBody>
      </p:sp>
      <p:sp>
        <p:nvSpPr>
          <p:cNvPr id="3" name="Title 2"/>
          <p:cNvSpPr>
            <a:spLocks noGrp="1"/>
          </p:cNvSpPr>
          <p:nvPr>
            <p:ph type="title"/>
          </p:nvPr>
        </p:nvSpPr>
        <p:spPr>
          <a:xfrm>
            <a:off x="990600" y="274638"/>
            <a:ext cx="8153400" cy="1143000"/>
          </a:xfrm>
        </p:spPr>
        <p:txBody>
          <a:bodyPr>
            <a:normAutofit/>
          </a:bodyPr>
          <a:lstStyle/>
          <a:p>
            <a:r>
              <a:rPr lang="en-CA" altLang="en-US" sz="4000" dirty="0">
                <a:cs typeface="Arial" charset="0"/>
              </a:rPr>
              <a:t>Problem </a:t>
            </a:r>
            <a:r>
              <a:rPr lang="en-CA" altLang="en-US" sz="4000" dirty="0" smtClean="0">
                <a:cs typeface="Arial" charset="0"/>
              </a:rPr>
              <a:t>Statement </a:t>
            </a:r>
            <a:r>
              <a:rPr lang="en-CA" altLang="en-US" sz="4000" dirty="0">
                <a:cs typeface="Arial" charset="0"/>
              </a:rPr>
              <a:t>from SACEUR</a:t>
            </a:r>
            <a:endParaRPr lang="en-US" sz="4000" dirty="0"/>
          </a:p>
        </p:txBody>
      </p:sp>
    </p:spTree>
    <p:extLst>
      <p:ext uri="{BB962C8B-B14F-4D97-AF65-F5344CB8AC3E}">
        <p14:creationId xmlns:p14="http://schemas.microsoft.com/office/powerpoint/2010/main" val="3936452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533401" y="1600200"/>
            <a:ext cx="8416924" cy="5373216"/>
          </a:xfrm>
        </p:spPr>
        <p:txBody>
          <a:bodyPr>
            <a:noAutofit/>
          </a:bodyPr>
          <a:lstStyle/>
          <a:p>
            <a:pPr eaLnBrk="1" hangingPunct="1">
              <a:spcBef>
                <a:spcPts val="300"/>
              </a:spcBef>
              <a:spcAft>
                <a:spcPts val="300"/>
              </a:spcAft>
            </a:pPr>
            <a:r>
              <a:rPr lang="en-CA" altLang="en-US" sz="1900" dirty="0" smtClean="0">
                <a:solidFill>
                  <a:srgbClr val="333333"/>
                </a:solidFill>
                <a:latin typeface="+mj-lt"/>
                <a:cs typeface="Arial" charset="0"/>
              </a:rPr>
              <a:t>31 officers, 3 NCO interviewed + 26 supervisors</a:t>
            </a:r>
          </a:p>
          <a:p>
            <a:pPr eaLnBrk="1" hangingPunct="1">
              <a:spcBef>
                <a:spcPts val="300"/>
              </a:spcBef>
              <a:spcAft>
                <a:spcPts val="300"/>
              </a:spcAft>
            </a:pPr>
            <a:r>
              <a:rPr lang="en-CA" altLang="en-US" sz="1900" dirty="0" smtClean="0">
                <a:solidFill>
                  <a:srgbClr val="333333"/>
                </a:solidFill>
                <a:latin typeface="+mj-lt"/>
                <a:cs typeface="Arial" charset="0"/>
              </a:rPr>
              <a:t>Participants ranked from Capt. to Col</a:t>
            </a:r>
          </a:p>
          <a:p>
            <a:pPr eaLnBrk="1" hangingPunct="1">
              <a:spcBef>
                <a:spcPts val="300"/>
              </a:spcBef>
              <a:spcAft>
                <a:spcPts val="300"/>
              </a:spcAft>
            </a:pPr>
            <a:r>
              <a:rPr lang="en-CA" altLang="en-US" sz="1900" dirty="0" smtClean="0">
                <a:solidFill>
                  <a:srgbClr val="333333"/>
                </a:solidFill>
                <a:latin typeface="+mj-lt"/>
                <a:cs typeface="Arial" charset="0"/>
              </a:rPr>
              <a:t>5 Directorates, 4 divisions, 14 sections</a:t>
            </a:r>
          </a:p>
          <a:p>
            <a:pPr eaLnBrk="1" hangingPunct="1">
              <a:spcBef>
                <a:spcPts val="300"/>
              </a:spcBef>
              <a:spcAft>
                <a:spcPts val="300"/>
              </a:spcAft>
            </a:pPr>
            <a:r>
              <a:rPr lang="en-CA" altLang="en-US" sz="1900" dirty="0" smtClean="0">
                <a:solidFill>
                  <a:srgbClr val="333333"/>
                </a:solidFill>
                <a:latin typeface="+mj-lt"/>
                <a:cs typeface="Arial" charset="0"/>
              </a:rPr>
              <a:t>15 NATO nations + 3 Partner nations</a:t>
            </a:r>
          </a:p>
          <a:p>
            <a:pPr eaLnBrk="1" hangingPunct="1">
              <a:spcBef>
                <a:spcPts val="300"/>
              </a:spcBef>
              <a:spcAft>
                <a:spcPts val="300"/>
              </a:spcAft>
            </a:pPr>
            <a:r>
              <a:rPr lang="en-CA" altLang="en-US" sz="1900" dirty="0" smtClean="0">
                <a:solidFill>
                  <a:srgbClr val="333333"/>
                </a:solidFill>
                <a:latin typeface="+mj-lt"/>
                <a:cs typeface="Arial" charset="0"/>
              </a:rPr>
              <a:t>Majority of SLPs of positions reviewed were at 3333 </a:t>
            </a:r>
            <a:r>
              <a:rPr lang="en-CA" altLang="en-US" sz="1900" i="1" dirty="0" smtClean="0">
                <a:solidFill>
                  <a:srgbClr val="333333"/>
                </a:solidFill>
                <a:latin typeface="+mj-lt"/>
                <a:cs typeface="Arial" charset="0"/>
              </a:rPr>
              <a:t>(3 were at 4343, 3 at 3322)</a:t>
            </a:r>
          </a:p>
          <a:p>
            <a:pPr marL="0" indent="0" eaLnBrk="1" hangingPunct="1">
              <a:spcBef>
                <a:spcPts val="300"/>
              </a:spcBef>
              <a:spcAft>
                <a:spcPts val="300"/>
              </a:spcAft>
              <a:buNone/>
            </a:pPr>
            <a:endParaRPr lang="en-CA" altLang="en-US" sz="800" b="1" dirty="0" smtClean="0">
              <a:solidFill>
                <a:srgbClr val="333333"/>
              </a:solidFill>
              <a:latin typeface="+mj-lt"/>
              <a:cs typeface="Arial" charset="0"/>
            </a:endParaRPr>
          </a:p>
          <a:p>
            <a:pPr marL="0" indent="0" eaLnBrk="1" hangingPunct="1">
              <a:spcBef>
                <a:spcPts val="300"/>
              </a:spcBef>
              <a:spcAft>
                <a:spcPts val="300"/>
              </a:spcAft>
              <a:buNone/>
            </a:pPr>
            <a:r>
              <a:rPr lang="en-CA" altLang="en-US" sz="1900" b="1" dirty="0" smtClean="0">
                <a:solidFill>
                  <a:srgbClr val="333333"/>
                </a:solidFill>
                <a:latin typeface="+mj-lt"/>
                <a:cs typeface="Arial" charset="0"/>
              </a:rPr>
              <a:t>Observations</a:t>
            </a:r>
          </a:p>
          <a:p>
            <a:pPr eaLnBrk="1" hangingPunct="1">
              <a:spcBef>
                <a:spcPts val="300"/>
              </a:spcBef>
              <a:spcAft>
                <a:spcPts val="300"/>
              </a:spcAft>
            </a:pPr>
            <a:r>
              <a:rPr lang="en-CA" altLang="en-US" sz="1900" dirty="0" smtClean="0">
                <a:solidFill>
                  <a:srgbClr val="333333"/>
                </a:solidFill>
                <a:latin typeface="+mj-lt"/>
                <a:cs typeface="Arial" charset="0"/>
              </a:rPr>
              <a:t>Job descriptions seem to have accurate SLPs</a:t>
            </a:r>
          </a:p>
          <a:p>
            <a:pPr eaLnBrk="1" hangingPunct="1">
              <a:spcBef>
                <a:spcPts val="300"/>
              </a:spcBef>
              <a:spcAft>
                <a:spcPts val="300"/>
              </a:spcAft>
            </a:pPr>
            <a:r>
              <a:rPr lang="en-CA" altLang="en-US" sz="1900" dirty="0" smtClean="0">
                <a:solidFill>
                  <a:srgbClr val="333333"/>
                </a:solidFill>
                <a:latin typeface="+mj-lt"/>
                <a:cs typeface="Arial" charset="0"/>
              </a:rPr>
              <a:t>Officers interviewed </a:t>
            </a:r>
            <a:r>
              <a:rPr lang="en-CA" altLang="en-US" sz="1900" b="1" dirty="0" smtClean="0">
                <a:solidFill>
                  <a:srgbClr val="333333"/>
                </a:solidFill>
                <a:latin typeface="+mj-lt"/>
                <a:cs typeface="Arial" charset="0"/>
              </a:rPr>
              <a:t>require</a:t>
            </a:r>
            <a:r>
              <a:rPr lang="en-CA" altLang="en-US" sz="1900" dirty="0" smtClean="0">
                <a:solidFill>
                  <a:srgbClr val="333333"/>
                </a:solidFill>
                <a:latin typeface="+mj-lt"/>
                <a:cs typeface="Arial" charset="0"/>
              </a:rPr>
              <a:t> L3 proficiency  (real L3)</a:t>
            </a:r>
          </a:p>
          <a:p>
            <a:pPr eaLnBrk="1" hangingPunct="1">
              <a:spcBef>
                <a:spcPts val="300"/>
              </a:spcBef>
              <a:spcAft>
                <a:spcPts val="300"/>
              </a:spcAft>
            </a:pPr>
            <a:r>
              <a:rPr lang="en-CA" altLang="en-US" sz="1900" dirty="0" smtClean="0">
                <a:solidFill>
                  <a:srgbClr val="333333"/>
                </a:solidFill>
                <a:latin typeface="+mj-lt"/>
                <a:cs typeface="Arial" charset="0"/>
              </a:rPr>
              <a:t>Majority of respondents had SLPs matching (or exceeding JD </a:t>
            </a:r>
            <a:r>
              <a:rPr lang="en-CA" altLang="en-US" sz="1900" dirty="0" err="1" smtClean="0">
                <a:solidFill>
                  <a:srgbClr val="333333"/>
                </a:solidFill>
                <a:latin typeface="+mj-lt"/>
                <a:cs typeface="Arial" charset="0"/>
              </a:rPr>
              <a:t>req</a:t>
            </a:r>
            <a:r>
              <a:rPr lang="en-CA" altLang="en-US" sz="1900" dirty="0" smtClean="0">
                <a:solidFill>
                  <a:srgbClr val="333333"/>
                </a:solidFill>
                <a:latin typeface="+mj-lt"/>
                <a:cs typeface="Arial" charset="0"/>
              </a:rPr>
              <a:t> on paper)</a:t>
            </a:r>
          </a:p>
          <a:p>
            <a:pPr eaLnBrk="1" hangingPunct="1">
              <a:spcBef>
                <a:spcPts val="300"/>
              </a:spcBef>
              <a:spcAft>
                <a:spcPts val="300"/>
              </a:spcAft>
            </a:pPr>
            <a:r>
              <a:rPr lang="en-CA" altLang="en-US" sz="1900" dirty="0" smtClean="0">
                <a:solidFill>
                  <a:srgbClr val="333333"/>
                </a:solidFill>
                <a:latin typeface="+mj-lt"/>
                <a:cs typeface="Arial" charset="0"/>
              </a:rPr>
              <a:t>Not all interviewees seemed to have proficiency reflected on their certificates…</a:t>
            </a:r>
          </a:p>
          <a:p>
            <a:pPr eaLnBrk="1" hangingPunct="1">
              <a:spcBef>
                <a:spcPts val="300"/>
              </a:spcBef>
              <a:spcAft>
                <a:spcPts val="300"/>
              </a:spcAft>
            </a:pPr>
            <a:r>
              <a:rPr lang="en-CA" altLang="en-US" sz="1900" dirty="0" smtClean="0">
                <a:solidFill>
                  <a:srgbClr val="333333"/>
                </a:solidFill>
                <a:latin typeface="+mj-lt"/>
                <a:cs typeface="Arial" charset="0"/>
              </a:rPr>
              <a:t>No L4 reading or writing material was submitted in advance…</a:t>
            </a:r>
          </a:p>
          <a:p>
            <a:pPr marL="0" indent="0" eaLnBrk="1" hangingPunct="1">
              <a:spcBef>
                <a:spcPts val="300"/>
              </a:spcBef>
              <a:spcAft>
                <a:spcPts val="300"/>
              </a:spcAft>
              <a:buNone/>
            </a:pPr>
            <a:endParaRPr lang="en-CA" altLang="en-US" sz="800" dirty="0" smtClean="0">
              <a:solidFill>
                <a:srgbClr val="333333"/>
              </a:solidFill>
              <a:latin typeface="+mj-lt"/>
              <a:cs typeface="Arial" charset="0"/>
            </a:endParaRPr>
          </a:p>
          <a:p>
            <a:pPr marL="0" indent="0" eaLnBrk="1" hangingPunct="1">
              <a:spcBef>
                <a:spcPts val="300"/>
              </a:spcBef>
              <a:spcAft>
                <a:spcPts val="300"/>
              </a:spcAft>
              <a:buNone/>
            </a:pPr>
            <a:r>
              <a:rPr lang="en-CA" altLang="en-US" sz="1900" b="1" dirty="0" smtClean="0">
                <a:solidFill>
                  <a:srgbClr val="333333"/>
                </a:solidFill>
                <a:latin typeface="+mj-lt"/>
                <a:cs typeface="Arial" charset="0"/>
              </a:rPr>
              <a:t>So what now?</a:t>
            </a:r>
          </a:p>
        </p:txBody>
      </p:sp>
      <p:sp>
        <p:nvSpPr>
          <p:cNvPr id="2" name="Title 1"/>
          <p:cNvSpPr>
            <a:spLocks noGrp="1"/>
          </p:cNvSpPr>
          <p:nvPr>
            <p:ph type="title"/>
          </p:nvPr>
        </p:nvSpPr>
        <p:spPr>
          <a:xfrm>
            <a:off x="381000" y="304800"/>
            <a:ext cx="8763000" cy="1143000"/>
          </a:xfrm>
        </p:spPr>
        <p:txBody>
          <a:bodyPr>
            <a:noAutofit/>
          </a:bodyPr>
          <a:lstStyle/>
          <a:p>
            <a:r>
              <a:rPr lang="en-CA" altLang="en-US" sz="4000" dirty="0">
                <a:cs typeface="Arial" charset="0"/>
              </a:rPr>
              <a:t>Findings from LNA </a:t>
            </a:r>
            <a:r>
              <a:rPr lang="en-CA" altLang="en-US" sz="4000" dirty="0" smtClean="0">
                <a:cs typeface="Arial" charset="0"/>
              </a:rPr>
              <a:t/>
            </a:r>
            <a:br>
              <a:rPr lang="en-CA" altLang="en-US" sz="4000" dirty="0" smtClean="0">
                <a:cs typeface="Arial" charset="0"/>
              </a:rPr>
            </a:br>
            <a:r>
              <a:rPr lang="en-CA" altLang="en-US" sz="3200" dirty="0" smtClean="0">
                <a:cs typeface="Arial" charset="0"/>
              </a:rPr>
              <a:t>ACT </a:t>
            </a:r>
            <a:r>
              <a:rPr lang="en-CA" altLang="en-US" sz="3200" dirty="0">
                <a:cs typeface="Arial" charset="0"/>
              </a:rPr>
              <a:t>March 2015</a:t>
            </a:r>
            <a:endParaRPr lang="en-US" sz="4000" dirty="0"/>
          </a:p>
        </p:txBody>
      </p:sp>
    </p:spTree>
    <p:extLst>
      <p:ext uri="{BB962C8B-B14F-4D97-AF65-F5344CB8AC3E}">
        <p14:creationId xmlns:p14="http://schemas.microsoft.com/office/powerpoint/2010/main" val="2840365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609600" y="1295399"/>
            <a:ext cx="8229600" cy="5426075"/>
          </a:xfrm>
        </p:spPr>
        <p:txBody>
          <a:bodyPr>
            <a:normAutofit/>
          </a:bodyPr>
          <a:lstStyle/>
          <a:p>
            <a:pPr marL="0" indent="0" eaLnBrk="1" hangingPunct="1">
              <a:lnSpc>
                <a:spcPct val="80000"/>
              </a:lnSpc>
              <a:buClr>
                <a:schemeClr val="tx1"/>
              </a:buClr>
              <a:buNone/>
            </a:pPr>
            <a:endParaRPr lang="en-US" altLang="en-US" sz="2400" dirty="0" smtClean="0">
              <a:latin typeface="Arial" pitchFamily="34" charset="0"/>
              <a:cs typeface="Arial" pitchFamily="34" charset="0"/>
            </a:endParaRPr>
          </a:p>
          <a:p>
            <a:pPr marL="0" lvl="1" indent="0">
              <a:spcBef>
                <a:spcPts val="600"/>
              </a:spcBef>
              <a:buClr>
                <a:schemeClr val="tx1"/>
              </a:buClr>
              <a:buNone/>
            </a:pPr>
            <a:r>
              <a:rPr lang="en-US" altLang="en-US" sz="2000" dirty="0" smtClean="0">
                <a:latin typeface="+mj-lt"/>
                <a:cs typeface="Arial" pitchFamily="34" charset="0"/>
              </a:rPr>
              <a:t>BILC </a:t>
            </a:r>
            <a:r>
              <a:rPr lang="en-US" altLang="en-US" sz="2000" dirty="0">
                <a:latin typeface="+mj-lt"/>
                <a:cs typeface="Arial" pitchFamily="34" charset="0"/>
              </a:rPr>
              <a:t>team planned LNA at SHAPE and IMS, Sept </a:t>
            </a:r>
            <a:r>
              <a:rPr lang="en-US" altLang="en-US" sz="2000" dirty="0" smtClean="0">
                <a:latin typeface="+mj-lt"/>
                <a:cs typeface="Arial" pitchFamily="34" charset="0"/>
              </a:rPr>
              <a:t>‘16</a:t>
            </a:r>
            <a:endParaRPr lang="en-US" altLang="en-US" sz="2000" dirty="0">
              <a:latin typeface="+mj-lt"/>
              <a:cs typeface="Arial" pitchFamily="34" charset="0"/>
            </a:endParaRPr>
          </a:p>
          <a:p>
            <a:pPr marL="0" indent="0">
              <a:spcBef>
                <a:spcPts val="600"/>
              </a:spcBef>
              <a:buNone/>
            </a:pPr>
            <a:r>
              <a:rPr lang="en-CA" sz="2400" dirty="0" smtClean="0">
                <a:latin typeface="+mj-lt"/>
              </a:rPr>
              <a:t>Will </a:t>
            </a:r>
            <a:r>
              <a:rPr lang="en-CA" sz="2400" dirty="0">
                <a:latin typeface="+mj-lt"/>
              </a:rPr>
              <a:t>not </a:t>
            </a:r>
            <a:r>
              <a:rPr lang="en-CA" sz="2400" dirty="0" smtClean="0">
                <a:latin typeface="+mj-lt"/>
              </a:rPr>
              <a:t>happen… IMS </a:t>
            </a:r>
            <a:r>
              <a:rPr lang="en-CA" sz="2400" dirty="0">
                <a:latin typeface="+mj-lt"/>
              </a:rPr>
              <a:t>response </a:t>
            </a:r>
            <a:r>
              <a:rPr lang="en-CA" sz="2400" dirty="0" smtClean="0">
                <a:latin typeface="+mj-lt"/>
              </a:rPr>
              <a:t>is:</a:t>
            </a:r>
          </a:p>
          <a:p>
            <a:pPr marL="0" indent="0">
              <a:spcBef>
                <a:spcPts val="600"/>
              </a:spcBef>
              <a:buNone/>
            </a:pPr>
            <a:endParaRPr lang="en-CA" sz="1600" dirty="0" smtClean="0">
              <a:latin typeface="+mj-lt"/>
            </a:endParaRPr>
          </a:p>
          <a:p>
            <a:pPr>
              <a:spcBef>
                <a:spcPts val="600"/>
              </a:spcBef>
              <a:spcAft>
                <a:spcPts val="600"/>
              </a:spcAft>
            </a:pPr>
            <a:r>
              <a:rPr lang="en-CA" sz="2600" dirty="0" smtClean="0">
                <a:latin typeface="+mj-lt"/>
              </a:rPr>
              <a:t>“</a:t>
            </a:r>
            <a:r>
              <a:rPr lang="en-US" sz="2600" dirty="0" smtClean="0">
                <a:latin typeface="+mj-lt"/>
              </a:rPr>
              <a:t>Currently </a:t>
            </a:r>
            <a:r>
              <a:rPr lang="en-US" sz="2600" dirty="0">
                <a:latin typeface="+mj-lt"/>
              </a:rPr>
              <a:t>about 15% of the IMS posts require a full level 4, including the 15 General/Flag level posts </a:t>
            </a:r>
            <a:r>
              <a:rPr lang="en-US" sz="2600" dirty="0" smtClean="0">
                <a:latin typeface="+mj-lt"/>
              </a:rPr>
              <a:t>(1* to </a:t>
            </a:r>
            <a:r>
              <a:rPr lang="en-US" sz="2600" dirty="0">
                <a:latin typeface="+mj-lt"/>
              </a:rPr>
              <a:t>4 </a:t>
            </a:r>
            <a:r>
              <a:rPr lang="en-US" sz="2600" dirty="0" smtClean="0">
                <a:latin typeface="+mj-lt"/>
              </a:rPr>
              <a:t>*)”</a:t>
            </a:r>
          </a:p>
          <a:p>
            <a:pPr>
              <a:spcBef>
                <a:spcPts val="600"/>
              </a:spcBef>
              <a:spcAft>
                <a:spcPts val="600"/>
              </a:spcAft>
            </a:pPr>
            <a:r>
              <a:rPr lang="en-US" sz="2600" dirty="0" smtClean="0">
                <a:latin typeface="+mj-lt"/>
              </a:rPr>
              <a:t>“The </a:t>
            </a:r>
            <a:r>
              <a:rPr lang="en-US" sz="2600" dirty="0">
                <a:latin typeface="+mj-lt"/>
              </a:rPr>
              <a:t>exercise of testing the Level 4 Reading Test confirmed </a:t>
            </a:r>
            <a:r>
              <a:rPr lang="en-US" sz="2600" dirty="0" smtClean="0">
                <a:latin typeface="+mj-lt"/>
              </a:rPr>
              <a:t>our perception </a:t>
            </a:r>
            <a:r>
              <a:rPr lang="en-US" sz="2600" dirty="0">
                <a:latin typeface="+mj-lt"/>
              </a:rPr>
              <a:t>that this level is above what is necessary for most NATO </a:t>
            </a:r>
            <a:r>
              <a:rPr lang="en-US" sz="2600" dirty="0" smtClean="0">
                <a:latin typeface="+mj-lt"/>
              </a:rPr>
              <a:t>Officers”</a:t>
            </a:r>
          </a:p>
          <a:p>
            <a:pPr>
              <a:spcBef>
                <a:spcPts val="600"/>
              </a:spcBef>
              <a:spcAft>
                <a:spcPts val="600"/>
              </a:spcAft>
            </a:pPr>
            <a:r>
              <a:rPr lang="en-US" sz="2600" dirty="0" smtClean="0">
                <a:latin typeface="+mj-lt"/>
              </a:rPr>
              <a:t>“The </a:t>
            </a:r>
            <a:r>
              <a:rPr lang="en-US" sz="2600" dirty="0">
                <a:latin typeface="+mj-lt"/>
              </a:rPr>
              <a:t>language requirement has been graded from a generic Staff Officer (at full level 3) to Division Director (at full level 4).  </a:t>
            </a:r>
            <a:endParaRPr lang="en-US" altLang="en-US" sz="2600" dirty="0">
              <a:latin typeface="+mj-lt"/>
              <a:cs typeface="Arial" pitchFamily="34" charset="0"/>
            </a:endParaRPr>
          </a:p>
          <a:p>
            <a:endParaRPr lang="en-CA" dirty="0"/>
          </a:p>
          <a:p>
            <a:pPr>
              <a:lnSpc>
                <a:spcPct val="80000"/>
              </a:lnSpc>
              <a:buClr>
                <a:schemeClr val="tx1"/>
              </a:buClr>
            </a:pPr>
            <a:endParaRPr lang="en-US" dirty="0"/>
          </a:p>
        </p:txBody>
      </p:sp>
      <p:sp>
        <p:nvSpPr>
          <p:cNvPr id="2" name="Title 1"/>
          <p:cNvSpPr>
            <a:spLocks noGrp="1"/>
          </p:cNvSpPr>
          <p:nvPr>
            <p:ph type="title"/>
          </p:nvPr>
        </p:nvSpPr>
        <p:spPr>
          <a:xfrm>
            <a:off x="304800" y="228600"/>
            <a:ext cx="8839200" cy="1143000"/>
          </a:xfrm>
        </p:spPr>
        <p:txBody>
          <a:bodyPr>
            <a:normAutofit/>
          </a:bodyPr>
          <a:lstStyle/>
          <a:p>
            <a:r>
              <a:rPr lang="en-US" sz="4000" dirty="0" smtClean="0"/>
              <a:t>LNA Part 2</a:t>
            </a:r>
            <a:endParaRPr lang="en-US" sz="4000" dirty="0"/>
          </a:p>
        </p:txBody>
      </p:sp>
    </p:spTree>
    <p:extLst>
      <p:ext uri="{BB962C8B-B14F-4D97-AF65-F5344CB8AC3E}">
        <p14:creationId xmlns:p14="http://schemas.microsoft.com/office/powerpoint/2010/main" val="2867960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74638"/>
            <a:ext cx="8763000" cy="1143000"/>
          </a:xfrm>
        </p:spPr>
        <p:txBody>
          <a:bodyPr>
            <a:normAutofit/>
          </a:bodyPr>
          <a:lstStyle/>
          <a:p>
            <a:r>
              <a:rPr lang="en-CA" sz="4000" dirty="0"/>
              <a:t>Bottom Line… </a:t>
            </a:r>
            <a:r>
              <a:rPr lang="en-CA" sz="2200" dirty="0"/>
              <a:t>(Julie’s thoughts..)</a:t>
            </a:r>
            <a:endParaRPr lang="en-US" sz="2200" dirty="0"/>
          </a:p>
        </p:txBody>
      </p:sp>
      <p:sp>
        <p:nvSpPr>
          <p:cNvPr id="7" name="Content Placeholder 6"/>
          <p:cNvSpPr>
            <a:spLocks noGrp="1"/>
          </p:cNvSpPr>
          <p:nvPr>
            <p:ph idx="1"/>
          </p:nvPr>
        </p:nvSpPr>
        <p:spPr>
          <a:xfrm>
            <a:off x="761999" y="1600200"/>
            <a:ext cx="8251825" cy="4953000"/>
          </a:xfrm>
        </p:spPr>
        <p:txBody>
          <a:bodyPr>
            <a:normAutofit fontScale="77500" lnSpcReduction="20000"/>
          </a:bodyPr>
          <a:lstStyle/>
          <a:p>
            <a:pPr lvl="0">
              <a:lnSpc>
                <a:spcPct val="120000"/>
              </a:lnSpc>
              <a:spcAft>
                <a:spcPts val="600"/>
              </a:spcAft>
            </a:pPr>
            <a:r>
              <a:rPr lang="en-CA" dirty="0"/>
              <a:t>L4 may not be needed but it sure helps</a:t>
            </a:r>
          </a:p>
          <a:p>
            <a:pPr lvl="0">
              <a:lnSpc>
                <a:spcPct val="120000"/>
              </a:lnSpc>
              <a:spcAft>
                <a:spcPts val="600"/>
              </a:spcAft>
            </a:pPr>
            <a:r>
              <a:rPr lang="en-CA" dirty="0"/>
              <a:t>L3 is absolutely needed </a:t>
            </a:r>
            <a:r>
              <a:rPr lang="en-CA" b="1" i="1" u="sng" dirty="0"/>
              <a:t>(But a real L3)</a:t>
            </a:r>
          </a:p>
          <a:p>
            <a:pPr lvl="0">
              <a:lnSpc>
                <a:spcPct val="120000"/>
              </a:lnSpc>
              <a:spcAft>
                <a:spcPts val="600"/>
              </a:spcAft>
            </a:pPr>
            <a:r>
              <a:rPr lang="en-CA" dirty="0"/>
              <a:t>Some of the ‘people’ have L2/2+ and struggle…</a:t>
            </a:r>
          </a:p>
          <a:p>
            <a:pPr lvl="0">
              <a:lnSpc>
                <a:spcPct val="120000"/>
              </a:lnSpc>
              <a:spcAft>
                <a:spcPts val="600"/>
              </a:spcAft>
            </a:pPr>
            <a:r>
              <a:rPr lang="en-CA" smtClean="0"/>
              <a:t>Those </a:t>
            </a:r>
            <a:r>
              <a:rPr lang="en-CA" dirty="0"/>
              <a:t>who have excellent staff officer skills cope well with their language at L2+…</a:t>
            </a:r>
          </a:p>
          <a:p>
            <a:pPr lvl="0">
              <a:lnSpc>
                <a:spcPct val="120000"/>
              </a:lnSpc>
              <a:spcAft>
                <a:spcPts val="600"/>
              </a:spcAft>
            </a:pPr>
            <a:r>
              <a:rPr lang="en-CA" dirty="0"/>
              <a:t>Those who have L3 and awesome staff officer skills are rock stars </a:t>
            </a:r>
            <a:r>
              <a:rPr lang="en-CA" dirty="0">
                <a:sym typeface="Wingdings" panose="05000000000000000000" pitchFamily="2" charset="2"/>
              </a:rPr>
              <a:t></a:t>
            </a:r>
            <a:endParaRPr lang="en-CA" dirty="0"/>
          </a:p>
          <a:p>
            <a:pPr>
              <a:lnSpc>
                <a:spcPct val="120000"/>
              </a:lnSpc>
              <a:spcAft>
                <a:spcPts val="600"/>
              </a:spcAft>
            </a:pPr>
            <a:r>
              <a:rPr lang="en-CA" dirty="0"/>
              <a:t>Bottom line, NATO asks for L3/L4 and hopes for the best…</a:t>
            </a:r>
          </a:p>
          <a:p>
            <a:pPr>
              <a:lnSpc>
                <a:spcPct val="120000"/>
              </a:lnSpc>
              <a:spcAft>
                <a:spcPts val="600"/>
              </a:spcAft>
            </a:pPr>
            <a:r>
              <a:rPr lang="en-CA" dirty="0"/>
              <a:t>No way to lower the requirements to L2+  </a:t>
            </a:r>
          </a:p>
        </p:txBody>
      </p:sp>
    </p:spTree>
    <p:extLst>
      <p:ext uri="{BB962C8B-B14F-4D97-AF65-F5344CB8AC3E}">
        <p14:creationId xmlns:p14="http://schemas.microsoft.com/office/powerpoint/2010/main" val="10862872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74638"/>
            <a:ext cx="8732521" cy="1143000"/>
          </a:xfrm>
        </p:spPr>
        <p:txBody>
          <a:bodyPr/>
          <a:lstStyle/>
          <a:p>
            <a:r>
              <a:rPr lang="en-CA" dirty="0" smtClean="0"/>
              <a:t>Oh, the Irony….</a:t>
            </a:r>
            <a:endParaRPr lang="en-CA" dirty="0"/>
          </a:p>
        </p:txBody>
      </p:sp>
      <p:pic>
        <p:nvPicPr>
          <p:cNvPr id="9"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4473" t="26803" r="5253" b="31283"/>
          <a:stretch/>
        </p:blipFill>
        <p:spPr>
          <a:xfrm>
            <a:off x="0" y="2438400"/>
            <a:ext cx="9113521" cy="1981200"/>
          </a:xfrm>
        </p:spPr>
      </p:pic>
      <p:cxnSp>
        <p:nvCxnSpPr>
          <p:cNvPr id="10" name="Straight Connector 9"/>
          <p:cNvCxnSpPr/>
          <p:nvPr/>
        </p:nvCxnSpPr>
        <p:spPr>
          <a:xfrm>
            <a:off x="2331378" y="2875052"/>
            <a:ext cx="304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29200" y="3733800"/>
            <a:ext cx="304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9039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07288" cy="4525963"/>
          </a:xfrm>
        </p:spPr>
        <p:txBody>
          <a:bodyPr>
            <a:normAutofit fontScale="85000" lnSpcReduction="10000"/>
          </a:bodyPr>
          <a:lstStyle/>
          <a:p>
            <a:endParaRPr lang="en-CA" dirty="0" smtClean="0"/>
          </a:p>
          <a:p>
            <a:pPr>
              <a:lnSpc>
                <a:spcPct val="120000"/>
              </a:lnSpc>
              <a:spcBef>
                <a:spcPts val="1200"/>
              </a:spcBef>
              <a:spcAft>
                <a:spcPts val="1200"/>
              </a:spcAft>
            </a:pPr>
            <a:r>
              <a:rPr lang="en-CA" altLang="en-US" dirty="0" smtClean="0"/>
              <a:t>Edition </a:t>
            </a:r>
            <a:r>
              <a:rPr lang="en-CA" altLang="en-US" dirty="0"/>
              <a:t>5 </a:t>
            </a:r>
            <a:r>
              <a:rPr lang="en-CA" altLang="en-US" dirty="0" smtClean="0"/>
              <a:t>issued due </a:t>
            </a:r>
            <a:r>
              <a:rPr lang="en-CA" altLang="en-US" dirty="0"/>
              <a:t>to </a:t>
            </a:r>
            <a:r>
              <a:rPr lang="en-CA" altLang="en-US" dirty="0" smtClean="0"/>
              <a:t>formatting change at NSO </a:t>
            </a:r>
          </a:p>
          <a:p>
            <a:pPr lvl="1">
              <a:lnSpc>
                <a:spcPct val="120000"/>
              </a:lnSpc>
              <a:spcBef>
                <a:spcPts val="1200"/>
              </a:spcBef>
              <a:spcAft>
                <a:spcPts val="1200"/>
              </a:spcAft>
            </a:pPr>
            <a:r>
              <a:rPr lang="en-CA" altLang="en-US" dirty="0" smtClean="0"/>
              <a:t>NO </a:t>
            </a:r>
            <a:r>
              <a:rPr lang="en-CA" altLang="en-US" dirty="0"/>
              <a:t>change in </a:t>
            </a:r>
            <a:r>
              <a:rPr lang="en-CA" altLang="en-US" dirty="0" smtClean="0"/>
              <a:t>content.. except for a number of typos, inconsistencies, omitted words and sentences…</a:t>
            </a:r>
            <a:endParaRPr lang="en-CA" altLang="en-US" dirty="0"/>
          </a:p>
          <a:p>
            <a:pPr>
              <a:lnSpc>
                <a:spcPct val="120000"/>
              </a:lnSpc>
              <a:spcBef>
                <a:spcPts val="1200"/>
              </a:spcBef>
              <a:spcAft>
                <a:spcPts val="1200"/>
              </a:spcAft>
            </a:pPr>
            <a:r>
              <a:rPr lang="en-CA" altLang="en-US" dirty="0" smtClean="0"/>
              <a:t>Will </a:t>
            </a:r>
            <a:r>
              <a:rPr lang="en-CA" altLang="en-US" dirty="0"/>
              <a:t>be reissued as </a:t>
            </a:r>
            <a:r>
              <a:rPr lang="en-CA" altLang="en-US" dirty="0" smtClean="0"/>
              <a:t>Edition 5, version 2 any minute now</a:t>
            </a:r>
          </a:p>
          <a:p>
            <a:pPr>
              <a:lnSpc>
                <a:spcPct val="120000"/>
              </a:lnSpc>
              <a:spcBef>
                <a:spcPts val="1200"/>
              </a:spcBef>
              <a:spcAft>
                <a:spcPts val="1200"/>
              </a:spcAft>
            </a:pPr>
            <a:r>
              <a:rPr lang="en-CA" dirty="0" smtClean="0"/>
              <a:t>STANAG use </a:t>
            </a:r>
            <a:r>
              <a:rPr lang="en-CA" dirty="0"/>
              <a:t>by other troop contributing nations such as Colombia, Mexico, Brazil </a:t>
            </a:r>
            <a:r>
              <a:rPr lang="en-CA" dirty="0" smtClean="0"/>
              <a:t>etc.…</a:t>
            </a:r>
          </a:p>
        </p:txBody>
      </p:sp>
      <p:sp>
        <p:nvSpPr>
          <p:cNvPr id="4" name="Title 3"/>
          <p:cNvSpPr>
            <a:spLocks noGrp="1"/>
          </p:cNvSpPr>
          <p:nvPr>
            <p:ph type="title"/>
          </p:nvPr>
        </p:nvSpPr>
        <p:spPr>
          <a:xfrm>
            <a:off x="381000" y="274638"/>
            <a:ext cx="8763000" cy="1143000"/>
          </a:xfrm>
        </p:spPr>
        <p:txBody>
          <a:bodyPr>
            <a:normAutofit/>
          </a:bodyPr>
          <a:lstStyle/>
          <a:p>
            <a:r>
              <a:rPr lang="en-CA" sz="4000" dirty="0"/>
              <a:t>STANAG 6001</a:t>
            </a:r>
            <a:endParaRPr lang="en-US" sz="4000" dirty="0"/>
          </a:p>
        </p:txBody>
      </p:sp>
    </p:spTree>
    <p:extLst>
      <p:ext uri="{BB962C8B-B14F-4D97-AF65-F5344CB8AC3E}">
        <p14:creationId xmlns:p14="http://schemas.microsoft.com/office/powerpoint/2010/main" val="773693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1143000"/>
          </a:xfrm>
        </p:spPr>
        <p:txBody>
          <a:bodyPr>
            <a:normAutofit fontScale="90000"/>
          </a:bodyPr>
          <a:lstStyle/>
          <a:p>
            <a:r>
              <a:rPr lang="en-US" dirty="0" smtClean="0"/>
              <a:t>2015 </a:t>
            </a:r>
            <a:br>
              <a:rPr lang="en-US" dirty="0" smtClean="0"/>
            </a:br>
            <a:r>
              <a:rPr lang="en-US" dirty="0" smtClean="0"/>
              <a:t>STANAG 6001 Testing Workshop </a:t>
            </a:r>
            <a:endParaRPr lang="en-US" dirty="0"/>
          </a:p>
        </p:txBody>
      </p:sp>
      <p:sp>
        <p:nvSpPr>
          <p:cNvPr id="3" name="Content Placeholder 2"/>
          <p:cNvSpPr>
            <a:spLocks noGrp="1"/>
          </p:cNvSpPr>
          <p:nvPr>
            <p:ph idx="1"/>
          </p:nvPr>
        </p:nvSpPr>
        <p:spPr>
          <a:xfrm>
            <a:off x="762000" y="1828800"/>
            <a:ext cx="7924800" cy="4297363"/>
          </a:xfrm>
        </p:spPr>
        <p:txBody>
          <a:bodyPr/>
          <a:lstStyle/>
          <a:p>
            <a:r>
              <a:rPr lang="en-US" sz="2800" dirty="0"/>
              <a:t>Vilnius, Lithuania</a:t>
            </a:r>
            <a:endParaRPr lang="en-US" sz="2800" dirty="0" smtClean="0"/>
          </a:p>
          <a:p>
            <a:r>
              <a:rPr lang="en-US" sz="2800" dirty="0" smtClean="0"/>
              <a:t>8-10 September </a:t>
            </a:r>
          </a:p>
          <a:p>
            <a:pPr marL="342900" lvl="1" indent="-342900">
              <a:buFont typeface="Arial" pitchFamily="34" charset="0"/>
              <a:buChar char="•"/>
            </a:pPr>
            <a:r>
              <a:rPr lang="en-US" dirty="0" smtClean="0"/>
              <a:t>Topic</a:t>
            </a:r>
            <a:r>
              <a:rPr lang="en-US" dirty="0"/>
              <a:t>: Challenges in testing </a:t>
            </a:r>
            <a:r>
              <a:rPr lang="en-US" dirty="0" smtClean="0"/>
              <a:t>                                   (</a:t>
            </a:r>
            <a:r>
              <a:rPr lang="en-US" dirty="0"/>
              <a:t>text editing, authenticity, &amp; Level 4)</a:t>
            </a:r>
          </a:p>
          <a:p>
            <a:pPr marL="0" indent="0">
              <a:buNone/>
            </a:pP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82715" y="4098925"/>
            <a:ext cx="4114800" cy="2209800"/>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6019800" y="4594225"/>
            <a:ext cx="2038350" cy="1219200"/>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1143000"/>
          </a:xfrm>
        </p:spPr>
        <p:txBody>
          <a:bodyPr>
            <a:normAutofit fontScale="90000"/>
          </a:bodyPr>
          <a:lstStyle/>
          <a:p>
            <a:r>
              <a:rPr lang="en-US" dirty="0" smtClean="0"/>
              <a:t>2015 </a:t>
            </a:r>
            <a:br>
              <a:rPr lang="en-US" dirty="0" smtClean="0"/>
            </a:br>
            <a:r>
              <a:rPr lang="en-US" dirty="0" smtClean="0"/>
              <a:t>Professional Seminar</a:t>
            </a:r>
            <a:endParaRPr lang="en-US" dirty="0"/>
          </a:p>
        </p:txBody>
      </p:sp>
      <p:sp>
        <p:nvSpPr>
          <p:cNvPr id="3" name="Content Placeholder 2"/>
          <p:cNvSpPr>
            <a:spLocks noGrp="1"/>
          </p:cNvSpPr>
          <p:nvPr>
            <p:ph idx="1"/>
          </p:nvPr>
        </p:nvSpPr>
        <p:spPr>
          <a:xfrm>
            <a:off x="762000" y="1905000"/>
            <a:ext cx="6705600" cy="3124200"/>
          </a:xfrm>
        </p:spPr>
        <p:txBody>
          <a:bodyPr>
            <a:normAutofit/>
          </a:bodyPr>
          <a:lstStyle/>
          <a:p>
            <a:r>
              <a:rPr lang="en-US" sz="2800" dirty="0" smtClean="0"/>
              <a:t>Helsinki, Finland</a:t>
            </a:r>
            <a:endParaRPr lang="en-US" sz="2800" dirty="0"/>
          </a:p>
          <a:p>
            <a:r>
              <a:rPr lang="en-US" sz="2800" dirty="0" smtClean="0"/>
              <a:t>4-9 </a:t>
            </a:r>
            <a:r>
              <a:rPr lang="en-US" sz="2800" dirty="0"/>
              <a:t>October </a:t>
            </a:r>
          </a:p>
          <a:p>
            <a:r>
              <a:rPr lang="en-US" sz="2800" dirty="0"/>
              <a:t>Theme: I</a:t>
            </a:r>
            <a:r>
              <a:rPr lang="en-US" sz="2800" dirty="0" smtClean="0"/>
              <a:t>ncreasing proficiency levels: What works and what doesn’t</a:t>
            </a:r>
            <a:endParaRPr lang="en-US" sz="2800" dirty="0"/>
          </a:p>
        </p:txBody>
      </p:sp>
      <p:pic>
        <p:nvPicPr>
          <p:cNvPr id="5" name="Picture 4"/>
          <p:cNvPicPr>
            <a:picLocks noChangeAspect="1"/>
          </p:cNvPicPr>
          <p:nvPr/>
        </p:nvPicPr>
        <p:blipFill>
          <a:blip r:embed="rId2"/>
          <a:stretch>
            <a:fillRect/>
          </a:stretch>
        </p:blipFill>
        <p:spPr>
          <a:xfrm>
            <a:off x="7620000" y="186771"/>
            <a:ext cx="1321924" cy="806808"/>
          </a:xfrm>
          <a:prstGeom prst="rect">
            <a:avLst/>
          </a:prstGeom>
          <a:ln>
            <a:solidFill>
              <a:schemeClr val="tx1"/>
            </a:solidFill>
          </a:ln>
        </p:spPr>
      </p:pic>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990600" y="4302550"/>
            <a:ext cx="7174446" cy="1666023"/>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763000" cy="1143000"/>
          </a:xfrm>
        </p:spPr>
        <p:txBody>
          <a:bodyPr>
            <a:normAutofit fontScale="90000"/>
          </a:bodyPr>
          <a:lstStyle/>
          <a:p>
            <a:r>
              <a:rPr lang="en-US" sz="4000" dirty="0" smtClean="0"/>
              <a:t>Professional Development Program </a:t>
            </a:r>
            <a:br>
              <a:rPr lang="en-US" sz="4000" dirty="0" smtClean="0"/>
            </a:br>
            <a:r>
              <a:rPr lang="en-US" sz="3600" dirty="0" smtClean="0">
                <a:solidFill>
                  <a:srgbClr val="FF0000"/>
                </a:solidFill>
              </a:rPr>
              <a:t>Seminars and Workshops</a:t>
            </a:r>
            <a:endParaRPr lang="en-US" sz="3600" dirty="0">
              <a:solidFill>
                <a:srgbClr val="FF0000"/>
              </a:solidFill>
            </a:endParaRPr>
          </a:p>
        </p:txBody>
      </p:sp>
      <p:sp>
        <p:nvSpPr>
          <p:cNvPr id="3" name="Text Placeholder 2"/>
          <p:cNvSpPr>
            <a:spLocks noGrp="1"/>
          </p:cNvSpPr>
          <p:nvPr>
            <p:ph type="body" idx="1"/>
          </p:nvPr>
        </p:nvSpPr>
        <p:spPr>
          <a:xfrm>
            <a:off x="457200" y="990600"/>
            <a:ext cx="4040188" cy="639762"/>
          </a:xfrm>
        </p:spPr>
        <p:txBody>
          <a:bodyPr>
            <a:normAutofit/>
          </a:bodyPr>
          <a:lstStyle/>
          <a:p>
            <a:pPr algn="ctr"/>
            <a:r>
              <a:rPr lang="en-US" sz="2800" dirty="0" smtClean="0"/>
              <a:t>2015</a:t>
            </a:r>
            <a:endParaRPr lang="en-US" sz="2800" dirty="0"/>
          </a:p>
        </p:txBody>
      </p:sp>
      <p:sp>
        <p:nvSpPr>
          <p:cNvPr id="4" name="Content Placeholder 3"/>
          <p:cNvSpPr>
            <a:spLocks noGrp="1"/>
          </p:cNvSpPr>
          <p:nvPr>
            <p:ph sz="half" idx="2"/>
          </p:nvPr>
        </p:nvSpPr>
        <p:spPr>
          <a:xfrm>
            <a:off x="457200" y="1676400"/>
            <a:ext cx="4040188" cy="5486399"/>
          </a:xfrm>
        </p:spPr>
        <p:txBody>
          <a:bodyPr>
            <a:normAutofit fontScale="55000" lnSpcReduction="20000"/>
          </a:bodyPr>
          <a:lstStyle/>
          <a:p>
            <a:pPr>
              <a:lnSpc>
                <a:spcPct val="120000"/>
              </a:lnSpc>
              <a:spcBef>
                <a:spcPts val="600"/>
              </a:spcBef>
              <a:spcAft>
                <a:spcPts val="600"/>
              </a:spcAft>
            </a:pPr>
            <a:r>
              <a:rPr lang="en-US" sz="3600" dirty="0" smtClean="0"/>
              <a:t>Advanced Language Testing Seminar (ALTS)                                    </a:t>
            </a:r>
            <a:r>
              <a:rPr lang="en-US" sz="3300" i="1" dirty="0" smtClean="0"/>
              <a:t>1-19 June</a:t>
            </a:r>
            <a:endParaRPr lang="en-US" sz="3600" i="1" dirty="0" smtClean="0"/>
          </a:p>
          <a:p>
            <a:pPr>
              <a:lnSpc>
                <a:spcPct val="120000"/>
              </a:lnSpc>
              <a:spcBef>
                <a:spcPts val="600"/>
              </a:spcBef>
              <a:spcAft>
                <a:spcPts val="600"/>
              </a:spcAft>
            </a:pPr>
            <a:r>
              <a:rPr lang="en-US" sz="3600" dirty="0" smtClean="0"/>
              <a:t>Language Testing Seminar (LTS)    </a:t>
            </a:r>
            <a:r>
              <a:rPr lang="en-US" sz="3600" dirty="0"/>
              <a:t> </a:t>
            </a:r>
            <a:r>
              <a:rPr lang="en-US" sz="3600" dirty="0" smtClean="0"/>
              <a:t>    </a:t>
            </a:r>
            <a:r>
              <a:rPr lang="en-US" sz="3300" i="1" dirty="0" smtClean="0"/>
              <a:t>9-20 February                                     14-25 September</a:t>
            </a:r>
          </a:p>
          <a:p>
            <a:pPr>
              <a:lnSpc>
                <a:spcPct val="120000"/>
              </a:lnSpc>
              <a:spcBef>
                <a:spcPts val="600"/>
              </a:spcBef>
              <a:spcAft>
                <a:spcPts val="600"/>
              </a:spcAft>
            </a:pPr>
            <a:r>
              <a:rPr lang="en-US" sz="3600" dirty="0" smtClean="0"/>
              <a:t>Language Standards &amp; Assessment Seminar (LSAS)                       </a:t>
            </a:r>
            <a:r>
              <a:rPr lang="en-US" sz="3300" i="1" dirty="0" smtClean="0"/>
              <a:t>21-30 April                                             1-10 December</a:t>
            </a:r>
            <a:endParaRPr lang="en-US" sz="3600" i="1" dirty="0" smtClean="0"/>
          </a:p>
          <a:p>
            <a:pPr>
              <a:lnSpc>
                <a:spcPct val="120000"/>
              </a:lnSpc>
              <a:spcBef>
                <a:spcPts val="600"/>
              </a:spcBef>
              <a:spcAft>
                <a:spcPts val="600"/>
              </a:spcAft>
            </a:pPr>
            <a:r>
              <a:rPr lang="en-US" sz="3600" dirty="0" smtClean="0"/>
              <a:t>English Teaching Faculty Development Workshop             </a:t>
            </a:r>
            <a:r>
              <a:rPr lang="en-US" sz="3300" i="1" dirty="0" smtClean="0"/>
              <a:t>10-19 March                                       14-23 July                                            10-19 Nov</a:t>
            </a:r>
          </a:p>
          <a:p>
            <a:pPr>
              <a:spcBef>
                <a:spcPts val="1200"/>
              </a:spcBef>
              <a:spcAft>
                <a:spcPts val="1200"/>
              </a:spcAft>
            </a:pPr>
            <a:endParaRPr lang="en-US" dirty="0"/>
          </a:p>
        </p:txBody>
      </p:sp>
      <p:grpSp>
        <p:nvGrpSpPr>
          <p:cNvPr id="7" name="Group 6"/>
          <p:cNvGrpSpPr/>
          <p:nvPr/>
        </p:nvGrpSpPr>
        <p:grpSpPr>
          <a:xfrm>
            <a:off x="7848600" y="590087"/>
            <a:ext cx="990600" cy="952500"/>
            <a:chOff x="9525000" y="1447800"/>
            <a:chExt cx="1317735" cy="1295400"/>
          </a:xfrm>
        </p:grpSpPr>
        <p:sp>
          <p:nvSpPr>
            <p:cNvPr id="8" name="Oval 7"/>
            <p:cNvSpPr/>
            <p:nvPr/>
          </p:nvSpPr>
          <p:spPr>
            <a:xfrm>
              <a:off x="9525000" y="1447800"/>
              <a:ext cx="1295400" cy="1295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Jeannie's Stuff\Letterheads, Templates, Certificates, &amp; Original Creations\Logos &amp; Photos\PLTCE log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525000" y="1447800"/>
              <a:ext cx="1317735" cy="1295400"/>
            </a:xfrm>
            <a:prstGeom prst="rect">
              <a:avLst/>
            </a:prstGeom>
            <a:noFill/>
          </p:spPr>
        </p:pic>
      </p:grpSp>
      <p:sp>
        <p:nvSpPr>
          <p:cNvPr id="14" name="Text Placeholder 2"/>
          <p:cNvSpPr>
            <a:spLocks noGrp="1"/>
          </p:cNvSpPr>
          <p:nvPr>
            <p:ph type="body" idx="1"/>
          </p:nvPr>
        </p:nvSpPr>
        <p:spPr>
          <a:xfrm>
            <a:off x="4646612" y="990600"/>
            <a:ext cx="4040188" cy="639762"/>
          </a:xfrm>
        </p:spPr>
        <p:txBody>
          <a:bodyPr>
            <a:normAutofit/>
          </a:bodyPr>
          <a:lstStyle/>
          <a:p>
            <a:pPr algn="ctr"/>
            <a:r>
              <a:rPr lang="en-US" sz="2800" dirty="0" smtClean="0"/>
              <a:t>2016</a:t>
            </a:r>
            <a:endParaRPr lang="en-US" sz="2800" dirty="0"/>
          </a:p>
        </p:txBody>
      </p:sp>
      <p:sp>
        <p:nvSpPr>
          <p:cNvPr id="15" name="Content Placeholder 3"/>
          <p:cNvSpPr>
            <a:spLocks noGrp="1"/>
          </p:cNvSpPr>
          <p:nvPr>
            <p:ph sz="half" idx="2"/>
          </p:nvPr>
        </p:nvSpPr>
        <p:spPr>
          <a:xfrm>
            <a:off x="4646612" y="1676400"/>
            <a:ext cx="4040188" cy="5486399"/>
          </a:xfrm>
        </p:spPr>
        <p:txBody>
          <a:bodyPr>
            <a:normAutofit fontScale="55000" lnSpcReduction="20000"/>
          </a:bodyPr>
          <a:lstStyle/>
          <a:p>
            <a:pPr>
              <a:lnSpc>
                <a:spcPct val="120000"/>
              </a:lnSpc>
              <a:spcBef>
                <a:spcPts val="600"/>
              </a:spcBef>
              <a:spcAft>
                <a:spcPts val="600"/>
              </a:spcAft>
            </a:pPr>
            <a:r>
              <a:rPr lang="en-US" sz="3600" dirty="0" smtClean="0"/>
              <a:t>Advanced Language Testing Seminar (ALTS)                                    </a:t>
            </a:r>
            <a:r>
              <a:rPr lang="en-US" sz="3300" i="1" dirty="0" smtClean="0"/>
              <a:t>29 February-18 March</a:t>
            </a:r>
            <a:endParaRPr lang="en-US" sz="3600" i="1" dirty="0" smtClean="0"/>
          </a:p>
          <a:p>
            <a:pPr>
              <a:lnSpc>
                <a:spcPct val="120000"/>
              </a:lnSpc>
              <a:spcBef>
                <a:spcPts val="600"/>
              </a:spcBef>
              <a:spcAft>
                <a:spcPts val="600"/>
              </a:spcAft>
            </a:pPr>
            <a:r>
              <a:rPr lang="en-US" sz="3600" dirty="0" smtClean="0"/>
              <a:t>Language Testing Seminar (LTS)    </a:t>
            </a:r>
            <a:r>
              <a:rPr lang="en-US" sz="3600" dirty="0"/>
              <a:t> </a:t>
            </a:r>
            <a:r>
              <a:rPr lang="en-US" sz="3600" dirty="0" smtClean="0"/>
              <a:t>    </a:t>
            </a:r>
            <a:r>
              <a:rPr lang="en-US" sz="3300" dirty="0" smtClean="0"/>
              <a:t>8-19</a:t>
            </a:r>
            <a:r>
              <a:rPr lang="en-US" sz="3300" i="1" dirty="0" smtClean="0"/>
              <a:t> February                                     18-29 July</a:t>
            </a:r>
          </a:p>
          <a:p>
            <a:pPr>
              <a:lnSpc>
                <a:spcPct val="120000"/>
              </a:lnSpc>
              <a:spcBef>
                <a:spcPts val="600"/>
              </a:spcBef>
              <a:spcAft>
                <a:spcPts val="600"/>
              </a:spcAft>
            </a:pPr>
            <a:r>
              <a:rPr lang="en-US" sz="3600" dirty="0" smtClean="0"/>
              <a:t>Language Standards &amp; Assessment Seminar (LSAS)                       </a:t>
            </a:r>
            <a:r>
              <a:rPr lang="en-US" sz="3300" dirty="0" smtClean="0"/>
              <a:t>19-28</a:t>
            </a:r>
            <a:r>
              <a:rPr lang="en-US" sz="3300" i="1" dirty="0" smtClean="0"/>
              <a:t> April                                             29 November-8 December</a:t>
            </a:r>
            <a:endParaRPr lang="en-US" sz="3600" i="1" dirty="0" smtClean="0"/>
          </a:p>
          <a:p>
            <a:pPr>
              <a:lnSpc>
                <a:spcPct val="120000"/>
              </a:lnSpc>
              <a:spcBef>
                <a:spcPts val="600"/>
              </a:spcBef>
              <a:spcAft>
                <a:spcPts val="600"/>
              </a:spcAft>
            </a:pPr>
            <a:r>
              <a:rPr lang="en-US" sz="3600" dirty="0" smtClean="0"/>
              <a:t>English Teaching Faculty Development Workshop             </a:t>
            </a:r>
            <a:r>
              <a:rPr lang="en-US" sz="3300" i="1" dirty="0" smtClean="0"/>
              <a:t>10-19 May                                           12-21 July (BGR)                                 20-29 September                                           8-17 Nov (</a:t>
            </a:r>
            <a:r>
              <a:rPr lang="en-US" sz="3300" i="1" dirty="0" smtClean="0"/>
              <a:t>S</a:t>
            </a:r>
            <a:r>
              <a:rPr lang="lv-LV" sz="3300" i="1" dirty="0" smtClean="0"/>
              <a:t>VN)</a:t>
            </a:r>
            <a:endParaRPr lang="en-US" sz="3300" i="1" dirty="0" smtClean="0"/>
          </a:p>
          <a:p>
            <a:pPr>
              <a:spcBef>
                <a:spcPts val="1200"/>
              </a:spcBef>
              <a:spcAft>
                <a:spcPts val="1200"/>
              </a:spcAft>
            </a:pP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75006"/>
            <a:ext cx="982662" cy="98266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6019800"/>
            <a:ext cx="1015313" cy="7597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r>
              <a:rPr lang="en-US" dirty="0" smtClean="0"/>
              <a:t>BILC Calendar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763000" cy="1143000"/>
          </a:xfrm>
        </p:spPr>
        <p:txBody>
          <a:bodyPr>
            <a:normAutofit/>
          </a:bodyPr>
          <a:lstStyle/>
          <a:p>
            <a:r>
              <a:rPr lang="en-US" sz="4000" dirty="0" smtClean="0"/>
              <a:t>BILC Cooperative Visits</a:t>
            </a:r>
            <a:endParaRPr lang="en-US" sz="4000" dirty="0"/>
          </a:p>
        </p:txBody>
      </p:sp>
      <p:sp>
        <p:nvSpPr>
          <p:cNvPr id="3" name="Content Placeholder 2"/>
          <p:cNvSpPr>
            <a:spLocks noGrp="1"/>
          </p:cNvSpPr>
          <p:nvPr>
            <p:ph idx="1"/>
          </p:nvPr>
        </p:nvSpPr>
        <p:spPr>
          <a:xfrm>
            <a:off x="762000" y="1600200"/>
            <a:ext cx="7924800" cy="6096000"/>
          </a:xfrm>
        </p:spPr>
        <p:txBody>
          <a:bodyPr>
            <a:normAutofit/>
          </a:bodyPr>
          <a:lstStyle/>
          <a:p>
            <a:pPr>
              <a:spcBef>
                <a:spcPts val="1800"/>
              </a:spcBef>
              <a:spcAft>
                <a:spcPts val="1800"/>
              </a:spcAft>
            </a:pPr>
            <a:r>
              <a:rPr lang="en-US" sz="3000" dirty="0" smtClean="0"/>
              <a:t>Mongolia, </a:t>
            </a:r>
            <a:r>
              <a:rPr lang="en-US" sz="3000" i="1" dirty="0" smtClean="0"/>
              <a:t>August 2015</a:t>
            </a:r>
            <a:endParaRPr lang="en-US" sz="3000" dirty="0" smtClean="0"/>
          </a:p>
          <a:p>
            <a:pPr>
              <a:spcBef>
                <a:spcPts val="1800"/>
              </a:spcBef>
              <a:spcAft>
                <a:spcPts val="1800"/>
              </a:spcAft>
            </a:pPr>
            <a:r>
              <a:rPr lang="en-US" sz="3000" dirty="0" smtClean="0"/>
              <a:t>Georgia, </a:t>
            </a:r>
            <a:r>
              <a:rPr lang="en-US" sz="3000" i="1" smtClean="0"/>
              <a:t>January 2016</a:t>
            </a:r>
            <a:endParaRPr lang="en-US" sz="3000" i="1" dirty="0" smtClean="0"/>
          </a:p>
          <a:p>
            <a:pPr>
              <a:spcBef>
                <a:spcPts val="1800"/>
              </a:spcBef>
              <a:spcAft>
                <a:spcPts val="1800"/>
              </a:spcAft>
            </a:pPr>
            <a:r>
              <a:rPr lang="en-US" sz="3000" dirty="0" smtClean="0"/>
              <a:t>Ukraine,</a:t>
            </a:r>
            <a:r>
              <a:rPr lang="en-US" sz="3000" i="1" dirty="0" smtClean="0"/>
              <a:t> March/April 2016</a:t>
            </a:r>
          </a:p>
          <a:p>
            <a:pPr>
              <a:spcBef>
                <a:spcPts val="1800"/>
              </a:spcBef>
              <a:spcAft>
                <a:spcPts val="1800"/>
              </a:spcAft>
            </a:pPr>
            <a:r>
              <a:rPr lang="en-US" sz="3000" dirty="0" smtClean="0"/>
              <a:t>Ukraine, </a:t>
            </a:r>
            <a:r>
              <a:rPr lang="en-US" sz="3000" i="1" dirty="0" smtClean="0"/>
              <a:t>April 2016</a:t>
            </a:r>
            <a:endParaRPr lang="en-US" sz="3000" dirty="0" smtClean="0"/>
          </a:p>
          <a:p>
            <a:pPr>
              <a:spcBef>
                <a:spcPts val="1800"/>
              </a:spcBef>
              <a:spcAft>
                <a:spcPts val="1800"/>
              </a:spcAft>
            </a:pPr>
            <a:r>
              <a:rPr lang="en-US" sz="3000" dirty="0" smtClean="0"/>
              <a:t>Azerbaijan,</a:t>
            </a:r>
            <a:r>
              <a:rPr lang="en-US" sz="3000" i="1" dirty="0" smtClean="0"/>
              <a:t> May 2016</a:t>
            </a:r>
          </a:p>
        </p:txBody>
      </p:sp>
      <p:pic>
        <p:nvPicPr>
          <p:cNvPr id="8" name="Picture 4" descr="http://upload.wikimedia.org/wikipedia/en/thumb/c/cf/Flag_of_Canada.svg/1280px-Flag_of_Canada.svg.png"/>
          <p:cNvPicPr>
            <a:picLocks noChangeAspect="1" noChangeArrowheads="1"/>
          </p:cNvPicPr>
          <p:nvPr/>
        </p:nvPicPr>
        <p:blipFill>
          <a:blip r:embed="rId3" cstate="print"/>
          <a:srcRect/>
          <a:stretch>
            <a:fillRect/>
          </a:stretch>
        </p:blipFill>
        <p:spPr bwMode="auto">
          <a:xfrm>
            <a:off x="6463586" y="1681949"/>
            <a:ext cx="598715" cy="381001"/>
          </a:xfrm>
          <a:prstGeom prst="rect">
            <a:avLst/>
          </a:prstGeom>
          <a:noFill/>
          <a:ln>
            <a:solidFill>
              <a:schemeClr val="tx1"/>
            </a:solidFill>
          </a:ln>
        </p:spPr>
      </p:pic>
      <p:pic>
        <p:nvPicPr>
          <p:cNvPr id="7176" name="Picture 8" descr="http://upload.wikimedia.org/wikipedia/commons/thumb/9/9a/Flag_of_Bulgaria.svg/2000px-Flag_of_Bulgaria.svg.png"/>
          <p:cNvPicPr>
            <a:picLocks noChangeAspect="1" noChangeArrowheads="1"/>
          </p:cNvPicPr>
          <p:nvPr/>
        </p:nvPicPr>
        <p:blipFill>
          <a:blip r:embed="rId4" cstate="print"/>
          <a:srcRect/>
          <a:stretch>
            <a:fillRect/>
          </a:stretch>
        </p:blipFill>
        <p:spPr bwMode="auto">
          <a:xfrm>
            <a:off x="5378204" y="1676400"/>
            <a:ext cx="632732" cy="379639"/>
          </a:xfrm>
          <a:prstGeom prst="rect">
            <a:avLst/>
          </a:prstGeom>
          <a:noFill/>
          <a:ln>
            <a:solidFill>
              <a:schemeClr val="tx1"/>
            </a:solidFill>
          </a:ln>
        </p:spPr>
      </p:pic>
      <p:pic>
        <p:nvPicPr>
          <p:cNvPr id="7180" name="Picture 12" descr="Flag of the United States of America"/>
          <p:cNvPicPr>
            <a:picLocks noChangeAspect="1" noChangeArrowheads="1"/>
          </p:cNvPicPr>
          <p:nvPr/>
        </p:nvPicPr>
        <p:blipFill>
          <a:blip r:embed="rId5" cstate="print"/>
          <a:srcRect/>
          <a:stretch>
            <a:fillRect/>
          </a:stretch>
        </p:blipFill>
        <p:spPr bwMode="auto">
          <a:xfrm>
            <a:off x="7489369" y="1681950"/>
            <a:ext cx="653143" cy="381000"/>
          </a:xfrm>
          <a:prstGeom prst="rect">
            <a:avLst/>
          </a:prstGeom>
          <a:noFill/>
          <a:ln>
            <a:solidFill>
              <a:schemeClr val="tx1"/>
            </a:solidFill>
          </a:ln>
        </p:spPr>
      </p:pic>
      <p:pic>
        <p:nvPicPr>
          <p:cNvPr id="7182" name="Picture 14" descr="http://upload.wikimedia.org/wikipedia/commons/thumb/9/9c/Flag_of_Denmark.svg/1280px-Flag_of_Denmark.svg.png"/>
          <p:cNvPicPr>
            <a:picLocks noChangeAspect="1" noChangeArrowheads="1"/>
          </p:cNvPicPr>
          <p:nvPr/>
        </p:nvPicPr>
        <p:blipFill>
          <a:blip r:embed="rId6" cstate="print"/>
          <a:srcRect/>
          <a:stretch>
            <a:fillRect/>
          </a:stretch>
        </p:blipFill>
        <p:spPr bwMode="auto">
          <a:xfrm>
            <a:off x="6436372" y="3505200"/>
            <a:ext cx="653143" cy="381000"/>
          </a:xfrm>
          <a:prstGeom prst="rect">
            <a:avLst/>
          </a:prstGeom>
          <a:noFill/>
          <a:ln>
            <a:solidFill>
              <a:schemeClr val="tx1"/>
            </a:solidFill>
          </a:ln>
        </p:spPr>
      </p:pic>
      <p:pic>
        <p:nvPicPr>
          <p:cNvPr id="7184" name="Picture 16" descr="http://kids.nationalgeographic.com/content/kids/en_US/explore/countries/sweden/_jcr_content/content/textimage/image.img.gif/1396531770900.gif"/>
          <p:cNvPicPr>
            <a:picLocks noChangeAspect="1" noChangeArrowheads="1"/>
          </p:cNvPicPr>
          <p:nvPr/>
        </p:nvPicPr>
        <p:blipFill>
          <a:blip r:embed="rId7" cstate="print"/>
          <a:srcRect/>
          <a:stretch>
            <a:fillRect/>
          </a:stretch>
        </p:blipFill>
        <p:spPr bwMode="auto">
          <a:xfrm>
            <a:off x="5378204" y="2590800"/>
            <a:ext cx="653143" cy="381000"/>
          </a:xfrm>
          <a:prstGeom prst="rect">
            <a:avLst/>
          </a:prstGeom>
          <a:noFill/>
          <a:ln>
            <a:solidFill>
              <a:schemeClr val="tx1"/>
            </a:solidFill>
          </a:ln>
        </p:spPr>
      </p:pic>
      <p:pic>
        <p:nvPicPr>
          <p:cNvPr id="18" name="Picture 12" descr="Flag of the United States of America"/>
          <p:cNvPicPr>
            <a:picLocks noChangeAspect="1" noChangeArrowheads="1"/>
          </p:cNvPicPr>
          <p:nvPr/>
        </p:nvPicPr>
        <p:blipFill>
          <a:blip r:embed="rId5" cstate="print"/>
          <a:srcRect/>
          <a:stretch>
            <a:fillRect/>
          </a:stretch>
        </p:blipFill>
        <p:spPr bwMode="auto">
          <a:xfrm>
            <a:off x="6436372" y="2592077"/>
            <a:ext cx="653143" cy="381000"/>
          </a:xfrm>
          <a:prstGeom prst="rect">
            <a:avLst/>
          </a:prstGeom>
          <a:noFill/>
          <a:ln>
            <a:solidFill>
              <a:schemeClr val="tx1"/>
            </a:solidFill>
          </a:ln>
        </p:spPr>
      </p:pic>
      <p:pic>
        <p:nvPicPr>
          <p:cNvPr id="19" name="Picture 12" descr="Flag of the United States of America"/>
          <p:cNvPicPr>
            <a:picLocks noChangeAspect="1" noChangeArrowheads="1"/>
          </p:cNvPicPr>
          <p:nvPr/>
        </p:nvPicPr>
        <p:blipFill>
          <a:blip r:embed="rId5" cstate="print"/>
          <a:srcRect/>
          <a:stretch>
            <a:fillRect/>
          </a:stretch>
        </p:blipFill>
        <p:spPr bwMode="auto">
          <a:xfrm>
            <a:off x="7489369" y="3505200"/>
            <a:ext cx="653143" cy="381000"/>
          </a:xfrm>
          <a:prstGeom prst="rect">
            <a:avLst/>
          </a:prstGeom>
          <a:noFill/>
          <a:ln>
            <a:solidFill>
              <a:schemeClr val="tx1"/>
            </a:solidFill>
          </a:ln>
        </p:spPr>
      </p:pic>
      <p:pic>
        <p:nvPicPr>
          <p:cNvPr id="20" name="Picture 12" descr="Flag of the United States of America"/>
          <p:cNvPicPr>
            <a:picLocks noChangeAspect="1" noChangeArrowheads="1"/>
          </p:cNvPicPr>
          <p:nvPr/>
        </p:nvPicPr>
        <p:blipFill>
          <a:blip r:embed="rId5" cstate="print"/>
          <a:srcRect/>
          <a:stretch>
            <a:fillRect/>
          </a:stretch>
        </p:blipFill>
        <p:spPr bwMode="auto">
          <a:xfrm>
            <a:off x="6436372" y="5424441"/>
            <a:ext cx="653143" cy="381000"/>
          </a:xfrm>
          <a:prstGeom prst="rect">
            <a:avLst/>
          </a:prstGeom>
          <a:noFill/>
          <a:ln>
            <a:solidFill>
              <a:schemeClr val="tx1"/>
            </a:solidFill>
          </a:ln>
        </p:spPr>
      </p:pic>
      <p:pic>
        <p:nvPicPr>
          <p:cNvPr id="21" name="Picture 4" descr="http://upload.wikimedia.org/wikipedia/en/thumb/c/cf/Flag_of_Canada.svg/1280px-Flag_of_Canada.svg.png"/>
          <p:cNvPicPr>
            <a:picLocks noChangeAspect="1" noChangeArrowheads="1"/>
          </p:cNvPicPr>
          <p:nvPr/>
        </p:nvPicPr>
        <p:blipFill>
          <a:blip r:embed="rId3" cstate="print"/>
          <a:srcRect/>
          <a:stretch>
            <a:fillRect/>
          </a:stretch>
        </p:blipFill>
        <p:spPr bwMode="auto">
          <a:xfrm>
            <a:off x="7499713" y="4419600"/>
            <a:ext cx="642799" cy="409054"/>
          </a:xfrm>
          <a:prstGeom prst="rect">
            <a:avLst/>
          </a:prstGeom>
          <a:noFill/>
          <a:ln>
            <a:solidFill>
              <a:schemeClr val="tx1"/>
            </a:solidFill>
          </a:ln>
        </p:spPr>
      </p:pic>
      <p:pic>
        <p:nvPicPr>
          <p:cNvPr id="22" name="Picture 8" descr="http://upload.wikimedia.org/wikipedia/commons/thumb/9/9a/Flag_of_Bulgaria.svg/2000px-Flag_of_Bulgaria.svg.png"/>
          <p:cNvPicPr>
            <a:picLocks noChangeAspect="1" noChangeArrowheads="1"/>
          </p:cNvPicPr>
          <p:nvPr/>
        </p:nvPicPr>
        <p:blipFill>
          <a:blip r:embed="rId4" cstate="print"/>
          <a:srcRect/>
          <a:stretch>
            <a:fillRect/>
          </a:stretch>
        </p:blipFill>
        <p:spPr bwMode="auto">
          <a:xfrm>
            <a:off x="6446577" y="4442103"/>
            <a:ext cx="632732" cy="379639"/>
          </a:xfrm>
          <a:prstGeom prst="rect">
            <a:avLst/>
          </a:prstGeom>
          <a:noFill/>
          <a:ln>
            <a:solidFill>
              <a:schemeClr val="tx1"/>
            </a:solidFill>
          </a:ln>
        </p:spPr>
      </p:pic>
      <p:pic>
        <p:nvPicPr>
          <p:cNvPr id="4" name="Picture 3"/>
          <p:cNvPicPr>
            <a:picLocks noChangeAspect="1"/>
          </p:cNvPicPr>
          <p:nvPr/>
        </p:nvPicPr>
        <p:blipFill>
          <a:blip r:embed="rId8"/>
          <a:stretch>
            <a:fillRect/>
          </a:stretch>
        </p:blipFill>
        <p:spPr>
          <a:xfrm>
            <a:off x="5378204" y="4442103"/>
            <a:ext cx="626088" cy="386551"/>
          </a:xfrm>
          <a:prstGeom prst="rect">
            <a:avLst/>
          </a:prstGeom>
          <a:ln>
            <a:solidFill>
              <a:schemeClr val="tx1"/>
            </a:solidFill>
          </a:ln>
        </p:spPr>
      </p:pic>
      <p:pic>
        <p:nvPicPr>
          <p:cNvPr id="5" name="Picture 4"/>
          <p:cNvPicPr>
            <a:picLocks noChangeAspect="1"/>
          </p:cNvPicPr>
          <p:nvPr/>
        </p:nvPicPr>
        <p:blipFill>
          <a:blip r:embed="rId9"/>
          <a:stretch>
            <a:fillRect/>
          </a:stretch>
        </p:blipFill>
        <p:spPr>
          <a:xfrm>
            <a:off x="5378204" y="5410200"/>
            <a:ext cx="642799" cy="395241"/>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1143000"/>
          </a:xfrm>
        </p:spPr>
        <p:txBody>
          <a:bodyPr/>
          <a:lstStyle/>
          <a:p>
            <a:r>
              <a:rPr lang="en-US" dirty="0" smtClean="0"/>
              <a:t>Special Initiatives</a:t>
            </a:r>
            <a:endParaRPr lang="en-US" dirty="0"/>
          </a:p>
        </p:txBody>
      </p:sp>
      <p:sp>
        <p:nvSpPr>
          <p:cNvPr id="3" name="Content Placeholder 2"/>
          <p:cNvSpPr>
            <a:spLocks noGrp="1"/>
          </p:cNvSpPr>
          <p:nvPr>
            <p:ph idx="1"/>
          </p:nvPr>
        </p:nvSpPr>
        <p:spPr/>
        <p:txBody>
          <a:bodyPr>
            <a:normAutofit/>
          </a:bodyPr>
          <a:lstStyle/>
          <a:p>
            <a:pPr>
              <a:buNone/>
            </a:pPr>
            <a:endParaRPr lang="en-US" sz="900" dirty="0" smtClean="0"/>
          </a:p>
          <a:p>
            <a:r>
              <a:rPr lang="en-US" sz="2800" dirty="0" smtClean="0"/>
              <a:t>NATO Partnership Training and Education       Centre (PTEC) collaboration</a:t>
            </a:r>
          </a:p>
          <a:p>
            <a:endParaRPr lang="en-US" dirty="0" smtClean="0"/>
          </a:p>
          <a:p>
            <a:endParaRPr lang="en-US" dirty="0"/>
          </a:p>
          <a:p>
            <a:endParaRPr lang="en-US" sz="2800" dirty="0" smtClean="0"/>
          </a:p>
          <a:p>
            <a:r>
              <a:rPr lang="en-US" sz="2800" dirty="0" smtClean="0"/>
              <a:t>Level </a:t>
            </a:r>
            <a:r>
              <a:rPr lang="en-US" sz="2800" dirty="0"/>
              <a:t>4 Working Group</a:t>
            </a:r>
          </a:p>
          <a:p>
            <a:r>
              <a:rPr lang="en-US" sz="2800" dirty="0" smtClean="0"/>
              <a:t>Language Needs Analysis (LNA)</a:t>
            </a:r>
          </a:p>
          <a:p>
            <a:r>
              <a:rPr lang="en-US" sz="2800" dirty="0" smtClean="0"/>
              <a:t>STANAG 6001, Edition 5</a:t>
            </a:r>
            <a:endParaRPr lang="en-US" sz="2800" dirty="0"/>
          </a:p>
        </p:txBody>
      </p:sp>
      <p:pic>
        <p:nvPicPr>
          <p:cNvPr id="29698" name="Picture 2" descr="C:\Jeannie's Stuff\Letterheads, Templates, Certificates, &amp; Original Creations\Logos &amp; Photos\ptec_logo.png"/>
          <p:cNvPicPr>
            <a:picLocks noChangeAspect="1" noChangeArrowheads="1"/>
          </p:cNvPicPr>
          <p:nvPr/>
        </p:nvPicPr>
        <p:blipFill>
          <a:blip r:embed="rId2" cstate="print"/>
          <a:srcRect/>
          <a:stretch>
            <a:fillRect/>
          </a:stretch>
        </p:blipFill>
        <p:spPr bwMode="auto">
          <a:xfrm>
            <a:off x="6172200" y="3200400"/>
            <a:ext cx="838200" cy="838200"/>
          </a:xfrm>
          <a:prstGeom prst="rect">
            <a:avLst/>
          </a:prstGeom>
          <a:noFill/>
        </p:spPr>
      </p:pic>
      <p:pic>
        <p:nvPicPr>
          <p:cNvPr id="10" name="Picture 2" descr="http://upload.wikimedia.org/wikipedia/commons/thumb/f/f0/Flag_of_Slovenia.svg/2000px-Flag_of_Slovenia.svg.png"/>
          <p:cNvPicPr>
            <a:picLocks noChangeAspect="1" noChangeArrowheads="1"/>
          </p:cNvPicPr>
          <p:nvPr/>
        </p:nvPicPr>
        <p:blipFill>
          <a:blip r:embed="rId3" cstate="print"/>
          <a:srcRect/>
          <a:stretch>
            <a:fillRect/>
          </a:stretch>
        </p:blipFill>
        <p:spPr bwMode="auto">
          <a:xfrm>
            <a:off x="3657600" y="3276601"/>
            <a:ext cx="598714" cy="380999"/>
          </a:xfrm>
          <a:prstGeom prst="rect">
            <a:avLst/>
          </a:prstGeom>
          <a:noFill/>
          <a:ln>
            <a:solidFill>
              <a:schemeClr val="tx1"/>
            </a:solidFill>
          </a:ln>
        </p:spPr>
      </p:pic>
      <p:pic>
        <p:nvPicPr>
          <p:cNvPr id="11" name="Picture 4" descr="http://upload.wikimedia.org/wikipedia/commons/thumb/9/9a/Flag_of_Bulgaria.svg/1280px-Flag_of_Bulgaria.svg.png"/>
          <p:cNvPicPr>
            <a:picLocks noChangeAspect="1" noChangeArrowheads="1"/>
          </p:cNvPicPr>
          <p:nvPr/>
        </p:nvPicPr>
        <p:blipFill>
          <a:blip r:embed="rId4" cstate="print"/>
          <a:srcRect/>
          <a:stretch>
            <a:fillRect/>
          </a:stretch>
        </p:blipFill>
        <p:spPr bwMode="auto">
          <a:xfrm>
            <a:off x="1524000" y="3276601"/>
            <a:ext cx="598715" cy="359229"/>
          </a:xfrm>
          <a:prstGeom prst="rect">
            <a:avLst/>
          </a:prstGeom>
          <a:noFill/>
          <a:ln>
            <a:solidFill>
              <a:schemeClr val="tx1"/>
            </a:solidFill>
          </a:ln>
        </p:spPr>
      </p:pic>
      <p:pic>
        <p:nvPicPr>
          <p:cNvPr id="12" name="Picture 6" descr="http://upload.wikimedia.org/wikipedia/commons/2/25/Flag_of_Transjordan_%281928-39%29.png"/>
          <p:cNvPicPr>
            <a:picLocks noChangeAspect="1" noChangeArrowheads="1"/>
          </p:cNvPicPr>
          <p:nvPr/>
        </p:nvPicPr>
        <p:blipFill>
          <a:blip r:embed="rId5" cstate="print"/>
          <a:srcRect/>
          <a:stretch>
            <a:fillRect/>
          </a:stretch>
        </p:blipFill>
        <p:spPr bwMode="auto">
          <a:xfrm>
            <a:off x="2590800" y="3657600"/>
            <a:ext cx="598714" cy="381000"/>
          </a:xfrm>
          <a:prstGeom prst="rect">
            <a:avLst/>
          </a:prstGeom>
          <a:noFill/>
          <a:ln>
            <a:solidFill>
              <a:schemeClr val="tx1"/>
            </a:solidFill>
          </a:ln>
        </p:spPr>
      </p:pic>
      <p:pic>
        <p:nvPicPr>
          <p:cNvPr id="13" name="Picture 12" descr="Flag of the United States of America"/>
          <p:cNvPicPr>
            <a:picLocks noChangeAspect="1" noChangeArrowheads="1"/>
          </p:cNvPicPr>
          <p:nvPr/>
        </p:nvPicPr>
        <p:blipFill>
          <a:blip r:embed="rId6" cstate="print"/>
          <a:srcRect/>
          <a:stretch>
            <a:fillRect/>
          </a:stretch>
        </p:blipFill>
        <p:spPr bwMode="auto">
          <a:xfrm>
            <a:off x="4724400" y="3657600"/>
            <a:ext cx="653143" cy="3810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317214"/>
            <a:ext cx="8763000" cy="1143000"/>
          </a:xfrm>
        </p:spPr>
        <p:txBody>
          <a:bodyPr>
            <a:noAutofit/>
          </a:bodyPr>
          <a:lstStyle/>
          <a:p>
            <a:pPr>
              <a:defRPr/>
            </a:pPr>
            <a:r>
              <a:rPr lang="en-CA" sz="4000" dirty="0" smtClean="0">
                <a:solidFill>
                  <a:schemeClr val="tx1"/>
                </a:solidFill>
                <a:cs typeface="+mj-cs"/>
              </a:rPr>
              <a:t>Working Group on </a:t>
            </a:r>
            <a:br>
              <a:rPr lang="en-CA" sz="4000" dirty="0" smtClean="0">
                <a:solidFill>
                  <a:schemeClr val="tx1"/>
                </a:solidFill>
                <a:cs typeface="+mj-cs"/>
              </a:rPr>
            </a:br>
            <a:r>
              <a:rPr lang="en-CA" sz="4000" dirty="0" smtClean="0">
                <a:solidFill>
                  <a:schemeClr val="tx1"/>
                </a:solidFill>
                <a:cs typeface="+mj-cs"/>
              </a:rPr>
              <a:t>Level 4 Updates</a:t>
            </a:r>
            <a:endParaRPr lang="en-CA" sz="4000" dirty="0">
              <a:solidFill>
                <a:schemeClr val="tx1"/>
              </a:solidFill>
              <a:cs typeface="+mj-cs"/>
            </a:endParaRPr>
          </a:p>
        </p:txBody>
      </p:sp>
      <p:sp>
        <p:nvSpPr>
          <p:cNvPr id="5123" name="Content Placeholder 2"/>
          <p:cNvSpPr>
            <a:spLocks noGrp="1"/>
          </p:cNvSpPr>
          <p:nvPr>
            <p:ph idx="1"/>
          </p:nvPr>
        </p:nvSpPr>
        <p:spPr>
          <a:xfrm>
            <a:off x="762000" y="1905000"/>
            <a:ext cx="7924800" cy="4221163"/>
          </a:xfrm>
        </p:spPr>
        <p:txBody>
          <a:bodyPr/>
          <a:lstStyle/>
          <a:p>
            <a:pPr>
              <a:defRPr/>
            </a:pPr>
            <a:r>
              <a:rPr lang="en-CA" sz="2800" dirty="0" smtClean="0">
                <a:cs typeface="+mn-cs"/>
              </a:rPr>
              <a:t>Background and Evolution of Work</a:t>
            </a:r>
          </a:p>
          <a:p>
            <a:pPr>
              <a:defRPr/>
            </a:pPr>
            <a:endParaRPr lang="en-CA" sz="2800" dirty="0">
              <a:cs typeface="+mn-cs"/>
            </a:endParaRPr>
          </a:p>
          <a:p>
            <a:pPr>
              <a:defRPr/>
            </a:pPr>
            <a:r>
              <a:rPr lang="en-CA" sz="2800" dirty="0" smtClean="0">
                <a:cs typeface="+mn-cs"/>
              </a:rPr>
              <a:t>Reading Test Prototype</a:t>
            </a:r>
          </a:p>
          <a:p>
            <a:pPr>
              <a:defRPr/>
            </a:pPr>
            <a:endParaRPr lang="en-CA" sz="2800" dirty="0">
              <a:cs typeface="+mn-cs"/>
            </a:endParaRPr>
          </a:p>
          <a:p>
            <a:pPr>
              <a:defRPr/>
            </a:pPr>
            <a:r>
              <a:rPr lang="en-CA" sz="2800" dirty="0">
                <a:cs typeface="+mn-cs"/>
              </a:rPr>
              <a:t>Piloting </a:t>
            </a:r>
            <a:r>
              <a:rPr lang="en-CA" sz="2800" dirty="0" smtClean="0">
                <a:cs typeface="+mn-cs"/>
              </a:rPr>
              <a:t>Phase – Preliminary Results</a:t>
            </a:r>
          </a:p>
          <a:p>
            <a:pPr>
              <a:defRPr/>
            </a:pPr>
            <a:endParaRPr lang="en-CA" sz="2800" dirty="0">
              <a:cs typeface="+mn-cs"/>
            </a:endParaRPr>
          </a:p>
          <a:p>
            <a:pPr>
              <a:defRPr/>
            </a:pPr>
            <a:r>
              <a:rPr lang="en-CA" sz="2800" dirty="0" smtClean="0">
                <a:cs typeface="+mn-cs"/>
              </a:rPr>
              <a:t>Challenges </a:t>
            </a:r>
            <a:r>
              <a:rPr lang="en-CA" sz="2800" dirty="0">
                <a:cs typeface="+mn-cs"/>
              </a:rPr>
              <a:t>and Way Ahead</a:t>
            </a:r>
          </a:p>
          <a:p>
            <a:pPr>
              <a:buNone/>
              <a:defRPr/>
            </a:pPr>
            <a:endParaRPr lang="en-CA" dirty="0">
              <a:cs typeface="+mn-cs"/>
            </a:endParaRPr>
          </a:p>
        </p:txBody>
      </p:sp>
    </p:spTree>
    <p:extLst>
      <p:ext uri="{BB962C8B-B14F-4D97-AF65-F5344CB8AC3E}">
        <p14:creationId xmlns:p14="http://schemas.microsoft.com/office/powerpoint/2010/main" val="1072347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1791</Words>
  <Application>Microsoft Office PowerPoint</Application>
  <PresentationFormat>On-screen Show (4:3)</PresentationFormat>
  <Paragraphs>272</Paragraphs>
  <Slides>28</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ＭＳ Ｐゴシック</vt:lpstr>
      <vt:lpstr>Apple Chancery</vt:lpstr>
      <vt:lpstr>Arial</vt:lpstr>
      <vt:lpstr>Calibri</vt:lpstr>
      <vt:lpstr>Comic Sans MS</vt:lpstr>
      <vt:lpstr>Monotype Sorts</vt:lpstr>
      <vt:lpstr>Times New Roman</vt:lpstr>
      <vt:lpstr>Wingdings</vt:lpstr>
      <vt:lpstr>Office Theme</vt:lpstr>
      <vt:lpstr>2_Office Theme</vt:lpstr>
      <vt:lpstr>BILC Update</vt:lpstr>
      <vt:lpstr>PowerPoint Presentation</vt:lpstr>
      <vt:lpstr>2015  STANAG 6001 Testing Workshop </vt:lpstr>
      <vt:lpstr>2015  Professional Seminar</vt:lpstr>
      <vt:lpstr>Professional Development Program  Seminars and Workshops</vt:lpstr>
      <vt:lpstr>BILC Calendar</vt:lpstr>
      <vt:lpstr>BILC Cooperative Visits</vt:lpstr>
      <vt:lpstr>Special Initiatives</vt:lpstr>
      <vt:lpstr>Working Group on  Level 4 Updates</vt:lpstr>
      <vt:lpstr>PowerPoint Presentation</vt:lpstr>
      <vt:lpstr>Working Group Members</vt:lpstr>
      <vt:lpstr>Background and  Evolution of Work</vt:lpstr>
      <vt:lpstr>Reading Test Prototype</vt:lpstr>
      <vt:lpstr>Piloting Phase 1</vt:lpstr>
      <vt:lpstr>Norming/Rating Session</vt:lpstr>
      <vt:lpstr>PowerPoint Presentation</vt:lpstr>
      <vt:lpstr>PowerPoint Presentation</vt:lpstr>
      <vt:lpstr>Piloting Stage – NATO HQs Brussels and SHAPE</vt:lpstr>
      <vt:lpstr>Challenges and Way Ahead</vt:lpstr>
      <vt:lpstr>Way-Ahead</vt:lpstr>
      <vt:lpstr>Language Needs Analysis (LNA) background</vt:lpstr>
      <vt:lpstr>Language Needs Analysis (LNA)</vt:lpstr>
      <vt:lpstr>Problem Statement from SACEUR</vt:lpstr>
      <vt:lpstr>Findings from LNA  ACT March 2015</vt:lpstr>
      <vt:lpstr>LNA Part 2</vt:lpstr>
      <vt:lpstr>Bottom Line… (Julie’s thoughts..)</vt:lpstr>
      <vt:lpstr>Oh, the Irony….</vt:lpstr>
      <vt:lpstr>STANAG 6001</vt:lpstr>
    </vt:vector>
  </TitlesOfParts>
  <Company>George C. Marshall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BILC Update June 2014 – May 2015</dc:title>
  <dc:creator>lura.weddle</dc:creator>
  <cp:lastModifiedBy>lietotajs</cp:lastModifiedBy>
  <cp:revision>57</cp:revision>
  <cp:lastPrinted>2016-05-16T08:39:05Z</cp:lastPrinted>
  <dcterms:created xsi:type="dcterms:W3CDTF">2015-04-27T09:24:28Z</dcterms:created>
  <dcterms:modified xsi:type="dcterms:W3CDTF">2016-05-22T13:14:15Z</dcterms:modified>
</cp:coreProperties>
</file>