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8" r:id="rId2"/>
  </p:sldMasterIdLst>
  <p:notesMasterIdLst>
    <p:notesMasterId r:id="rId22"/>
  </p:notesMasterIdLst>
  <p:sldIdLst>
    <p:sldId id="296" r:id="rId3"/>
    <p:sldId id="292" r:id="rId4"/>
    <p:sldId id="276" r:id="rId5"/>
    <p:sldId id="279" r:id="rId6"/>
    <p:sldId id="300" r:id="rId7"/>
    <p:sldId id="295" r:id="rId8"/>
    <p:sldId id="308" r:id="rId9"/>
    <p:sldId id="298" r:id="rId10"/>
    <p:sldId id="283" r:id="rId11"/>
    <p:sldId id="284" r:id="rId12"/>
    <p:sldId id="273" r:id="rId13"/>
    <p:sldId id="309" r:id="rId14"/>
    <p:sldId id="306" r:id="rId15"/>
    <p:sldId id="270" r:id="rId16"/>
    <p:sldId id="305" r:id="rId17"/>
    <p:sldId id="293" r:id="rId18"/>
    <p:sldId id="302" r:id="rId19"/>
    <p:sldId id="278" r:id="rId20"/>
    <p:sldId id="294" r:id="rId21"/>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8" autoAdjust="0"/>
    <p:restoredTop sz="86391" autoAdjust="0"/>
  </p:normalViewPr>
  <p:slideViewPr>
    <p:cSldViewPr>
      <p:cViewPr varScale="1">
        <p:scale>
          <a:sx n="59" d="100"/>
          <a:sy n="59" d="100"/>
        </p:scale>
        <p:origin x="-342" y="-90"/>
      </p:cViewPr>
      <p:guideLst>
        <p:guide orient="horz" pos="2160"/>
        <p:guide pos="2880"/>
      </p:guideLst>
    </p:cSldViewPr>
  </p:slideViewPr>
  <p:outlineViewPr>
    <p:cViewPr>
      <p:scale>
        <a:sx n="33" d="100"/>
        <a:sy n="33" d="100"/>
      </p:scale>
      <p:origin x="0" y="2712"/>
    </p:cViewPr>
  </p:outlin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1F9A51C-A752-462E-93D1-B30CE9CFAF65}" type="datetimeFigureOut">
              <a:rPr lang="en-US" smtClean="0"/>
              <a:t>5/16/2017</a:t>
            </a:fld>
            <a:endParaRPr lang="en-US"/>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476D27-5E69-43FF-88EB-A9F6AF2C3969}" type="slidenum">
              <a:rPr lang="en-US" smtClean="0"/>
              <a:t>‹Nr.›</a:t>
            </a:fld>
            <a:endParaRPr lang="en-US"/>
          </a:p>
        </p:txBody>
      </p:sp>
    </p:spTree>
    <p:extLst>
      <p:ext uri="{BB962C8B-B14F-4D97-AF65-F5344CB8AC3E}">
        <p14:creationId xmlns:p14="http://schemas.microsoft.com/office/powerpoint/2010/main" val="224765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aseline="0" dirty="0" smtClean="0"/>
              <a:t>Good morning dear </a:t>
            </a:r>
            <a:r>
              <a:rPr lang="en-US" baseline="0" dirty="0" err="1" smtClean="0"/>
              <a:t>BILCers</a:t>
            </a:r>
            <a:r>
              <a:rPr lang="en-US" baseline="0" dirty="0" smtClean="0"/>
              <a:t>, A big thank you to the hosts for organizing this conference in this beautiful city. My presentation is based on p</a:t>
            </a:r>
            <a:r>
              <a:rPr lang="en-US" sz="1200" dirty="0" smtClean="0">
                <a:solidFill>
                  <a:srgbClr val="0070C0"/>
                </a:solidFill>
              </a:rPr>
              <a:t>rofiles of language learners in French, Russian and Arabic.</a:t>
            </a:r>
            <a:r>
              <a:rPr lang="en-US" baseline="0" dirty="0" smtClean="0"/>
              <a:t> The </a:t>
            </a:r>
            <a:r>
              <a:rPr lang="en-US" dirty="0" smtClean="0"/>
              <a:t>presentation is a</a:t>
            </a:r>
            <a:r>
              <a:rPr lang="en-US" baseline="0" dirty="0" smtClean="0"/>
              <a:t> </a:t>
            </a:r>
            <a:r>
              <a:rPr lang="en-US" dirty="0" smtClean="0"/>
              <a:t>result</a:t>
            </a:r>
            <a:r>
              <a:rPr lang="en-US" baseline="0" dirty="0" smtClean="0"/>
              <a:t> of observations and discussions with the learners and the language teachers. French and Arabic learners are from the Interpreter school while the Russian learners are cadets from the Military Academy. Although there are similarities in the language profile of the two groups, they also tend to differ since the purpose and the need for learning the languages are different per se.</a:t>
            </a:r>
            <a:endParaRPr lang="en-US" sz="1200" dirty="0" smtClean="0">
              <a:solidFill>
                <a:srgbClr val="0070C0"/>
              </a:solidFill>
            </a:endParaRPr>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1</a:t>
            </a:fld>
            <a:endParaRPr lang="en-US"/>
          </a:p>
        </p:txBody>
      </p:sp>
    </p:spTree>
    <p:extLst>
      <p:ext uri="{BB962C8B-B14F-4D97-AF65-F5344CB8AC3E}">
        <p14:creationId xmlns:p14="http://schemas.microsoft.com/office/powerpoint/2010/main" val="215074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dirty="0" smtClean="0"/>
              <a:t>Aptitude in this context is referred to the special ability involved in language learning.</a:t>
            </a:r>
          </a:p>
          <a:p>
            <a:r>
              <a:rPr lang="en-US" sz="1200" dirty="0" smtClean="0"/>
              <a:t>The relationship between aptitude and second language learning success is a very important one and various studies have reported that aptitude is a major factor determining the success of second language learning.</a:t>
            </a:r>
          </a:p>
          <a:p>
            <a:r>
              <a:rPr lang="en-US" sz="1200" dirty="0" smtClean="0"/>
              <a:t>Learners can have good aptitude for learning. This can infer various things such as </a:t>
            </a:r>
          </a:p>
          <a:p>
            <a:pPr marL="457200" indent="-457200">
              <a:buFont typeface="+mj-lt"/>
              <a:buAutoNum type="arabicPeriod"/>
            </a:pPr>
            <a:r>
              <a:rPr lang="en-US" sz="1200" dirty="0" smtClean="0"/>
              <a:t>The understanding of the function of various words in sentences</a:t>
            </a:r>
          </a:p>
          <a:p>
            <a:pPr marL="457200" indent="-457200">
              <a:buFont typeface="+mj-lt"/>
              <a:buAutoNum type="arabicPeriod"/>
            </a:pPr>
            <a:r>
              <a:rPr lang="en-US" sz="1200" dirty="0" smtClean="0"/>
              <a:t>The ability to understand and use grammatical rules</a:t>
            </a:r>
          </a:p>
          <a:p>
            <a:pPr marL="457200" indent="-457200">
              <a:buFont typeface="+mj-lt"/>
              <a:buAutoNum type="arabicPeriod"/>
            </a:pPr>
            <a:r>
              <a:rPr lang="en-US" sz="1200" dirty="0" smtClean="0"/>
              <a:t>Memory of key words and what they mean and how to use them</a:t>
            </a:r>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10</a:t>
            </a:fld>
            <a:endParaRPr lang="en-US"/>
          </a:p>
        </p:txBody>
      </p:sp>
    </p:spTree>
    <p:extLst>
      <p:ext uri="{BB962C8B-B14F-4D97-AF65-F5344CB8AC3E}">
        <p14:creationId xmlns:p14="http://schemas.microsoft.com/office/powerpoint/2010/main" val="55946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Successful language learners are not necessarily strong in all the components of aptitude. ( ex. may have strong memories but only average ability to understand grammatical rules.) (</a:t>
            </a:r>
            <a:r>
              <a:rPr lang="en-US" dirty="0" err="1" smtClean="0"/>
              <a:t>Spada</a:t>
            </a:r>
            <a:r>
              <a:rPr lang="en-US" dirty="0" smtClean="0"/>
              <a:t> 1999)</a:t>
            </a:r>
          </a:p>
          <a:p>
            <a:r>
              <a:rPr lang="en-US" dirty="0" smtClean="0"/>
              <a:t>Teachers have to select appropriate teaching approaches and activities based on learners aptitude profiles to accommodate their differences in aptitude.</a:t>
            </a:r>
          </a:p>
          <a:p>
            <a:r>
              <a:rPr lang="sv-SE" dirty="0" smtClean="0"/>
              <a:t>At the Interpreter </a:t>
            </a:r>
            <a:r>
              <a:rPr lang="sv-SE" dirty="0" err="1" smtClean="0"/>
              <a:t>school</a:t>
            </a:r>
            <a:r>
              <a:rPr lang="sv-SE" dirty="0" smtClean="0"/>
              <a:t>, </a:t>
            </a:r>
            <a:r>
              <a:rPr lang="sv-SE" dirty="0" err="1" smtClean="0"/>
              <a:t>majority</a:t>
            </a:r>
            <a:r>
              <a:rPr lang="sv-SE" dirty="0" smtClean="0"/>
              <a:t> </a:t>
            </a:r>
            <a:r>
              <a:rPr lang="sv-SE" dirty="0" err="1" smtClean="0"/>
              <a:t>of</a:t>
            </a:r>
            <a:r>
              <a:rPr lang="sv-SE" dirty="0" smtClean="0"/>
              <a:t> the </a:t>
            </a:r>
            <a:r>
              <a:rPr lang="sv-SE" dirty="0" err="1" smtClean="0"/>
              <a:t>cadets</a:t>
            </a:r>
            <a:r>
              <a:rPr lang="sv-SE" dirty="0" smtClean="0"/>
              <a:t> </a:t>
            </a:r>
            <a:r>
              <a:rPr lang="sv-SE" dirty="0" err="1" smtClean="0"/>
              <a:t>have</a:t>
            </a:r>
            <a:r>
              <a:rPr lang="sv-SE" dirty="0" smtClean="0"/>
              <a:t> a </a:t>
            </a:r>
            <a:r>
              <a:rPr lang="sv-SE" dirty="0" err="1" smtClean="0"/>
              <a:t>great</a:t>
            </a:r>
            <a:r>
              <a:rPr lang="sv-SE" dirty="0" smtClean="0"/>
              <a:t> </a:t>
            </a:r>
            <a:r>
              <a:rPr lang="sv-SE" dirty="0" err="1" smtClean="0"/>
              <a:t>attitude</a:t>
            </a:r>
            <a:r>
              <a:rPr lang="sv-SE" dirty="0" smtClean="0"/>
              <a:t> </a:t>
            </a:r>
            <a:r>
              <a:rPr lang="sv-SE" dirty="0" err="1" smtClean="0"/>
              <a:t>towards</a:t>
            </a:r>
            <a:r>
              <a:rPr lang="sv-SE" dirty="0" smtClean="0"/>
              <a:t> </a:t>
            </a:r>
            <a:r>
              <a:rPr lang="sv-SE" dirty="0" err="1" smtClean="0"/>
              <a:t>learning</a:t>
            </a:r>
            <a:r>
              <a:rPr lang="sv-SE" dirty="0" smtClean="0"/>
              <a:t> a new </a:t>
            </a:r>
            <a:r>
              <a:rPr lang="sv-SE" dirty="0" err="1" smtClean="0"/>
              <a:t>language</a:t>
            </a:r>
            <a:r>
              <a:rPr lang="sv-SE" dirty="0" smtClean="0"/>
              <a:t> </a:t>
            </a:r>
            <a:r>
              <a:rPr lang="sv-SE" dirty="0" err="1" smtClean="0"/>
              <a:t>but</a:t>
            </a:r>
            <a:r>
              <a:rPr lang="sv-SE" dirty="0" smtClean="0"/>
              <a:t> the </a:t>
            </a:r>
            <a:r>
              <a:rPr lang="sv-SE" dirty="0" err="1" smtClean="0"/>
              <a:t>aptitude</a:t>
            </a:r>
            <a:r>
              <a:rPr lang="sv-SE" dirty="0" smtClean="0"/>
              <a:t> </a:t>
            </a:r>
            <a:r>
              <a:rPr lang="sv-SE" dirty="0" err="1" smtClean="0"/>
              <a:t>varies</a:t>
            </a:r>
            <a:r>
              <a:rPr lang="sv-SE" dirty="0" smtClean="0"/>
              <a:t> and </a:t>
            </a:r>
            <a:r>
              <a:rPr lang="sv-SE" dirty="0" err="1" smtClean="0"/>
              <a:t>because</a:t>
            </a:r>
            <a:r>
              <a:rPr lang="sv-SE" dirty="0" smtClean="0"/>
              <a:t> </a:t>
            </a:r>
            <a:r>
              <a:rPr lang="sv-SE" dirty="0" err="1" smtClean="0"/>
              <a:t>of</a:t>
            </a:r>
            <a:r>
              <a:rPr lang="sv-SE" dirty="0" smtClean="0"/>
              <a:t> </a:t>
            </a:r>
            <a:r>
              <a:rPr lang="sv-SE" dirty="0" err="1" smtClean="0"/>
              <a:t>that</a:t>
            </a:r>
            <a:r>
              <a:rPr lang="sv-SE" dirty="0" smtClean="0"/>
              <a:t> </a:t>
            </a:r>
            <a:r>
              <a:rPr lang="sv-SE" dirty="0" err="1" smtClean="0"/>
              <a:t>some</a:t>
            </a:r>
            <a:r>
              <a:rPr lang="sv-SE" dirty="0" smtClean="0"/>
              <a:t> </a:t>
            </a:r>
            <a:r>
              <a:rPr lang="sv-SE" dirty="0" err="1" smtClean="0"/>
              <a:t>of</a:t>
            </a:r>
            <a:r>
              <a:rPr lang="sv-SE" dirty="0" smtClean="0"/>
              <a:t> </a:t>
            </a:r>
            <a:r>
              <a:rPr lang="sv-SE" dirty="0" err="1" smtClean="0"/>
              <a:t>them</a:t>
            </a:r>
            <a:r>
              <a:rPr lang="sv-SE" dirty="0" smtClean="0"/>
              <a:t> </a:t>
            </a:r>
            <a:r>
              <a:rPr lang="sv-SE" dirty="0" err="1" smtClean="0"/>
              <a:t>are</a:t>
            </a:r>
            <a:r>
              <a:rPr lang="sv-SE" dirty="0" smtClean="0"/>
              <a:t> </a:t>
            </a:r>
            <a:r>
              <a:rPr lang="sv-SE" dirty="0" err="1" smtClean="0"/>
              <a:t>asked</a:t>
            </a:r>
            <a:r>
              <a:rPr lang="sv-SE" dirty="0" smtClean="0"/>
              <a:t> </a:t>
            </a:r>
            <a:r>
              <a:rPr lang="sv-SE" dirty="0" err="1" smtClean="0"/>
              <a:t>to</a:t>
            </a:r>
            <a:r>
              <a:rPr lang="sv-SE" dirty="0" smtClean="0"/>
              <a:t> </a:t>
            </a:r>
            <a:r>
              <a:rPr lang="sv-SE" dirty="0" err="1" smtClean="0"/>
              <a:t>discontinue</a:t>
            </a:r>
            <a:r>
              <a:rPr lang="sv-SE" dirty="0" smtClean="0"/>
              <a:t> the </a:t>
            </a:r>
            <a:r>
              <a:rPr lang="sv-SE" dirty="0" err="1" smtClean="0"/>
              <a:t>course</a:t>
            </a:r>
            <a:r>
              <a:rPr lang="sv-SE" dirty="0" smtClean="0"/>
              <a:t> </a:t>
            </a:r>
            <a:r>
              <a:rPr lang="sv-SE" dirty="0" err="1" smtClean="0"/>
              <a:t>since</a:t>
            </a:r>
            <a:r>
              <a:rPr lang="sv-SE" dirty="0" smtClean="0"/>
              <a:t> </a:t>
            </a:r>
            <a:r>
              <a:rPr lang="sv-SE" dirty="0" err="1" smtClean="0"/>
              <a:t>they</a:t>
            </a:r>
            <a:r>
              <a:rPr lang="sv-SE" dirty="0" smtClean="0"/>
              <a:t> </a:t>
            </a:r>
            <a:r>
              <a:rPr lang="sv-SE" dirty="0" err="1" smtClean="0"/>
              <a:t>are</a:t>
            </a:r>
            <a:r>
              <a:rPr lang="sv-SE" dirty="0" smtClean="0"/>
              <a:t> </a:t>
            </a:r>
            <a:r>
              <a:rPr lang="sv-SE" dirty="0" err="1" smtClean="0"/>
              <a:t>unable</a:t>
            </a:r>
            <a:r>
              <a:rPr lang="sv-SE" dirty="0" smtClean="0"/>
              <a:t> </a:t>
            </a:r>
            <a:r>
              <a:rPr lang="sv-SE" dirty="0" err="1" smtClean="0"/>
              <a:t>to</a:t>
            </a:r>
            <a:r>
              <a:rPr lang="sv-SE" dirty="0" smtClean="0"/>
              <a:t> </a:t>
            </a:r>
            <a:r>
              <a:rPr lang="sv-SE" dirty="0" err="1" smtClean="0"/>
              <a:t>attain</a:t>
            </a:r>
            <a:r>
              <a:rPr lang="sv-SE" dirty="0" smtClean="0"/>
              <a:t> the </a:t>
            </a:r>
            <a:r>
              <a:rPr lang="sv-SE" dirty="0" err="1" smtClean="0"/>
              <a:t>expected</a:t>
            </a:r>
            <a:r>
              <a:rPr lang="sv-SE" dirty="0" smtClean="0"/>
              <a:t> </a:t>
            </a:r>
            <a:r>
              <a:rPr lang="sv-SE" dirty="0" err="1" smtClean="0"/>
              <a:t>results</a:t>
            </a:r>
            <a:r>
              <a:rPr lang="sv-SE"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Cadets have great</a:t>
            </a:r>
            <a:r>
              <a:rPr lang="en-US" sz="1200" baseline="0" dirty="0" smtClean="0"/>
              <a:t> attitude towards </a:t>
            </a:r>
            <a:r>
              <a:rPr lang="en-US" sz="1200" dirty="0" smtClean="0"/>
              <a:t>learning Russian throughout the whole course.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All of them are able to learn the language and their attitude to learning Russian stays positive during the whole course.</a:t>
            </a:r>
            <a:r>
              <a:rPr lang="en-US" sz="1200" baseline="0" dirty="0" smtClean="0"/>
              <a:t> Since they already know Swedish and English it </a:t>
            </a:r>
            <a:r>
              <a:rPr lang="en-US" sz="1200" dirty="0" smtClean="0"/>
              <a:t>makes it easier for cadets to understand other language systems and are able to identify and make quick connections between different linguistic elements (e.g. grammatical elements)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the beginning of the course it is easy to identify some students who are more linguistic-minded and it is</a:t>
            </a:r>
            <a:r>
              <a:rPr lang="en-US" sz="1200" baseline="0" dirty="0" smtClean="0"/>
              <a:t> easier</a:t>
            </a:r>
            <a:r>
              <a:rPr lang="en-US" sz="1200" dirty="0" smtClean="0"/>
              <a:t> for them to learn the language. The</a:t>
            </a:r>
            <a:r>
              <a:rPr lang="en-US" sz="1200" baseline="0" dirty="0" smtClean="0"/>
              <a:t> reason </a:t>
            </a:r>
            <a:r>
              <a:rPr lang="en-US" sz="1200" dirty="0" smtClean="0"/>
              <a:t>being their aptitude</a:t>
            </a:r>
            <a:r>
              <a:rPr lang="en-US" sz="1200" baseline="0" dirty="0" smtClean="0"/>
              <a:t> but sometimes the attitude changes and it was seen</a:t>
            </a:r>
            <a:r>
              <a:rPr lang="en-US" sz="1200" dirty="0" smtClean="0"/>
              <a:t> that these students in the middle of the course do less than others. Usually these</a:t>
            </a:r>
            <a:r>
              <a:rPr lang="en-US" sz="1200" baseline="0" dirty="0" smtClean="0"/>
              <a:t> </a:t>
            </a:r>
            <a:r>
              <a:rPr lang="en-US" sz="1200" dirty="0" smtClean="0"/>
              <a:t>students tend  to neglect</a:t>
            </a:r>
            <a:r>
              <a:rPr lang="en-US" sz="1200" baseline="0" dirty="0" smtClean="0"/>
              <a:t> </a:t>
            </a:r>
            <a:r>
              <a:rPr lang="en-US" sz="1200" dirty="0" smtClean="0"/>
              <a:t>additional home tasks. They</a:t>
            </a:r>
            <a:r>
              <a:rPr lang="en-US" sz="1200" baseline="0" dirty="0" smtClean="0"/>
              <a:t> </a:t>
            </a:r>
            <a:r>
              <a:rPr lang="en-US" sz="1200" dirty="0" smtClean="0"/>
              <a:t>need</a:t>
            </a:r>
            <a:r>
              <a:rPr lang="en-US" sz="1200" baseline="0" dirty="0" smtClean="0"/>
              <a:t> </a:t>
            </a:r>
            <a:r>
              <a:rPr lang="en-US" sz="1200" dirty="0" smtClean="0"/>
              <a:t>to be constantly reminded that</a:t>
            </a:r>
            <a:r>
              <a:rPr lang="en-US" sz="1200" baseline="0" dirty="0" smtClean="0"/>
              <a:t> even </a:t>
            </a:r>
            <a:r>
              <a:rPr lang="en-US" sz="1200" dirty="0" smtClean="0"/>
              <a:t>if it is</a:t>
            </a:r>
            <a:r>
              <a:rPr lang="en-US" sz="1200" baseline="0" dirty="0" smtClean="0"/>
              <a:t> </a:t>
            </a:r>
            <a:r>
              <a:rPr lang="en-US" sz="1200" dirty="0" smtClean="0"/>
              <a:t> easy at the beginning, they still need to study in order to progress.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Then</a:t>
            </a:r>
            <a:r>
              <a:rPr lang="en-US" sz="1200" baseline="0" dirty="0" smtClean="0"/>
              <a:t> there</a:t>
            </a:r>
            <a:r>
              <a:rPr lang="en-US" sz="1200" dirty="0" smtClean="0"/>
              <a:t> are also students who are very hard working and through the process of constant studies they achieve great results, quite often they do more than the rest of the group (4-5 in the group of 12 people). Those students quite often continue learning Russian even after</a:t>
            </a:r>
            <a:r>
              <a:rPr lang="en-US" sz="1200" baseline="0" dirty="0" smtClean="0"/>
              <a:t> </a:t>
            </a:r>
            <a:r>
              <a:rPr lang="en-US" sz="1200" dirty="0" smtClean="0"/>
              <a:t>the course is completed.</a:t>
            </a:r>
            <a:r>
              <a:rPr lang="en-US" sz="1200" baseline="0" dirty="0" smtClean="0"/>
              <a:t> These </a:t>
            </a:r>
            <a:r>
              <a:rPr lang="en-US" sz="1200" dirty="0" smtClean="0"/>
              <a:t>students require additional support and praise since</a:t>
            </a:r>
            <a:r>
              <a:rPr lang="en-US" sz="1200" baseline="0" dirty="0" smtClean="0"/>
              <a:t> </a:t>
            </a:r>
            <a:r>
              <a:rPr lang="en-US" sz="1200" dirty="0" smtClean="0"/>
              <a:t>they are doing a great job, and</a:t>
            </a:r>
            <a:r>
              <a:rPr lang="en-US" sz="1200" baseline="0" dirty="0" smtClean="0"/>
              <a:t> quite often they are rather </a:t>
            </a:r>
            <a:r>
              <a:rPr lang="en-US" sz="1200" dirty="0" smtClean="0"/>
              <a:t>self-critical. </a:t>
            </a:r>
            <a:endParaRPr lang="en-US" dirty="0" smtClean="0"/>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11</a:t>
            </a:fld>
            <a:endParaRPr lang="en-US"/>
          </a:p>
        </p:txBody>
      </p:sp>
    </p:spTree>
    <p:extLst>
      <p:ext uri="{BB962C8B-B14F-4D97-AF65-F5344CB8AC3E}">
        <p14:creationId xmlns:p14="http://schemas.microsoft.com/office/powerpoint/2010/main" val="3223375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0476D27-5E69-43FF-88EB-A9F6AF2C3969}" type="slidenum">
              <a:rPr lang="en-US" smtClean="0"/>
              <a:t>12</a:t>
            </a:fld>
            <a:endParaRPr lang="en-US"/>
          </a:p>
        </p:txBody>
      </p:sp>
    </p:spTree>
    <p:extLst>
      <p:ext uri="{BB962C8B-B14F-4D97-AF65-F5344CB8AC3E}">
        <p14:creationId xmlns:p14="http://schemas.microsoft.com/office/powerpoint/2010/main" val="286486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Constant material repetition. - Speaking and using Russian as much as possible during classes. - When practicing material, all books are closed and the cadets help each other. - Building a positive attitude even when we make mistakes (praise, support by means of words) </a:t>
            </a:r>
          </a:p>
          <a:p>
            <a:r>
              <a:rPr lang="en-US" dirty="0" smtClean="0"/>
              <a:t>Cadets who come to classes have quite high</a:t>
            </a:r>
            <a:r>
              <a:rPr lang="en-US" baseline="0" dirty="0" smtClean="0"/>
              <a:t> </a:t>
            </a:r>
            <a:r>
              <a:rPr lang="en-US" dirty="0" smtClean="0"/>
              <a:t>demands on themselves in terms of the speed of learning and sometimes being at the beginner course they are curious to understand everything. </a:t>
            </a:r>
          </a:p>
          <a:p>
            <a:r>
              <a:rPr lang="en-US" dirty="0" smtClean="0"/>
              <a:t>That is why during the whole course, the</a:t>
            </a:r>
            <a:r>
              <a:rPr lang="en-US" baseline="0" dirty="0" smtClean="0"/>
              <a:t> teacher tries </a:t>
            </a:r>
            <a:r>
              <a:rPr lang="en-US" dirty="0" smtClean="0"/>
              <a:t>try to explain to them how language is learned from physiological point of view. What part of the brain is responsible for studies and why repetition is the key in studying a language, why it is important to learn material without the book etc. So they stay alert and understand that language needs to be repeated and studied all the time. By understanding the physiological part, they make quicker connections why we do certain activities and what is important when learning languages.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rPr>
              <a:t>Cadets have also a certain profile of students for whom it is important to build the certain level of trust with an instructor and build good teacher-student relationship, which results in better studies. They like to share about their progress with you and it is very important not to miss this moment when they come to you but actually listen and praise them for what they are doing. Students have already busy schedule and many times they said during the classroom that when they come here, they not only study but can rest and enjoy the learning time. During the course we do not have any drop off (max 1 at the beginning of the course) as well as all cadets come usually to classes (they usually miss the class for the reason which they tell you about – max 1 person in 2 classes). They appreciate a lot when you see things from their perspective. That is why it is very important to do follow-ups at the beginning of the course, after the second lesson, in the middle of the course and at the end of the course, to know what they think about their learning, if they are lack of something, since it gives possibility not to miss if something is needed during the course and correct it from the start, as well as to know their perspective. All these results in better openness and good course dynamic. Among other things that do have impact on their studies are: - Having instructor who is a native speaker - Good structure of the lesson – lesson goals, material structure - Working in groups – we quite often change members in the groups, so that everyone has possibility to work with different groups - Building healthy, trustworthy and open atmosphere during the classes with a focus on achieving our lesson goals, where everyone should be included, with possibility to make mistakes and not being judged for that but instead praised for progressing further and corrected in a friendly, respectful manner. </a:t>
            </a:r>
            <a:endParaRPr lang="sv-SE" dirty="0" smtClean="0">
              <a:solidFill>
                <a:schemeClr val="accent2"/>
              </a:solidFill>
            </a:endParaRPr>
          </a:p>
          <a:p>
            <a:endParaRPr lang="en-US" dirty="0" smtClean="0"/>
          </a:p>
          <a:p>
            <a:pPr marL="457200" lvl="1" indent="-457200">
              <a:buFont typeface="Wingdings" panose="05000000000000000000" pitchFamily="2" charset="2"/>
              <a:buChar char="Ø"/>
            </a:pPr>
            <a:endParaRPr lang="sv-SE" b="0" dirty="0" smtClean="0"/>
          </a:p>
          <a:p>
            <a:pPr>
              <a:buFont typeface="Wingdings" panose="05000000000000000000" pitchFamily="2" charset="2"/>
              <a:buChar char="Ø"/>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During the whole course, I am trying to achieve that each of the students has the equal level in knowing Russian, so that all the group has equal knowledge of the language based on the course content (no students who are far behind or vice versa). This is achieved by means of constant students’ observation and achieving group dynamic. I try to identify students’ profile and their abilities (e.g. to know who is more linguistic-minded than others; who likes structure; who does have time to study etc.). By knowing that I can predict their learning styles and during lessons I always try to mix the groups. For example, if I see that the student is weak in one thing, I will put him and her in pairs with a student who is stronger and vice versa. By that the group progress at the equal tempo and everyone has the same knowledge</a:t>
            </a:r>
          </a:p>
          <a:p>
            <a:endParaRPr lang="en-US" dirty="0" smtClean="0"/>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13</a:t>
            </a:fld>
            <a:endParaRPr lang="en-US"/>
          </a:p>
        </p:txBody>
      </p:sp>
    </p:spTree>
    <p:extLst>
      <p:ext uri="{BB962C8B-B14F-4D97-AF65-F5344CB8AC3E}">
        <p14:creationId xmlns:p14="http://schemas.microsoft.com/office/powerpoint/2010/main" val="152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2600" dirty="0" smtClean="0"/>
              <a:t>Culture is found everywhere and in everything, dialogs, texts, recording etc. By lifting up cultural aspects from material used in the teaching material, a teacher has the opportunity to make the actual culture more interesting. One may, for example take the cultural aspects that are very different from the own culture, aspects of culture that are, somehow funny, or interesting for some reason and talk more about them, or discuss them in the group. A very important way may be to ask the students how they would have acted in some situations, or how they would answer to some, for example invitations. Our students find it very funny that in Arabic you have answers to lots of phrases, such as, thank you for dinner, happy birthday, happy Easter etc. </a:t>
            </a:r>
            <a:endParaRPr lang="sv-SE" sz="2600" dirty="0" smtClean="0"/>
          </a:p>
          <a:p>
            <a:r>
              <a:rPr lang="en-US" sz="2600" dirty="0" smtClean="0"/>
              <a:t>Language can be seen as an obstacle or an opportunity across cultural boundaries</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Helps in understanding religions in the specific mission areas and discuss the Western</a:t>
            </a:r>
            <a:r>
              <a:rPr lang="en-US" sz="2600" baseline="0" dirty="0" smtClean="0"/>
              <a:t> </a:t>
            </a:r>
            <a:r>
              <a:rPr lang="en-US" sz="2600" dirty="0" smtClean="0"/>
              <a:t>perspectives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Creates awareness of social and economic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t>Role of the interpreter </a:t>
            </a:r>
            <a:r>
              <a:rPr lang="sv-SE" sz="2600" dirty="0" smtClean="0">
                <a:solidFill>
                  <a:schemeClr val="accent2"/>
                </a:solidFill>
              </a:rPr>
              <a:t>Culture </a:t>
            </a:r>
            <a:r>
              <a:rPr lang="sv-SE" sz="2600" dirty="0" err="1" smtClean="0">
                <a:solidFill>
                  <a:schemeClr val="accent2"/>
                </a:solidFill>
              </a:rPr>
              <a:t>plays</a:t>
            </a:r>
            <a:r>
              <a:rPr lang="sv-SE" sz="2600" dirty="0" smtClean="0">
                <a:solidFill>
                  <a:schemeClr val="accent2"/>
                </a:solidFill>
              </a:rPr>
              <a:t> a major </a:t>
            </a:r>
            <a:r>
              <a:rPr lang="sv-SE" sz="2600" dirty="0" err="1" smtClean="0">
                <a:solidFill>
                  <a:schemeClr val="accent2"/>
                </a:solidFill>
              </a:rPr>
              <a:t>role</a:t>
            </a:r>
            <a:r>
              <a:rPr lang="sv-SE" sz="2600" dirty="0" smtClean="0">
                <a:solidFill>
                  <a:schemeClr val="accent2"/>
                </a:solidFill>
              </a:rPr>
              <a:t> </a:t>
            </a:r>
            <a:r>
              <a:rPr lang="sv-SE" sz="2600" dirty="0" err="1" smtClean="0">
                <a:solidFill>
                  <a:schemeClr val="accent2"/>
                </a:solidFill>
              </a:rPr>
              <a:t>when</a:t>
            </a:r>
            <a:r>
              <a:rPr lang="sv-SE" sz="2600" dirty="0" smtClean="0">
                <a:solidFill>
                  <a:schemeClr val="accent2"/>
                </a:solidFill>
              </a:rPr>
              <a:t> </a:t>
            </a:r>
            <a:r>
              <a:rPr lang="sv-SE" sz="2600" dirty="0" err="1" smtClean="0">
                <a:solidFill>
                  <a:schemeClr val="accent2"/>
                </a:solidFill>
              </a:rPr>
              <a:t>you</a:t>
            </a:r>
            <a:r>
              <a:rPr lang="sv-SE" sz="2600" dirty="0" smtClean="0">
                <a:solidFill>
                  <a:schemeClr val="accent2"/>
                </a:solidFill>
              </a:rPr>
              <a:t> </a:t>
            </a:r>
            <a:r>
              <a:rPr lang="sv-SE" sz="2600" dirty="0" err="1" smtClean="0">
                <a:solidFill>
                  <a:schemeClr val="accent2"/>
                </a:solidFill>
              </a:rPr>
              <a:t>are</a:t>
            </a:r>
            <a:r>
              <a:rPr lang="sv-SE" sz="2600" dirty="0" smtClean="0">
                <a:solidFill>
                  <a:schemeClr val="accent2"/>
                </a:solidFill>
              </a:rPr>
              <a:t> an interpreter, and it is vital </a:t>
            </a:r>
            <a:r>
              <a:rPr lang="sv-SE" sz="2600" dirty="0" err="1" smtClean="0">
                <a:solidFill>
                  <a:schemeClr val="accent2"/>
                </a:solidFill>
              </a:rPr>
              <a:t>that</a:t>
            </a:r>
            <a:r>
              <a:rPr lang="sv-SE" sz="2600" dirty="0" smtClean="0">
                <a:solidFill>
                  <a:schemeClr val="accent2"/>
                </a:solidFill>
              </a:rPr>
              <a:t> it is part </a:t>
            </a:r>
            <a:r>
              <a:rPr lang="sv-SE" sz="2600" dirty="0" err="1" smtClean="0">
                <a:solidFill>
                  <a:schemeClr val="accent2"/>
                </a:solidFill>
              </a:rPr>
              <a:t>of</a:t>
            </a:r>
            <a:r>
              <a:rPr lang="sv-SE" sz="2600" dirty="0" smtClean="0">
                <a:solidFill>
                  <a:schemeClr val="accent2"/>
                </a:solidFill>
              </a:rPr>
              <a:t> </a:t>
            </a:r>
            <a:r>
              <a:rPr lang="sv-SE" sz="2600" dirty="0" err="1" smtClean="0">
                <a:solidFill>
                  <a:schemeClr val="accent2"/>
                </a:solidFill>
              </a:rPr>
              <a:t>language</a:t>
            </a:r>
            <a:r>
              <a:rPr lang="sv-SE" sz="2600" dirty="0" smtClean="0">
                <a:solidFill>
                  <a:schemeClr val="accent2"/>
                </a:solidFill>
              </a:rPr>
              <a:t> </a:t>
            </a:r>
            <a:r>
              <a:rPr lang="sv-SE" sz="2600" dirty="0" err="1" smtClean="0">
                <a:solidFill>
                  <a:schemeClr val="accent2"/>
                </a:solidFill>
              </a:rPr>
              <a:t>teaching</a:t>
            </a:r>
            <a:r>
              <a:rPr lang="sv-SE" sz="2600" dirty="0" smtClean="0">
                <a:solidFill>
                  <a:schemeClr val="accent2"/>
                </a:solidFill>
              </a:rPr>
              <a:t> and as an interpreter </a:t>
            </a:r>
            <a:r>
              <a:rPr lang="sv-SE" sz="2600" dirty="0" err="1" smtClean="0">
                <a:solidFill>
                  <a:schemeClr val="accent2"/>
                </a:solidFill>
              </a:rPr>
              <a:t>one</a:t>
            </a:r>
            <a:r>
              <a:rPr lang="sv-SE" sz="2600" dirty="0" smtClean="0">
                <a:solidFill>
                  <a:schemeClr val="accent2"/>
                </a:solidFill>
              </a:rPr>
              <a:t> is </a:t>
            </a:r>
            <a:r>
              <a:rPr lang="sv-SE" sz="2600" dirty="0" err="1" smtClean="0">
                <a:solidFill>
                  <a:schemeClr val="accent2"/>
                </a:solidFill>
              </a:rPr>
              <a:t>always</a:t>
            </a:r>
            <a:r>
              <a:rPr lang="sv-SE" sz="2600" dirty="0" smtClean="0">
                <a:solidFill>
                  <a:schemeClr val="accent2"/>
                </a:solidFill>
              </a:rPr>
              <a:t> </a:t>
            </a:r>
            <a:r>
              <a:rPr lang="sv-SE" sz="2600" dirty="0" err="1" smtClean="0">
                <a:solidFill>
                  <a:schemeClr val="accent2"/>
                </a:solidFill>
              </a:rPr>
              <a:t>aware</a:t>
            </a:r>
            <a:r>
              <a:rPr lang="sv-SE" sz="2600" dirty="0" smtClean="0">
                <a:solidFill>
                  <a:schemeClr val="accent2"/>
                </a:solidFill>
              </a:rPr>
              <a:t> </a:t>
            </a:r>
            <a:r>
              <a:rPr lang="sv-SE" sz="2600" dirty="0" err="1" smtClean="0">
                <a:solidFill>
                  <a:schemeClr val="accent2"/>
                </a:solidFill>
              </a:rPr>
              <a:t>of</a:t>
            </a:r>
            <a:r>
              <a:rPr lang="sv-SE" sz="2600" dirty="0" smtClean="0">
                <a:solidFill>
                  <a:schemeClr val="accent2"/>
                </a:solidFill>
              </a:rPr>
              <a:t> </a:t>
            </a:r>
            <a:r>
              <a:rPr lang="sv-SE" sz="2600" dirty="0" err="1" smtClean="0">
                <a:solidFill>
                  <a:schemeClr val="accent2"/>
                </a:solidFill>
              </a:rPr>
              <a:t>that</a:t>
            </a:r>
            <a:r>
              <a:rPr lang="sv-SE" sz="2600" dirty="0" smtClean="0">
                <a:solidFill>
                  <a:schemeClr val="accent2"/>
                </a:solidFill>
              </a:rPr>
              <a:t>  </a:t>
            </a:r>
          </a:p>
          <a:p>
            <a:endParaRPr lang="en-US" sz="2600" dirty="0" smtClean="0"/>
          </a:p>
        </p:txBody>
      </p:sp>
      <p:sp>
        <p:nvSpPr>
          <p:cNvPr id="4" name="Platshållare för bildnummer 3"/>
          <p:cNvSpPr>
            <a:spLocks noGrp="1"/>
          </p:cNvSpPr>
          <p:nvPr>
            <p:ph type="sldNum" sz="quarter" idx="10"/>
          </p:nvPr>
        </p:nvSpPr>
        <p:spPr/>
        <p:txBody>
          <a:bodyPr/>
          <a:lstStyle/>
          <a:p>
            <a:fld id="{20476D27-5E69-43FF-88EB-A9F6AF2C3969}" type="slidenum">
              <a:rPr lang="en-US" smtClean="0"/>
              <a:t>14</a:t>
            </a:fld>
            <a:endParaRPr lang="en-US"/>
          </a:p>
        </p:txBody>
      </p:sp>
    </p:spTree>
    <p:extLst>
      <p:ext uri="{BB962C8B-B14F-4D97-AF65-F5344CB8AC3E}">
        <p14:creationId xmlns:p14="http://schemas.microsoft.com/office/powerpoint/2010/main" val="349540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dirty="0" smtClean="0"/>
              <a:t>When studying Russian, students also learn Russian culture through the process of understanding how citizens of a particular country think: through sentence building, grammatical constructions, tone of the voice, gestures etc. </a:t>
            </a:r>
          </a:p>
          <a:p>
            <a:r>
              <a:rPr lang="en-US" sz="1200" dirty="0" smtClean="0"/>
              <a:t>Russian culture is in some ways similar to Swedish in its historical roots, but they are different in historical development in different centuries, which is reflected in the language and is explained during the classes </a:t>
            </a:r>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15</a:t>
            </a:fld>
            <a:endParaRPr lang="en-US"/>
          </a:p>
        </p:txBody>
      </p:sp>
    </p:spTree>
    <p:extLst>
      <p:ext uri="{BB962C8B-B14F-4D97-AF65-F5344CB8AC3E}">
        <p14:creationId xmlns:p14="http://schemas.microsoft.com/office/powerpoint/2010/main" val="105618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would like to end my presentation by answering</a:t>
            </a:r>
            <a:r>
              <a:rPr lang="en-US" baseline="0" dirty="0" smtClean="0"/>
              <a:t> </a:t>
            </a:r>
            <a:r>
              <a:rPr lang="en-US" dirty="0" smtClean="0"/>
              <a:t>the following questions.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Usually</a:t>
            </a:r>
            <a:r>
              <a:rPr lang="en-US" baseline="0" dirty="0" smtClean="0"/>
              <a:t> you start with the what, but I think by starting with the why, we are able to wrap up this subject in  a neat and tidy manner with no loose ends. </a:t>
            </a:r>
            <a:r>
              <a:rPr lang="en-US" dirty="0" smtClean="0"/>
              <a:t>Why</a:t>
            </a:r>
            <a:r>
              <a:rPr lang="en-US" baseline="0" dirty="0" smtClean="0"/>
              <a:t> do you learn a language? </a:t>
            </a:r>
            <a:r>
              <a:rPr lang="en-US" dirty="0" smtClean="0"/>
              <a:t>Profiles of language learners vary depending on</a:t>
            </a:r>
            <a:r>
              <a:rPr lang="en-US" baseline="0" dirty="0" smtClean="0"/>
              <a:t> the reason or purpose for learning a language as we saw with the interpreters and the cadets at the Academy, different purposes and different needs. and </a:t>
            </a:r>
            <a:r>
              <a:rPr lang="en-US" dirty="0" smtClean="0"/>
              <a:t> the how in this case would be the motivation, aptitude/attitude, learning strategies and</a:t>
            </a:r>
            <a:r>
              <a:rPr lang="en-US" baseline="0" dirty="0" smtClean="0"/>
              <a:t> the cultural interest. How they can be successful language learners.</a:t>
            </a:r>
            <a:r>
              <a:rPr lang="en-US" dirty="0" smtClean="0"/>
              <a:t> And of course the</a:t>
            </a:r>
            <a:r>
              <a:rPr lang="en-US" baseline="0" dirty="0" smtClean="0"/>
              <a:t> what being the language that they actually learn. Are you with 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reflection is that when the learner takes responsibility for his own learning he is able to impact his learning in a more successful way than otherwise. Although this holds true for all learning, I think the results are rather tangible and rapid within the realm of language learning. I think most of us can testify that this does hold true in our own context of language learning and language teaching.</a:t>
            </a:r>
          </a:p>
        </p:txBody>
      </p:sp>
      <p:sp>
        <p:nvSpPr>
          <p:cNvPr id="4" name="Platshållare för bildnummer 3"/>
          <p:cNvSpPr>
            <a:spLocks noGrp="1"/>
          </p:cNvSpPr>
          <p:nvPr>
            <p:ph type="sldNum" sz="quarter" idx="10"/>
          </p:nvPr>
        </p:nvSpPr>
        <p:spPr/>
        <p:txBody>
          <a:bodyPr/>
          <a:lstStyle/>
          <a:p>
            <a:fld id="{20476D27-5E69-43FF-88EB-A9F6AF2C3969}" type="slidenum">
              <a:rPr lang="en-US" smtClean="0"/>
              <a:t>16</a:t>
            </a:fld>
            <a:endParaRPr lang="en-US"/>
          </a:p>
        </p:txBody>
      </p:sp>
    </p:spTree>
    <p:extLst>
      <p:ext uri="{BB962C8B-B14F-4D97-AF65-F5344CB8AC3E}">
        <p14:creationId xmlns:p14="http://schemas.microsoft.com/office/powerpoint/2010/main" val="417306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that being said, I would like to end with this slide</a:t>
            </a:r>
            <a:r>
              <a:rPr lang="en-US" baseline="0" dirty="0" smtClean="0"/>
              <a:t> a</a:t>
            </a:r>
            <a:r>
              <a:rPr lang="en-US" dirty="0" smtClean="0"/>
              <a:t>nd</a:t>
            </a:r>
            <a:r>
              <a:rPr lang="en-US" baseline="0" dirty="0" smtClean="0"/>
              <a:t> </a:t>
            </a:r>
            <a:r>
              <a:rPr lang="en-US" dirty="0" smtClean="0"/>
              <a:t> I don’t need to emphasize further</a:t>
            </a:r>
            <a:r>
              <a:rPr lang="en-US" baseline="0" dirty="0" smtClean="0"/>
              <a:t> on the reason for learning a second, third or fourth language for that matter. Here ends my presentation and thank you for your attention.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17</a:t>
            </a:fld>
            <a:endParaRPr lang="en-US" dirty="0"/>
          </a:p>
        </p:txBody>
      </p:sp>
    </p:spTree>
    <p:extLst>
      <p:ext uri="{BB962C8B-B14F-4D97-AF65-F5344CB8AC3E}">
        <p14:creationId xmlns:p14="http://schemas.microsoft.com/office/powerpoint/2010/main" val="186699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0476D27-5E69-43FF-88EB-A9F6AF2C3969}" type="slidenum">
              <a:rPr lang="en-US" smtClean="0"/>
              <a:t>18</a:t>
            </a:fld>
            <a:endParaRPr lang="en-US"/>
          </a:p>
        </p:txBody>
      </p:sp>
    </p:spTree>
    <p:extLst>
      <p:ext uri="{BB962C8B-B14F-4D97-AF65-F5344CB8AC3E}">
        <p14:creationId xmlns:p14="http://schemas.microsoft.com/office/powerpoint/2010/main" val="2776528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0476D27-5E69-43FF-88EB-A9F6AF2C3969}" type="slidenum">
              <a:rPr lang="en-US" smtClean="0"/>
              <a:t>19</a:t>
            </a:fld>
            <a:endParaRPr lang="en-US"/>
          </a:p>
        </p:txBody>
      </p:sp>
    </p:spTree>
    <p:extLst>
      <p:ext uri="{BB962C8B-B14F-4D97-AF65-F5344CB8AC3E}">
        <p14:creationId xmlns:p14="http://schemas.microsoft.com/office/powerpoint/2010/main" val="165529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20476D27-5E69-43FF-88EB-A9F6AF2C3969}" type="slidenum">
              <a:rPr lang="en-US" smtClean="0"/>
              <a:t>2</a:t>
            </a:fld>
            <a:endParaRPr lang="en-US"/>
          </a:p>
        </p:txBody>
      </p:sp>
    </p:spTree>
    <p:extLst>
      <p:ext uri="{BB962C8B-B14F-4D97-AF65-F5344CB8AC3E}">
        <p14:creationId xmlns:p14="http://schemas.microsoft.com/office/powerpoint/2010/main" val="225545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Wingdings" panose="05000000000000000000" pitchFamily="2" charset="2"/>
              <a:buNone/>
            </a:pPr>
            <a:r>
              <a:rPr lang="en-US" sz="1200" dirty="0" smtClean="0">
                <a:solidFill>
                  <a:srgbClr val="FF0000"/>
                </a:solidFill>
              </a:rPr>
              <a:t>My presentation</a:t>
            </a:r>
            <a:r>
              <a:rPr lang="en-US" sz="1200" baseline="0" dirty="0" smtClean="0">
                <a:solidFill>
                  <a:srgbClr val="FF0000"/>
                </a:solidFill>
              </a:rPr>
              <a:t> will contain the following segments. </a:t>
            </a:r>
          </a:p>
          <a:p>
            <a:pPr>
              <a:buFont typeface="Wingdings" panose="05000000000000000000" pitchFamily="2" charset="2"/>
              <a:buNone/>
            </a:pPr>
            <a:r>
              <a:rPr lang="en-US" sz="1200" baseline="0" dirty="0" smtClean="0">
                <a:solidFill>
                  <a:srgbClr val="FF0000"/>
                </a:solidFill>
              </a:rPr>
              <a:t>An introduction on the importance of learning languages</a:t>
            </a:r>
          </a:p>
          <a:p>
            <a:pPr>
              <a:buFont typeface="Wingdings" panose="05000000000000000000" pitchFamily="2" charset="2"/>
              <a:buNone/>
            </a:pPr>
            <a:r>
              <a:rPr lang="en-US" sz="1200" baseline="0" dirty="0" smtClean="0">
                <a:solidFill>
                  <a:srgbClr val="FF0000"/>
                </a:solidFill>
              </a:rPr>
              <a:t>The language learners that I have focused  on for this presentation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solidFill>
                  <a:srgbClr val="0070C0"/>
                </a:solidFill>
              </a:rPr>
              <a:t>Four predominant </a:t>
            </a:r>
            <a:r>
              <a:rPr lang="en-US" sz="1200" dirty="0" smtClean="0">
                <a:solidFill>
                  <a:srgbClr val="0070C0"/>
                </a:solidFill>
              </a:rPr>
              <a:t>factors that </a:t>
            </a:r>
            <a:r>
              <a:rPr lang="en-US" sz="1200" dirty="0" smtClean="0">
                <a:solidFill>
                  <a:srgbClr val="FF0000"/>
                </a:solidFill>
              </a:rPr>
              <a:t>facilitate successful learning</a:t>
            </a:r>
          </a:p>
          <a:p>
            <a:pPr>
              <a:buFont typeface="Wingdings" panose="05000000000000000000" pitchFamily="2" charset="2"/>
              <a:buNone/>
            </a:pPr>
            <a:r>
              <a:rPr lang="en-US" sz="1200" dirty="0" smtClean="0"/>
              <a:t>Motivation,</a:t>
            </a:r>
            <a:r>
              <a:rPr lang="en-US" sz="1200" baseline="0" dirty="0" smtClean="0"/>
              <a:t> </a:t>
            </a:r>
            <a:r>
              <a:rPr lang="en-US" sz="1200" dirty="0" smtClean="0"/>
              <a:t>Attitude/Aptitude,</a:t>
            </a:r>
            <a:r>
              <a:rPr lang="en-US" sz="1200" baseline="0" dirty="0" smtClean="0"/>
              <a:t> </a:t>
            </a:r>
            <a:r>
              <a:rPr lang="en-US" sz="1200" dirty="0" smtClean="0"/>
              <a:t>Learning strategies</a:t>
            </a:r>
            <a:r>
              <a:rPr lang="en-US" sz="1200" baseline="0" dirty="0" smtClean="0"/>
              <a:t> &amp; </a:t>
            </a:r>
            <a:r>
              <a:rPr lang="en-US" sz="1200" dirty="0" smtClean="0"/>
              <a:t>Cultural interest</a:t>
            </a:r>
            <a:r>
              <a:rPr lang="en-US" sz="1200" baseline="0" dirty="0" smtClean="0"/>
              <a:t> and I will wrap it up with my reflections in the conclusion.</a:t>
            </a:r>
            <a:endParaRPr lang="en-US" sz="120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smtClean="0">
              <a:solidFill>
                <a:srgbClr val="FF0000"/>
              </a:solidFill>
            </a:endParaRPr>
          </a:p>
          <a:p>
            <a:pPr>
              <a:buFont typeface="Wingdings" panose="05000000000000000000" pitchFamily="2" charset="2"/>
              <a:buChar char="Ø"/>
            </a:pPr>
            <a:endParaRPr lang="en-US" sz="1200" dirty="0" smtClean="0">
              <a:solidFill>
                <a:srgbClr val="FF0000"/>
              </a:solidFill>
            </a:endParaRPr>
          </a:p>
          <a:p>
            <a:endParaRPr lang="en-US" dirty="0" smtClean="0"/>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3</a:t>
            </a:fld>
            <a:endParaRPr lang="en-US" dirty="0"/>
          </a:p>
        </p:txBody>
      </p:sp>
    </p:spTree>
    <p:extLst>
      <p:ext uri="{BB962C8B-B14F-4D97-AF65-F5344CB8AC3E}">
        <p14:creationId xmlns:p14="http://schemas.microsoft.com/office/powerpoint/2010/main" val="55633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r>
              <a:rPr lang="sv-SE" sz="1200" dirty="0" smtClean="0">
                <a:solidFill>
                  <a:schemeClr val="tx1"/>
                </a:solidFill>
              </a:rPr>
              <a:t>In an </a:t>
            </a:r>
            <a:r>
              <a:rPr lang="sv-SE" sz="1200" dirty="0" err="1" smtClean="0">
                <a:solidFill>
                  <a:schemeClr val="tx1"/>
                </a:solidFill>
              </a:rPr>
              <a:t>audience</a:t>
            </a:r>
            <a:r>
              <a:rPr lang="sv-SE" sz="1200" dirty="0" smtClean="0">
                <a:solidFill>
                  <a:schemeClr val="tx1"/>
                </a:solidFill>
              </a:rPr>
              <a:t> like </a:t>
            </a:r>
            <a:r>
              <a:rPr lang="sv-SE" sz="1200" dirty="0" err="1" smtClean="0">
                <a:solidFill>
                  <a:schemeClr val="tx1"/>
                </a:solidFill>
              </a:rPr>
              <a:t>this</a:t>
            </a:r>
            <a:r>
              <a:rPr lang="sv-SE" sz="1200" dirty="0" smtClean="0">
                <a:solidFill>
                  <a:schemeClr val="tx1"/>
                </a:solidFill>
              </a:rPr>
              <a:t>,</a:t>
            </a:r>
            <a:r>
              <a:rPr lang="sv-SE" sz="1200" baseline="0" dirty="0" smtClean="0">
                <a:solidFill>
                  <a:schemeClr val="tx1"/>
                </a:solidFill>
              </a:rPr>
              <a:t> </a:t>
            </a:r>
            <a:r>
              <a:rPr lang="sv-SE" sz="1200" baseline="0" dirty="0" err="1" smtClean="0">
                <a:solidFill>
                  <a:schemeClr val="tx1"/>
                </a:solidFill>
              </a:rPr>
              <a:t>what</a:t>
            </a:r>
            <a:r>
              <a:rPr lang="sv-SE" sz="1200" baseline="0" dirty="0" smtClean="0">
                <a:solidFill>
                  <a:schemeClr val="tx1"/>
                </a:solidFill>
              </a:rPr>
              <a:t> I </a:t>
            </a:r>
            <a:r>
              <a:rPr lang="sv-SE" sz="1200" baseline="0" dirty="0" err="1" smtClean="0">
                <a:solidFill>
                  <a:schemeClr val="tx1"/>
                </a:solidFill>
              </a:rPr>
              <a:t>am</a:t>
            </a:r>
            <a:r>
              <a:rPr lang="sv-SE" sz="1200" baseline="0" dirty="0" smtClean="0">
                <a:solidFill>
                  <a:schemeClr val="tx1"/>
                </a:solidFill>
              </a:rPr>
              <a:t> </a:t>
            </a:r>
            <a:r>
              <a:rPr lang="sv-SE" sz="1200" baseline="0" dirty="0" err="1" smtClean="0">
                <a:solidFill>
                  <a:schemeClr val="tx1"/>
                </a:solidFill>
              </a:rPr>
              <a:t>about</a:t>
            </a:r>
            <a:r>
              <a:rPr lang="sv-SE" sz="1200" baseline="0" dirty="0" smtClean="0">
                <a:solidFill>
                  <a:schemeClr val="tx1"/>
                </a:solidFill>
              </a:rPr>
              <a:t> </a:t>
            </a:r>
            <a:r>
              <a:rPr lang="sv-SE" sz="1200" baseline="0" dirty="0" err="1" smtClean="0">
                <a:solidFill>
                  <a:schemeClr val="tx1"/>
                </a:solidFill>
              </a:rPr>
              <a:t>to</a:t>
            </a:r>
            <a:r>
              <a:rPr lang="sv-SE" sz="1200" baseline="0" dirty="0" smtClean="0">
                <a:solidFill>
                  <a:schemeClr val="tx1"/>
                </a:solidFill>
              </a:rPr>
              <a:t> </a:t>
            </a:r>
            <a:r>
              <a:rPr lang="sv-SE" sz="1200" baseline="0" dirty="0" err="1" smtClean="0">
                <a:solidFill>
                  <a:schemeClr val="tx1"/>
                </a:solidFill>
              </a:rPr>
              <a:t>say</a:t>
            </a:r>
            <a:r>
              <a:rPr lang="sv-SE" sz="1200" baseline="0" dirty="0" smtClean="0">
                <a:solidFill>
                  <a:schemeClr val="tx1"/>
                </a:solidFill>
              </a:rPr>
              <a:t> is </a:t>
            </a:r>
            <a:r>
              <a:rPr lang="sv-SE" sz="1200" baseline="0" dirty="0" err="1" smtClean="0">
                <a:solidFill>
                  <a:schemeClr val="tx1"/>
                </a:solidFill>
              </a:rPr>
              <a:t>already</a:t>
            </a:r>
            <a:r>
              <a:rPr lang="sv-SE" sz="1200" baseline="0" dirty="0" smtClean="0">
                <a:solidFill>
                  <a:schemeClr val="tx1"/>
                </a:solidFill>
              </a:rPr>
              <a:t> a </a:t>
            </a:r>
            <a:r>
              <a:rPr lang="sv-SE" sz="1200" baseline="0" dirty="0" err="1" smtClean="0">
                <a:solidFill>
                  <a:schemeClr val="tx1"/>
                </a:solidFill>
              </a:rPr>
              <a:t>known</a:t>
            </a:r>
            <a:r>
              <a:rPr lang="sv-SE" sz="1200" baseline="0" dirty="0" smtClean="0">
                <a:solidFill>
                  <a:schemeClr val="tx1"/>
                </a:solidFill>
              </a:rPr>
              <a:t> </a:t>
            </a:r>
            <a:r>
              <a:rPr lang="sv-SE" sz="1200" baseline="0" dirty="0" err="1" smtClean="0">
                <a:solidFill>
                  <a:schemeClr val="tx1"/>
                </a:solidFill>
              </a:rPr>
              <a:t>fact</a:t>
            </a:r>
            <a:r>
              <a:rPr lang="sv-SE" sz="1200" baseline="0" dirty="0" smtClean="0">
                <a:solidFill>
                  <a:schemeClr val="tx1"/>
                </a:solidFill>
              </a:rPr>
              <a:t> </a:t>
            </a:r>
            <a:r>
              <a:rPr lang="sv-SE" sz="1200" baseline="0" dirty="0" err="1" smtClean="0">
                <a:solidFill>
                  <a:schemeClr val="tx1"/>
                </a:solidFill>
              </a:rPr>
              <a:t>but</a:t>
            </a:r>
            <a:r>
              <a:rPr lang="sv-SE" sz="1200" baseline="0" dirty="0" smtClean="0">
                <a:solidFill>
                  <a:schemeClr val="tx1"/>
                </a:solidFill>
              </a:rPr>
              <a:t> I </a:t>
            </a:r>
            <a:r>
              <a:rPr lang="sv-SE" sz="1200" baseline="0" dirty="0" err="1" smtClean="0">
                <a:solidFill>
                  <a:schemeClr val="tx1"/>
                </a:solidFill>
              </a:rPr>
              <a:t>would</a:t>
            </a:r>
            <a:r>
              <a:rPr lang="sv-SE" sz="1200" baseline="0" dirty="0" smtClean="0">
                <a:solidFill>
                  <a:schemeClr val="tx1"/>
                </a:solidFill>
              </a:rPr>
              <a:t> like </a:t>
            </a:r>
            <a:r>
              <a:rPr lang="sv-SE" sz="1200" baseline="0" dirty="0" err="1" smtClean="0">
                <a:solidFill>
                  <a:schemeClr val="tx1"/>
                </a:solidFill>
              </a:rPr>
              <a:t>to</a:t>
            </a:r>
            <a:r>
              <a:rPr lang="sv-SE" sz="1200" baseline="0" dirty="0" smtClean="0">
                <a:solidFill>
                  <a:schemeClr val="tx1"/>
                </a:solidFill>
              </a:rPr>
              <a:t> </a:t>
            </a:r>
            <a:r>
              <a:rPr lang="sv-SE" sz="1200" baseline="0" dirty="0" err="1" smtClean="0">
                <a:solidFill>
                  <a:schemeClr val="tx1"/>
                </a:solidFill>
              </a:rPr>
              <a:t>mention</a:t>
            </a:r>
            <a:r>
              <a:rPr lang="sv-SE" sz="1200" baseline="0" dirty="0" smtClean="0">
                <a:solidFill>
                  <a:schemeClr val="tx1"/>
                </a:solidFill>
              </a:rPr>
              <a:t> it </a:t>
            </a:r>
            <a:r>
              <a:rPr lang="sv-SE" sz="1200" baseline="0" dirty="0" err="1" smtClean="0">
                <a:solidFill>
                  <a:schemeClr val="tx1"/>
                </a:solidFill>
              </a:rPr>
              <a:t>anyway</a:t>
            </a:r>
            <a:r>
              <a:rPr lang="sv-SE" sz="1200" baseline="0" dirty="0" smtClean="0">
                <a:solidFill>
                  <a:schemeClr val="tx1"/>
                </a:solidFill>
              </a:rPr>
              <a:t> </a:t>
            </a:r>
            <a:r>
              <a:rPr lang="sv-SE" sz="1200" baseline="0" dirty="0" err="1" smtClean="0">
                <a:solidFill>
                  <a:schemeClr val="tx1"/>
                </a:solidFill>
              </a:rPr>
              <a:t>since</a:t>
            </a:r>
            <a:r>
              <a:rPr lang="sv-SE" sz="1200" baseline="0" dirty="0" smtClean="0">
                <a:solidFill>
                  <a:schemeClr val="tx1"/>
                </a:solidFill>
              </a:rPr>
              <a:t> </a:t>
            </a:r>
            <a:r>
              <a:rPr lang="sv-SE" sz="1200" baseline="0" dirty="0" err="1" smtClean="0">
                <a:solidFill>
                  <a:schemeClr val="tx1"/>
                </a:solidFill>
              </a:rPr>
              <a:t>these</a:t>
            </a:r>
            <a:r>
              <a:rPr lang="sv-SE" sz="1200" baseline="0" dirty="0" smtClean="0">
                <a:solidFill>
                  <a:schemeClr val="tx1"/>
                </a:solidFill>
              </a:rPr>
              <a:t> </a:t>
            </a:r>
            <a:r>
              <a:rPr lang="sv-SE" sz="1200" baseline="0" dirty="0" err="1" smtClean="0">
                <a:solidFill>
                  <a:schemeClr val="tx1"/>
                </a:solidFill>
              </a:rPr>
              <a:t>were</a:t>
            </a:r>
            <a:r>
              <a:rPr lang="sv-SE" sz="1200" baseline="0" dirty="0" smtClean="0">
                <a:solidFill>
                  <a:schemeClr val="tx1"/>
                </a:solidFill>
              </a:rPr>
              <a:t> </a:t>
            </a:r>
            <a:r>
              <a:rPr lang="sv-SE" sz="1200" baseline="0" dirty="0" err="1" smtClean="0">
                <a:solidFill>
                  <a:schemeClr val="tx1"/>
                </a:solidFill>
              </a:rPr>
              <a:t>some</a:t>
            </a:r>
            <a:r>
              <a:rPr lang="sv-SE" sz="1200" baseline="0" dirty="0" smtClean="0">
                <a:solidFill>
                  <a:schemeClr val="tx1"/>
                </a:solidFill>
              </a:rPr>
              <a:t> </a:t>
            </a:r>
            <a:r>
              <a:rPr lang="sv-SE" sz="1200" baseline="0" dirty="0" err="1" smtClean="0">
                <a:solidFill>
                  <a:schemeClr val="tx1"/>
                </a:solidFill>
              </a:rPr>
              <a:t>of</a:t>
            </a:r>
            <a:r>
              <a:rPr lang="sv-SE" sz="1200" baseline="0" dirty="0" smtClean="0">
                <a:solidFill>
                  <a:schemeClr val="tx1"/>
                </a:solidFill>
              </a:rPr>
              <a:t> the </a:t>
            </a:r>
            <a:r>
              <a:rPr lang="sv-SE" sz="1200" baseline="0" dirty="0" err="1" smtClean="0">
                <a:solidFill>
                  <a:schemeClr val="tx1"/>
                </a:solidFill>
              </a:rPr>
              <a:t>reasons</a:t>
            </a:r>
            <a:r>
              <a:rPr lang="sv-SE" sz="1200" baseline="0" dirty="0" smtClean="0">
                <a:solidFill>
                  <a:schemeClr val="tx1"/>
                </a:solidFill>
              </a:rPr>
              <a:t> given by the </a:t>
            </a:r>
            <a:r>
              <a:rPr lang="sv-SE" sz="1200" baseline="0" dirty="0" err="1" smtClean="0">
                <a:solidFill>
                  <a:schemeClr val="tx1"/>
                </a:solidFill>
              </a:rPr>
              <a:t>language</a:t>
            </a:r>
            <a:r>
              <a:rPr lang="sv-SE" sz="1200" baseline="0" dirty="0" smtClean="0">
                <a:solidFill>
                  <a:schemeClr val="tx1"/>
                </a:solidFill>
              </a:rPr>
              <a:t> </a:t>
            </a:r>
            <a:r>
              <a:rPr lang="sv-SE" sz="1200" baseline="0" dirty="0" err="1" smtClean="0">
                <a:solidFill>
                  <a:schemeClr val="tx1"/>
                </a:solidFill>
              </a:rPr>
              <a:t>learners</a:t>
            </a:r>
            <a:r>
              <a:rPr lang="sv-SE" sz="1200" baseline="0" dirty="0" smtClean="0">
                <a:solidFill>
                  <a:schemeClr val="tx1"/>
                </a:solidFill>
              </a:rPr>
              <a:t> as </a:t>
            </a:r>
            <a:r>
              <a:rPr lang="sv-SE" sz="1200" baseline="0" dirty="0" err="1" smtClean="0">
                <a:solidFill>
                  <a:schemeClr val="tx1"/>
                </a:solidFill>
              </a:rPr>
              <a:t>to</a:t>
            </a:r>
            <a:r>
              <a:rPr lang="sv-SE" sz="1200" baseline="0" dirty="0" smtClean="0">
                <a:solidFill>
                  <a:schemeClr val="tx1"/>
                </a:solidFill>
              </a:rPr>
              <a:t> </a:t>
            </a:r>
            <a:r>
              <a:rPr lang="sv-SE" sz="1200" baseline="0" dirty="0" err="1" smtClean="0">
                <a:solidFill>
                  <a:schemeClr val="tx1"/>
                </a:solidFill>
              </a:rPr>
              <a:t>why</a:t>
            </a:r>
            <a:r>
              <a:rPr lang="sv-SE" sz="1200" baseline="0" dirty="0" smtClean="0">
                <a:solidFill>
                  <a:schemeClr val="tx1"/>
                </a:solidFill>
              </a:rPr>
              <a:t> </a:t>
            </a:r>
            <a:r>
              <a:rPr lang="sv-SE" sz="1200" baseline="0" dirty="0" err="1" smtClean="0">
                <a:solidFill>
                  <a:schemeClr val="tx1"/>
                </a:solidFill>
              </a:rPr>
              <a:t>one</a:t>
            </a:r>
            <a:r>
              <a:rPr lang="sv-SE" sz="1200" baseline="0" dirty="0" smtClean="0">
                <a:solidFill>
                  <a:schemeClr val="tx1"/>
                </a:solidFill>
              </a:rPr>
              <a:t> </a:t>
            </a:r>
            <a:r>
              <a:rPr lang="sv-SE" sz="1200" baseline="0" dirty="0" err="1" smtClean="0">
                <a:solidFill>
                  <a:schemeClr val="tx1"/>
                </a:solidFill>
              </a:rPr>
              <a:t>needs</a:t>
            </a:r>
            <a:r>
              <a:rPr lang="sv-SE" sz="1200" baseline="0" dirty="0" smtClean="0">
                <a:solidFill>
                  <a:schemeClr val="tx1"/>
                </a:solidFill>
              </a:rPr>
              <a:t> </a:t>
            </a:r>
            <a:r>
              <a:rPr lang="sv-SE" sz="1200" baseline="0" dirty="0" err="1" smtClean="0">
                <a:solidFill>
                  <a:schemeClr val="tx1"/>
                </a:solidFill>
              </a:rPr>
              <a:t>to</a:t>
            </a:r>
            <a:r>
              <a:rPr lang="sv-SE" sz="1200" baseline="0" dirty="0" smtClean="0">
                <a:solidFill>
                  <a:schemeClr val="tx1"/>
                </a:solidFill>
              </a:rPr>
              <a:t> </a:t>
            </a:r>
            <a:r>
              <a:rPr lang="sv-SE" sz="1200" baseline="0" dirty="0" err="1" smtClean="0">
                <a:solidFill>
                  <a:schemeClr val="tx1"/>
                </a:solidFill>
              </a:rPr>
              <a:t>learn</a:t>
            </a:r>
            <a:r>
              <a:rPr lang="sv-SE" sz="1200" baseline="0" dirty="0" smtClean="0">
                <a:solidFill>
                  <a:schemeClr val="tx1"/>
                </a:solidFill>
              </a:rPr>
              <a:t> a new </a:t>
            </a:r>
            <a:r>
              <a:rPr lang="sv-SE" sz="1200" baseline="0" dirty="0" err="1" smtClean="0">
                <a:solidFill>
                  <a:schemeClr val="tx1"/>
                </a:solidFill>
              </a:rPr>
              <a:t>language</a:t>
            </a:r>
            <a:r>
              <a:rPr lang="sv-SE" sz="1200" baseline="0" dirty="0" smtClean="0">
                <a:solidFill>
                  <a:schemeClr val="tx1"/>
                </a:solidFill>
              </a:rPr>
              <a:t>. </a:t>
            </a:r>
            <a:r>
              <a:rPr lang="sv-SE" sz="1200" dirty="0" err="1" smtClean="0">
                <a:solidFill>
                  <a:schemeClr val="tx1"/>
                </a:solidFill>
              </a:rPr>
              <a:t>It’s</a:t>
            </a:r>
            <a:r>
              <a:rPr lang="sv-SE" sz="1200" dirty="0" smtClean="0">
                <a:solidFill>
                  <a:schemeClr val="tx1"/>
                </a:solidFill>
              </a:rPr>
              <a:t> the </a:t>
            </a:r>
            <a:r>
              <a:rPr lang="sv-SE" sz="1200" dirty="0" err="1" smtClean="0">
                <a:solidFill>
                  <a:schemeClr val="tx1"/>
                </a:solidFill>
              </a:rPr>
              <a:t>perfect</a:t>
            </a:r>
            <a:r>
              <a:rPr lang="sv-SE" sz="1200" dirty="0" smtClean="0">
                <a:solidFill>
                  <a:schemeClr val="tx1"/>
                </a:solidFill>
              </a:rPr>
              <a:t> </a:t>
            </a:r>
            <a:r>
              <a:rPr lang="sv-SE" sz="1200" dirty="0" err="1" smtClean="0">
                <a:solidFill>
                  <a:schemeClr val="tx1"/>
                </a:solidFill>
              </a:rPr>
              <a:t>way</a:t>
            </a:r>
            <a:r>
              <a:rPr lang="sv-SE" sz="1200" dirty="0" smtClean="0">
                <a:solidFill>
                  <a:schemeClr val="tx1"/>
                </a:solidFill>
              </a:rPr>
              <a:t> </a:t>
            </a:r>
            <a:r>
              <a:rPr lang="sv-SE" sz="1200" dirty="0" err="1" smtClean="0">
                <a:solidFill>
                  <a:schemeClr val="tx1"/>
                </a:solidFill>
              </a:rPr>
              <a:t>to</a:t>
            </a:r>
            <a:r>
              <a:rPr lang="sv-SE" sz="1200" dirty="0" smtClean="0">
                <a:solidFill>
                  <a:schemeClr val="tx1"/>
                </a:solidFill>
              </a:rPr>
              <a:t> </a:t>
            </a:r>
            <a:r>
              <a:rPr lang="sv-SE" sz="1200" dirty="0" err="1" smtClean="0">
                <a:solidFill>
                  <a:schemeClr val="tx1"/>
                </a:solidFill>
              </a:rPr>
              <a:t>meet</a:t>
            </a:r>
            <a:r>
              <a:rPr lang="sv-SE" sz="1200" dirty="0" smtClean="0">
                <a:solidFill>
                  <a:schemeClr val="tx1"/>
                </a:solidFill>
              </a:rPr>
              <a:t> new </a:t>
            </a:r>
            <a:r>
              <a:rPr lang="sv-SE" sz="1200" dirty="0" err="1" smtClean="0">
                <a:solidFill>
                  <a:schemeClr val="tx1"/>
                </a:solidFill>
              </a:rPr>
              <a:t>people</a:t>
            </a:r>
            <a:r>
              <a:rPr lang="sv-SE" sz="1200" dirty="0" smtClean="0">
                <a:solidFill>
                  <a:schemeClr val="tx1"/>
                </a:solidFill>
              </a:rPr>
              <a:t> and discover new </a:t>
            </a:r>
            <a:r>
              <a:rPr lang="sv-SE" sz="1200" dirty="0" err="1" smtClean="0">
                <a:solidFill>
                  <a:schemeClr val="tx1"/>
                </a:solidFill>
              </a:rPr>
              <a:t>cultures</a:t>
            </a:r>
            <a:r>
              <a:rPr lang="sv-SE"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chemeClr val="tx1"/>
                </a:solidFill>
              </a:rPr>
              <a:t>Learning a </a:t>
            </a:r>
            <a:r>
              <a:rPr lang="sv-SE" sz="1200" dirty="0" err="1" smtClean="0">
                <a:solidFill>
                  <a:schemeClr val="tx1"/>
                </a:solidFill>
              </a:rPr>
              <a:t>foreign</a:t>
            </a:r>
            <a:r>
              <a:rPr lang="sv-SE" sz="1200" dirty="0" smtClean="0">
                <a:solidFill>
                  <a:schemeClr val="tx1"/>
                </a:solidFill>
              </a:rPr>
              <a:t> </a:t>
            </a:r>
            <a:r>
              <a:rPr lang="sv-SE" sz="1200" dirty="0" err="1" smtClean="0">
                <a:solidFill>
                  <a:schemeClr val="tx1"/>
                </a:solidFill>
              </a:rPr>
              <a:t>language</a:t>
            </a:r>
            <a:r>
              <a:rPr lang="sv-SE" sz="1200" dirty="0" smtClean="0">
                <a:solidFill>
                  <a:schemeClr val="tx1"/>
                </a:solidFill>
              </a:rPr>
              <a:t> </a:t>
            </a:r>
            <a:r>
              <a:rPr lang="sv-SE" sz="1200" dirty="0" err="1" smtClean="0">
                <a:solidFill>
                  <a:schemeClr val="tx1"/>
                </a:solidFill>
              </a:rPr>
              <a:t>can</a:t>
            </a:r>
            <a:r>
              <a:rPr lang="sv-SE" sz="1200" dirty="0" smtClean="0">
                <a:solidFill>
                  <a:schemeClr val="tx1"/>
                </a:solidFill>
              </a:rPr>
              <a:t> </a:t>
            </a:r>
            <a:r>
              <a:rPr lang="sv-SE" sz="1200" dirty="0" err="1" smtClean="0">
                <a:solidFill>
                  <a:schemeClr val="tx1"/>
                </a:solidFill>
              </a:rPr>
              <a:t>help</a:t>
            </a:r>
            <a:r>
              <a:rPr lang="sv-SE" sz="1200" dirty="0" smtClean="0">
                <a:solidFill>
                  <a:schemeClr val="tx1"/>
                </a:solidFill>
              </a:rPr>
              <a:t> </a:t>
            </a:r>
            <a:r>
              <a:rPr lang="sv-SE" sz="1200" dirty="0" err="1" smtClean="0">
                <a:solidFill>
                  <a:schemeClr val="tx1"/>
                </a:solidFill>
              </a:rPr>
              <a:t>you</a:t>
            </a:r>
            <a:r>
              <a:rPr lang="sv-SE" sz="1200" dirty="0" smtClean="0">
                <a:solidFill>
                  <a:schemeClr val="tx1"/>
                </a:solidFill>
              </a:rPr>
              <a:t> understand </a:t>
            </a:r>
            <a:r>
              <a:rPr lang="sv-SE" sz="1200" dirty="0" err="1" smtClean="0">
                <a:solidFill>
                  <a:schemeClr val="tx1"/>
                </a:solidFill>
              </a:rPr>
              <a:t>your</a:t>
            </a:r>
            <a:r>
              <a:rPr lang="sv-SE" sz="1200" dirty="0" smtClean="0">
                <a:solidFill>
                  <a:schemeClr val="tx1"/>
                </a:solidFill>
              </a:rPr>
              <a:t> </a:t>
            </a:r>
            <a:r>
              <a:rPr lang="sv-SE" sz="1200" dirty="0" err="1" smtClean="0">
                <a:solidFill>
                  <a:schemeClr val="tx1"/>
                </a:solidFill>
              </a:rPr>
              <a:t>own</a:t>
            </a:r>
            <a:r>
              <a:rPr lang="sv-SE" sz="1200" dirty="0" smtClean="0">
                <a:solidFill>
                  <a:schemeClr val="tx1"/>
                </a:solidFill>
              </a:rPr>
              <a:t> </a:t>
            </a:r>
            <a:r>
              <a:rPr lang="sv-SE" sz="1200" dirty="0" err="1" smtClean="0">
                <a:solidFill>
                  <a:schemeClr val="tx1"/>
                </a:solidFill>
              </a:rPr>
              <a:t>language</a:t>
            </a:r>
            <a:r>
              <a:rPr lang="sv-SE" sz="1200" baseline="0" dirty="0" smtClean="0">
                <a:solidFill>
                  <a:schemeClr val="tx1"/>
                </a:solidFill>
              </a:rPr>
              <a:t> </a:t>
            </a:r>
            <a:r>
              <a:rPr lang="sv-SE" sz="1200" dirty="0" smtClean="0">
                <a:solidFill>
                  <a:schemeClr val="tx1"/>
                </a:solidFill>
              </a:rPr>
              <a:t>and </a:t>
            </a:r>
            <a:r>
              <a:rPr lang="sv-SE" sz="1200" dirty="0" err="1" smtClean="0">
                <a:solidFill>
                  <a:schemeClr val="tx1"/>
                </a:solidFill>
              </a:rPr>
              <a:t>sometimes</a:t>
            </a:r>
            <a:r>
              <a:rPr lang="sv-SE" sz="1200" dirty="0" smtClean="0">
                <a:solidFill>
                  <a:schemeClr val="tx1"/>
                </a:solidFill>
              </a:rPr>
              <a:t> be </a:t>
            </a:r>
            <a:r>
              <a:rPr lang="sv-SE" sz="1200" dirty="0" err="1" smtClean="0">
                <a:solidFill>
                  <a:schemeClr val="tx1"/>
                </a:solidFill>
              </a:rPr>
              <a:t>able</a:t>
            </a:r>
            <a:r>
              <a:rPr lang="sv-SE" sz="1200" dirty="0" smtClean="0">
                <a:solidFill>
                  <a:schemeClr val="tx1"/>
                </a:solidFill>
              </a:rPr>
              <a:t> </a:t>
            </a:r>
            <a:r>
              <a:rPr lang="sv-SE" sz="1200" dirty="0" err="1" smtClean="0">
                <a:solidFill>
                  <a:schemeClr val="tx1"/>
                </a:solidFill>
              </a:rPr>
              <a:t>to</a:t>
            </a:r>
            <a:r>
              <a:rPr lang="sv-SE" sz="1200" dirty="0" smtClean="0">
                <a:solidFill>
                  <a:schemeClr val="tx1"/>
                </a:solidFill>
              </a:rPr>
              <a:t> </a:t>
            </a:r>
            <a:r>
              <a:rPr lang="sv-SE" sz="1200" dirty="0" err="1" smtClean="0">
                <a:solidFill>
                  <a:schemeClr val="tx1"/>
                </a:solidFill>
              </a:rPr>
              <a:t>identify</a:t>
            </a:r>
            <a:r>
              <a:rPr lang="sv-SE" sz="1200" dirty="0" smtClean="0">
                <a:solidFill>
                  <a:schemeClr val="tx1"/>
                </a:solidFill>
              </a:rPr>
              <a:t> </a:t>
            </a:r>
            <a:r>
              <a:rPr lang="sv-SE" sz="1200" dirty="0" err="1" smtClean="0">
                <a:solidFill>
                  <a:schemeClr val="tx1"/>
                </a:solidFill>
              </a:rPr>
              <a:t>similarities</a:t>
            </a:r>
            <a:r>
              <a:rPr lang="sv-SE" sz="1200" baseline="0" dirty="0" smtClean="0">
                <a:solidFill>
                  <a:schemeClr val="tx1"/>
                </a:solidFill>
              </a:rPr>
              <a:t> and make </a:t>
            </a:r>
            <a:r>
              <a:rPr lang="sv-SE" sz="1200" baseline="0" dirty="0" err="1" smtClean="0">
                <a:solidFill>
                  <a:schemeClr val="tx1"/>
                </a:solidFill>
              </a:rPr>
              <a:t>connections</a:t>
            </a:r>
            <a:r>
              <a:rPr lang="sv-SE" sz="1200" baseline="0" dirty="0" smtClean="0">
                <a:solidFill>
                  <a:schemeClr val="tx1"/>
                </a:solidFill>
              </a:rPr>
              <a:t>.</a:t>
            </a:r>
            <a:r>
              <a:rPr lang="sv-SE" sz="1200" dirty="0" smtClean="0">
                <a:solidFill>
                  <a:schemeClr val="tx1"/>
                </a:solidFill>
              </a:rPr>
              <a:t> In the </a:t>
            </a:r>
            <a:r>
              <a:rPr lang="sv-SE" sz="1200" dirty="0" err="1" smtClean="0">
                <a:solidFill>
                  <a:schemeClr val="tx1"/>
                </a:solidFill>
              </a:rPr>
              <a:t>early</a:t>
            </a:r>
            <a:r>
              <a:rPr lang="sv-SE" sz="1200" dirty="0" smtClean="0">
                <a:solidFill>
                  <a:schemeClr val="tx1"/>
                </a:solidFill>
              </a:rPr>
              <a:t> 80’s </a:t>
            </a:r>
            <a:r>
              <a:rPr lang="sv-SE" sz="1200" dirty="0" err="1" smtClean="0">
                <a:solidFill>
                  <a:schemeClr val="tx1"/>
                </a:solidFill>
              </a:rPr>
              <a:t>when</a:t>
            </a:r>
            <a:r>
              <a:rPr lang="sv-SE" sz="1200" dirty="0" smtClean="0">
                <a:solidFill>
                  <a:schemeClr val="tx1"/>
                </a:solidFill>
              </a:rPr>
              <a:t> I </a:t>
            </a:r>
            <a:r>
              <a:rPr lang="sv-SE" sz="1200" dirty="0" err="1" smtClean="0">
                <a:solidFill>
                  <a:schemeClr val="tx1"/>
                </a:solidFill>
              </a:rPr>
              <a:t>moved</a:t>
            </a:r>
            <a:r>
              <a:rPr lang="sv-SE" sz="1200" dirty="0" smtClean="0">
                <a:solidFill>
                  <a:schemeClr val="tx1"/>
                </a:solidFill>
              </a:rPr>
              <a:t> </a:t>
            </a:r>
            <a:r>
              <a:rPr lang="sv-SE" sz="1200" dirty="0" err="1" smtClean="0">
                <a:solidFill>
                  <a:schemeClr val="tx1"/>
                </a:solidFill>
              </a:rPr>
              <a:t>to</a:t>
            </a:r>
            <a:r>
              <a:rPr lang="sv-SE" sz="1200" dirty="0" smtClean="0">
                <a:solidFill>
                  <a:schemeClr val="tx1"/>
                </a:solidFill>
              </a:rPr>
              <a:t> </a:t>
            </a:r>
            <a:r>
              <a:rPr lang="sv-SE" sz="1200" dirty="0" err="1" smtClean="0">
                <a:solidFill>
                  <a:schemeClr val="tx1"/>
                </a:solidFill>
              </a:rPr>
              <a:t>Norway</a:t>
            </a:r>
            <a:r>
              <a:rPr lang="sv-SE" sz="1200" dirty="0" smtClean="0">
                <a:solidFill>
                  <a:schemeClr val="tx1"/>
                </a:solidFill>
              </a:rPr>
              <a:t>,</a:t>
            </a:r>
            <a:r>
              <a:rPr lang="sv-SE" sz="1200" baseline="0" dirty="0" smtClean="0">
                <a:solidFill>
                  <a:schemeClr val="tx1"/>
                </a:solidFill>
              </a:rPr>
              <a:t> </a:t>
            </a:r>
            <a:r>
              <a:rPr lang="sv-SE" sz="1200" baseline="0" dirty="0" err="1" smtClean="0">
                <a:solidFill>
                  <a:schemeClr val="tx1"/>
                </a:solidFill>
              </a:rPr>
              <a:t>after</a:t>
            </a:r>
            <a:r>
              <a:rPr lang="sv-SE" sz="1200" baseline="0" dirty="0" smtClean="0">
                <a:solidFill>
                  <a:schemeClr val="tx1"/>
                </a:solidFill>
              </a:rPr>
              <a:t> a </a:t>
            </a:r>
            <a:r>
              <a:rPr lang="sv-SE" sz="1200" baseline="0" dirty="0" err="1" smtClean="0">
                <a:solidFill>
                  <a:schemeClr val="tx1"/>
                </a:solidFill>
              </a:rPr>
              <a:t>week</a:t>
            </a:r>
            <a:r>
              <a:rPr lang="sv-SE" sz="1200" baseline="0" dirty="0" smtClean="0">
                <a:solidFill>
                  <a:schemeClr val="tx1"/>
                </a:solidFill>
              </a:rPr>
              <a:t> I </a:t>
            </a:r>
            <a:r>
              <a:rPr lang="sv-SE" sz="1200" baseline="0" dirty="0" err="1" smtClean="0">
                <a:solidFill>
                  <a:schemeClr val="tx1"/>
                </a:solidFill>
              </a:rPr>
              <a:t>heard</a:t>
            </a:r>
            <a:r>
              <a:rPr lang="sv-SE" sz="1200" baseline="0" dirty="0" smtClean="0">
                <a:solidFill>
                  <a:schemeClr val="tx1"/>
                </a:solidFill>
              </a:rPr>
              <a:t> </a:t>
            </a:r>
            <a:r>
              <a:rPr lang="sv-SE" sz="1200" baseline="0" dirty="0" err="1" smtClean="0">
                <a:solidFill>
                  <a:schemeClr val="tx1"/>
                </a:solidFill>
              </a:rPr>
              <a:t>someone</a:t>
            </a:r>
            <a:r>
              <a:rPr lang="sv-SE" sz="1200" baseline="0" dirty="0" smtClean="0">
                <a:solidFill>
                  <a:schemeClr val="tx1"/>
                </a:solidFill>
              </a:rPr>
              <a:t> </a:t>
            </a:r>
            <a:r>
              <a:rPr lang="sv-SE" sz="1200" baseline="0" dirty="0" err="1" smtClean="0">
                <a:solidFill>
                  <a:schemeClr val="tx1"/>
                </a:solidFill>
              </a:rPr>
              <a:t>calling</a:t>
            </a:r>
            <a:r>
              <a:rPr lang="sv-SE" sz="1200" baseline="0" dirty="0" smtClean="0">
                <a:solidFill>
                  <a:schemeClr val="tx1"/>
                </a:solidFill>
              </a:rPr>
              <a:t> </a:t>
            </a:r>
            <a:r>
              <a:rPr lang="sv-SE" sz="1200" baseline="0" dirty="0" err="1" smtClean="0">
                <a:solidFill>
                  <a:schemeClr val="tx1"/>
                </a:solidFill>
              </a:rPr>
              <a:t>out</a:t>
            </a:r>
            <a:r>
              <a:rPr lang="sv-SE" sz="1200" baseline="0" dirty="0" smtClean="0">
                <a:solidFill>
                  <a:schemeClr val="tx1"/>
                </a:solidFill>
              </a:rPr>
              <a:t> </a:t>
            </a:r>
            <a:r>
              <a:rPr lang="sv-SE" sz="1200" baseline="0" dirty="0" err="1" smtClean="0">
                <a:solidFill>
                  <a:schemeClr val="tx1"/>
                </a:solidFill>
              </a:rPr>
              <a:t>to</a:t>
            </a:r>
            <a:r>
              <a:rPr lang="sv-SE" sz="1200" baseline="0" dirty="0" smtClean="0">
                <a:solidFill>
                  <a:schemeClr val="tx1"/>
                </a:solidFill>
              </a:rPr>
              <a:t> a person </a:t>
            </a:r>
            <a:r>
              <a:rPr lang="sv-SE" sz="1200" baseline="0" dirty="0" err="1" smtClean="0">
                <a:solidFill>
                  <a:schemeClr val="tx1"/>
                </a:solidFill>
              </a:rPr>
              <a:t>called</a:t>
            </a:r>
            <a:r>
              <a:rPr lang="sv-SE" sz="1200" baseline="0" dirty="0" smtClean="0">
                <a:solidFill>
                  <a:schemeClr val="tx1"/>
                </a:solidFill>
              </a:rPr>
              <a:t> Elisabeth in my apartment </a:t>
            </a:r>
            <a:r>
              <a:rPr lang="sv-SE" sz="1200" baseline="0" dirty="0" err="1" smtClean="0">
                <a:solidFill>
                  <a:schemeClr val="tx1"/>
                </a:solidFill>
              </a:rPr>
              <a:t>building</a:t>
            </a:r>
            <a:r>
              <a:rPr lang="sv-SE" sz="1200" baseline="0" dirty="0" smtClean="0">
                <a:solidFill>
                  <a:schemeClr val="tx1"/>
                </a:solidFill>
              </a:rPr>
              <a:t>. In </a:t>
            </a:r>
            <a:r>
              <a:rPr lang="sv-SE" sz="1200" baseline="0" dirty="0" err="1" smtClean="0">
                <a:solidFill>
                  <a:schemeClr val="tx1"/>
                </a:solidFill>
              </a:rPr>
              <a:t>Norwegian</a:t>
            </a:r>
            <a:r>
              <a:rPr lang="sv-SE" sz="1200" baseline="0" dirty="0" smtClean="0">
                <a:solidFill>
                  <a:schemeClr val="tx1"/>
                </a:solidFill>
              </a:rPr>
              <a:t> it is </a:t>
            </a:r>
            <a:r>
              <a:rPr lang="sv-SE" sz="1200" baseline="0" dirty="0" err="1" smtClean="0">
                <a:solidFill>
                  <a:schemeClr val="tx1"/>
                </a:solidFill>
              </a:rPr>
              <a:t>pronounced</a:t>
            </a:r>
            <a:r>
              <a:rPr lang="sv-SE" sz="1200" baseline="0" dirty="0" smtClean="0">
                <a:solidFill>
                  <a:schemeClr val="tx1"/>
                </a:solidFill>
              </a:rPr>
              <a:t> as Elisabeth and it is the same in my </a:t>
            </a:r>
            <a:r>
              <a:rPr lang="sv-SE" sz="1200" baseline="0" dirty="0" err="1" smtClean="0">
                <a:solidFill>
                  <a:schemeClr val="tx1"/>
                </a:solidFill>
              </a:rPr>
              <a:t>mother</a:t>
            </a:r>
            <a:r>
              <a:rPr lang="sv-SE" sz="1200" baseline="0" dirty="0" smtClean="0">
                <a:solidFill>
                  <a:schemeClr val="tx1"/>
                </a:solidFill>
              </a:rPr>
              <a:t> </a:t>
            </a:r>
            <a:r>
              <a:rPr lang="sv-SE" sz="1200" baseline="0" dirty="0" err="1" smtClean="0">
                <a:solidFill>
                  <a:schemeClr val="tx1"/>
                </a:solidFill>
              </a:rPr>
              <a:t>tongue</a:t>
            </a:r>
            <a:r>
              <a:rPr lang="sv-SE" sz="1200" baseline="0" dirty="0" smtClean="0">
                <a:solidFill>
                  <a:schemeClr val="tx1"/>
                </a:solidFill>
              </a:rPr>
              <a:t>. My </a:t>
            </a:r>
            <a:r>
              <a:rPr lang="sv-SE" sz="1200" baseline="0" dirty="0" err="1" smtClean="0">
                <a:solidFill>
                  <a:schemeClr val="tx1"/>
                </a:solidFill>
              </a:rPr>
              <a:t>spontaneous</a:t>
            </a:r>
            <a:r>
              <a:rPr lang="sv-SE" sz="1200" baseline="0" dirty="0" smtClean="0">
                <a:solidFill>
                  <a:schemeClr val="tx1"/>
                </a:solidFill>
              </a:rPr>
              <a:t> </a:t>
            </a:r>
            <a:r>
              <a:rPr lang="sv-SE" sz="1200" baseline="0" dirty="0" err="1" smtClean="0">
                <a:solidFill>
                  <a:schemeClr val="tx1"/>
                </a:solidFill>
              </a:rPr>
              <a:t>reaction</a:t>
            </a:r>
            <a:r>
              <a:rPr lang="sv-SE" sz="1200" baseline="0" dirty="0" smtClean="0">
                <a:solidFill>
                  <a:schemeClr val="tx1"/>
                </a:solidFill>
              </a:rPr>
              <a:t>, I </a:t>
            </a:r>
            <a:r>
              <a:rPr lang="sv-SE" sz="1200" baseline="0" dirty="0" err="1" smtClean="0">
                <a:solidFill>
                  <a:schemeClr val="tx1"/>
                </a:solidFill>
              </a:rPr>
              <a:t>guess</a:t>
            </a:r>
            <a:r>
              <a:rPr lang="sv-SE" sz="1200" baseline="0" dirty="0" smtClean="0">
                <a:solidFill>
                  <a:schemeClr val="tx1"/>
                </a:solidFill>
              </a:rPr>
              <a:t> </a:t>
            </a:r>
            <a:r>
              <a:rPr lang="sv-SE" sz="1200" baseline="0" dirty="0" err="1" smtClean="0">
                <a:solidFill>
                  <a:schemeClr val="tx1"/>
                </a:solidFill>
              </a:rPr>
              <a:t>they</a:t>
            </a:r>
            <a:r>
              <a:rPr lang="sv-SE" sz="1200" baseline="0" dirty="0" smtClean="0">
                <a:solidFill>
                  <a:schemeClr val="tx1"/>
                </a:solidFill>
              </a:rPr>
              <a:t> must be Indians </a:t>
            </a:r>
            <a:r>
              <a:rPr lang="sv-SE" sz="1200" baseline="0" dirty="0" err="1" smtClean="0">
                <a:solidFill>
                  <a:schemeClr val="tx1"/>
                </a:solidFill>
              </a:rPr>
              <a:t>living</a:t>
            </a:r>
            <a:r>
              <a:rPr lang="sv-SE" sz="1200" baseline="0" dirty="0" smtClean="0">
                <a:solidFill>
                  <a:schemeClr val="tx1"/>
                </a:solidFill>
              </a:rPr>
              <a:t> in </a:t>
            </a:r>
            <a:r>
              <a:rPr lang="sv-SE" sz="1200" baseline="0" dirty="0" err="1" smtClean="0">
                <a:solidFill>
                  <a:schemeClr val="tx1"/>
                </a:solidFill>
              </a:rPr>
              <a:t>this</a:t>
            </a:r>
            <a:r>
              <a:rPr lang="sv-SE" sz="1200" baseline="0" dirty="0" smtClean="0">
                <a:solidFill>
                  <a:schemeClr val="tx1"/>
                </a:solidFill>
              </a:rPr>
              <a:t> </a:t>
            </a:r>
            <a:r>
              <a:rPr lang="sv-SE" sz="1200" baseline="0" dirty="0" err="1" smtClean="0">
                <a:solidFill>
                  <a:schemeClr val="tx1"/>
                </a:solidFill>
              </a:rPr>
              <a:t>building</a:t>
            </a:r>
            <a:r>
              <a:rPr lang="sv-SE" sz="1200" baseline="0" dirty="0" smtClean="0">
                <a:solidFill>
                  <a:schemeClr val="tx1"/>
                </a:solidFill>
              </a:rPr>
              <a:t> and I </a:t>
            </a:r>
            <a:r>
              <a:rPr lang="sv-SE" sz="1200" baseline="0" dirty="0" err="1" smtClean="0">
                <a:solidFill>
                  <a:schemeClr val="tx1"/>
                </a:solidFill>
              </a:rPr>
              <a:t>thought</a:t>
            </a:r>
            <a:r>
              <a:rPr lang="sv-SE" sz="1200" baseline="0" dirty="0" smtClean="0">
                <a:solidFill>
                  <a:schemeClr val="tx1"/>
                </a:solidFill>
              </a:rPr>
              <a:t> </a:t>
            </a:r>
            <a:r>
              <a:rPr lang="sv-SE" sz="1200" baseline="0" dirty="0" err="1" smtClean="0">
                <a:solidFill>
                  <a:schemeClr val="tx1"/>
                </a:solidFill>
              </a:rPr>
              <a:t>wow</a:t>
            </a:r>
            <a:r>
              <a:rPr lang="sv-SE" sz="1200" baseline="0" dirty="0" smtClean="0">
                <a:solidFill>
                  <a:schemeClr val="tx1"/>
                </a:solidFill>
              </a:rPr>
              <a:t> </a:t>
            </a:r>
            <a:r>
              <a:rPr lang="sv-SE" sz="1200" baseline="0" dirty="0" err="1" smtClean="0">
                <a:solidFill>
                  <a:schemeClr val="tx1"/>
                </a:solidFill>
              </a:rPr>
              <a:t>Norwegian</a:t>
            </a:r>
            <a:r>
              <a:rPr lang="sv-SE" sz="1200" baseline="0" dirty="0" smtClean="0">
                <a:solidFill>
                  <a:schemeClr val="tx1"/>
                </a:solidFill>
              </a:rPr>
              <a:t> must be an </a:t>
            </a:r>
            <a:r>
              <a:rPr lang="sv-SE" sz="1200" baseline="0" dirty="0" err="1" smtClean="0">
                <a:solidFill>
                  <a:schemeClr val="tx1"/>
                </a:solidFill>
              </a:rPr>
              <a:t>easy</a:t>
            </a:r>
            <a:r>
              <a:rPr lang="sv-SE" sz="1200" baseline="0" dirty="0" smtClean="0">
                <a:solidFill>
                  <a:schemeClr val="tx1"/>
                </a:solidFill>
              </a:rPr>
              <a:t> </a:t>
            </a:r>
            <a:r>
              <a:rPr lang="sv-SE" sz="1200" baseline="0" dirty="0" err="1" smtClean="0">
                <a:solidFill>
                  <a:schemeClr val="tx1"/>
                </a:solidFill>
              </a:rPr>
              <a:t>language</a:t>
            </a:r>
            <a:r>
              <a:rPr lang="sv-SE" sz="1200" baseline="0" dirty="0" smtClean="0">
                <a:solidFill>
                  <a:schemeClr val="tx1"/>
                </a:solidFill>
              </a:rPr>
              <a:t> </a:t>
            </a:r>
            <a:r>
              <a:rPr lang="sv-SE" sz="1200" baseline="0" dirty="0" err="1" smtClean="0">
                <a:solidFill>
                  <a:schemeClr val="tx1"/>
                </a:solidFill>
              </a:rPr>
              <a:t>after</a:t>
            </a:r>
            <a:r>
              <a:rPr lang="sv-SE" sz="1200" baseline="0" dirty="0" smtClean="0">
                <a:solidFill>
                  <a:schemeClr val="tx1"/>
                </a:solidFill>
              </a:rPr>
              <a:t> all, </a:t>
            </a:r>
            <a:r>
              <a:rPr lang="sv-SE" sz="1200" baseline="0" dirty="0" err="1" smtClean="0">
                <a:solidFill>
                  <a:schemeClr val="tx1"/>
                </a:solidFill>
              </a:rPr>
              <a:t>but</a:t>
            </a:r>
            <a:r>
              <a:rPr lang="sv-SE" sz="1200" baseline="0" dirty="0" smtClean="0">
                <a:solidFill>
                  <a:schemeClr val="tx1"/>
                </a:solidFill>
              </a:rPr>
              <a:t> on my </a:t>
            </a:r>
            <a:r>
              <a:rPr lang="sv-SE" sz="1200" baseline="0" dirty="0" err="1" smtClean="0">
                <a:solidFill>
                  <a:schemeClr val="tx1"/>
                </a:solidFill>
              </a:rPr>
              <a:t>first</a:t>
            </a:r>
            <a:r>
              <a:rPr lang="sv-SE" sz="1200" baseline="0" dirty="0" smtClean="0">
                <a:solidFill>
                  <a:schemeClr val="tx1"/>
                </a:solidFill>
              </a:rPr>
              <a:t> </a:t>
            </a:r>
            <a:r>
              <a:rPr lang="sv-SE" sz="1200" baseline="0" dirty="0" err="1" smtClean="0">
                <a:solidFill>
                  <a:schemeClr val="tx1"/>
                </a:solidFill>
              </a:rPr>
              <a:t>day</a:t>
            </a:r>
            <a:r>
              <a:rPr lang="sv-SE" sz="1200" baseline="0" dirty="0" smtClean="0">
                <a:solidFill>
                  <a:schemeClr val="tx1"/>
                </a:solidFill>
              </a:rPr>
              <a:t> at the </a:t>
            </a:r>
            <a:r>
              <a:rPr lang="sv-SE" sz="1200" baseline="0" dirty="0" err="1" smtClean="0">
                <a:solidFill>
                  <a:schemeClr val="tx1"/>
                </a:solidFill>
              </a:rPr>
              <a:t>Norwegian</a:t>
            </a:r>
            <a:r>
              <a:rPr lang="sv-SE" sz="1200" baseline="0" dirty="0" smtClean="0">
                <a:solidFill>
                  <a:schemeClr val="tx1"/>
                </a:solidFill>
              </a:rPr>
              <a:t> </a:t>
            </a:r>
            <a:r>
              <a:rPr lang="sv-SE" sz="1200" baseline="0" dirty="0" err="1" smtClean="0">
                <a:solidFill>
                  <a:schemeClr val="tx1"/>
                </a:solidFill>
              </a:rPr>
              <a:t>university</a:t>
            </a:r>
            <a:r>
              <a:rPr lang="sv-SE" sz="1200" baseline="0" dirty="0" smtClean="0">
                <a:solidFill>
                  <a:schemeClr val="tx1"/>
                </a:solidFill>
              </a:rPr>
              <a:t> I realised </a:t>
            </a:r>
            <a:r>
              <a:rPr lang="sv-SE" sz="1200" baseline="0" dirty="0" err="1" smtClean="0">
                <a:solidFill>
                  <a:schemeClr val="tx1"/>
                </a:solidFill>
              </a:rPr>
              <a:t>that</a:t>
            </a:r>
            <a:r>
              <a:rPr lang="sv-SE" sz="1200" baseline="0" dirty="0" smtClean="0">
                <a:solidFill>
                  <a:schemeClr val="tx1"/>
                </a:solidFill>
              </a:rPr>
              <a:t> </a:t>
            </a:r>
            <a:r>
              <a:rPr lang="sv-SE" sz="1200" baseline="0" dirty="0" err="1" smtClean="0">
                <a:solidFill>
                  <a:schemeClr val="tx1"/>
                </a:solidFill>
              </a:rPr>
              <a:t>besides</a:t>
            </a:r>
            <a:r>
              <a:rPr lang="sv-SE" sz="1200" baseline="0" dirty="0" smtClean="0">
                <a:solidFill>
                  <a:schemeClr val="tx1"/>
                </a:solidFill>
              </a:rPr>
              <a:t> a </a:t>
            </a:r>
            <a:r>
              <a:rPr lang="sv-SE" sz="1200" baseline="0" dirty="0" err="1" smtClean="0">
                <a:solidFill>
                  <a:schemeClr val="tx1"/>
                </a:solidFill>
              </a:rPr>
              <a:t>couple</a:t>
            </a:r>
            <a:r>
              <a:rPr lang="sv-SE" sz="1200" baseline="0" dirty="0" smtClean="0">
                <a:solidFill>
                  <a:schemeClr val="tx1"/>
                </a:solidFill>
              </a:rPr>
              <a:t> </a:t>
            </a:r>
            <a:r>
              <a:rPr lang="sv-SE" sz="1200" baseline="0" dirty="0" err="1" smtClean="0">
                <a:solidFill>
                  <a:schemeClr val="tx1"/>
                </a:solidFill>
              </a:rPr>
              <a:t>of</a:t>
            </a:r>
            <a:r>
              <a:rPr lang="sv-SE" sz="1200" baseline="0" dirty="0" smtClean="0">
                <a:solidFill>
                  <a:schemeClr val="tx1"/>
                </a:solidFill>
              </a:rPr>
              <a:t> </a:t>
            </a:r>
            <a:r>
              <a:rPr lang="sv-SE" sz="1200" baseline="0" dirty="0" err="1" smtClean="0">
                <a:solidFill>
                  <a:schemeClr val="tx1"/>
                </a:solidFill>
              </a:rPr>
              <a:t>names</a:t>
            </a:r>
            <a:r>
              <a:rPr lang="sv-SE" sz="1200" baseline="0" dirty="0" smtClean="0">
                <a:solidFill>
                  <a:schemeClr val="tx1"/>
                </a:solidFill>
              </a:rPr>
              <a:t> </a:t>
            </a:r>
            <a:r>
              <a:rPr lang="sv-SE" sz="1200" baseline="0" dirty="0" err="1" smtClean="0">
                <a:solidFill>
                  <a:schemeClr val="tx1"/>
                </a:solidFill>
              </a:rPr>
              <a:t>that</a:t>
            </a:r>
            <a:r>
              <a:rPr lang="sv-SE" sz="1200" baseline="0" dirty="0" smtClean="0">
                <a:solidFill>
                  <a:schemeClr val="tx1"/>
                </a:solidFill>
              </a:rPr>
              <a:t> </a:t>
            </a:r>
            <a:r>
              <a:rPr lang="sv-SE" sz="1200" baseline="0" dirty="0" err="1" smtClean="0">
                <a:solidFill>
                  <a:schemeClr val="tx1"/>
                </a:solidFill>
              </a:rPr>
              <a:t>were</a:t>
            </a:r>
            <a:r>
              <a:rPr lang="sv-SE" sz="1200" baseline="0" dirty="0" smtClean="0">
                <a:solidFill>
                  <a:schemeClr val="tx1"/>
                </a:solidFill>
              </a:rPr>
              <a:t> </a:t>
            </a:r>
            <a:r>
              <a:rPr lang="sv-SE" sz="1200" baseline="0" dirty="0" err="1" smtClean="0">
                <a:solidFill>
                  <a:schemeClr val="tx1"/>
                </a:solidFill>
              </a:rPr>
              <a:t>pronounced</a:t>
            </a:r>
            <a:r>
              <a:rPr lang="sv-SE" sz="1200" baseline="0" dirty="0" smtClean="0">
                <a:solidFill>
                  <a:schemeClr val="tx1"/>
                </a:solidFill>
              </a:rPr>
              <a:t> </a:t>
            </a:r>
            <a:r>
              <a:rPr lang="sv-SE" sz="1200" baseline="0" dirty="0" err="1" smtClean="0">
                <a:solidFill>
                  <a:schemeClr val="tx1"/>
                </a:solidFill>
              </a:rPr>
              <a:t>similar</a:t>
            </a:r>
            <a:r>
              <a:rPr lang="sv-SE" sz="1200" baseline="0" dirty="0" smtClean="0">
                <a:solidFill>
                  <a:schemeClr val="tx1"/>
                </a:solidFill>
              </a:rPr>
              <a:t> </a:t>
            </a:r>
            <a:r>
              <a:rPr lang="sv-SE" sz="1200" baseline="0" dirty="0" err="1" smtClean="0">
                <a:solidFill>
                  <a:schemeClr val="tx1"/>
                </a:solidFill>
              </a:rPr>
              <a:t>to</a:t>
            </a:r>
            <a:r>
              <a:rPr lang="sv-SE" sz="1200" baseline="0" dirty="0" smtClean="0">
                <a:solidFill>
                  <a:schemeClr val="tx1"/>
                </a:solidFill>
              </a:rPr>
              <a:t> my </a:t>
            </a:r>
            <a:r>
              <a:rPr lang="sv-SE" sz="1200" baseline="0" dirty="0" err="1" smtClean="0">
                <a:solidFill>
                  <a:schemeClr val="tx1"/>
                </a:solidFill>
              </a:rPr>
              <a:t>mother</a:t>
            </a:r>
            <a:r>
              <a:rPr lang="sv-SE" sz="1200" baseline="0" dirty="0" smtClean="0">
                <a:solidFill>
                  <a:schemeClr val="tx1"/>
                </a:solidFill>
              </a:rPr>
              <a:t> </a:t>
            </a:r>
            <a:r>
              <a:rPr lang="sv-SE" sz="1200" baseline="0" dirty="0" err="1" smtClean="0">
                <a:solidFill>
                  <a:schemeClr val="tx1"/>
                </a:solidFill>
              </a:rPr>
              <a:t>tongue</a:t>
            </a:r>
            <a:r>
              <a:rPr lang="sv-SE" sz="1200" baseline="0" dirty="0" smtClean="0">
                <a:solidFill>
                  <a:schemeClr val="tx1"/>
                </a:solidFill>
              </a:rPr>
              <a:t>, </a:t>
            </a:r>
            <a:r>
              <a:rPr lang="sv-SE" sz="1200" baseline="0" dirty="0" err="1" smtClean="0">
                <a:solidFill>
                  <a:schemeClr val="tx1"/>
                </a:solidFill>
              </a:rPr>
              <a:t>Norwegian</a:t>
            </a:r>
            <a:r>
              <a:rPr lang="sv-SE" sz="1200" baseline="0" dirty="0" smtClean="0">
                <a:solidFill>
                  <a:schemeClr val="tx1"/>
                </a:solidFill>
              </a:rPr>
              <a:t> and my </a:t>
            </a:r>
            <a:r>
              <a:rPr lang="sv-SE" sz="1200" baseline="0" dirty="0" err="1" smtClean="0">
                <a:solidFill>
                  <a:schemeClr val="tx1"/>
                </a:solidFill>
              </a:rPr>
              <a:t>mother</a:t>
            </a:r>
            <a:r>
              <a:rPr lang="sv-SE" sz="1200" baseline="0" dirty="0" smtClean="0">
                <a:solidFill>
                  <a:schemeClr val="tx1"/>
                </a:solidFill>
              </a:rPr>
              <a:t> </a:t>
            </a:r>
            <a:r>
              <a:rPr lang="sv-SE" sz="1200" baseline="0" dirty="0" err="1" smtClean="0">
                <a:solidFill>
                  <a:schemeClr val="tx1"/>
                </a:solidFill>
              </a:rPr>
              <a:t>tongue</a:t>
            </a:r>
            <a:r>
              <a:rPr lang="sv-SE" sz="1200" baseline="0" dirty="0" smtClean="0">
                <a:solidFill>
                  <a:schemeClr val="tx1"/>
                </a:solidFill>
              </a:rPr>
              <a:t> </a:t>
            </a:r>
            <a:r>
              <a:rPr lang="sv-SE" sz="1200" baseline="0" dirty="0" err="1" smtClean="0">
                <a:solidFill>
                  <a:schemeClr val="tx1"/>
                </a:solidFill>
              </a:rPr>
              <a:t>was</a:t>
            </a:r>
            <a:r>
              <a:rPr lang="sv-SE" sz="1200" baseline="0" dirty="0" smtClean="0">
                <a:solidFill>
                  <a:schemeClr val="tx1"/>
                </a:solidFill>
              </a:rPr>
              <a:t> like </a:t>
            </a:r>
            <a:r>
              <a:rPr lang="sv-SE" sz="1200" baseline="0" dirty="0" err="1" smtClean="0">
                <a:solidFill>
                  <a:schemeClr val="tx1"/>
                </a:solidFill>
              </a:rPr>
              <a:t>day</a:t>
            </a:r>
            <a:r>
              <a:rPr lang="sv-SE" sz="1200" baseline="0" dirty="0" smtClean="0">
                <a:solidFill>
                  <a:schemeClr val="tx1"/>
                </a:solidFill>
              </a:rPr>
              <a:t> and </a:t>
            </a:r>
            <a:r>
              <a:rPr lang="sv-SE" sz="1200" baseline="0" dirty="0" err="1" smtClean="0">
                <a:solidFill>
                  <a:schemeClr val="tx1"/>
                </a:solidFill>
              </a:rPr>
              <a:t>night</a:t>
            </a:r>
            <a:r>
              <a:rPr lang="sv-SE" sz="1200" baseline="0" dirty="0" smtClean="0">
                <a:solidFill>
                  <a:schemeClr val="tx1"/>
                </a:solidFill>
              </a:rPr>
              <a:t>. </a:t>
            </a:r>
            <a:r>
              <a:rPr lang="sv-SE" sz="1200" baseline="0" dirty="0" err="1" smtClean="0">
                <a:solidFill>
                  <a:schemeClr val="tx1"/>
                </a:solidFill>
              </a:rPr>
              <a:t>Reality</a:t>
            </a:r>
            <a:r>
              <a:rPr lang="sv-SE" sz="1200" baseline="0" dirty="0" smtClean="0">
                <a:solidFill>
                  <a:schemeClr val="tx1"/>
                </a:solidFill>
              </a:rPr>
              <a:t> check! </a:t>
            </a:r>
            <a:r>
              <a:rPr lang="sv-SE" sz="1200" baseline="0" dirty="0" err="1" smtClean="0">
                <a:solidFill>
                  <a:schemeClr val="tx1"/>
                </a:solidFill>
              </a:rPr>
              <a:t>Ignorance</a:t>
            </a:r>
            <a:r>
              <a:rPr lang="sv-SE" sz="1200" baseline="0" dirty="0" smtClean="0">
                <a:solidFill>
                  <a:schemeClr val="tx1"/>
                </a:solidFill>
              </a:rPr>
              <a:t> is </a:t>
            </a:r>
            <a:r>
              <a:rPr lang="sv-SE" sz="1200" baseline="0" dirty="0" err="1" smtClean="0">
                <a:solidFill>
                  <a:schemeClr val="tx1"/>
                </a:solidFill>
              </a:rPr>
              <a:t>bliss</a:t>
            </a:r>
            <a:r>
              <a:rPr lang="sv-SE" sz="1200" baseline="0" dirty="0" smtClean="0">
                <a:solidFill>
                  <a:schemeClr val="tx1"/>
                </a:solidFill>
              </a:rPr>
              <a:t>!  </a:t>
            </a:r>
            <a:r>
              <a:rPr lang="sv-SE" sz="1200" baseline="0" dirty="0" err="1" smtClean="0">
                <a:solidFill>
                  <a:schemeClr val="tx1"/>
                </a:solidFill>
              </a:rPr>
              <a:t>But</a:t>
            </a:r>
            <a:r>
              <a:rPr lang="sv-SE" sz="1200" baseline="0" dirty="0" smtClean="0">
                <a:solidFill>
                  <a:schemeClr val="tx1"/>
                </a:solidFill>
              </a:rPr>
              <a:t> I </a:t>
            </a:r>
            <a:r>
              <a:rPr lang="sv-SE" sz="1200" baseline="0" dirty="0" err="1" smtClean="0">
                <a:solidFill>
                  <a:schemeClr val="tx1"/>
                </a:solidFill>
              </a:rPr>
              <a:t>did</a:t>
            </a:r>
            <a:r>
              <a:rPr lang="sv-SE" sz="1200" baseline="0" dirty="0" smtClean="0">
                <a:solidFill>
                  <a:schemeClr val="tx1"/>
                </a:solidFill>
              </a:rPr>
              <a:t> </a:t>
            </a:r>
            <a:r>
              <a:rPr lang="sv-SE" sz="1200" baseline="0" dirty="0" err="1" smtClean="0">
                <a:solidFill>
                  <a:schemeClr val="tx1"/>
                </a:solidFill>
              </a:rPr>
              <a:t>see</a:t>
            </a:r>
            <a:r>
              <a:rPr lang="sv-SE" sz="1200" baseline="0" dirty="0" smtClean="0">
                <a:solidFill>
                  <a:schemeClr val="tx1"/>
                </a:solidFill>
              </a:rPr>
              <a:t> </a:t>
            </a:r>
            <a:r>
              <a:rPr lang="sv-SE" sz="1200" baseline="0" dirty="0" err="1" smtClean="0">
                <a:solidFill>
                  <a:schemeClr val="tx1"/>
                </a:solidFill>
              </a:rPr>
              <a:t>one</a:t>
            </a:r>
            <a:r>
              <a:rPr lang="sv-SE" sz="1200" baseline="0" dirty="0" smtClean="0">
                <a:solidFill>
                  <a:schemeClr val="tx1"/>
                </a:solidFill>
              </a:rPr>
              <a:t> </a:t>
            </a:r>
            <a:r>
              <a:rPr lang="sv-SE" sz="1200" baseline="0" dirty="0" err="1" smtClean="0">
                <a:solidFill>
                  <a:schemeClr val="tx1"/>
                </a:solidFill>
              </a:rPr>
              <a:t>tiny</a:t>
            </a:r>
            <a:r>
              <a:rPr lang="sv-SE" sz="1200" baseline="0" dirty="0" smtClean="0">
                <a:solidFill>
                  <a:schemeClr val="tx1"/>
                </a:solidFill>
              </a:rPr>
              <a:t> </a:t>
            </a:r>
            <a:r>
              <a:rPr lang="sv-SE" sz="1200" baseline="0" dirty="0" err="1" smtClean="0">
                <a:solidFill>
                  <a:schemeClr val="tx1"/>
                </a:solidFill>
              </a:rPr>
              <a:t>weeny</a:t>
            </a:r>
            <a:r>
              <a:rPr lang="sv-SE" sz="1200" baseline="0" dirty="0" smtClean="0">
                <a:solidFill>
                  <a:schemeClr val="tx1"/>
                </a:solidFill>
              </a:rPr>
              <a:t> </a:t>
            </a:r>
            <a:r>
              <a:rPr lang="sv-SE" sz="1200" baseline="0" dirty="0" err="1" smtClean="0">
                <a:solidFill>
                  <a:schemeClr val="tx1"/>
                </a:solidFill>
              </a:rPr>
              <a:t>similarity</a:t>
            </a:r>
            <a:r>
              <a:rPr lang="sv-SE" sz="1200" baseline="0" dirty="0" smtClean="0">
                <a:solidFill>
                  <a:schemeClr val="tx1"/>
                </a:solidFill>
              </a:rPr>
              <a:t>. </a:t>
            </a:r>
            <a:r>
              <a:rPr lang="sv-SE" sz="1200" baseline="0" dirty="0" err="1" smtClean="0">
                <a:solidFill>
                  <a:schemeClr val="tx1"/>
                </a:solidFill>
              </a:rPr>
              <a:t>Well</a:t>
            </a:r>
            <a:r>
              <a:rPr lang="sv-SE" sz="1200" baseline="0" dirty="0" smtClean="0">
                <a:solidFill>
                  <a:schemeClr val="tx1"/>
                </a:solidFill>
              </a:rPr>
              <a:t> back </a:t>
            </a:r>
            <a:r>
              <a:rPr lang="sv-SE" sz="1200" baseline="0" dirty="0" err="1" smtClean="0">
                <a:solidFill>
                  <a:schemeClr val="tx1"/>
                </a:solidFill>
              </a:rPr>
              <a:t>to</a:t>
            </a:r>
            <a:r>
              <a:rPr lang="sv-SE" sz="1200" baseline="0" dirty="0" smtClean="0">
                <a:solidFill>
                  <a:schemeClr val="tx1"/>
                </a:solidFill>
              </a:rPr>
              <a:t> </a:t>
            </a:r>
            <a:r>
              <a:rPr lang="sv-SE" sz="1200" baseline="0" dirty="0" err="1" smtClean="0">
                <a:solidFill>
                  <a:schemeClr val="tx1"/>
                </a:solidFill>
              </a:rPr>
              <a:t>continuing</a:t>
            </a:r>
            <a:r>
              <a:rPr lang="sv-SE" sz="1200" baseline="0" dirty="0" smtClean="0">
                <a:solidFill>
                  <a:schemeClr val="tx1"/>
                </a:solidFill>
              </a:rPr>
              <a:t> </a:t>
            </a:r>
            <a:r>
              <a:rPr lang="sv-SE" sz="1200" baseline="0" dirty="0" err="1" smtClean="0">
                <a:solidFill>
                  <a:schemeClr val="tx1"/>
                </a:solidFill>
              </a:rPr>
              <a:t>with</a:t>
            </a:r>
            <a:r>
              <a:rPr lang="sv-SE" sz="1200" baseline="0" dirty="0" smtClean="0">
                <a:solidFill>
                  <a:schemeClr val="tx1"/>
                </a:solidFill>
              </a:rPr>
              <a:t> </a:t>
            </a:r>
            <a:r>
              <a:rPr lang="sv-SE" sz="1200" baseline="0" dirty="0" err="1" smtClean="0">
                <a:solidFill>
                  <a:schemeClr val="tx1"/>
                </a:solidFill>
              </a:rPr>
              <a:t>what</a:t>
            </a:r>
            <a:r>
              <a:rPr lang="sv-SE" sz="1200" baseline="0" dirty="0" smtClean="0">
                <a:solidFill>
                  <a:schemeClr val="tx1"/>
                </a:solidFill>
              </a:rPr>
              <a:t> I </a:t>
            </a:r>
            <a:r>
              <a:rPr lang="sv-SE" sz="1200" baseline="0" dirty="0" err="1" smtClean="0">
                <a:solidFill>
                  <a:schemeClr val="tx1"/>
                </a:solidFill>
              </a:rPr>
              <a:t>was</a:t>
            </a:r>
            <a:r>
              <a:rPr lang="sv-SE" sz="1200" baseline="0" dirty="0" smtClean="0">
                <a:solidFill>
                  <a:schemeClr val="tx1"/>
                </a:solidFill>
              </a:rPr>
              <a:t> </a:t>
            </a:r>
            <a:r>
              <a:rPr lang="sv-SE" sz="1200" baseline="0" dirty="0" err="1" smtClean="0">
                <a:solidFill>
                  <a:schemeClr val="tx1"/>
                </a:solidFill>
              </a:rPr>
              <a:t>saying</a:t>
            </a:r>
            <a:r>
              <a:rPr lang="sv-SE" sz="1200" baseline="0" dirty="0" smtClean="0">
                <a:solidFill>
                  <a:schemeClr val="tx1"/>
                </a:solidFill>
              </a:rPr>
              <a:t> </a:t>
            </a:r>
            <a:r>
              <a:rPr lang="sv-SE" sz="1200" baseline="0" dirty="0" err="1" smtClean="0">
                <a:solidFill>
                  <a:schemeClr val="tx1"/>
                </a:solidFill>
              </a:rPr>
              <a:t>about</a:t>
            </a:r>
            <a:r>
              <a:rPr lang="sv-SE" sz="1200" baseline="0" dirty="0" smtClean="0">
                <a:solidFill>
                  <a:schemeClr val="tx1"/>
                </a:solidFill>
              </a:rPr>
              <a:t> the </a:t>
            </a:r>
            <a:r>
              <a:rPr lang="sv-SE" sz="1200" baseline="0" dirty="0" err="1" smtClean="0">
                <a:solidFill>
                  <a:schemeClr val="tx1"/>
                </a:solidFill>
              </a:rPr>
              <a:t>importance</a:t>
            </a:r>
            <a:r>
              <a:rPr lang="sv-SE" sz="1200" baseline="0" dirty="0" smtClean="0">
                <a:solidFill>
                  <a:schemeClr val="tx1"/>
                </a:solidFill>
              </a:rPr>
              <a:t> </a:t>
            </a:r>
            <a:r>
              <a:rPr lang="sv-SE" sz="1200" baseline="0" dirty="0" err="1" smtClean="0">
                <a:solidFill>
                  <a:schemeClr val="tx1"/>
                </a:solidFill>
              </a:rPr>
              <a:t>of</a:t>
            </a:r>
            <a:r>
              <a:rPr lang="sv-SE" sz="1200" baseline="0" dirty="0" smtClean="0">
                <a:solidFill>
                  <a:schemeClr val="tx1"/>
                </a:solidFill>
              </a:rPr>
              <a:t> </a:t>
            </a:r>
            <a:r>
              <a:rPr lang="sv-SE" sz="1200" baseline="0" dirty="0" err="1" smtClean="0">
                <a:solidFill>
                  <a:schemeClr val="tx1"/>
                </a:solidFill>
              </a:rPr>
              <a:t>learning</a:t>
            </a:r>
            <a:r>
              <a:rPr lang="sv-SE" sz="1200" baseline="0" dirty="0" smtClean="0">
                <a:solidFill>
                  <a:schemeClr val="tx1"/>
                </a:solidFill>
              </a:rPr>
              <a:t> </a:t>
            </a:r>
            <a:r>
              <a:rPr lang="sv-SE" sz="1200" baseline="0" dirty="0" err="1" smtClean="0">
                <a:solidFill>
                  <a:schemeClr val="tx1"/>
                </a:solidFill>
              </a:rPr>
              <a:t>languages</a:t>
            </a:r>
            <a:r>
              <a:rPr lang="sv-SE" sz="1200" baseline="0" dirty="0" smtClean="0">
                <a:solidFill>
                  <a:schemeClr val="tx1"/>
                </a:solidFill>
              </a:rPr>
              <a:t>.</a:t>
            </a:r>
            <a:endParaRPr lang="sv-SE" sz="1200" dirty="0" smtClean="0">
              <a:solidFill>
                <a:schemeClr val="tx1"/>
              </a:solidFill>
            </a:endParaRPr>
          </a:p>
          <a:p>
            <a:pPr>
              <a:buFontTx/>
              <a:buNone/>
            </a:pPr>
            <a:r>
              <a:rPr lang="sv-SE" sz="1200" dirty="0" err="1" smtClean="0">
                <a:solidFill>
                  <a:schemeClr val="tx1"/>
                </a:solidFill>
              </a:rPr>
              <a:t>You</a:t>
            </a:r>
            <a:r>
              <a:rPr lang="sv-SE" sz="1200" dirty="0" smtClean="0">
                <a:solidFill>
                  <a:schemeClr val="tx1"/>
                </a:solidFill>
              </a:rPr>
              <a:t> </a:t>
            </a:r>
            <a:r>
              <a:rPr lang="sv-SE" sz="1200" dirty="0" err="1" smtClean="0">
                <a:solidFill>
                  <a:schemeClr val="tx1"/>
                </a:solidFill>
              </a:rPr>
              <a:t>develop</a:t>
            </a:r>
            <a:r>
              <a:rPr lang="sv-SE" sz="1200" dirty="0" smtClean="0">
                <a:solidFill>
                  <a:schemeClr val="tx1"/>
                </a:solidFill>
              </a:rPr>
              <a:t> 4 </a:t>
            </a:r>
            <a:r>
              <a:rPr lang="sv-SE" sz="1200" dirty="0" err="1" smtClean="0">
                <a:solidFill>
                  <a:schemeClr val="tx1"/>
                </a:solidFill>
              </a:rPr>
              <a:t>key</a:t>
            </a:r>
            <a:r>
              <a:rPr lang="sv-SE" sz="1200" dirty="0" smtClean="0">
                <a:solidFill>
                  <a:schemeClr val="tx1"/>
                </a:solidFill>
              </a:rPr>
              <a:t> </a:t>
            </a:r>
            <a:r>
              <a:rPr lang="sv-SE" sz="1200" dirty="0" err="1" smtClean="0">
                <a:solidFill>
                  <a:schemeClr val="tx1"/>
                </a:solidFill>
              </a:rPr>
              <a:t>skills</a:t>
            </a:r>
            <a:r>
              <a:rPr lang="sv-SE" sz="1200" dirty="0" smtClean="0">
                <a:solidFill>
                  <a:schemeClr val="tx1"/>
                </a:solidFill>
              </a:rPr>
              <a:t> as </a:t>
            </a:r>
            <a:r>
              <a:rPr lang="sv-SE" sz="1200" dirty="0" err="1" smtClean="0">
                <a:solidFill>
                  <a:schemeClr val="tx1"/>
                </a:solidFill>
              </a:rPr>
              <a:t>we</a:t>
            </a:r>
            <a:r>
              <a:rPr lang="sv-SE" sz="1200" dirty="0" smtClean="0">
                <a:solidFill>
                  <a:schemeClr val="tx1"/>
                </a:solidFill>
              </a:rPr>
              <a:t> all </a:t>
            </a:r>
            <a:r>
              <a:rPr lang="sv-SE" sz="1200" dirty="0" err="1" smtClean="0">
                <a:solidFill>
                  <a:schemeClr val="tx1"/>
                </a:solidFill>
              </a:rPr>
              <a:t>know</a:t>
            </a:r>
            <a:r>
              <a:rPr lang="sv-SE" sz="1200" dirty="0" smtClean="0">
                <a:solidFill>
                  <a:schemeClr val="tx1"/>
                </a:solidFill>
              </a:rPr>
              <a:t> ; </a:t>
            </a:r>
            <a:r>
              <a:rPr lang="sv-SE" sz="1200" dirty="0" err="1" smtClean="0">
                <a:solidFill>
                  <a:schemeClr val="tx1"/>
                </a:solidFill>
              </a:rPr>
              <a:t>listening</a:t>
            </a:r>
            <a:r>
              <a:rPr lang="sv-SE" sz="1200" dirty="0" smtClean="0">
                <a:solidFill>
                  <a:schemeClr val="tx1"/>
                </a:solidFill>
              </a:rPr>
              <a:t>, </a:t>
            </a:r>
            <a:r>
              <a:rPr lang="sv-SE" sz="1200" dirty="0" err="1" smtClean="0">
                <a:solidFill>
                  <a:schemeClr val="tx1"/>
                </a:solidFill>
              </a:rPr>
              <a:t>reading</a:t>
            </a:r>
            <a:r>
              <a:rPr lang="sv-SE" sz="1200" dirty="0" smtClean="0">
                <a:solidFill>
                  <a:schemeClr val="tx1"/>
                </a:solidFill>
              </a:rPr>
              <a:t>, </a:t>
            </a:r>
            <a:r>
              <a:rPr lang="sv-SE" sz="1200" dirty="0" err="1" smtClean="0">
                <a:solidFill>
                  <a:schemeClr val="tx1"/>
                </a:solidFill>
              </a:rPr>
              <a:t>speaking</a:t>
            </a:r>
            <a:r>
              <a:rPr lang="sv-SE" sz="1200" dirty="0" smtClean="0">
                <a:solidFill>
                  <a:schemeClr val="tx1"/>
                </a:solidFill>
              </a:rPr>
              <a:t> and </a:t>
            </a:r>
            <a:r>
              <a:rPr lang="sv-SE" sz="1200" dirty="0" err="1" smtClean="0">
                <a:solidFill>
                  <a:schemeClr val="tx1"/>
                </a:solidFill>
              </a:rPr>
              <a:t>writing</a:t>
            </a:r>
            <a:endParaRPr lang="sv-SE" sz="1200" dirty="0" smtClean="0">
              <a:solidFill>
                <a:schemeClr val="tx1"/>
              </a:solidFill>
            </a:endParaRPr>
          </a:p>
          <a:p>
            <a:pPr>
              <a:buFontTx/>
              <a:buNone/>
            </a:pPr>
            <a:r>
              <a:rPr lang="sv-SE" sz="1200" dirty="0" err="1" smtClean="0">
                <a:solidFill>
                  <a:schemeClr val="tx1"/>
                </a:solidFill>
              </a:rPr>
              <a:t>Speaking</a:t>
            </a:r>
            <a:r>
              <a:rPr lang="sv-SE" sz="1200" dirty="0" smtClean="0">
                <a:solidFill>
                  <a:schemeClr val="tx1"/>
                </a:solidFill>
              </a:rPr>
              <a:t> </a:t>
            </a:r>
            <a:r>
              <a:rPr lang="sv-SE" sz="1200" dirty="0" err="1" smtClean="0">
                <a:solidFill>
                  <a:schemeClr val="tx1"/>
                </a:solidFill>
              </a:rPr>
              <a:t>more</a:t>
            </a:r>
            <a:r>
              <a:rPr lang="sv-SE" sz="1200" dirty="0" smtClean="0">
                <a:solidFill>
                  <a:schemeClr val="tx1"/>
                </a:solidFill>
              </a:rPr>
              <a:t> </a:t>
            </a:r>
            <a:r>
              <a:rPr lang="sv-SE" sz="1200" dirty="0" err="1" smtClean="0">
                <a:solidFill>
                  <a:schemeClr val="tx1"/>
                </a:solidFill>
              </a:rPr>
              <a:t>than</a:t>
            </a:r>
            <a:r>
              <a:rPr lang="sv-SE" sz="1200" dirty="0" smtClean="0">
                <a:solidFill>
                  <a:schemeClr val="tx1"/>
                </a:solidFill>
              </a:rPr>
              <a:t> </a:t>
            </a:r>
            <a:r>
              <a:rPr lang="sv-SE" sz="1200" dirty="0" err="1" smtClean="0">
                <a:solidFill>
                  <a:schemeClr val="tx1"/>
                </a:solidFill>
              </a:rPr>
              <a:t>one</a:t>
            </a:r>
            <a:r>
              <a:rPr lang="sv-SE" sz="1200" dirty="0" smtClean="0">
                <a:solidFill>
                  <a:schemeClr val="tx1"/>
                </a:solidFill>
              </a:rPr>
              <a:t> </a:t>
            </a:r>
            <a:r>
              <a:rPr lang="sv-SE" sz="1200" dirty="0" err="1" smtClean="0">
                <a:solidFill>
                  <a:schemeClr val="tx1"/>
                </a:solidFill>
              </a:rPr>
              <a:t>language</a:t>
            </a:r>
            <a:r>
              <a:rPr lang="sv-SE" sz="1200" dirty="0" smtClean="0">
                <a:solidFill>
                  <a:schemeClr val="tx1"/>
                </a:solidFill>
              </a:rPr>
              <a:t> </a:t>
            </a:r>
            <a:r>
              <a:rPr lang="sv-SE" sz="1200" dirty="0" err="1" smtClean="0">
                <a:solidFill>
                  <a:schemeClr val="tx1"/>
                </a:solidFill>
              </a:rPr>
              <a:t>increases</a:t>
            </a:r>
            <a:r>
              <a:rPr lang="sv-SE" sz="1200" dirty="0" smtClean="0">
                <a:solidFill>
                  <a:schemeClr val="tx1"/>
                </a:solidFill>
              </a:rPr>
              <a:t> </a:t>
            </a:r>
            <a:r>
              <a:rPr lang="sv-SE" sz="1200" dirty="0" err="1" smtClean="0">
                <a:solidFill>
                  <a:schemeClr val="tx1"/>
                </a:solidFill>
              </a:rPr>
              <a:t>your</a:t>
            </a:r>
            <a:r>
              <a:rPr lang="sv-SE" sz="1200" dirty="0" smtClean="0">
                <a:solidFill>
                  <a:schemeClr val="tx1"/>
                </a:solidFill>
              </a:rPr>
              <a:t> </a:t>
            </a:r>
            <a:r>
              <a:rPr lang="sv-SE" sz="1200" dirty="0" err="1" smtClean="0">
                <a:solidFill>
                  <a:schemeClr val="tx1"/>
                </a:solidFill>
              </a:rPr>
              <a:t>brain</a:t>
            </a:r>
            <a:r>
              <a:rPr lang="sv-SE" sz="1200" dirty="0" smtClean="0">
                <a:solidFill>
                  <a:schemeClr val="tx1"/>
                </a:solidFill>
              </a:rPr>
              <a:t> </a:t>
            </a:r>
            <a:r>
              <a:rPr lang="sv-SE" sz="1200" dirty="0" err="1" smtClean="0">
                <a:solidFill>
                  <a:schemeClr val="tx1"/>
                </a:solidFill>
              </a:rPr>
              <a:t>capacity</a:t>
            </a:r>
            <a:r>
              <a:rPr lang="sv-SE" sz="1200" dirty="0" smtClean="0">
                <a:solidFill>
                  <a:schemeClr val="tx1"/>
                </a:solidFill>
              </a:rPr>
              <a:t> and </a:t>
            </a:r>
            <a:r>
              <a:rPr lang="sv-SE" sz="1200" dirty="0" err="1" smtClean="0">
                <a:solidFill>
                  <a:schemeClr val="tx1"/>
                </a:solidFill>
              </a:rPr>
              <a:t>you</a:t>
            </a:r>
            <a:r>
              <a:rPr lang="sv-SE" sz="1200" dirty="0" smtClean="0">
                <a:solidFill>
                  <a:schemeClr val="tx1"/>
                </a:solidFill>
              </a:rPr>
              <a:t> </a:t>
            </a:r>
            <a:r>
              <a:rPr lang="sv-SE" sz="1200" dirty="0" err="1" smtClean="0">
                <a:solidFill>
                  <a:schemeClr val="tx1"/>
                </a:solidFill>
              </a:rPr>
              <a:t>have</a:t>
            </a:r>
            <a:r>
              <a:rPr lang="sv-SE" sz="1200" dirty="0" smtClean="0">
                <a:solidFill>
                  <a:schemeClr val="tx1"/>
                </a:solidFill>
              </a:rPr>
              <a:t> </a:t>
            </a:r>
            <a:r>
              <a:rPr lang="sv-SE" sz="1200" dirty="0" err="1" smtClean="0">
                <a:solidFill>
                  <a:schemeClr val="tx1"/>
                </a:solidFill>
              </a:rPr>
              <a:t>better</a:t>
            </a:r>
            <a:r>
              <a:rPr lang="sv-SE" sz="1200" dirty="0" smtClean="0">
                <a:solidFill>
                  <a:schemeClr val="tx1"/>
                </a:solidFill>
              </a:rPr>
              <a:t> </a:t>
            </a:r>
            <a:r>
              <a:rPr lang="sv-SE" sz="1200" dirty="0" err="1" smtClean="0">
                <a:solidFill>
                  <a:schemeClr val="tx1"/>
                </a:solidFill>
              </a:rPr>
              <a:t>memory</a:t>
            </a:r>
            <a:r>
              <a:rPr lang="sv-SE" sz="1200" dirty="0" smtClean="0">
                <a:solidFill>
                  <a:schemeClr val="tx1"/>
                </a:solidFill>
              </a:rPr>
              <a:t> </a:t>
            </a:r>
            <a:r>
              <a:rPr lang="sv-SE" sz="1200" dirty="0" err="1" smtClean="0">
                <a:solidFill>
                  <a:schemeClr val="tx1"/>
                </a:solidFill>
              </a:rPr>
              <a:t>too</a:t>
            </a:r>
            <a:endParaRPr lang="sv-SE" sz="1200" dirty="0" smtClean="0">
              <a:solidFill>
                <a:schemeClr val="tx1"/>
              </a:solidFill>
            </a:endParaRPr>
          </a:p>
          <a:p>
            <a:pPr>
              <a:buFontTx/>
              <a:buNone/>
            </a:pPr>
            <a:r>
              <a:rPr lang="sv-SE" sz="1200" dirty="0" err="1" smtClean="0">
                <a:solidFill>
                  <a:schemeClr val="tx1"/>
                </a:solidFill>
              </a:rPr>
              <a:t>Give</a:t>
            </a:r>
            <a:r>
              <a:rPr lang="sv-SE" sz="1200" dirty="0" smtClean="0">
                <a:solidFill>
                  <a:schemeClr val="tx1"/>
                </a:solidFill>
              </a:rPr>
              <a:t> </a:t>
            </a:r>
            <a:r>
              <a:rPr lang="sv-SE" sz="1200" dirty="0" err="1" smtClean="0">
                <a:solidFill>
                  <a:schemeClr val="tx1"/>
                </a:solidFill>
              </a:rPr>
              <a:t>Your</a:t>
            </a:r>
            <a:r>
              <a:rPr lang="sv-SE" sz="1200" dirty="0" smtClean="0">
                <a:solidFill>
                  <a:schemeClr val="tx1"/>
                </a:solidFill>
              </a:rPr>
              <a:t> Brain a </a:t>
            </a:r>
            <a:r>
              <a:rPr lang="sv-SE" sz="1200" dirty="0" err="1" smtClean="0">
                <a:solidFill>
                  <a:schemeClr val="tx1"/>
                </a:solidFill>
              </a:rPr>
              <a:t>boost</a:t>
            </a:r>
            <a:r>
              <a:rPr lang="sv-SE" sz="1200" dirty="0" smtClean="0">
                <a:solidFill>
                  <a:schemeClr val="tx1"/>
                </a:solidFill>
              </a:rPr>
              <a:t>.</a:t>
            </a:r>
          </a:p>
          <a:p>
            <a:pPr>
              <a:buFontTx/>
              <a:buNone/>
            </a:pPr>
            <a:r>
              <a:rPr lang="sv-SE" sz="1200" dirty="0" smtClean="0">
                <a:solidFill>
                  <a:schemeClr val="tx1"/>
                </a:solidFill>
              </a:rPr>
              <a:t> </a:t>
            </a:r>
            <a:r>
              <a:rPr lang="sv-SE" sz="1200" dirty="0" err="1" smtClean="0">
                <a:solidFill>
                  <a:schemeClr val="tx1"/>
                </a:solidFill>
              </a:rPr>
              <a:t>Speaking</a:t>
            </a:r>
            <a:r>
              <a:rPr lang="sv-SE" sz="1200" dirty="0" smtClean="0">
                <a:solidFill>
                  <a:schemeClr val="tx1"/>
                </a:solidFill>
              </a:rPr>
              <a:t> a second </a:t>
            </a:r>
            <a:r>
              <a:rPr lang="sv-SE" sz="1200" dirty="0" err="1" smtClean="0">
                <a:solidFill>
                  <a:schemeClr val="tx1"/>
                </a:solidFill>
              </a:rPr>
              <a:t>language</a:t>
            </a:r>
            <a:r>
              <a:rPr lang="sv-SE" sz="1200" dirty="0" smtClean="0">
                <a:solidFill>
                  <a:schemeClr val="tx1"/>
                </a:solidFill>
              </a:rPr>
              <a:t> </a:t>
            </a:r>
            <a:r>
              <a:rPr lang="sv-SE" sz="1200" dirty="0" err="1" smtClean="0">
                <a:solidFill>
                  <a:schemeClr val="tx1"/>
                </a:solidFill>
              </a:rPr>
              <a:t>each</a:t>
            </a:r>
            <a:r>
              <a:rPr lang="sv-SE" sz="1200" dirty="0" smtClean="0">
                <a:solidFill>
                  <a:schemeClr val="tx1"/>
                </a:solidFill>
              </a:rPr>
              <a:t> </a:t>
            </a:r>
            <a:r>
              <a:rPr lang="sv-SE" sz="1200" dirty="0" err="1" smtClean="0">
                <a:solidFill>
                  <a:schemeClr val="tx1"/>
                </a:solidFill>
              </a:rPr>
              <a:t>day</a:t>
            </a:r>
            <a:r>
              <a:rPr lang="sv-SE" sz="1200" dirty="0" smtClean="0">
                <a:solidFill>
                  <a:schemeClr val="tx1"/>
                </a:solidFill>
              </a:rPr>
              <a:t> </a:t>
            </a:r>
            <a:r>
              <a:rPr lang="sv-SE" sz="1200" dirty="0" err="1" smtClean="0">
                <a:solidFill>
                  <a:schemeClr val="tx1"/>
                </a:solidFill>
              </a:rPr>
              <a:t>really</a:t>
            </a:r>
            <a:r>
              <a:rPr lang="sv-SE" sz="1200" dirty="0" smtClean="0">
                <a:solidFill>
                  <a:schemeClr val="tx1"/>
                </a:solidFill>
              </a:rPr>
              <a:t> </a:t>
            </a:r>
            <a:r>
              <a:rPr lang="sv-SE" sz="1200" dirty="0" err="1" smtClean="0">
                <a:solidFill>
                  <a:schemeClr val="tx1"/>
                </a:solidFill>
              </a:rPr>
              <a:t>can</a:t>
            </a:r>
            <a:r>
              <a:rPr lang="sv-SE" sz="1200" dirty="0" smtClean="0">
                <a:solidFill>
                  <a:schemeClr val="tx1"/>
                </a:solidFill>
              </a:rPr>
              <a:t> </a:t>
            </a:r>
            <a:r>
              <a:rPr lang="sv-SE" sz="1200" dirty="0" err="1" smtClean="0">
                <a:solidFill>
                  <a:schemeClr val="tx1"/>
                </a:solidFill>
              </a:rPr>
              <a:t>keep</a:t>
            </a:r>
            <a:r>
              <a:rPr lang="sv-SE" sz="1200" dirty="0" smtClean="0">
                <a:solidFill>
                  <a:schemeClr val="tx1"/>
                </a:solidFill>
              </a:rPr>
              <a:t> the </a:t>
            </a:r>
            <a:r>
              <a:rPr lang="sv-SE" sz="1200" dirty="0" err="1" smtClean="0">
                <a:solidFill>
                  <a:schemeClr val="tx1"/>
                </a:solidFill>
              </a:rPr>
              <a:t>doctor</a:t>
            </a:r>
            <a:r>
              <a:rPr lang="sv-SE" sz="1200" dirty="0" smtClean="0">
                <a:solidFill>
                  <a:schemeClr val="tx1"/>
                </a:solidFill>
              </a:rPr>
              <a:t> </a:t>
            </a:r>
            <a:r>
              <a:rPr lang="sv-SE" sz="1200" dirty="0" err="1" smtClean="0">
                <a:solidFill>
                  <a:schemeClr val="tx1"/>
                </a:solidFill>
              </a:rPr>
              <a:t>away</a:t>
            </a:r>
            <a:r>
              <a:rPr lang="sv-SE" sz="1200" dirty="0" smtClean="0">
                <a:solidFill>
                  <a:schemeClr val="tx1"/>
                </a:solidFill>
              </a:rPr>
              <a:t>! </a:t>
            </a:r>
            <a:r>
              <a:rPr lang="sv-SE" sz="1200" dirty="0" err="1" smtClean="0">
                <a:solidFill>
                  <a:schemeClr val="tx1"/>
                </a:solidFill>
              </a:rPr>
              <a:t>Study</a:t>
            </a:r>
            <a:r>
              <a:rPr lang="sv-SE" sz="1200" dirty="0" smtClean="0">
                <a:solidFill>
                  <a:schemeClr val="tx1"/>
                </a:solidFill>
              </a:rPr>
              <a:t> </a:t>
            </a:r>
            <a:r>
              <a:rPr lang="sv-SE" sz="1200" dirty="0" err="1" smtClean="0">
                <a:solidFill>
                  <a:schemeClr val="tx1"/>
                </a:solidFill>
              </a:rPr>
              <a:t>after</a:t>
            </a:r>
            <a:r>
              <a:rPr lang="sv-SE" sz="1200" dirty="0" smtClean="0">
                <a:solidFill>
                  <a:schemeClr val="tx1"/>
                </a:solidFill>
              </a:rPr>
              <a:t> </a:t>
            </a:r>
            <a:r>
              <a:rPr lang="sv-SE" sz="1200" dirty="0" err="1" smtClean="0">
                <a:solidFill>
                  <a:schemeClr val="tx1"/>
                </a:solidFill>
              </a:rPr>
              <a:t>study</a:t>
            </a:r>
            <a:r>
              <a:rPr lang="sv-SE" sz="1200" dirty="0" smtClean="0">
                <a:solidFill>
                  <a:schemeClr val="tx1"/>
                </a:solidFill>
              </a:rPr>
              <a:t> has demonstrated the </a:t>
            </a:r>
            <a:r>
              <a:rPr lang="sv-SE" sz="1200" dirty="0" err="1" smtClean="0">
                <a:solidFill>
                  <a:schemeClr val="tx1"/>
                </a:solidFill>
              </a:rPr>
              <a:t>cognitive</a:t>
            </a:r>
            <a:r>
              <a:rPr lang="sv-SE" sz="1200" dirty="0" smtClean="0">
                <a:solidFill>
                  <a:schemeClr val="tx1"/>
                </a:solidFill>
              </a:rPr>
              <a:t> benefits </a:t>
            </a:r>
            <a:r>
              <a:rPr lang="sv-SE" sz="1200" dirty="0" err="1" smtClean="0">
                <a:solidFill>
                  <a:schemeClr val="tx1"/>
                </a:solidFill>
              </a:rPr>
              <a:t>of</a:t>
            </a:r>
            <a:r>
              <a:rPr lang="sv-SE" sz="1200" dirty="0" smtClean="0">
                <a:solidFill>
                  <a:schemeClr val="tx1"/>
                </a:solidFill>
              </a:rPr>
              <a:t> </a:t>
            </a:r>
            <a:r>
              <a:rPr lang="sv-SE" sz="1200" dirty="0" err="1" smtClean="0">
                <a:solidFill>
                  <a:schemeClr val="tx1"/>
                </a:solidFill>
              </a:rPr>
              <a:t>learning</a:t>
            </a:r>
            <a:r>
              <a:rPr lang="sv-SE" sz="1200" dirty="0" smtClean="0">
                <a:solidFill>
                  <a:schemeClr val="tx1"/>
                </a:solidFill>
              </a:rPr>
              <a:t> </a:t>
            </a:r>
            <a:r>
              <a:rPr lang="sv-SE" sz="1200" dirty="0" err="1" smtClean="0">
                <a:solidFill>
                  <a:schemeClr val="tx1"/>
                </a:solidFill>
              </a:rPr>
              <a:t>another</a:t>
            </a:r>
            <a:r>
              <a:rPr lang="sv-SE" sz="1200" dirty="0" smtClean="0">
                <a:solidFill>
                  <a:schemeClr val="tx1"/>
                </a:solidFill>
              </a:rPr>
              <a:t> </a:t>
            </a:r>
            <a:r>
              <a:rPr lang="sv-SE" sz="1200" dirty="0" err="1" smtClean="0">
                <a:solidFill>
                  <a:schemeClr val="tx1"/>
                </a:solidFill>
              </a:rPr>
              <a:t>language</a:t>
            </a:r>
            <a:r>
              <a:rPr lang="sv-SE" sz="1200" dirty="0" smtClean="0">
                <a:solidFill>
                  <a:schemeClr val="tx1"/>
                </a:solidFill>
              </a:rPr>
              <a:t>, no </a:t>
            </a:r>
            <a:r>
              <a:rPr lang="sv-SE" sz="1200" dirty="0" err="1" smtClean="0">
                <a:solidFill>
                  <a:schemeClr val="tx1"/>
                </a:solidFill>
              </a:rPr>
              <a:t>matter</a:t>
            </a:r>
            <a:r>
              <a:rPr lang="sv-SE" sz="1200" dirty="0" smtClean="0">
                <a:solidFill>
                  <a:schemeClr val="tx1"/>
                </a:solidFill>
              </a:rPr>
              <a:t> </a:t>
            </a:r>
            <a:r>
              <a:rPr lang="sv-SE" sz="1200" dirty="0" err="1" smtClean="0">
                <a:solidFill>
                  <a:schemeClr val="tx1"/>
                </a:solidFill>
              </a:rPr>
              <a:t>how</a:t>
            </a:r>
            <a:r>
              <a:rPr lang="sv-SE" sz="1200" dirty="0" smtClean="0">
                <a:solidFill>
                  <a:schemeClr val="tx1"/>
                </a:solidFill>
              </a:rPr>
              <a:t> old </a:t>
            </a:r>
            <a:r>
              <a:rPr lang="sv-SE" sz="1200" dirty="0" err="1" smtClean="0">
                <a:solidFill>
                  <a:schemeClr val="tx1"/>
                </a:solidFill>
              </a:rPr>
              <a:t>you</a:t>
            </a:r>
            <a:r>
              <a:rPr lang="sv-SE" sz="1200" dirty="0" smtClean="0">
                <a:solidFill>
                  <a:schemeClr val="tx1"/>
                </a:solidFill>
              </a:rPr>
              <a:t> </a:t>
            </a:r>
            <a:r>
              <a:rPr lang="sv-SE" sz="1200" dirty="0" err="1" smtClean="0">
                <a:solidFill>
                  <a:schemeClr val="tx1"/>
                </a:solidFill>
              </a:rPr>
              <a:t>are</a:t>
            </a:r>
            <a:r>
              <a:rPr lang="sv-SE" sz="1200" dirty="0" smtClean="0">
                <a:solidFill>
                  <a:schemeClr val="tx1"/>
                </a:solidFill>
              </a:rPr>
              <a:t>. </a:t>
            </a:r>
            <a:r>
              <a:rPr lang="sv-SE" sz="1200" dirty="0" err="1" smtClean="0">
                <a:solidFill>
                  <a:schemeClr val="tx1"/>
                </a:solidFill>
              </a:rPr>
              <a:t>Memory</a:t>
            </a:r>
            <a:r>
              <a:rPr lang="sv-SE" sz="1200" dirty="0" smtClean="0">
                <a:solidFill>
                  <a:schemeClr val="tx1"/>
                </a:solidFill>
              </a:rPr>
              <a:t> </a:t>
            </a:r>
            <a:r>
              <a:rPr lang="sv-SE" sz="1200" dirty="0" err="1" smtClean="0">
                <a:solidFill>
                  <a:schemeClr val="tx1"/>
                </a:solidFill>
              </a:rPr>
              <a:t>improvement</a:t>
            </a:r>
            <a:r>
              <a:rPr lang="sv-SE" sz="1200" dirty="0" smtClean="0">
                <a:solidFill>
                  <a:schemeClr val="tx1"/>
                </a:solidFill>
              </a:rPr>
              <a:t>, </a:t>
            </a:r>
            <a:r>
              <a:rPr lang="sv-SE" sz="1200" dirty="0" err="1" smtClean="0">
                <a:solidFill>
                  <a:schemeClr val="tx1"/>
                </a:solidFill>
              </a:rPr>
              <a:t>longer</a:t>
            </a:r>
            <a:r>
              <a:rPr lang="sv-SE" sz="1200" dirty="0" smtClean="0">
                <a:solidFill>
                  <a:schemeClr val="tx1"/>
                </a:solidFill>
              </a:rPr>
              <a:t> attention span, and a </a:t>
            </a:r>
            <a:r>
              <a:rPr lang="sv-SE" sz="1200" dirty="0" err="1" smtClean="0">
                <a:solidFill>
                  <a:schemeClr val="tx1"/>
                </a:solidFill>
              </a:rPr>
              <a:t>reduced</a:t>
            </a:r>
            <a:r>
              <a:rPr lang="sv-SE" sz="1200" dirty="0" smtClean="0">
                <a:solidFill>
                  <a:schemeClr val="tx1"/>
                </a:solidFill>
              </a:rPr>
              <a:t> risk </a:t>
            </a:r>
            <a:r>
              <a:rPr lang="sv-SE" sz="1200" dirty="0" err="1" smtClean="0">
                <a:solidFill>
                  <a:schemeClr val="tx1"/>
                </a:solidFill>
              </a:rPr>
              <a:t>of</a:t>
            </a:r>
            <a:r>
              <a:rPr lang="sv-SE" sz="1200" dirty="0" smtClean="0">
                <a:solidFill>
                  <a:schemeClr val="tx1"/>
                </a:solidFill>
              </a:rPr>
              <a:t> age-</a:t>
            </a:r>
            <a:r>
              <a:rPr lang="sv-SE" sz="1200" dirty="0" err="1" smtClean="0">
                <a:solidFill>
                  <a:schemeClr val="tx1"/>
                </a:solidFill>
              </a:rPr>
              <a:t>related</a:t>
            </a:r>
            <a:r>
              <a:rPr lang="sv-SE" sz="1200" dirty="0" smtClean="0">
                <a:solidFill>
                  <a:schemeClr val="tx1"/>
                </a:solidFill>
              </a:rPr>
              <a:t> </a:t>
            </a:r>
            <a:r>
              <a:rPr lang="sv-SE" sz="1200" dirty="0" err="1" smtClean="0">
                <a:solidFill>
                  <a:schemeClr val="tx1"/>
                </a:solidFill>
              </a:rPr>
              <a:t>cognitive</a:t>
            </a:r>
            <a:r>
              <a:rPr lang="sv-SE" sz="1200" dirty="0" smtClean="0">
                <a:solidFill>
                  <a:schemeClr val="tx1"/>
                </a:solidFill>
              </a:rPr>
              <a:t> </a:t>
            </a:r>
            <a:r>
              <a:rPr lang="sv-SE" sz="1200" dirty="0" err="1" smtClean="0">
                <a:solidFill>
                  <a:schemeClr val="tx1"/>
                </a:solidFill>
              </a:rPr>
              <a:t>decline</a:t>
            </a:r>
            <a:r>
              <a:rPr lang="sv-SE" sz="1200" dirty="0" smtClean="0">
                <a:solidFill>
                  <a:schemeClr val="tx1"/>
                </a:solidFill>
              </a:rPr>
              <a:t>, </a:t>
            </a:r>
            <a:r>
              <a:rPr lang="sv-SE" sz="1200" dirty="0" err="1" smtClean="0">
                <a:solidFill>
                  <a:schemeClr val="tx1"/>
                </a:solidFill>
              </a:rPr>
              <a:t>are</a:t>
            </a:r>
            <a:r>
              <a:rPr lang="sv-SE" sz="1200" dirty="0" smtClean="0">
                <a:solidFill>
                  <a:schemeClr val="tx1"/>
                </a:solidFill>
              </a:rPr>
              <a:t> just a </a:t>
            </a:r>
            <a:r>
              <a:rPr lang="sv-SE" sz="1200" dirty="0" err="1" smtClean="0">
                <a:solidFill>
                  <a:schemeClr val="tx1"/>
                </a:solidFill>
              </a:rPr>
              <a:t>few</a:t>
            </a:r>
            <a:r>
              <a:rPr lang="sv-SE" sz="1200" dirty="0" smtClean="0">
                <a:solidFill>
                  <a:schemeClr val="tx1"/>
                </a:solidFill>
              </a:rPr>
              <a:t> </a:t>
            </a:r>
            <a:r>
              <a:rPr lang="sv-SE" sz="1200" dirty="0" err="1" smtClean="0">
                <a:solidFill>
                  <a:schemeClr val="tx1"/>
                </a:solidFill>
              </a:rPr>
              <a:t>of</a:t>
            </a:r>
            <a:r>
              <a:rPr lang="sv-SE" sz="1200" dirty="0" smtClean="0">
                <a:solidFill>
                  <a:schemeClr val="tx1"/>
                </a:solidFill>
              </a:rPr>
              <a:t> the </a:t>
            </a:r>
            <a:r>
              <a:rPr lang="sv-SE" sz="1200" dirty="0" err="1" smtClean="0">
                <a:solidFill>
                  <a:schemeClr val="tx1"/>
                </a:solidFill>
              </a:rPr>
              <a:t>known</a:t>
            </a:r>
            <a:r>
              <a:rPr lang="sv-SE" sz="1200" dirty="0" smtClean="0">
                <a:solidFill>
                  <a:schemeClr val="tx1"/>
                </a:solidFill>
              </a:rPr>
              <a:t> positive </a:t>
            </a:r>
            <a:r>
              <a:rPr lang="sv-SE" sz="1200" dirty="0" err="1" smtClean="0">
                <a:solidFill>
                  <a:schemeClr val="tx1"/>
                </a:solidFill>
              </a:rPr>
              <a:t>effects</a:t>
            </a:r>
            <a:r>
              <a:rPr lang="sv-SE" sz="1200" dirty="0" smtClean="0">
                <a:solidFill>
                  <a:schemeClr val="tx1"/>
                </a:solidFill>
              </a:rPr>
              <a:t> </a:t>
            </a:r>
            <a:r>
              <a:rPr lang="sv-SE" sz="1200" dirty="0" err="1" smtClean="0">
                <a:solidFill>
                  <a:schemeClr val="tx1"/>
                </a:solidFill>
              </a:rPr>
              <a:t>of</a:t>
            </a:r>
            <a:r>
              <a:rPr lang="sv-SE" sz="1200" dirty="0" smtClean="0">
                <a:solidFill>
                  <a:schemeClr val="tx1"/>
                </a:solidFill>
              </a:rPr>
              <a:t> </a:t>
            </a:r>
            <a:r>
              <a:rPr lang="sv-SE" sz="1200" dirty="0" err="1" smtClean="0">
                <a:solidFill>
                  <a:schemeClr val="tx1"/>
                </a:solidFill>
              </a:rPr>
              <a:t>speaking</a:t>
            </a:r>
            <a:r>
              <a:rPr lang="sv-SE" sz="1200" dirty="0" smtClean="0">
                <a:solidFill>
                  <a:schemeClr val="tx1"/>
                </a:solidFill>
              </a:rPr>
              <a:t> </a:t>
            </a:r>
            <a:r>
              <a:rPr lang="sv-SE" sz="1200" dirty="0" err="1" smtClean="0">
                <a:solidFill>
                  <a:schemeClr val="tx1"/>
                </a:solidFill>
              </a:rPr>
              <a:t>two</a:t>
            </a:r>
            <a:r>
              <a:rPr lang="sv-SE" sz="1200" dirty="0" smtClean="0">
                <a:solidFill>
                  <a:schemeClr val="tx1"/>
                </a:solidFill>
              </a:rPr>
              <a:t> or </a:t>
            </a:r>
            <a:r>
              <a:rPr lang="sv-SE" sz="1200" dirty="0" err="1" smtClean="0">
                <a:solidFill>
                  <a:schemeClr val="tx1"/>
                </a:solidFill>
              </a:rPr>
              <a:t>more</a:t>
            </a:r>
            <a:r>
              <a:rPr lang="sv-SE" sz="1200" dirty="0" smtClean="0">
                <a:solidFill>
                  <a:schemeClr val="tx1"/>
                </a:solidFill>
              </a:rPr>
              <a:t> </a:t>
            </a:r>
            <a:r>
              <a:rPr lang="sv-SE" sz="1200" dirty="0" err="1" smtClean="0">
                <a:solidFill>
                  <a:schemeClr val="tx1"/>
                </a:solidFill>
              </a:rPr>
              <a:t>languages</a:t>
            </a:r>
            <a:r>
              <a:rPr lang="sv-SE" sz="1200" dirty="0" smtClean="0">
                <a:solidFill>
                  <a:schemeClr val="tx1"/>
                </a:solidFill>
              </a:rPr>
              <a:t>.</a:t>
            </a:r>
          </a:p>
          <a:p>
            <a:pPr>
              <a:buFontTx/>
              <a:buNone/>
            </a:pPr>
            <a:endParaRPr lang="en-US" dirty="0">
              <a:solidFill>
                <a:schemeClr val="tx1"/>
              </a:solidFill>
            </a:endParaRPr>
          </a:p>
        </p:txBody>
      </p:sp>
      <p:sp>
        <p:nvSpPr>
          <p:cNvPr id="4" name="Platshållare för bildnummer 3"/>
          <p:cNvSpPr>
            <a:spLocks noGrp="1"/>
          </p:cNvSpPr>
          <p:nvPr>
            <p:ph type="sldNum" sz="quarter" idx="10"/>
          </p:nvPr>
        </p:nvSpPr>
        <p:spPr/>
        <p:txBody>
          <a:bodyPr/>
          <a:lstStyle/>
          <a:p>
            <a:fld id="{453D7ED0-60DB-4E1C-A81D-21FD5A8361F0}" type="slidenum">
              <a:rPr lang="en-US" smtClean="0"/>
              <a:t>4</a:t>
            </a:fld>
            <a:endParaRPr lang="en-US"/>
          </a:p>
        </p:txBody>
      </p:sp>
    </p:spTree>
    <p:extLst>
      <p:ext uri="{BB962C8B-B14F-4D97-AF65-F5344CB8AC3E}">
        <p14:creationId xmlns:p14="http://schemas.microsoft.com/office/powerpoint/2010/main" val="142152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5</a:t>
            </a:fld>
            <a:endParaRPr lang="en-US"/>
          </a:p>
        </p:txBody>
      </p:sp>
    </p:spTree>
    <p:extLst>
      <p:ext uri="{BB962C8B-B14F-4D97-AF65-F5344CB8AC3E}">
        <p14:creationId xmlns:p14="http://schemas.microsoft.com/office/powerpoint/2010/main" val="212514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Wingdings" panose="05000000000000000000" pitchFamily="2" charset="2"/>
              <a:buChar char="Ø"/>
            </a:pPr>
            <a:endParaRPr lang="en-US" sz="1200" dirty="0" smtClean="0">
              <a:solidFill>
                <a:schemeClr val="accent4">
                  <a:lumMod val="50000"/>
                </a:schemeClr>
              </a:solidFill>
            </a:endParaRPr>
          </a:p>
          <a:p>
            <a:pPr>
              <a:buFontTx/>
              <a:buNone/>
            </a:pPr>
            <a:r>
              <a:rPr lang="en-US" sz="1200" dirty="0" smtClean="0">
                <a:solidFill>
                  <a:schemeClr val="accent4">
                    <a:lumMod val="50000"/>
                  </a:schemeClr>
                </a:solidFill>
              </a:rPr>
              <a:t>Military Interpreters (18 months</a:t>
            </a:r>
            <a:r>
              <a:rPr lang="en-US" sz="1200" baseline="0" dirty="0" smtClean="0">
                <a:solidFill>
                  <a:schemeClr val="accent4">
                    <a:lumMod val="50000"/>
                  </a:schemeClr>
                </a:solidFill>
              </a:rPr>
              <a:t> of intensive training)</a:t>
            </a:r>
            <a:endParaRPr lang="en-US" sz="1200" dirty="0" smtClean="0">
              <a:solidFill>
                <a:schemeClr val="accent4">
                  <a:lumMod val="50000"/>
                </a:schemeClr>
              </a:solidFill>
            </a:endParaRPr>
          </a:p>
          <a:p>
            <a:pPr>
              <a:buFontTx/>
              <a:buNone/>
            </a:pPr>
            <a:r>
              <a:rPr lang="en-US" sz="1200" dirty="0" smtClean="0">
                <a:solidFill>
                  <a:schemeClr val="accent4">
                    <a:lumMod val="50000"/>
                  </a:schemeClr>
                </a:solidFill>
              </a:rPr>
              <a:t>Cadets (15 weeks</a:t>
            </a:r>
            <a:r>
              <a:rPr lang="en-US" sz="1200" baseline="0" dirty="0" smtClean="0">
                <a:solidFill>
                  <a:schemeClr val="accent4">
                    <a:lumMod val="50000"/>
                  </a:schemeClr>
                </a:solidFill>
              </a:rPr>
              <a:t> per term for three terms, evening classes) Cadets are given an opportunity to learn an extra language either French or Russian.</a:t>
            </a:r>
            <a:endParaRPr lang="en-US" sz="1200" dirty="0" smtClean="0">
              <a:solidFill>
                <a:schemeClr val="accent4">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50000"/>
                  </a:schemeClr>
                </a:solidFill>
              </a:rPr>
              <a:t>FRENCH, ARABIC AND RUSSIAN LEARNERS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50000"/>
                  </a:schemeClr>
                </a:solidFill>
              </a:rPr>
              <a:t>Both</a:t>
            </a:r>
            <a:r>
              <a:rPr lang="en-US" sz="1200" baseline="0" dirty="0" smtClean="0">
                <a:solidFill>
                  <a:schemeClr val="accent4">
                    <a:lumMod val="50000"/>
                  </a:schemeClr>
                </a:solidFill>
              </a:rPr>
              <a:t> groups begin from scratch</a:t>
            </a:r>
            <a:endParaRPr lang="en-US" sz="1200" dirty="0" smtClean="0">
              <a:solidFill>
                <a:schemeClr val="accent4">
                  <a:lumMod val="50000"/>
                </a:schemeClr>
              </a:solidFill>
            </a:endParaRPr>
          </a:p>
          <a:p>
            <a:pPr>
              <a:buFont typeface="Wingdings" panose="05000000000000000000" pitchFamily="2" charset="2"/>
              <a:buChar char="Ø"/>
            </a:pPr>
            <a:endParaRPr lang="en-US" sz="1200" dirty="0" smtClean="0">
              <a:solidFill>
                <a:schemeClr val="accent4">
                  <a:lumMod val="50000"/>
                </a:schemeClr>
              </a:solidFill>
            </a:endParaRPr>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6</a:t>
            </a:fld>
            <a:endParaRPr lang="en-US"/>
          </a:p>
        </p:txBody>
      </p:sp>
    </p:spTree>
    <p:extLst>
      <p:ext uri="{BB962C8B-B14F-4D97-AF65-F5344CB8AC3E}">
        <p14:creationId xmlns:p14="http://schemas.microsoft.com/office/powerpoint/2010/main" val="267183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Four predominant</a:t>
            </a:r>
            <a:r>
              <a:rPr lang="en-US" baseline="0" dirty="0" smtClean="0"/>
              <a:t> factors that have facilitated successful learning.</a:t>
            </a:r>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7</a:t>
            </a:fld>
            <a:endParaRPr lang="en-US"/>
          </a:p>
        </p:txBody>
      </p:sp>
    </p:spTree>
    <p:extLst>
      <p:ext uri="{BB962C8B-B14F-4D97-AF65-F5344CB8AC3E}">
        <p14:creationId xmlns:p14="http://schemas.microsoft.com/office/powerpoint/2010/main" val="295413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smtClean="0">
                <a:solidFill>
                  <a:schemeClr val="tx1"/>
                </a:solidFill>
              </a:rPr>
              <a:t>Research shows </a:t>
            </a:r>
            <a:r>
              <a:rPr lang="sv-SE" sz="1200" dirty="0" err="1" smtClean="0">
                <a:solidFill>
                  <a:schemeClr val="tx1"/>
                </a:solidFill>
              </a:rPr>
              <a:t>that</a:t>
            </a:r>
            <a:r>
              <a:rPr lang="sv-SE" sz="1200" dirty="0" smtClean="0">
                <a:solidFill>
                  <a:schemeClr val="tx1"/>
                </a:solidFill>
              </a:rPr>
              <a:t> for the </a:t>
            </a:r>
            <a:r>
              <a:rPr lang="sv-SE" sz="1200" dirty="0" err="1" smtClean="0">
                <a:solidFill>
                  <a:schemeClr val="tx1"/>
                </a:solidFill>
              </a:rPr>
              <a:t>learner</a:t>
            </a:r>
            <a:r>
              <a:rPr lang="sv-SE" sz="1200" dirty="0" smtClean="0">
                <a:solidFill>
                  <a:schemeClr val="tx1"/>
                </a:solidFill>
              </a:rPr>
              <a:t>, motivation is the </a:t>
            </a:r>
            <a:r>
              <a:rPr lang="sv-SE" sz="1200" dirty="0" err="1" smtClean="0">
                <a:solidFill>
                  <a:schemeClr val="tx1"/>
                </a:solidFill>
              </a:rPr>
              <a:t>most</a:t>
            </a:r>
            <a:r>
              <a:rPr lang="sv-SE" sz="1200" dirty="0" smtClean="0">
                <a:solidFill>
                  <a:schemeClr val="tx1"/>
                </a:solidFill>
              </a:rPr>
              <a:t> </a:t>
            </a:r>
            <a:r>
              <a:rPr lang="sv-SE" sz="1200" dirty="0" err="1" smtClean="0">
                <a:solidFill>
                  <a:schemeClr val="tx1"/>
                </a:solidFill>
              </a:rPr>
              <a:t>important</a:t>
            </a:r>
            <a:r>
              <a:rPr lang="sv-SE" sz="1200" dirty="0" smtClean="0">
                <a:solidFill>
                  <a:schemeClr val="tx1"/>
                </a:solidFill>
              </a:rPr>
              <a:t> </a:t>
            </a:r>
            <a:r>
              <a:rPr lang="sv-SE" sz="1200" dirty="0" err="1" smtClean="0">
                <a:solidFill>
                  <a:schemeClr val="tx1"/>
                </a:solidFill>
              </a:rPr>
              <a:t>driving</a:t>
            </a:r>
            <a:r>
              <a:rPr lang="sv-SE" sz="1200" dirty="0" smtClean="0">
                <a:solidFill>
                  <a:schemeClr val="tx1"/>
                </a:solidFill>
              </a:rPr>
              <a:t> </a:t>
            </a:r>
            <a:r>
              <a:rPr lang="sv-SE" sz="1200" dirty="0" err="1" smtClean="0">
                <a:solidFill>
                  <a:schemeClr val="tx1"/>
                </a:solidFill>
              </a:rPr>
              <a:t>factor</a:t>
            </a:r>
            <a:r>
              <a:rPr lang="sv-SE" sz="1200" dirty="0" smtClean="0">
                <a:solidFill>
                  <a:schemeClr val="tx1"/>
                </a:solidFill>
              </a:rPr>
              <a:t>. </a:t>
            </a:r>
          </a:p>
          <a:p>
            <a:r>
              <a:rPr lang="sv-SE" sz="1200" dirty="0" smtClean="0">
                <a:solidFill>
                  <a:schemeClr val="tx1"/>
                </a:solidFill>
              </a:rPr>
              <a:t>The interpreter </a:t>
            </a:r>
            <a:r>
              <a:rPr lang="sv-SE" sz="1200" dirty="0" err="1" smtClean="0">
                <a:solidFill>
                  <a:schemeClr val="tx1"/>
                </a:solidFill>
              </a:rPr>
              <a:t>cadets</a:t>
            </a:r>
            <a:r>
              <a:rPr lang="sv-SE" sz="1200" dirty="0" smtClean="0">
                <a:solidFill>
                  <a:schemeClr val="tx1"/>
                </a:solidFill>
              </a:rPr>
              <a:t> </a:t>
            </a:r>
            <a:r>
              <a:rPr lang="sv-SE" sz="1200" dirty="0" err="1" smtClean="0">
                <a:solidFill>
                  <a:schemeClr val="tx1"/>
                </a:solidFill>
              </a:rPr>
              <a:t>who</a:t>
            </a:r>
            <a:r>
              <a:rPr lang="sv-SE" sz="1200" dirty="0" smtClean="0">
                <a:solidFill>
                  <a:schemeClr val="tx1"/>
                </a:solidFill>
              </a:rPr>
              <a:t> </a:t>
            </a:r>
            <a:r>
              <a:rPr lang="sv-SE" sz="1200" dirty="0" err="1" smtClean="0">
                <a:solidFill>
                  <a:schemeClr val="tx1"/>
                </a:solidFill>
              </a:rPr>
              <a:t>put</a:t>
            </a:r>
            <a:r>
              <a:rPr lang="sv-SE" sz="1200" dirty="0" smtClean="0">
                <a:solidFill>
                  <a:schemeClr val="tx1"/>
                </a:solidFill>
              </a:rPr>
              <a:t> in </a:t>
            </a:r>
            <a:r>
              <a:rPr lang="sv-SE" sz="1200" dirty="0" err="1" smtClean="0">
                <a:solidFill>
                  <a:schemeClr val="tx1"/>
                </a:solidFill>
              </a:rPr>
              <a:t>tremendous</a:t>
            </a:r>
            <a:r>
              <a:rPr lang="sv-SE" sz="1200" dirty="0" smtClean="0">
                <a:solidFill>
                  <a:schemeClr val="tx1"/>
                </a:solidFill>
              </a:rPr>
              <a:t> </a:t>
            </a:r>
            <a:r>
              <a:rPr lang="sv-SE" sz="1200" dirty="0" err="1" smtClean="0">
                <a:solidFill>
                  <a:schemeClr val="tx1"/>
                </a:solidFill>
              </a:rPr>
              <a:t>effort</a:t>
            </a:r>
            <a:r>
              <a:rPr lang="sv-SE" sz="1200" dirty="0" smtClean="0">
                <a:solidFill>
                  <a:schemeClr val="tx1"/>
                </a:solidFill>
              </a:rPr>
              <a:t> </a:t>
            </a:r>
            <a:r>
              <a:rPr lang="sv-SE" sz="1200" dirty="0" err="1" smtClean="0">
                <a:solidFill>
                  <a:schemeClr val="tx1"/>
                </a:solidFill>
              </a:rPr>
              <a:t>to</a:t>
            </a:r>
            <a:r>
              <a:rPr lang="sv-SE" sz="1200" dirty="0" smtClean="0">
                <a:solidFill>
                  <a:schemeClr val="tx1"/>
                </a:solidFill>
              </a:rPr>
              <a:t> master a new </a:t>
            </a:r>
            <a:r>
              <a:rPr lang="sv-SE" sz="1200" dirty="0" err="1" smtClean="0">
                <a:solidFill>
                  <a:schemeClr val="tx1"/>
                </a:solidFill>
              </a:rPr>
              <a:t>language</a:t>
            </a:r>
            <a:r>
              <a:rPr lang="sv-SE" sz="1200" dirty="0" smtClean="0">
                <a:solidFill>
                  <a:schemeClr val="tx1"/>
                </a:solidFill>
              </a:rPr>
              <a:t> </a:t>
            </a:r>
            <a:r>
              <a:rPr lang="sv-SE" sz="1200" dirty="0" err="1" smtClean="0">
                <a:solidFill>
                  <a:schemeClr val="tx1"/>
                </a:solidFill>
              </a:rPr>
              <a:t>have</a:t>
            </a:r>
            <a:r>
              <a:rPr lang="sv-SE" sz="1200" baseline="0" dirty="0" smtClean="0">
                <a:solidFill>
                  <a:schemeClr val="tx1"/>
                </a:solidFill>
              </a:rPr>
              <a:t> </a:t>
            </a:r>
            <a:r>
              <a:rPr lang="sv-SE" sz="1200" baseline="0" dirty="0" err="1" smtClean="0">
                <a:solidFill>
                  <a:schemeClr val="tx1"/>
                </a:solidFill>
              </a:rPr>
              <a:t>said</a:t>
            </a:r>
            <a:r>
              <a:rPr lang="sv-SE" sz="1200" baseline="0" dirty="0" smtClean="0">
                <a:solidFill>
                  <a:schemeClr val="tx1"/>
                </a:solidFill>
              </a:rPr>
              <a:t> </a:t>
            </a:r>
            <a:r>
              <a:rPr lang="sv-SE" sz="1200" baseline="0" dirty="0" err="1" smtClean="0">
                <a:solidFill>
                  <a:schemeClr val="tx1"/>
                </a:solidFill>
              </a:rPr>
              <a:t>that</a:t>
            </a:r>
            <a:r>
              <a:rPr lang="sv-SE" sz="1200" baseline="0" dirty="0" smtClean="0">
                <a:solidFill>
                  <a:schemeClr val="tx1"/>
                </a:solidFill>
              </a:rPr>
              <a:t> </a:t>
            </a:r>
            <a:r>
              <a:rPr lang="sv-SE" sz="1200" dirty="0" err="1" smtClean="0">
                <a:solidFill>
                  <a:schemeClr val="tx1"/>
                </a:solidFill>
              </a:rPr>
              <a:t>within</a:t>
            </a:r>
            <a:r>
              <a:rPr lang="sv-SE" sz="1200" dirty="0" smtClean="0">
                <a:solidFill>
                  <a:schemeClr val="tx1"/>
                </a:solidFill>
              </a:rPr>
              <a:t> a short period </a:t>
            </a:r>
            <a:r>
              <a:rPr lang="sv-SE" sz="1200" dirty="0" err="1" smtClean="0">
                <a:solidFill>
                  <a:schemeClr val="tx1"/>
                </a:solidFill>
              </a:rPr>
              <a:t>of</a:t>
            </a:r>
            <a:r>
              <a:rPr lang="sv-SE" sz="1200" dirty="0" smtClean="0">
                <a:solidFill>
                  <a:schemeClr val="tx1"/>
                </a:solidFill>
              </a:rPr>
              <a:t> </a:t>
            </a:r>
            <a:r>
              <a:rPr lang="sv-SE" sz="1200" dirty="0" err="1" smtClean="0">
                <a:solidFill>
                  <a:schemeClr val="tx1"/>
                </a:solidFill>
              </a:rPr>
              <a:t>time</a:t>
            </a:r>
            <a:r>
              <a:rPr lang="sv-SE" sz="1200" dirty="0" smtClean="0">
                <a:solidFill>
                  <a:schemeClr val="tx1"/>
                </a:solidFill>
              </a:rPr>
              <a:t> </a:t>
            </a:r>
            <a:r>
              <a:rPr lang="sv-SE" sz="1200" dirty="0" err="1" smtClean="0">
                <a:solidFill>
                  <a:schemeClr val="tx1"/>
                </a:solidFill>
              </a:rPr>
              <a:t>they</a:t>
            </a:r>
            <a:r>
              <a:rPr lang="sv-SE" sz="1200" baseline="0" dirty="0" smtClean="0">
                <a:solidFill>
                  <a:schemeClr val="tx1"/>
                </a:solidFill>
              </a:rPr>
              <a:t> </a:t>
            </a:r>
            <a:r>
              <a:rPr lang="sv-SE" sz="1200" baseline="0" dirty="0" err="1" smtClean="0">
                <a:solidFill>
                  <a:schemeClr val="tx1"/>
                </a:solidFill>
              </a:rPr>
              <a:t>see</a:t>
            </a:r>
            <a:r>
              <a:rPr lang="sv-SE" sz="1200" baseline="0" dirty="0" smtClean="0">
                <a:solidFill>
                  <a:schemeClr val="tx1"/>
                </a:solidFill>
              </a:rPr>
              <a:t> it as </a:t>
            </a:r>
            <a:r>
              <a:rPr lang="sv-SE" sz="1200" baseline="0" dirty="0" err="1" smtClean="0">
                <a:solidFill>
                  <a:schemeClr val="tx1"/>
                </a:solidFill>
              </a:rPr>
              <a:t>fun</a:t>
            </a:r>
            <a:r>
              <a:rPr lang="sv-SE" sz="1200" baseline="0" dirty="0" smtClean="0">
                <a:solidFill>
                  <a:schemeClr val="tx1"/>
                </a:solidFill>
              </a:rPr>
              <a:t> and </a:t>
            </a:r>
            <a:r>
              <a:rPr lang="sv-SE" sz="1200" baseline="0" dirty="0" err="1" smtClean="0">
                <a:solidFill>
                  <a:schemeClr val="tx1"/>
                </a:solidFill>
              </a:rPr>
              <a:t>want</a:t>
            </a:r>
            <a:r>
              <a:rPr lang="sv-SE" sz="1200" baseline="0" dirty="0" smtClean="0">
                <a:solidFill>
                  <a:schemeClr val="tx1"/>
                </a:solidFill>
              </a:rPr>
              <a:t> </a:t>
            </a:r>
            <a:r>
              <a:rPr lang="sv-SE" sz="1200" baseline="0" dirty="0" err="1" smtClean="0">
                <a:solidFill>
                  <a:schemeClr val="tx1"/>
                </a:solidFill>
              </a:rPr>
              <a:t>to</a:t>
            </a:r>
            <a:r>
              <a:rPr lang="sv-SE" sz="1200" baseline="0" dirty="0" smtClean="0">
                <a:solidFill>
                  <a:schemeClr val="tx1"/>
                </a:solidFill>
              </a:rPr>
              <a:t> do </a:t>
            </a:r>
            <a:r>
              <a:rPr lang="sv-SE" sz="1200" baseline="0" dirty="0" err="1" smtClean="0">
                <a:solidFill>
                  <a:schemeClr val="tx1"/>
                </a:solidFill>
              </a:rPr>
              <a:t>more</a:t>
            </a:r>
            <a:r>
              <a:rPr lang="sv-SE" sz="1200" baseline="0" dirty="0" smtClean="0">
                <a:solidFill>
                  <a:schemeClr val="tx1"/>
                </a:solidFill>
              </a:rPr>
              <a:t> </a:t>
            </a:r>
            <a:r>
              <a:rPr lang="sv-SE" sz="1200" baseline="0" dirty="0" err="1" smtClean="0">
                <a:solidFill>
                  <a:schemeClr val="tx1"/>
                </a:solidFill>
              </a:rPr>
              <a:t>with</a:t>
            </a:r>
            <a:r>
              <a:rPr lang="sv-SE" sz="1200" baseline="0" dirty="0" smtClean="0">
                <a:solidFill>
                  <a:schemeClr val="tx1"/>
                </a:solidFill>
              </a:rPr>
              <a:t> the </a:t>
            </a:r>
            <a:r>
              <a:rPr lang="sv-SE" sz="1200" baseline="0" dirty="0" err="1" smtClean="0">
                <a:solidFill>
                  <a:schemeClr val="tx1"/>
                </a:solidFill>
              </a:rPr>
              <a:t>language</a:t>
            </a:r>
            <a:r>
              <a:rPr lang="sv-SE" sz="1200" baseline="0" dirty="0" smtClean="0">
                <a:solidFill>
                  <a:schemeClr val="tx1"/>
                </a:solidFill>
              </a:rPr>
              <a:t>, </a:t>
            </a:r>
            <a:r>
              <a:rPr lang="sv-SE" sz="1200" baseline="0" dirty="0" err="1" smtClean="0">
                <a:solidFill>
                  <a:schemeClr val="tx1"/>
                </a:solidFill>
              </a:rPr>
              <a:t>gthey</a:t>
            </a:r>
            <a:r>
              <a:rPr lang="sv-SE" sz="1200" baseline="0" dirty="0" smtClean="0">
                <a:solidFill>
                  <a:schemeClr val="tx1"/>
                </a:solidFill>
              </a:rPr>
              <a:t> </a:t>
            </a:r>
            <a:r>
              <a:rPr lang="sv-SE" sz="1200" baseline="0" dirty="0" err="1" smtClean="0">
                <a:solidFill>
                  <a:schemeClr val="tx1"/>
                </a:solidFill>
              </a:rPr>
              <a:t>are</a:t>
            </a:r>
            <a:r>
              <a:rPr lang="sv-SE" sz="1200" baseline="0" dirty="0" smtClean="0">
                <a:solidFill>
                  <a:schemeClr val="tx1"/>
                </a:solidFill>
              </a:rPr>
              <a:t> </a:t>
            </a:r>
            <a:r>
              <a:rPr lang="sv-SE" sz="1200" baseline="0" dirty="0" err="1" smtClean="0">
                <a:solidFill>
                  <a:schemeClr val="tx1"/>
                </a:solidFill>
              </a:rPr>
              <a:t>motivated</a:t>
            </a:r>
            <a:r>
              <a:rPr lang="sv-SE" sz="1200" baseline="0" dirty="0" smtClean="0">
                <a:solidFill>
                  <a:schemeClr val="tx1"/>
                </a:solidFill>
              </a:rPr>
              <a:t> in </a:t>
            </a:r>
            <a:r>
              <a:rPr lang="sv-SE" sz="1200" baseline="0" dirty="0" err="1" smtClean="0">
                <a:solidFill>
                  <a:schemeClr val="tx1"/>
                </a:solidFill>
              </a:rPr>
              <a:t>learning</a:t>
            </a:r>
            <a:r>
              <a:rPr lang="sv-SE" sz="1200" baseline="0" dirty="0" smtClean="0">
                <a:solidFill>
                  <a:schemeClr val="tx1"/>
                </a:solidFill>
              </a:rPr>
              <a:t> </a:t>
            </a:r>
            <a:r>
              <a:rPr lang="sv-SE" sz="1200" baseline="0" dirty="0" err="1" smtClean="0">
                <a:solidFill>
                  <a:schemeClr val="tx1"/>
                </a:solidFill>
              </a:rPr>
              <a:t>more</a:t>
            </a:r>
            <a:r>
              <a:rPr lang="sv-SE" sz="1200" baseline="0" dirty="0" smtClean="0">
                <a:solidFill>
                  <a:schemeClr val="tx1"/>
                </a:solidFill>
              </a:rPr>
              <a:t> and </a:t>
            </a:r>
            <a:r>
              <a:rPr lang="sv-SE" sz="1200" baseline="0" dirty="0" err="1" smtClean="0">
                <a:solidFill>
                  <a:schemeClr val="tx1"/>
                </a:solidFill>
              </a:rPr>
              <a:t>doing</a:t>
            </a:r>
            <a:r>
              <a:rPr lang="sv-SE" sz="1200" baseline="0" dirty="0" smtClean="0">
                <a:solidFill>
                  <a:schemeClr val="tx1"/>
                </a:solidFill>
              </a:rPr>
              <a:t> </a:t>
            </a:r>
            <a:r>
              <a:rPr lang="sv-SE" sz="1200" baseline="0" dirty="0" err="1" smtClean="0">
                <a:solidFill>
                  <a:schemeClr val="tx1"/>
                </a:solidFill>
              </a:rPr>
              <a:t>more</a:t>
            </a:r>
            <a:r>
              <a:rPr lang="sv-SE" sz="1200" baseline="0" dirty="0" smtClean="0">
                <a:solidFill>
                  <a:schemeClr val="tx1"/>
                </a:solidFill>
              </a:rPr>
              <a:t>. </a:t>
            </a:r>
            <a:endParaRPr lang="sv-SE" sz="1200" dirty="0" smtClean="0">
              <a:solidFill>
                <a:schemeClr val="tx1"/>
              </a:solidFill>
            </a:endParaRPr>
          </a:p>
          <a:p>
            <a:r>
              <a:rPr lang="en-US" sz="1200" dirty="0" smtClean="0">
                <a:solidFill>
                  <a:schemeClr val="tx1"/>
                </a:solidFill>
              </a:rPr>
              <a:t>When teaching a new language the teacher has to make it as interesting and fun as possible to motivate the learner. </a:t>
            </a:r>
          </a:p>
          <a:p>
            <a:r>
              <a:rPr lang="en-US" sz="1200" dirty="0" smtClean="0">
                <a:solidFill>
                  <a:schemeClr val="tx1"/>
                </a:solidFill>
              </a:rPr>
              <a:t>The teacher also has to find innovative</a:t>
            </a:r>
            <a:r>
              <a:rPr lang="en-US" sz="1200" baseline="0" dirty="0" smtClean="0">
                <a:solidFill>
                  <a:schemeClr val="tx1"/>
                </a:solidFill>
              </a:rPr>
              <a:t> ways to motivate the learner so that he/she does not lose interest in learning</a:t>
            </a:r>
            <a:r>
              <a:rPr lang="en-US" sz="120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Motivational level of studying Russian language among cadets is very high. </a:t>
            </a:r>
            <a:endParaRPr lang="sv-SE"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Since</a:t>
            </a:r>
            <a:r>
              <a:rPr lang="en-US" baseline="0" dirty="0" smtClean="0">
                <a:solidFill>
                  <a:schemeClr val="tx1"/>
                </a:solidFill>
              </a:rPr>
              <a:t> this course was an evening course, the teacher had to find ways and means to motivate her learners. </a:t>
            </a:r>
            <a:r>
              <a:rPr lang="en-US" dirty="0" smtClean="0">
                <a:solidFill>
                  <a:schemeClr val="tx1"/>
                </a:solidFill>
              </a:rPr>
              <a:t>After the first lesson students were asked to write down reasons why they would like to study this language.</a:t>
            </a:r>
            <a:r>
              <a:rPr lang="en-US" baseline="0" dirty="0" smtClean="0">
                <a:solidFill>
                  <a:schemeClr val="tx1"/>
                </a:solidFill>
              </a:rPr>
              <a:t> </a:t>
            </a:r>
            <a:r>
              <a:rPr lang="en-US" dirty="0" smtClean="0">
                <a:solidFill>
                  <a:schemeClr val="tx1"/>
                </a:solidFill>
              </a:rPr>
              <a:t>They mail</a:t>
            </a:r>
            <a:r>
              <a:rPr lang="en-US" baseline="0" dirty="0" smtClean="0">
                <a:solidFill>
                  <a:schemeClr val="tx1"/>
                </a:solidFill>
              </a:rPr>
              <a:t> that to the teacher, and the teacher gives them tips on how they can continue working toward those goals and encourages them when things seem a bit tough. </a:t>
            </a:r>
            <a:r>
              <a:rPr lang="en-US" dirty="0" smtClean="0">
                <a:solidFill>
                  <a:schemeClr val="tx1"/>
                </a:solidFill>
              </a:rPr>
              <a:t>In the middle of the course, she</a:t>
            </a:r>
            <a:r>
              <a:rPr lang="en-US" baseline="0" dirty="0" smtClean="0">
                <a:solidFill>
                  <a:schemeClr val="tx1"/>
                </a:solidFill>
              </a:rPr>
              <a:t> makes them look at their reasons and see how far they have progressed. She talks to the cadets individually and </a:t>
            </a:r>
            <a:r>
              <a:rPr lang="en-US" dirty="0" smtClean="0">
                <a:solidFill>
                  <a:schemeClr val="tx1"/>
                </a:solidFill>
              </a:rPr>
              <a:t>see if they require any additional help. </a:t>
            </a:r>
            <a:endParaRPr lang="en-US" sz="1200" dirty="0" smtClean="0">
              <a:solidFill>
                <a:schemeClr val="tx1"/>
              </a:solidFill>
            </a:endParaRPr>
          </a:p>
          <a:p>
            <a:r>
              <a:rPr lang="en-US" sz="1100" dirty="0" smtClean="0">
                <a:solidFill>
                  <a:schemeClr val="tx1"/>
                </a:solidFill>
              </a:rPr>
              <a:t>Among main motivational factors in learning Russian cadets named: - Political, economical, educational, cultural impact on Russian society</a:t>
            </a:r>
          </a:p>
          <a:p>
            <a:r>
              <a:rPr lang="en-US" sz="1100" dirty="0" smtClean="0">
                <a:solidFill>
                  <a:schemeClr val="tx1"/>
                </a:solidFill>
              </a:rPr>
              <a:t>Being able to read in Russian and understand the alphabet, gives access to local newspapers and other mass media – building cadets analytical and browsing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Russian, most of the cadets join</a:t>
            </a:r>
            <a:r>
              <a:rPr lang="en-US" sz="1100" baseline="0" dirty="0" smtClean="0">
                <a:solidFill>
                  <a:schemeClr val="tx1"/>
                </a:solidFill>
              </a:rPr>
              <a:t> the Academy straight after  </a:t>
            </a:r>
            <a:r>
              <a:rPr lang="en-US" sz="1100" dirty="0" smtClean="0">
                <a:solidFill>
                  <a:schemeClr val="tx1"/>
                </a:solidFill>
              </a:rPr>
              <a:t>school, and</a:t>
            </a:r>
            <a:r>
              <a:rPr lang="en-US" sz="1100" baseline="0" dirty="0" smtClean="0">
                <a:solidFill>
                  <a:schemeClr val="tx1"/>
                </a:solidFill>
              </a:rPr>
              <a:t> </a:t>
            </a:r>
            <a:r>
              <a:rPr lang="en-US" sz="1100" dirty="0" smtClean="0">
                <a:solidFill>
                  <a:schemeClr val="tx1"/>
                </a:solidFill>
              </a:rPr>
              <a:t>lack knowledge on</a:t>
            </a:r>
            <a:r>
              <a:rPr lang="en-US" sz="1100" baseline="0" dirty="0" smtClean="0">
                <a:solidFill>
                  <a:schemeClr val="tx1"/>
                </a:solidFill>
              </a:rPr>
              <a:t> time management and study techniques</a:t>
            </a:r>
            <a:r>
              <a:rPr lang="en-US" sz="1100" dirty="0" smtClean="0">
                <a:solidFill>
                  <a:schemeClr val="tx1"/>
                </a:solidFill>
              </a:rPr>
              <a:t>. So the Russian teacher</a:t>
            </a:r>
            <a:r>
              <a:rPr lang="en-US" sz="1100" baseline="0" dirty="0" smtClean="0">
                <a:solidFill>
                  <a:schemeClr val="tx1"/>
                </a:solidFill>
              </a:rPr>
              <a:t> had used the language classes to train them in both time management and study techniques since the language course was an evening course. </a:t>
            </a:r>
            <a:r>
              <a:rPr lang="en-US" sz="1100" dirty="0" smtClean="0">
                <a:solidFill>
                  <a:schemeClr val="tx1"/>
                </a:solidFill>
              </a:rPr>
              <a:t> </a:t>
            </a:r>
          </a:p>
          <a:p>
            <a:r>
              <a:rPr lang="en-US" sz="1100" dirty="0" smtClean="0">
                <a:solidFill>
                  <a:schemeClr val="tx1"/>
                </a:solidFill>
              </a:rPr>
              <a:t> </a:t>
            </a:r>
            <a:r>
              <a:rPr lang="en-US" sz="1200" dirty="0" smtClean="0">
                <a:solidFill>
                  <a:schemeClr val="tx1"/>
                </a:solidFill>
              </a:rPr>
              <a:t>The teacher also has to find innovative</a:t>
            </a:r>
            <a:r>
              <a:rPr lang="en-US" sz="1200" baseline="0" dirty="0" smtClean="0">
                <a:solidFill>
                  <a:schemeClr val="tx1"/>
                </a:solidFill>
              </a:rPr>
              <a:t> ways to motivate the learner so that he/she does not lose interest in learning. </a:t>
            </a:r>
            <a:r>
              <a:rPr lang="en-US" sz="1200" dirty="0" smtClean="0">
                <a:solidFill>
                  <a:schemeClr val="tx1"/>
                </a:solidFill>
              </a:rPr>
              <a:t>Try to make what you teach (in this case language) as interesting and fun as possible. Also try to point out the success and advancement, for example every week to show that ‘hard’ work gives result. This can be done by small assignments, presentations etc.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travelling to Russia or other Russian speaking countries – knowing Russian is a must</a:t>
            </a:r>
            <a:r>
              <a:rPr lang="en-US" sz="1200" baseline="0" dirty="0" smtClean="0"/>
              <a:t> </a:t>
            </a:r>
            <a:r>
              <a:rPr lang="en-US" sz="1200" dirty="0" smtClean="0"/>
              <a:t>since knowledge of English is rather limited</a:t>
            </a:r>
          </a:p>
          <a:p>
            <a:endParaRPr lang="en-US" sz="1200" dirty="0" smtClean="0">
              <a:solidFill>
                <a:schemeClr val="tx1"/>
              </a:solidFill>
            </a:endParaRPr>
          </a:p>
        </p:txBody>
      </p:sp>
      <p:sp>
        <p:nvSpPr>
          <p:cNvPr id="4" name="Platshållare för bildnummer 3"/>
          <p:cNvSpPr>
            <a:spLocks noGrp="1"/>
          </p:cNvSpPr>
          <p:nvPr>
            <p:ph type="sldNum" sz="quarter" idx="10"/>
          </p:nvPr>
        </p:nvSpPr>
        <p:spPr/>
        <p:txBody>
          <a:bodyPr/>
          <a:lstStyle/>
          <a:p>
            <a:fld id="{20476D27-5E69-43FF-88EB-A9F6AF2C3969}" type="slidenum">
              <a:rPr lang="en-US" smtClean="0"/>
              <a:t>8</a:t>
            </a:fld>
            <a:endParaRPr lang="en-US"/>
          </a:p>
        </p:txBody>
      </p:sp>
    </p:spTree>
    <p:extLst>
      <p:ext uri="{BB962C8B-B14F-4D97-AF65-F5344CB8AC3E}">
        <p14:creationId xmlns:p14="http://schemas.microsoft.com/office/powerpoint/2010/main" val="295413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Knowing Russian opens up possibilities for students to continue their studies in Russia or other Russian speaking countries or participate in different diplomatic visits as well as to continue their studies at other Swedish universities.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Understanding Russian gives access to understanding other Slavic languages, such as Ukrainian,</a:t>
            </a:r>
            <a:r>
              <a:rPr lang="en-US" sz="1200" baseline="0" dirty="0" smtClean="0"/>
              <a:t> </a:t>
            </a:r>
            <a:r>
              <a:rPr lang="en-US" sz="1200" dirty="0" smtClean="0"/>
              <a:t>Czech and Polish</a:t>
            </a:r>
            <a:r>
              <a:rPr lang="en-US" sz="1200" baseline="0" dirty="0" smtClean="0"/>
              <a:t> for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Russian is the sixth most spoken language in the world – including all post-soviet countries. Knowing Russian is an</a:t>
            </a:r>
            <a:r>
              <a:rPr lang="en-US" sz="1200" baseline="0" dirty="0" smtClean="0"/>
              <a:t> advantage in any line of profession</a:t>
            </a:r>
            <a:r>
              <a:rPr lang="en-US" sz="1200" dirty="0" smtClean="0"/>
              <a:t>. Future career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Personal development -  Learning Russian helps develop students’ analytical skills, creates</a:t>
            </a:r>
            <a:r>
              <a:rPr lang="en-US" sz="1200" baseline="0" dirty="0" smtClean="0"/>
              <a:t> an </a:t>
            </a:r>
            <a:r>
              <a:rPr lang="en-US" sz="1200" dirty="0" smtClean="0"/>
              <a:t>understanding and acceptance of other cultures, further develop skills as openness, diversity and inclusion of other cultures,</a:t>
            </a:r>
            <a:r>
              <a:rPr lang="en-US" sz="1200" baseline="0" dirty="0" smtClean="0"/>
              <a:t> prepares them to be able to work </a:t>
            </a:r>
            <a:r>
              <a:rPr lang="en-US" sz="1200" dirty="0" smtClean="0"/>
              <a:t>in diverse teams. All these prepares them to be better team members and makes the process of understanding and adapting to other cultures easier.</a:t>
            </a:r>
            <a:r>
              <a:rPr lang="en-US" sz="1200" baseline="0" dirty="0" smtClean="0"/>
              <a:t> </a:t>
            </a:r>
            <a:r>
              <a:rPr lang="en-US" sz="1200" dirty="0" smtClean="0"/>
              <a:t>The highest motivational factor according</a:t>
            </a:r>
            <a:r>
              <a:rPr lang="en-US" sz="1200" baseline="0" dirty="0" smtClean="0"/>
              <a:t> to the cadets are the </a:t>
            </a:r>
            <a:r>
              <a:rPr lang="en-US" sz="1200" dirty="0" smtClean="0"/>
              <a:t>future career opportunities. </a:t>
            </a:r>
          </a:p>
          <a:p>
            <a:endParaRPr lang="en-US" dirty="0"/>
          </a:p>
        </p:txBody>
      </p:sp>
      <p:sp>
        <p:nvSpPr>
          <p:cNvPr id="4" name="Platshållare för bildnummer 3"/>
          <p:cNvSpPr>
            <a:spLocks noGrp="1"/>
          </p:cNvSpPr>
          <p:nvPr>
            <p:ph type="sldNum" sz="quarter" idx="10"/>
          </p:nvPr>
        </p:nvSpPr>
        <p:spPr/>
        <p:txBody>
          <a:bodyPr/>
          <a:lstStyle/>
          <a:p>
            <a:fld id="{20476D27-5E69-43FF-88EB-A9F6AF2C3969}" type="slidenum">
              <a:rPr lang="en-US" smtClean="0"/>
              <a:t>9</a:t>
            </a:fld>
            <a:endParaRPr lang="en-US"/>
          </a:p>
        </p:txBody>
      </p:sp>
    </p:spTree>
    <p:extLst>
      <p:ext uri="{BB962C8B-B14F-4D97-AF65-F5344CB8AC3E}">
        <p14:creationId xmlns:p14="http://schemas.microsoft.com/office/powerpoint/2010/main" val="118470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308996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E154626-7D68-40EF-AF1E-EC942D529F9F}" type="datetimeFigureOut">
              <a:rPr lang="en-US" smtClean="0"/>
              <a:t>5/16/2017</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510606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llsida hel bild">
    <p:spTree>
      <p:nvGrpSpPr>
        <p:cNvPr id="1" name=""/>
        <p:cNvGrpSpPr/>
        <p:nvPr/>
      </p:nvGrpSpPr>
      <p:grpSpPr>
        <a:xfrm>
          <a:off x="0" y="0"/>
          <a:ext cx="0" cy="0"/>
          <a:chOff x="0" y="0"/>
          <a:chExt cx="0" cy="0"/>
        </a:xfrm>
      </p:grpSpPr>
      <p:sp>
        <p:nvSpPr>
          <p:cNvPr id="3" name="Rektangel 2"/>
          <p:cNvSpPr/>
          <p:nvPr/>
        </p:nvSpPr>
        <p:spPr>
          <a:xfrm>
            <a:off x="0" y="619200"/>
            <a:ext cx="9147600" cy="5623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4"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183" y="2437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102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llsida 2 bilder">
    <p:spTree>
      <p:nvGrpSpPr>
        <p:cNvPr id="1" name=""/>
        <p:cNvGrpSpPr/>
        <p:nvPr/>
      </p:nvGrpSpPr>
      <p:grpSpPr>
        <a:xfrm>
          <a:off x="0" y="0"/>
          <a:ext cx="0" cy="0"/>
          <a:chOff x="0" y="0"/>
          <a:chExt cx="0" cy="0"/>
        </a:xfrm>
      </p:grpSpPr>
      <p:sp>
        <p:nvSpPr>
          <p:cNvPr id="4" name="Rektangel 2"/>
          <p:cNvSpPr/>
          <p:nvPr/>
        </p:nvSpPr>
        <p:spPr>
          <a:xfrm>
            <a:off x="4714875" y="624205"/>
            <a:ext cx="4429125" cy="56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p:nvSpPr>
        <p:spPr>
          <a:xfrm>
            <a:off x="0" y="624205"/>
            <a:ext cx="4429125" cy="5619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6"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898" y="243713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5"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3023" y="243713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756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llsida 4 bilder">
    <p:spTree>
      <p:nvGrpSpPr>
        <p:cNvPr id="1" name=""/>
        <p:cNvGrpSpPr/>
        <p:nvPr/>
      </p:nvGrpSpPr>
      <p:grpSpPr>
        <a:xfrm>
          <a:off x="0" y="0"/>
          <a:ext cx="0" cy="0"/>
          <a:chOff x="0" y="0"/>
          <a:chExt cx="0" cy="0"/>
        </a:xfrm>
      </p:grpSpPr>
      <p:sp>
        <p:nvSpPr>
          <p:cNvPr id="6" name="Rektangel 6"/>
          <p:cNvSpPr/>
          <p:nvPr/>
        </p:nvSpPr>
        <p:spPr>
          <a:xfrm>
            <a:off x="1588" y="618490"/>
            <a:ext cx="4336732"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7"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000" y="96056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6"/>
          <p:cNvSpPr/>
          <p:nvPr/>
        </p:nvSpPr>
        <p:spPr>
          <a:xfrm>
            <a:off x="4809600" y="6192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9"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362" y="961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6"/>
          <p:cNvSpPr/>
          <p:nvPr/>
        </p:nvSpPr>
        <p:spPr>
          <a:xfrm>
            <a:off x="1588" y="36180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11"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000" y="401872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6"/>
          <p:cNvSpPr/>
          <p:nvPr/>
        </p:nvSpPr>
        <p:spPr>
          <a:xfrm>
            <a:off x="4809600" y="3618000"/>
            <a:ext cx="4338000" cy="262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13" name="Bildobjekt 7"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362" y="401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03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742770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836712"/>
            <a:ext cx="2057400" cy="5289451"/>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836712"/>
            <a:ext cx="6019800" cy="5289451"/>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4131188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ätvinklig triangel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ubri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v-SE" smtClean="0"/>
              <a:t>Klicka här för att ändra format</a:t>
            </a:r>
            <a:endParaRPr kumimoji="0" lang="en-US"/>
          </a:p>
        </p:txBody>
      </p:sp>
      <p:sp>
        <p:nvSpPr>
          <p:cNvPr id="17" name="Underrubri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v-SE" smtClean="0"/>
              <a:t>Klicka här för att ändra format på underrubrik i bakgrunden</a:t>
            </a:r>
            <a:endParaRPr kumimoji="0" lang="en-US"/>
          </a:p>
        </p:txBody>
      </p:sp>
      <p:grpSp>
        <p:nvGrpSpPr>
          <p:cNvPr id="2" name="Grupp 1"/>
          <p:cNvGrpSpPr/>
          <p:nvPr/>
        </p:nvGrpSpPr>
        <p:grpSpPr>
          <a:xfrm>
            <a:off x="-3765" y="4953000"/>
            <a:ext cx="9147765" cy="1912088"/>
            <a:chOff x="-3765" y="4832896"/>
            <a:chExt cx="9147765" cy="2032192"/>
          </a:xfrm>
        </p:grpSpPr>
        <p:sp>
          <p:nvSpPr>
            <p:cNvPr id="7" name="Frihandsfigu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ihandsfigu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ihandsfigu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latshållare för datum 29"/>
          <p:cNvSpPr>
            <a:spLocks noGrp="1"/>
          </p:cNvSpPr>
          <p:nvPr>
            <p:ph type="dt" sz="half" idx="10"/>
          </p:nvPr>
        </p:nvSpPr>
        <p:spPr/>
        <p:txBody>
          <a:bodyPr/>
          <a:lstStyle>
            <a:lvl1pPr>
              <a:defRPr>
                <a:solidFill>
                  <a:srgbClr val="FFFFFF"/>
                </a:solidFill>
              </a:defRPr>
            </a:lvl1pPr>
            <a:extLst/>
          </a:lstStyle>
          <a:p>
            <a:fld id="{CE154626-7D68-40EF-AF1E-EC942D529F9F}" type="datetimeFigureOut">
              <a:rPr lang="en-US" smtClean="0"/>
              <a:t>5/16/2017</a:t>
            </a:fld>
            <a:endParaRPr lang="en-US"/>
          </a:p>
        </p:txBody>
      </p:sp>
      <p:sp>
        <p:nvSpPr>
          <p:cNvPr id="19" name="Platshållare för sidfot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Platshållare för bildnummer 26"/>
          <p:cNvSpPr>
            <a:spLocks noGrp="1"/>
          </p:cNvSpPr>
          <p:nvPr>
            <p:ph type="sldNum" sz="quarter" idx="12"/>
          </p:nvPr>
        </p:nvSpPr>
        <p:spPr/>
        <p:txBody>
          <a:bodyPr/>
          <a:lstStyle>
            <a:lvl1pPr>
              <a:defRPr>
                <a:solidFill>
                  <a:srgbClr val="FFFFFF"/>
                </a:solidFill>
              </a:defRPr>
            </a:lvl1pPr>
            <a:extLst/>
          </a:lstStyle>
          <a:p>
            <a:fld id="{A021594C-19D0-4364-B732-6F2453625B2B}"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extLst/>
          </a:lstStyle>
          <a:p>
            <a:endParaRPr lang="en-US"/>
          </a:p>
        </p:txBody>
      </p:sp>
      <p:sp>
        <p:nvSpPr>
          <p:cNvPr id="6" name="Platshållare för bildnummer 5"/>
          <p:cNvSpPr>
            <a:spLocks noGrp="1"/>
          </p:cNvSpPr>
          <p:nvPr>
            <p:ph type="sldNum" sz="quarter" idx="12"/>
          </p:nvPr>
        </p:nvSpPr>
        <p:spPr/>
        <p:txBody>
          <a:bodyPr/>
          <a:lstStyle>
            <a:extLst/>
          </a:lstStyle>
          <a:p>
            <a:fld id="{A021594C-19D0-4364-B732-6F2453625B2B}" type="slidenum">
              <a:rPr lang="en-US" smtClean="0"/>
              <a:t>‹Nr.›</a:t>
            </a:fld>
            <a:endParaRPr lang="en-US"/>
          </a:p>
        </p:txBody>
      </p:sp>
      <p:sp>
        <p:nvSpPr>
          <p:cNvPr id="7" name="Rubrik 6"/>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extLst/>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extLst/>
          </a:lstStyle>
          <a:p>
            <a:endParaRPr lang="en-US"/>
          </a:p>
        </p:txBody>
      </p:sp>
      <p:sp>
        <p:nvSpPr>
          <p:cNvPr id="6" name="Platshållare för bildnummer 5"/>
          <p:cNvSpPr>
            <a:spLocks noGrp="1"/>
          </p:cNvSpPr>
          <p:nvPr>
            <p:ph type="sldNum" sz="quarter" idx="12"/>
          </p:nvPr>
        </p:nvSpPr>
        <p:spPr/>
        <p:txBody>
          <a:bodyPr/>
          <a:lstStyle>
            <a:extLst/>
          </a:lstStyle>
          <a:p>
            <a:fld id="{A021594C-19D0-4364-B732-6F2453625B2B}" type="slidenum">
              <a:rPr lang="en-US" smtClean="0"/>
              <a:t>‹Nr.›</a:t>
            </a:fld>
            <a:endParaRPr lang="en-US"/>
          </a:p>
        </p:txBody>
      </p:sp>
      <p:sp>
        <p:nvSpPr>
          <p:cNvPr id="7" name="V-form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form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bg>
      <p:bgRef idx="1002">
        <a:schemeClr val="bg1"/>
      </p:bgRef>
    </p:bg>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extLst/>
          </a:lstStyle>
          <a:p>
            <a:fld id="{CE154626-7D68-40EF-AF1E-EC942D529F9F}" type="datetimeFigureOut">
              <a:rPr lang="en-US" smtClean="0"/>
              <a:t>5/16/2017</a:t>
            </a:fld>
            <a:endParaRPr lang="en-US"/>
          </a:p>
        </p:txBody>
      </p:sp>
      <p:sp>
        <p:nvSpPr>
          <p:cNvPr id="6" name="Platshållare för sidfot 5"/>
          <p:cNvSpPr>
            <a:spLocks noGrp="1"/>
          </p:cNvSpPr>
          <p:nvPr>
            <p:ph type="ftr" sz="quarter" idx="11"/>
          </p:nvPr>
        </p:nvSpPr>
        <p:spPr/>
        <p:txBody>
          <a:bodyPr/>
          <a:lstStyle>
            <a:extLst/>
          </a:lstStyle>
          <a:p>
            <a:endParaRPr lang="en-US"/>
          </a:p>
        </p:txBody>
      </p:sp>
      <p:sp>
        <p:nvSpPr>
          <p:cNvPr id="7" name="Platshållare för bildnummer 6"/>
          <p:cNvSpPr>
            <a:spLocks noGrp="1"/>
          </p:cNvSpPr>
          <p:nvPr>
            <p:ph type="sldNum" sz="quarter" idx="12"/>
          </p:nvPr>
        </p:nvSpPr>
        <p:spPr/>
        <p:txBody>
          <a:bodyPr/>
          <a:lstStyle>
            <a:extLst/>
          </a:lstStyle>
          <a:p>
            <a:fld id="{A021594C-19D0-4364-B732-6F2453625B2B}" type="slidenum">
              <a:rPr lang="en-US" smtClean="0"/>
              <a:t>‹Nr.›</a:t>
            </a:fld>
            <a:endParaRPr lang="en-US"/>
          </a:p>
        </p:txBody>
      </p:sp>
      <p:sp>
        <p:nvSpPr>
          <p:cNvPr id="8" name="Rubrik 7"/>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2899600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bg>
      <p:bgRef idx="1003">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8229600" cy="1143000"/>
          </a:xfrm>
        </p:spPr>
        <p:txBody>
          <a:bodyPr anchor="ctr"/>
          <a:lstStyle>
            <a:lvl1pPr>
              <a:defRPr/>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0"/>
          </p:nvPr>
        </p:nvSpPr>
        <p:spPr/>
        <p:txBody>
          <a:bodyPr/>
          <a:lstStyle>
            <a:extLst/>
          </a:lstStyle>
          <a:p>
            <a:fld id="{CE154626-7D68-40EF-AF1E-EC942D529F9F}" type="datetimeFigureOut">
              <a:rPr lang="en-US" smtClean="0"/>
              <a:t>5/16/2017</a:t>
            </a:fld>
            <a:endParaRPr lang="en-US"/>
          </a:p>
        </p:txBody>
      </p:sp>
      <p:sp>
        <p:nvSpPr>
          <p:cNvPr id="8" name="Platshållare för sidfot 7"/>
          <p:cNvSpPr>
            <a:spLocks noGrp="1"/>
          </p:cNvSpPr>
          <p:nvPr>
            <p:ph type="ftr" sz="quarter" idx="11"/>
          </p:nvPr>
        </p:nvSpPr>
        <p:spPr/>
        <p:txBody>
          <a:bodyPr/>
          <a:lstStyle>
            <a:extLst/>
          </a:lstStyle>
          <a:p>
            <a:endParaRPr lang="en-US"/>
          </a:p>
        </p:txBody>
      </p:sp>
      <p:sp>
        <p:nvSpPr>
          <p:cNvPr id="9" name="Platshållare för bildnummer 8"/>
          <p:cNvSpPr>
            <a:spLocks noGrp="1"/>
          </p:cNvSpPr>
          <p:nvPr>
            <p:ph type="sldNum" sz="quarter" idx="12"/>
          </p:nvPr>
        </p:nvSpPr>
        <p:spPr/>
        <p:txBody>
          <a:bodyPr/>
          <a:lstStyle>
            <a:extLst/>
          </a:lstStyle>
          <a:p>
            <a:fld id="{A021594C-19D0-4364-B732-6F2453625B2B}"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bg>
      <p:bgRef idx="1002">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extLst/>
          </a:lstStyle>
          <a:p>
            <a:fld id="{CE154626-7D68-40EF-AF1E-EC942D529F9F}" type="datetimeFigureOut">
              <a:rPr lang="en-US" smtClean="0"/>
              <a:t>5/16/2017</a:t>
            </a:fld>
            <a:endParaRPr lang="en-US"/>
          </a:p>
        </p:txBody>
      </p:sp>
      <p:sp>
        <p:nvSpPr>
          <p:cNvPr id="4" name="Platshållare för sidfot 3"/>
          <p:cNvSpPr>
            <a:spLocks noGrp="1"/>
          </p:cNvSpPr>
          <p:nvPr>
            <p:ph type="ftr" sz="quarter" idx="11"/>
          </p:nvPr>
        </p:nvSpPr>
        <p:spPr/>
        <p:txBody>
          <a:bodyPr/>
          <a:lstStyle>
            <a:extLst/>
          </a:lstStyle>
          <a:p>
            <a:endParaRPr lang="en-US"/>
          </a:p>
        </p:txBody>
      </p:sp>
      <p:sp>
        <p:nvSpPr>
          <p:cNvPr id="5" name="Platshållare för bildnummer 4"/>
          <p:cNvSpPr>
            <a:spLocks noGrp="1"/>
          </p:cNvSpPr>
          <p:nvPr>
            <p:ph type="sldNum" sz="quarter" idx="12"/>
          </p:nvPr>
        </p:nvSpPr>
        <p:spPr/>
        <p:txBody>
          <a:bodyPr/>
          <a:lstStyle>
            <a:extLst/>
          </a:lstStyle>
          <a:p>
            <a:fld id="{A021594C-19D0-4364-B732-6F2453625B2B}" type="slidenum">
              <a:rPr lang="en-US" smtClean="0"/>
              <a:t>‹Nr.›</a:t>
            </a:fld>
            <a:endParaRPr lang="en-US"/>
          </a:p>
        </p:txBody>
      </p:sp>
      <p:sp>
        <p:nvSpPr>
          <p:cNvPr id="6" name="Rubrik 5"/>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extLst/>
          </a:lstStyle>
          <a:p>
            <a:fld id="{CE154626-7D68-40EF-AF1E-EC942D529F9F}" type="datetimeFigureOut">
              <a:rPr lang="en-US" smtClean="0"/>
              <a:t>5/16/2017</a:t>
            </a:fld>
            <a:endParaRPr lang="en-US"/>
          </a:p>
        </p:txBody>
      </p:sp>
      <p:sp>
        <p:nvSpPr>
          <p:cNvPr id="3" name="Platshållare för sidfot 2"/>
          <p:cNvSpPr>
            <a:spLocks noGrp="1"/>
          </p:cNvSpPr>
          <p:nvPr>
            <p:ph type="ftr" sz="quarter" idx="11"/>
          </p:nvPr>
        </p:nvSpPr>
        <p:spPr/>
        <p:txBody>
          <a:bodyPr/>
          <a:lstStyle>
            <a:extLst/>
          </a:lstStyle>
          <a:p>
            <a:endParaRPr lang="en-US"/>
          </a:p>
        </p:txBody>
      </p:sp>
      <p:sp>
        <p:nvSpPr>
          <p:cNvPr id="4" name="Platshållare för bildnummer 3"/>
          <p:cNvSpPr>
            <a:spLocks noGrp="1"/>
          </p:cNvSpPr>
          <p:nvPr>
            <p:ph type="sldNum" sz="quarter" idx="12"/>
          </p:nvPr>
        </p:nvSpPr>
        <p:spPr/>
        <p:txBody>
          <a:bodyPr/>
          <a:lstStyle>
            <a:extLst/>
          </a:lstStyle>
          <a:p>
            <a:fld id="{A021594C-19D0-4364-B732-6F2453625B2B}"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bg>
      <p:bgRef idx="1003">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v-SE" smtClean="0"/>
              <a:t>Klicka här för att ändra format på bakgrundstexten</a:t>
            </a:r>
          </a:p>
        </p:txBody>
      </p:sp>
      <p:sp>
        <p:nvSpPr>
          <p:cNvPr id="4" name="Platshållare för innehåll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a:xfrm>
            <a:off x="6727032" y="6407944"/>
            <a:ext cx="1920240" cy="365760"/>
          </a:xfrm>
        </p:spPr>
        <p:txBody>
          <a:bodyPr/>
          <a:lstStyle>
            <a:extLst/>
          </a:lstStyle>
          <a:p>
            <a:fld id="{CE154626-7D68-40EF-AF1E-EC942D529F9F}" type="datetimeFigureOut">
              <a:rPr lang="en-US" smtClean="0"/>
              <a:t>5/16/2017</a:t>
            </a:fld>
            <a:endParaRPr lang="en-US"/>
          </a:p>
        </p:txBody>
      </p:sp>
      <p:sp>
        <p:nvSpPr>
          <p:cNvPr id="6" name="Platshållare för sidfot 5"/>
          <p:cNvSpPr>
            <a:spLocks noGrp="1"/>
          </p:cNvSpPr>
          <p:nvPr>
            <p:ph type="ftr" sz="quarter" idx="11"/>
          </p:nvPr>
        </p:nvSpPr>
        <p:spPr/>
        <p:txBody>
          <a:bodyPr/>
          <a:lstStyle>
            <a:extLst/>
          </a:lstStyle>
          <a:p>
            <a:endParaRPr lang="en-US"/>
          </a:p>
        </p:txBody>
      </p:sp>
      <p:sp>
        <p:nvSpPr>
          <p:cNvPr id="7" name="Platshållare för bildnummer 6"/>
          <p:cNvSpPr>
            <a:spLocks noGrp="1"/>
          </p:cNvSpPr>
          <p:nvPr>
            <p:ph type="sldNum" sz="quarter" idx="12"/>
          </p:nvPr>
        </p:nvSpPr>
        <p:spPr/>
        <p:txBody>
          <a:bodyPr/>
          <a:lstStyle>
            <a:extLst/>
          </a:lstStyle>
          <a:p>
            <a:fld id="{A021594C-19D0-4364-B732-6F2453625B2B}"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2">
        <a:schemeClr val="bg1"/>
      </p:bgRef>
    </p:bg>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v-SE" smtClean="0"/>
              <a:t>Klicka här för att ändra format på bakgrundstexten</a:t>
            </a:r>
          </a:p>
        </p:txBody>
      </p:sp>
      <p:sp>
        <p:nvSpPr>
          <p:cNvPr id="3" name="Platshållare för bild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v-SE" smtClean="0"/>
              <a:t>Klicka på ikonen för att lägga till en bild</a:t>
            </a:r>
            <a:endParaRPr kumimoji="0" lang="en-US" dirty="0"/>
          </a:p>
        </p:txBody>
      </p:sp>
      <p:sp>
        <p:nvSpPr>
          <p:cNvPr id="5" name="Platshållare för datum 4"/>
          <p:cNvSpPr>
            <a:spLocks noGrp="1"/>
          </p:cNvSpPr>
          <p:nvPr>
            <p:ph type="dt" sz="half" idx="10"/>
          </p:nvPr>
        </p:nvSpPr>
        <p:spPr/>
        <p:txBody>
          <a:bodyPr/>
          <a:lstStyle>
            <a:lvl1pPr>
              <a:defRPr>
                <a:solidFill>
                  <a:schemeClr val="tx1"/>
                </a:solidFill>
              </a:defRPr>
            </a:lvl1pPr>
            <a:extLst/>
          </a:lstStyle>
          <a:p>
            <a:fld id="{CE154626-7D68-40EF-AF1E-EC942D529F9F}" type="datetimeFigureOut">
              <a:rPr lang="en-US" smtClean="0"/>
              <a:t>5/16/2017</a:t>
            </a:fld>
            <a:endParaRPr lang="en-US"/>
          </a:p>
        </p:txBody>
      </p:sp>
      <p:sp>
        <p:nvSpPr>
          <p:cNvPr id="6" name="Platshållare för sidfo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Platshållare för bildnummer 6"/>
          <p:cNvSpPr>
            <a:spLocks noGrp="1"/>
          </p:cNvSpPr>
          <p:nvPr>
            <p:ph type="sldNum" sz="quarter" idx="12"/>
          </p:nvPr>
        </p:nvSpPr>
        <p:spPr/>
        <p:txBody>
          <a:bodyPr/>
          <a:lstStyle>
            <a:lvl1pPr>
              <a:defRPr>
                <a:solidFill>
                  <a:schemeClr val="tx1"/>
                </a:solidFill>
              </a:defRPr>
            </a:lvl1pPr>
            <a:extLst/>
          </a:lstStyle>
          <a:p>
            <a:fld id="{A021594C-19D0-4364-B732-6F2453625B2B}" type="slidenum">
              <a:rPr lang="en-US" smtClean="0"/>
              <a:t>‹Nr.›</a:t>
            </a:fld>
            <a:endParaRPr lang="en-US"/>
          </a:p>
        </p:txBody>
      </p:sp>
      <p:sp>
        <p:nvSpPr>
          <p:cNvPr id="2" name="Rubri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v-SE" smtClean="0"/>
              <a:t>Klicka här för att ändra format</a:t>
            </a:r>
            <a:endParaRPr kumimoji="0" lang="en-US"/>
          </a:p>
        </p:txBody>
      </p:sp>
      <p:sp>
        <p:nvSpPr>
          <p:cNvPr id="8" name="Frihandsfigu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ihandsfigu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ätvinklig triangel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form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form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1481329"/>
            <a:ext cx="8229600" cy="4386071"/>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extLst/>
          </a:lstStyle>
          <a:p>
            <a:endParaRPr lang="en-US"/>
          </a:p>
        </p:txBody>
      </p:sp>
      <p:sp>
        <p:nvSpPr>
          <p:cNvPr id="6" name="Platshållare för bildnummer 5"/>
          <p:cNvSpPr>
            <a:spLocks noGrp="1"/>
          </p:cNvSpPr>
          <p:nvPr>
            <p:ph type="sldNum" sz="quarter" idx="12"/>
          </p:nvPr>
        </p:nvSpPr>
        <p:spPr/>
        <p:txBody>
          <a:bodyPr/>
          <a:lstStyle>
            <a:extLst/>
          </a:lstStyle>
          <a:p>
            <a:fld id="{A021594C-19D0-4364-B732-6F2453625B2B}"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4013" y="274640"/>
            <a:ext cx="1777470" cy="5592761"/>
          </a:xfrm>
        </p:spPr>
        <p:txBody>
          <a:bodyPr vert="eaVert"/>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274641"/>
            <a:ext cx="6324600" cy="5592760"/>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extLst/>
          </a:lstStyle>
          <a:p>
            <a:endParaRPr lang="en-US"/>
          </a:p>
        </p:txBody>
      </p:sp>
      <p:sp>
        <p:nvSpPr>
          <p:cNvPr id="6" name="Platshållare för bildnummer 5"/>
          <p:cNvSpPr>
            <a:spLocks noGrp="1"/>
          </p:cNvSpPr>
          <p:nvPr>
            <p:ph type="sldNum" sz="quarter" idx="12"/>
          </p:nvPr>
        </p:nvSpPr>
        <p:spPr/>
        <p:txBody>
          <a:bodyPr/>
          <a:lstStyle>
            <a:extLst/>
          </a:lstStyle>
          <a:p>
            <a:fld id="{A021594C-19D0-4364-B732-6F2453625B2B}" type="slidenum">
              <a:rPr lang="en-US" smtClean="0"/>
              <a:t>‹Nr.›</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E154626-7D68-40EF-AF1E-EC942D529F9F}" type="datetimeFigureOut">
              <a:rPr lang="en-US" smtClean="0"/>
              <a:t>5/16/2017</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1124255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204864"/>
            <a:ext cx="4038600" cy="39212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CE154626-7D68-40EF-AF1E-EC942D529F9F}" type="datetimeFigureOut">
              <a:rPr lang="en-US" smtClean="0"/>
              <a:t>5/16/2017</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2472283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67544" y="227687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924943"/>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4008" y="227687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CE154626-7D68-40EF-AF1E-EC942D529F9F}" type="datetimeFigureOut">
              <a:rPr lang="en-US" smtClean="0"/>
              <a:t>5/16/2017</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2321393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CE154626-7D68-40EF-AF1E-EC942D529F9F}" type="datetimeFigureOut">
              <a:rPr lang="en-US" smtClean="0"/>
              <a:t>5/16/2017</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233964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punktlista och bild">
    <p:spTree>
      <p:nvGrpSpPr>
        <p:cNvPr id="1" name=""/>
        <p:cNvGrpSpPr/>
        <p:nvPr/>
      </p:nvGrpSpPr>
      <p:grpSpPr>
        <a:xfrm>
          <a:off x="0" y="0"/>
          <a:ext cx="0" cy="0"/>
          <a:chOff x="0" y="0"/>
          <a:chExt cx="0" cy="0"/>
        </a:xfrm>
      </p:grpSpPr>
      <p:sp>
        <p:nvSpPr>
          <p:cNvPr id="6" name="Rektangel 2"/>
          <p:cNvSpPr/>
          <p:nvPr/>
        </p:nvSpPr>
        <p:spPr>
          <a:xfrm>
            <a:off x="4653280" y="1839600"/>
            <a:ext cx="4050000" cy="430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 name="Rubrik 1"/>
          <p:cNvSpPr>
            <a:spLocks noGrp="1"/>
          </p:cNvSpPr>
          <p:nvPr>
            <p:ph type="ctrTitle"/>
          </p:nvPr>
        </p:nvSpPr>
        <p:spPr bwMode="auto">
          <a:xfrm>
            <a:off x="418240" y="851920"/>
            <a:ext cx="8280000" cy="833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0000" tIns="46800" rIns="90000" bIns="46800" numCol="1" anchor="ctr" anchorCtr="0" compatLnSpc="1">
            <a:prstTxWarp prst="textNoShape">
              <a:avLst/>
            </a:prstTxWarp>
          </a:bodyPr>
          <a:lstStyle>
            <a:lvl1pPr>
              <a:defRPr cap="all" baseline="0">
                <a:latin typeface="+mj-lt"/>
              </a:defRPr>
            </a:lvl1pPr>
          </a:lstStyle>
          <a:p>
            <a:pPr eaLnBrk="1" hangingPunct="1"/>
            <a:r>
              <a:rPr lang="sv-SE" b="0" smtClean="0">
                <a:latin typeface="Gunplay" pitchFamily="34" charset="0"/>
                <a:cs typeface="Arial" charset="0"/>
              </a:rPr>
              <a:t>Klicka här för att ändra format</a:t>
            </a:r>
            <a:endParaRPr lang="sv-SE" b="0" dirty="0" smtClean="0">
              <a:latin typeface="Gunplay" pitchFamily="34" charset="0"/>
              <a:cs typeface="Arial" charset="0"/>
            </a:endParaRPr>
          </a:p>
        </p:txBody>
      </p:sp>
      <p:sp>
        <p:nvSpPr>
          <p:cNvPr id="4" name="Underrubrik 2"/>
          <p:cNvSpPr>
            <a:spLocks noGrp="1"/>
          </p:cNvSpPr>
          <p:nvPr>
            <p:ph type="subTitle" idx="1"/>
          </p:nvPr>
        </p:nvSpPr>
        <p:spPr>
          <a:xfrm>
            <a:off x="421982" y="1838961"/>
            <a:ext cx="4048418" cy="4307840"/>
          </a:xfrm>
          <a:prstGeom prst="rect">
            <a:avLst/>
          </a:prstGeom>
        </p:spPr>
        <p:txBody>
          <a:bodyPr>
            <a:normAutofit/>
          </a:bodyPr>
          <a:lstStyle>
            <a:lvl1pPr marL="342900" indent="-342900" algn="l">
              <a:buFont typeface="Arial" pitchFamily="34" charset="0"/>
              <a:buChar char="•"/>
              <a:defRPr sz="2400" baseline="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Bildobjekt 3" descr="fm_placerabil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3578" y="303657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8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154626-7D68-40EF-AF1E-EC942D529F9F}" type="datetimeFigureOut">
              <a:rPr lang="en-US" smtClean="0"/>
              <a:t>5/16/2017</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1884328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67544" y="836712"/>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E154626-7D68-40EF-AF1E-EC942D529F9F}" type="datetimeFigureOut">
              <a:rPr lang="en-US" smtClean="0"/>
              <a:t>5/16/2017</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A021594C-19D0-4364-B732-6F2453625B2B}" type="slidenum">
              <a:rPr lang="en-US" smtClean="0"/>
              <a:t>‹Nr.›</a:t>
            </a:fld>
            <a:endParaRPr lang="en-US"/>
          </a:p>
        </p:txBody>
      </p:sp>
    </p:spTree>
    <p:extLst>
      <p:ext uri="{BB962C8B-B14F-4D97-AF65-F5344CB8AC3E}">
        <p14:creationId xmlns:p14="http://schemas.microsoft.com/office/powerpoint/2010/main" val="2927838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FmMallOrgVapen"/>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554736"/>
          </a:xfrm>
          <a:prstGeom prst="rect">
            <a:avLst/>
          </a:prstGeom>
        </p:spPr>
      </p:pic>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1594C-19D0-4364-B732-6F2453625B2B}" type="slidenum">
              <a:rPr lang="en-US" smtClean="0"/>
              <a:t>‹Nr.›</a:t>
            </a:fld>
            <a:endParaRPr lang="en-US"/>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54626-7D68-40EF-AF1E-EC942D529F9F}" type="datetimeFigureOut">
              <a:rPr lang="en-US" smtClean="0"/>
              <a:t>5/16/2017</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8" name="Text Box 23"/>
          <p:cNvSpPr txBox="1">
            <a:spLocks noChangeArrowheads="1"/>
          </p:cNvSpPr>
          <p:nvPr/>
        </p:nvSpPr>
        <p:spPr bwMode="auto">
          <a:xfrm>
            <a:off x="3419475" y="187326"/>
            <a:ext cx="5627688"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r">
              <a:spcBef>
                <a:spcPct val="50000"/>
              </a:spcBef>
            </a:pPr>
            <a:r>
              <a:rPr lang="sv-SE" sz="900" b="1" dirty="0">
                <a:solidFill>
                  <a:schemeClr val="bg1"/>
                </a:solidFill>
                <a:latin typeface="Arial" pitchFamily="34" charset="0"/>
                <a:cs typeface="Arial" pitchFamily="34" charset="0"/>
              </a:rPr>
              <a:t>WWW.FORSVARSMAKTEN.SE</a:t>
            </a:r>
            <a:endParaRPr lang="en-US" sz="900" b="1" dirty="0">
              <a:solidFill>
                <a:schemeClr val="bg1"/>
              </a:solidFill>
              <a:latin typeface="Arial" pitchFamily="34" charset="0"/>
              <a:cs typeface="Arial" pitchFamily="34" charset="0"/>
            </a:endParaRPr>
          </a:p>
        </p:txBody>
      </p:sp>
      <p:sp>
        <p:nvSpPr>
          <p:cNvPr id="2" name="Platshållare för rubrik 1"/>
          <p:cNvSpPr>
            <a:spLocks noGrp="1"/>
          </p:cNvSpPr>
          <p:nvPr>
            <p:ph type="title"/>
          </p:nvPr>
        </p:nvSpPr>
        <p:spPr>
          <a:xfrm>
            <a:off x="457994" y="836712"/>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592550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cap="none" baseline="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ihandsfigu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ihandsfigu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ätvinklig triangel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latshållare för rubrik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sv-SE" smtClean="0"/>
              <a:t>Klicka här för att ändra format</a:t>
            </a:r>
            <a:endParaRPr kumimoji="0" lang="en-US"/>
          </a:p>
        </p:txBody>
      </p:sp>
      <p:sp>
        <p:nvSpPr>
          <p:cNvPr id="30" name="Platshållare för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0" name="Platshållare fö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E154626-7D68-40EF-AF1E-EC942D529F9F}" type="datetimeFigureOut">
              <a:rPr lang="en-US" smtClean="0"/>
              <a:t>5/16/2017</a:t>
            </a:fld>
            <a:endParaRPr lang="en-US"/>
          </a:p>
        </p:txBody>
      </p:sp>
      <p:sp>
        <p:nvSpPr>
          <p:cNvPr id="22" name="Platshållare för sidfo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Platshållare för bild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021594C-19D0-4364-B732-6F2453625B2B}" type="slidenum">
              <a:rPr lang="en-US" smtClean="0"/>
              <a:t>‹Nr.›</a:t>
            </a:fld>
            <a:endParaRPr lang="en-US"/>
          </a:p>
        </p:txBody>
      </p:sp>
      <p:pic>
        <p:nvPicPr>
          <p:cNvPr id="11" name="FmMallOrgVap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554736"/>
          </a:xfrm>
          <a:prstGeom prst="rect">
            <a:avLst/>
          </a:prstGeom>
        </p:spPr>
      </p:pic>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5536" y="764704"/>
            <a:ext cx="8496944" cy="4968552"/>
          </a:xfrm>
        </p:spPr>
        <p:txBody>
          <a:bodyPr>
            <a:normAutofit fontScale="90000"/>
          </a:bodyPr>
          <a:lstStyle/>
          <a:p>
            <a:pPr algn="ctr"/>
            <a:r>
              <a:rPr lang="en-US" sz="4900" dirty="0" smtClean="0">
                <a:solidFill>
                  <a:schemeClr val="accent4">
                    <a:lumMod val="50000"/>
                  </a:schemeClr>
                </a:solidFill>
              </a:rPr>
              <a:t/>
            </a:r>
            <a:br>
              <a:rPr lang="en-US" sz="4900" dirty="0" smtClean="0">
                <a:solidFill>
                  <a:schemeClr val="accent4">
                    <a:lumMod val="50000"/>
                  </a:schemeClr>
                </a:solidFill>
              </a:rPr>
            </a:br>
            <a:r>
              <a:rPr lang="en-US" sz="4900" dirty="0" smtClean="0">
                <a:solidFill>
                  <a:schemeClr val="accent4">
                    <a:lumMod val="50000"/>
                  </a:schemeClr>
                </a:solidFill>
                <a:effectLst/>
              </a:rPr>
              <a:t>DIFFERENT </a:t>
            </a:r>
            <a:r>
              <a:rPr lang="en-US" sz="4900" dirty="0">
                <a:solidFill>
                  <a:schemeClr val="accent4">
                    <a:lumMod val="50000"/>
                  </a:schemeClr>
                </a:solidFill>
                <a:effectLst/>
              </a:rPr>
              <a:t>PROFILES OF LANGUAGE LEARNERS AND THEIR IMPACT ON LEARNING </a:t>
            </a:r>
            <a:r>
              <a:rPr lang="en-US" sz="4900" dirty="0" smtClean="0">
                <a:solidFill>
                  <a:schemeClr val="accent4">
                    <a:lumMod val="50000"/>
                  </a:schemeClr>
                </a:solidFill>
                <a:effectLst/>
              </a:rPr>
              <a:t>SUCCESS</a:t>
            </a:r>
            <a:br>
              <a:rPr lang="en-US" sz="4900" dirty="0" smtClean="0">
                <a:solidFill>
                  <a:schemeClr val="accent4">
                    <a:lumMod val="50000"/>
                  </a:schemeClr>
                </a:solidFill>
                <a:effectLst/>
              </a:rPr>
            </a:br>
            <a:r>
              <a:rPr lang="en-US" sz="4900" dirty="0" smtClean="0">
                <a:solidFill>
                  <a:schemeClr val="accent4">
                    <a:lumMod val="50000"/>
                  </a:schemeClr>
                </a:solidFill>
                <a:effectLst/>
              </a:rPr>
              <a:t/>
            </a:r>
            <a:br>
              <a:rPr lang="en-US" sz="4900" dirty="0" smtClean="0">
                <a:solidFill>
                  <a:schemeClr val="accent4">
                    <a:lumMod val="50000"/>
                  </a:schemeClr>
                </a:solidFill>
                <a:effectLst/>
              </a:rPr>
            </a:br>
            <a:r>
              <a:rPr lang="en-US" sz="2700" dirty="0" smtClean="0">
                <a:solidFill>
                  <a:schemeClr val="accent4">
                    <a:lumMod val="50000"/>
                  </a:schemeClr>
                </a:solidFill>
                <a:effectLst/>
              </a:rPr>
              <a:t>Mariamma Martin</a:t>
            </a:r>
            <a:br>
              <a:rPr lang="en-US" sz="2700" dirty="0" smtClean="0">
                <a:solidFill>
                  <a:schemeClr val="accent4">
                    <a:lumMod val="50000"/>
                  </a:schemeClr>
                </a:solidFill>
                <a:effectLst/>
              </a:rPr>
            </a:br>
            <a:r>
              <a:rPr lang="en-US" sz="2700" dirty="0" smtClean="0">
                <a:solidFill>
                  <a:schemeClr val="accent4">
                    <a:lumMod val="50000"/>
                  </a:schemeClr>
                </a:solidFill>
                <a:effectLst/>
              </a:rPr>
              <a:t>Director of Foreign Languages</a:t>
            </a:r>
            <a:br>
              <a:rPr lang="en-US" sz="2700" dirty="0" smtClean="0">
                <a:solidFill>
                  <a:schemeClr val="accent4">
                    <a:lumMod val="50000"/>
                  </a:schemeClr>
                </a:solidFill>
                <a:effectLst/>
              </a:rPr>
            </a:br>
            <a:r>
              <a:rPr lang="en-US" sz="2700" dirty="0" smtClean="0">
                <a:solidFill>
                  <a:schemeClr val="accent4">
                    <a:lumMod val="50000"/>
                  </a:schemeClr>
                </a:solidFill>
                <a:effectLst/>
              </a:rPr>
              <a:t>Swedish Armed Forces</a:t>
            </a:r>
            <a:r>
              <a:rPr lang="en-US" sz="2700" dirty="0">
                <a:solidFill>
                  <a:schemeClr val="accent4">
                    <a:lumMod val="50000"/>
                  </a:schemeClr>
                </a:solidFill>
                <a:effectLst/>
              </a:rPr>
              <a:t/>
            </a:r>
            <a:br>
              <a:rPr lang="en-US" sz="2700" dirty="0">
                <a:solidFill>
                  <a:schemeClr val="accent4">
                    <a:lumMod val="50000"/>
                  </a:schemeClr>
                </a:solidFill>
                <a:effectLst/>
              </a:rPr>
            </a:br>
            <a:endParaRPr lang="en-US" sz="2700" dirty="0">
              <a:effectLst/>
            </a:endParaRPr>
          </a:p>
        </p:txBody>
      </p:sp>
    </p:spTree>
    <p:extLst>
      <p:ext uri="{BB962C8B-B14F-4D97-AF65-F5344CB8AC3E}">
        <p14:creationId xmlns:p14="http://schemas.microsoft.com/office/powerpoint/2010/main" val="4245787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2060848"/>
            <a:ext cx="8075240" cy="3946443"/>
          </a:xfrm>
        </p:spPr>
        <p:txBody>
          <a:bodyPr>
            <a:normAutofit fontScale="92500" lnSpcReduction="10000"/>
          </a:bodyPr>
          <a:lstStyle/>
          <a:p>
            <a:r>
              <a:rPr lang="en-US" sz="2800" dirty="0" smtClean="0"/>
              <a:t>Aptitude </a:t>
            </a:r>
          </a:p>
          <a:p>
            <a:r>
              <a:rPr lang="en-US" sz="2800" dirty="0" smtClean="0"/>
              <a:t>Good aptitude for learning</a:t>
            </a:r>
            <a:r>
              <a:rPr lang="en-US" sz="2800" dirty="0"/>
              <a:t> </a:t>
            </a:r>
            <a:r>
              <a:rPr lang="en-US" sz="2800" dirty="0" smtClean="0"/>
              <a:t>leads to:</a:t>
            </a:r>
          </a:p>
          <a:p>
            <a:pPr marL="109728" indent="0">
              <a:buNone/>
            </a:pPr>
            <a:r>
              <a:rPr lang="en-US" sz="2800" dirty="0"/>
              <a:t>	</a:t>
            </a:r>
            <a:r>
              <a:rPr lang="en-US" sz="2800" dirty="0" smtClean="0"/>
              <a:t>The understanding of the function of 	various words in sentences </a:t>
            </a:r>
            <a:endParaRPr lang="en-US" sz="2800" dirty="0"/>
          </a:p>
          <a:p>
            <a:pPr marL="109728" indent="0">
              <a:buNone/>
            </a:pPr>
            <a:r>
              <a:rPr lang="en-US" sz="2800" dirty="0"/>
              <a:t>	</a:t>
            </a:r>
            <a:r>
              <a:rPr lang="en-US" sz="2800" dirty="0" smtClean="0"/>
              <a:t>The ability to understand and use 	grammatical rules</a:t>
            </a:r>
          </a:p>
          <a:p>
            <a:pPr marL="0" indent="0">
              <a:buNone/>
            </a:pPr>
            <a:r>
              <a:rPr lang="en-US" sz="2800" dirty="0" smtClean="0"/>
              <a:t>      	Memory of key words and what they mean 	and how to use them</a:t>
            </a:r>
            <a:endParaRPr lang="en-US" sz="2800" dirty="0"/>
          </a:p>
          <a:p>
            <a:pPr marL="0" indent="0">
              <a:buNone/>
            </a:pPr>
            <a:endParaRPr lang="en-US" sz="2000" dirty="0" smtClean="0"/>
          </a:p>
          <a:p>
            <a:pPr marL="0" indent="0">
              <a:buNone/>
            </a:pPr>
            <a:r>
              <a:rPr lang="en-US" sz="2000" dirty="0"/>
              <a:t> </a:t>
            </a:r>
            <a:r>
              <a:rPr lang="en-US" sz="2000" dirty="0" smtClean="0"/>
              <a:t>      							</a:t>
            </a:r>
            <a:endParaRPr lang="en-US" sz="2000" dirty="0"/>
          </a:p>
        </p:txBody>
      </p:sp>
      <p:sp>
        <p:nvSpPr>
          <p:cNvPr id="2" name="Rubrik 1"/>
          <p:cNvSpPr>
            <a:spLocks noGrp="1"/>
          </p:cNvSpPr>
          <p:nvPr>
            <p:ph type="title"/>
          </p:nvPr>
        </p:nvSpPr>
        <p:spPr>
          <a:xfrm>
            <a:off x="539552" y="620688"/>
            <a:ext cx="8280920" cy="1152128"/>
          </a:xfrm>
        </p:spPr>
        <p:txBody>
          <a:bodyPr/>
          <a:lstStyle/>
          <a:p>
            <a:pPr algn="ctr"/>
            <a:r>
              <a:rPr lang="en-US" dirty="0" smtClean="0">
                <a:solidFill>
                  <a:schemeClr val="tx1"/>
                </a:solidFill>
              </a:rPr>
              <a:t>APTITUDE/ATTITUDE</a:t>
            </a:r>
            <a:endParaRPr lang="en-US" dirty="0">
              <a:solidFill>
                <a:schemeClr val="tx1"/>
              </a:solidFill>
            </a:endParaRPr>
          </a:p>
        </p:txBody>
      </p:sp>
    </p:spTree>
    <p:extLst>
      <p:ext uri="{BB962C8B-B14F-4D97-AF65-F5344CB8AC3E}">
        <p14:creationId xmlns:p14="http://schemas.microsoft.com/office/powerpoint/2010/main" val="1656148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r>
              <a:rPr lang="en-US" sz="2800" dirty="0"/>
              <a:t>S</a:t>
            </a:r>
            <a:r>
              <a:rPr lang="en-US" sz="2800" dirty="0" smtClean="0"/>
              <a:t>trong </a:t>
            </a:r>
            <a:r>
              <a:rPr lang="en-US" sz="2800" dirty="0"/>
              <a:t>memories but only average ability to understand grammatical </a:t>
            </a:r>
            <a:r>
              <a:rPr lang="en-US" sz="2800" dirty="0" smtClean="0"/>
              <a:t>rules</a:t>
            </a:r>
          </a:p>
          <a:p>
            <a:r>
              <a:rPr lang="en-US" sz="2800" dirty="0"/>
              <a:t>A</a:t>
            </a:r>
            <a:r>
              <a:rPr lang="en-US" sz="2800" dirty="0" smtClean="0"/>
              <a:t>ppropriate </a:t>
            </a:r>
            <a:r>
              <a:rPr lang="en-US" sz="2800" dirty="0"/>
              <a:t>teaching approaches and activities </a:t>
            </a:r>
            <a:r>
              <a:rPr lang="en-US" sz="2800" dirty="0" smtClean="0"/>
              <a:t>are adapted based on learners </a:t>
            </a:r>
            <a:r>
              <a:rPr lang="en-US" sz="2800" dirty="0"/>
              <a:t>aptitude profiles </a:t>
            </a:r>
            <a:endParaRPr lang="en-US" sz="2800" dirty="0" smtClean="0"/>
          </a:p>
          <a:p>
            <a:r>
              <a:rPr lang="sv-SE" sz="2800" dirty="0" err="1"/>
              <a:t>M</a:t>
            </a:r>
            <a:r>
              <a:rPr lang="sv-SE" sz="2800" dirty="0" err="1" smtClean="0"/>
              <a:t>ajority</a:t>
            </a:r>
            <a:r>
              <a:rPr lang="sv-SE" sz="2800" dirty="0" smtClean="0"/>
              <a:t> </a:t>
            </a:r>
            <a:r>
              <a:rPr lang="sv-SE" sz="2800" dirty="0" err="1"/>
              <a:t>of</a:t>
            </a:r>
            <a:r>
              <a:rPr lang="sv-SE" sz="2800" dirty="0"/>
              <a:t> the </a:t>
            </a:r>
            <a:r>
              <a:rPr lang="sv-SE" sz="2800" dirty="0" err="1"/>
              <a:t>cadets</a:t>
            </a:r>
            <a:r>
              <a:rPr lang="sv-SE" sz="2800" dirty="0"/>
              <a:t> </a:t>
            </a:r>
            <a:r>
              <a:rPr lang="sv-SE" sz="2800" dirty="0" err="1"/>
              <a:t>have</a:t>
            </a:r>
            <a:r>
              <a:rPr lang="sv-SE" sz="2800" dirty="0"/>
              <a:t> a </a:t>
            </a:r>
            <a:r>
              <a:rPr lang="sv-SE" sz="2800" dirty="0" err="1"/>
              <a:t>great</a:t>
            </a:r>
            <a:r>
              <a:rPr lang="sv-SE" sz="2800" dirty="0"/>
              <a:t> </a:t>
            </a:r>
            <a:r>
              <a:rPr lang="sv-SE" sz="2800" dirty="0" err="1"/>
              <a:t>attitude</a:t>
            </a:r>
            <a:r>
              <a:rPr lang="sv-SE" sz="2800" dirty="0"/>
              <a:t> </a:t>
            </a:r>
            <a:r>
              <a:rPr lang="sv-SE" sz="2800" dirty="0" err="1"/>
              <a:t>towards</a:t>
            </a:r>
            <a:r>
              <a:rPr lang="sv-SE" sz="2800" dirty="0"/>
              <a:t> </a:t>
            </a:r>
            <a:r>
              <a:rPr lang="sv-SE" sz="2800" dirty="0" err="1"/>
              <a:t>learning</a:t>
            </a:r>
            <a:r>
              <a:rPr lang="sv-SE" sz="2800" dirty="0"/>
              <a:t> a new </a:t>
            </a:r>
            <a:r>
              <a:rPr lang="sv-SE" sz="2800" dirty="0" err="1"/>
              <a:t>language</a:t>
            </a:r>
            <a:r>
              <a:rPr lang="sv-SE" sz="2800" dirty="0"/>
              <a:t> </a:t>
            </a:r>
            <a:r>
              <a:rPr lang="sv-SE" sz="2800" dirty="0" err="1"/>
              <a:t>but</a:t>
            </a:r>
            <a:r>
              <a:rPr lang="sv-SE" sz="2800" dirty="0"/>
              <a:t> the </a:t>
            </a:r>
            <a:r>
              <a:rPr lang="sv-SE" sz="2800" dirty="0" err="1"/>
              <a:t>aptitude</a:t>
            </a:r>
            <a:r>
              <a:rPr lang="sv-SE" sz="2800" dirty="0"/>
              <a:t> </a:t>
            </a:r>
            <a:r>
              <a:rPr lang="sv-SE" sz="2800" dirty="0" err="1" smtClean="0"/>
              <a:t>varies</a:t>
            </a:r>
            <a:endParaRPr lang="en-US" sz="2800" dirty="0"/>
          </a:p>
          <a:p>
            <a:endParaRPr lang="en-US" dirty="0"/>
          </a:p>
        </p:txBody>
      </p:sp>
      <p:sp>
        <p:nvSpPr>
          <p:cNvPr id="2" name="Rubrik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279676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9552" y="1772816"/>
            <a:ext cx="8147248" cy="4234475"/>
          </a:xfrm>
        </p:spPr>
        <p:txBody>
          <a:bodyPr>
            <a:normAutofit lnSpcReduction="10000"/>
          </a:bodyPr>
          <a:lstStyle/>
          <a:p>
            <a:pPr>
              <a:buFont typeface="Wingdings" panose="05000000000000000000" pitchFamily="2" charset="2"/>
              <a:buChar char="Ø"/>
            </a:pPr>
            <a:r>
              <a:rPr lang="sv-SE" sz="2800" dirty="0" err="1"/>
              <a:t>Varied</a:t>
            </a:r>
            <a:r>
              <a:rPr lang="sv-SE" sz="2800" dirty="0"/>
              <a:t> </a:t>
            </a:r>
            <a:r>
              <a:rPr lang="sv-SE" sz="2800" dirty="0" err="1"/>
              <a:t>learning</a:t>
            </a:r>
            <a:r>
              <a:rPr lang="sv-SE" sz="2800" dirty="0"/>
              <a:t> </a:t>
            </a:r>
            <a:r>
              <a:rPr lang="sv-SE" sz="2800" dirty="0" err="1"/>
              <a:t>strategies</a:t>
            </a:r>
            <a:r>
              <a:rPr lang="sv-SE" sz="2800" dirty="0"/>
              <a:t>, </a:t>
            </a:r>
            <a:r>
              <a:rPr lang="sv-SE" sz="2800" dirty="0" err="1"/>
              <a:t>learning</a:t>
            </a:r>
            <a:r>
              <a:rPr lang="sv-SE" sz="2800" dirty="0"/>
              <a:t> a </a:t>
            </a:r>
            <a:r>
              <a:rPr lang="sv-SE" sz="2800" dirty="0" err="1"/>
              <a:t>language</a:t>
            </a:r>
            <a:r>
              <a:rPr lang="sv-SE" sz="2800" dirty="0"/>
              <a:t> and the </a:t>
            </a:r>
            <a:r>
              <a:rPr lang="sv-SE" sz="2800" dirty="0" err="1"/>
              <a:t>technique</a:t>
            </a:r>
            <a:r>
              <a:rPr lang="sv-SE" sz="2800" dirty="0"/>
              <a:t> </a:t>
            </a:r>
            <a:r>
              <a:rPr lang="sv-SE" sz="2800" dirty="0" err="1"/>
              <a:t>of</a:t>
            </a:r>
            <a:r>
              <a:rPr lang="sv-SE" sz="2800" dirty="0"/>
              <a:t> interpretation</a:t>
            </a:r>
          </a:p>
          <a:p>
            <a:pPr>
              <a:buFont typeface="Wingdings" panose="05000000000000000000" pitchFamily="2" charset="2"/>
              <a:buChar char="Ø"/>
            </a:pPr>
            <a:r>
              <a:rPr lang="sv-SE" sz="2800" dirty="0"/>
              <a:t>Different </a:t>
            </a:r>
            <a:r>
              <a:rPr lang="sv-SE" sz="2800" dirty="0" err="1"/>
              <a:t>teaching</a:t>
            </a:r>
            <a:r>
              <a:rPr lang="sv-SE" sz="2800" dirty="0"/>
              <a:t> </a:t>
            </a:r>
            <a:r>
              <a:rPr lang="sv-SE" sz="2800" dirty="0" err="1"/>
              <a:t>methods</a:t>
            </a:r>
            <a:r>
              <a:rPr lang="sv-SE" sz="2800" dirty="0"/>
              <a:t> </a:t>
            </a:r>
            <a:r>
              <a:rPr lang="sv-SE" sz="2800" dirty="0" err="1"/>
              <a:t>are</a:t>
            </a:r>
            <a:r>
              <a:rPr lang="sv-SE" sz="2800" dirty="0"/>
              <a:t> </a:t>
            </a:r>
            <a:r>
              <a:rPr lang="sv-SE" sz="2800" dirty="0" err="1"/>
              <a:t>used</a:t>
            </a:r>
            <a:r>
              <a:rPr lang="sv-SE" sz="2800" dirty="0"/>
              <a:t> </a:t>
            </a:r>
            <a:r>
              <a:rPr lang="sv-SE" sz="2800" dirty="0" err="1"/>
              <a:t>but</a:t>
            </a:r>
            <a:r>
              <a:rPr lang="sv-SE" sz="2800" dirty="0"/>
              <a:t> </a:t>
            </a:r>
            <a:r>
              <a:rPr lang="sv-SE" sz="2800" dirty="0" err="1"/>
              <a:t>always</a:t>
            </a:r>
            <a:r>
              <a:rPr lang="sv-SE" sz="2800" dirty="0"/>
              <a:t> from an interpreter </a:t>
            </a:r>
            <a:r>
              <a:rPr lang="sv-SE" sz="2800" dirty="0" err="1"/>
              <a:t>perspective</a:t>
            </a:r>
            <a:endParaRPr lang="sv-SE" sz="2800" dirty="0"/>
          </a:p>
          <a:p>
            <a:pPr marL="365760" lvl="1" indent="-256032">
              <a:spcBef>
                <a:spcPts val="400"/>
              </a:spcBef>
              <a:buSzPct val="68000"/>
              <a:buFont typeface="Wingdings" panose="05000000000000000000" pitchFamily="2" charset="2"/>
              <a:buChar char="Ø"/>
            </a:pPr>
            <a:r>
              <a:rPr lang="en-US" sz="2800" dirty="0"/>
              <a:t>Students have a plan for a whole semester, but goals can be short </a:t>
            </a:r>
            <a:r>
              <a:rPr lang="en-US" sz="2800" dirty="0" smtClean="0"/>
              <a:t>term</a:t>
            </a:r>
          </a:p>
          <a:p>
            <a:pPr marL="365760" lvl="1" indent="-256032">
              <a:spcBef>
                <a:spcPts val="400"/>
              </a:spcBef>
              <a:buSzPct val="68000"/>
              <a:buFont typeface="Wingdings" panose="05000000000000000000" pitchFamily="2" charset="2"/>
              <a:buChar char="Ø"/>
            </a:pPr>
            <a:r>
              <a:rPr lang="en-US" sz="2800" dirty="0" smtClean="0"/>
              <a:t>Options </a:t>
            </a:r>
            <a:r>
              <a:rPr lang="en-US" sz="2800" dirty="0"/>
              <a:t>to quickly find words or sentences, for example via computer programs or Apps</a:t>
            </a:r>
          </a:p>
          <a:p>
            <a:endParaRPr lang="en-US" dirty="0"/>
          </a:p>
        </p:txBody>
      </p:sp>
      <p:sp>
        <p:nvSpPr>
          <p:cNvPr id="3" name="Rubrik 2"/>
          <p:cNvSpPr>
            <a:spLocks noGrp="1"/>
          </p:cNvSpPr>
          <p:nvPr>
            <p:ph type="title"/>
          </p:nvPr>
        </p:nvSpPr>
        <p:spPr>
          <a:xfrm>
            <a:off x="467544" y="476672"/>
            <a:ext cx="8219256" cy="1080120"/>
          </a:xfrm>
        </p:spPr>
        <p:txBody>
          <a:bodyPr>
            <a:normAutofit/>
          </a:bodyPr>
          <a:lstStyle/>
          <a:p>
            <a:pPr algn="ctr"/>
            <a:r>
              <a:rPr lang="en-US" sz="4400" dirty="0"/>
              <a:t>LEARNING STRATEGIES</a:t>
            </a:r>
          </a:p>
        </p:txBody>
      </p:sp>
    </p:spTree>
    <p:extLst>
      <p:ext uri="{BB962C8B-B14F-4D97-AF65-F5344CB8AC3E}">
        <p14:creationId xmlns:p14="http://schemas.microsoft.com/office/powerpoint/2010/main" val="2888724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50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39552" y="1772816"/>
            <a:ext cx="8147248" cy="4234475"/>
          </a:xfrm>
        </p:spPr>
        <p:txBody>
          <a:bodyPr>
            <a:normAutofit/>
          </a:bodyPr>
          <a:lstStyle/>
          <a:p>
            <a:r>
              <a:rPr lang="en-US" sz="2800" dirty="0"/>
              <a:t>Constant material </a:t>
            </a:r>
            <a:r>
              <a:rPr lang="en-US" sz="2800" dirty="0" smtClean="0"/>
              <a:t>repetition </a:t>
            </a:r>
            <a:endParaRPr lang="en-US" sz="2800" dirty="0"/>
          </a:p>
          <a:p>
            <a:r>
              <a:rPr lang="en-US" sz="2800" dirty="0" smtClean="0"/>
              <a:t>Building </a:t>
            </a:r>
            <a:r>
              <a:rPr lang="en-US" sz="2800" dirty="0"/>
              <a:t>a positive attitude </a:t>
            </a:r>
            <a:endParaRPr lang="en-US" sz="2800" dirty="0" smtClean="0"/>
          </a:p>
          <a:p>
            <a:r>
              <a:rPr lang="en-US" sz="2800" dirty="0" smtClean="0"/>
              <a:t>Put high demands on themselves</a:t>
            </a:r>
          </a:p>
          <a:p>
            <a:r>
              <a:rPr lang="en-US" sz="2800" dirty="0" smtClean="0"/>
              <a:t>Build good teacher learner relationship</a:t>
            </a:r>
          </a:p>
          <a:p>
            <a:r>
              <a:rPr lang="en-US" sz="2800" dirty="0" smtClean="0"/>
              <a:t>Building </a:t>
            </a:r>
            <a:r>
              <a:rPr lang="en-US" sz="2800" dirty="0"/>
              <a:t>healthy, trustworthy and open atmosphere </a:t>
            </a:r>
            <a:endParaRPr lang="en-US" sz="2800" dirty="0" smtClean="0"/>
          </a:p>
          <a:p>
            <a:pPr marL="0" indent="0">
              <a:spcBef>
                <a:spcPts val="0"/>
              </a:spcBef>
              <a:buClrTx/>
              <a:buSzTx/>
              <a:buNone/>
              <a:defRPr/>
            </a:pPr>
            <a:endParaRPr lang="en-US" sz="1200" dirty="0"/>
          </a:p>
          <a:p>
            <a:endParaRPr lang="en-US" dirty="0"/>
          </a:p>
          <a:p>
            <a:pPr marL="457200" lvl="1" indent="-457200">
              <a:buFont typeface="Wingdings" panose="05000000000000000000" pitchFamily="2" charset="2"/>
              <a:buChar char="Ø"/>
            </a:pPr>
            <a:endParaRPr lang="sv-SE" dirty="0"/>
          </a:p>
          <a:p>
            <a:pPr>
              <a:buFont typeface="Wingdings" panose="05000000000000000000" pitchFamily="2" charset="2"/>
              <a:buChar char="Ø"/>
            </a:pPr>
            <a:endParaRPr lang="en-US" dirty="0"/>
          </a:p>
          <a:p>
            <a:endParaRPr lang="en-US" dirty="0"/>
          </a:p>
          <a:p>
            <a:endParaRPr lang="en-US" dirty="0"/>
          </a:p>
        </p:txBody>
      </p:sp>
      <p:sp>
        <p:nvSpPr>
          <p:cNvPr id="3" name="Rubrik 2"/>
          <p:cNvSpPr>
            <a:spLocks noGrp="1"/>
          </p:cNvSpPr>
          <p:nvPr>
            <p:ph type="title"/>
          </p:nvPr>
        </p:nvSpPr>
        <p:spPr/>
        <p:txBody>
          <a:bodyPr/>
          <a:lstStyle/>
          <a:p>
            <a:endParaRPr lang="en-US" dirty="0"/>
          </a:p>
        </p:txBody>
      </p:sp>
    </p:spTree>
    <p:extLst>
      <p:ext uri="{BB962C8B-B14F-4D97-AF65-F5344CB8AC3E}">
        <p14:creationId xmlns:p14="http://schemas.microsoft.com/office/powerpoint/2010/main" val="636350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50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50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2132856"/>
            <a:ext cx="8147248" cy="3874435"/>
          </a:xfrm>
        </p:spPr>
        <p:txBody>
          <a:bodyPr>
            <a:normAutofit/>
          </a:bodyPr>
          <a:lstStyle/>
          <a:p>
            <a:r>
              <a:rPr lang="en-US" sz="2800" dirty="0" smtClean="0"/>
              <a:t>Language - obstacle </a:t>
            </a:r>
            <a:r>
              <a:rPr lang="en-US" sz="2800" dirty="0"/>
              <a:t>or </a:t>
            </a:r>
            <a:r>
              <a:rPr lang="en-US" sz="2800" dirty="0" smtClean="0"/>
              <a:t>opportunity </a:t>
            </a:r>
          </a:p>
          <a:p>
            <a:r>
              <a:rPr lang="en-US" sz="2800" dirty="0" smtClean="0"/>
              <a:t>Helps </a:t>
            </a:r>
            <a:r>
              <a:rPr lang="en-US" sz="2800" dirty="0"/>
              <a:t>in understanding religions in the specific mission areas </a:t>
            </a:r>
            <a:endParaRPr lang="en-US" sz="2800" dirty="0" smtClean="0"/>
          </a:p>
          <a:p>
            <a:r>
              <a:rPr lang="en-US" sz="2800" dirty="0" smtClean="0"/>
              <a:t>Creates </a:t>
            </a:r>
            <a:r>
              <a:rPr lang="en-US" sz="2800" dirty="0"/>
              <a:t>awareness of social and economic issues</a:t>
            </a:r>
          </a:p>
          <a:p>
            <a:r>
              <a:rPr lang="en-US" sz="2800" dirty="0"/>
              <a:t>Role of the interpreter</a:t>
            </a:r>
          </a:p>
          <a:p>
            <a:endParaRPr lang="en-US" dirty="0">
              <a:solidFill>
                <a:schemeClr val="accent2"/>
              </a:solidFill>
            </a:endParaRPr>
          </a:p>
        </p:txBody>
      </p:sp>
      <p:sp>
        <p:nvSpPr>
          <p:cNvPr id="2" name="Rubrik 1"/>
          <p:cNvSpPr>
            <a:spLocks noGrp="1"/>
          </p:cNvSpPr>
          <p:nvPr>
            <p:ph type="title"/>
          </p:nvPr>
        </p:nvSpPr>
        <p:spPr>
          <a:xfrm>
            <a:off x="467544" y="476672"/>
            <a:ext cx="8219256" cy="940966"/>
          </a:xfrm>
        </p:spPr>
        <p:txBody>
          <a:bodyPr>
            <a:normAutofit/>
          </a:bodyPr>
          <a:lstStyle/>
          <a:p>
            <a:pPr algn="ctr"/>
            <a:r>
              <a:rPr lang="en-US" sz="4400" dirty="0" smtClean="0">
                <a:effectLst/>
              </a:rPr>
              <a:t>CULTURAL INTEREST</a:t>
            </a:r>
            <a:endParaRPr lang="en-US" sz="4400" dirty="0">
              <a:effectLst/>
            </a:endParaRPr>
          </a:p>
        </p:txBody>
      </p:sp>
    </p:spTree>
    <p:extLst>
      <p:ext uri="{BB962C8B-B14F-4D97-AF65-F5344CB8AC3E}">
        <p14:creationId xmlns:p14="http://schemas.microsoft.com/office/powerpoint/2010/main" val="3386681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en-US" sz="2800" dirty="0"/>
              <a:t>When studying Russian, students also learn Russian culture </a:t>
            </a:r>
            <a:endParaRPr lang="en-US" sz="2800" dirty="0" smtClean="0"/>
          </a:p>
          <a:p>
            <a:r>
              <a:rPr lang="en-US" sz="2800" dirty="0" smtClean="0"/>
              <a:t>Find similarities and differences between Russian culture</a:t>
            </a:r>
            <a:endParaRPr lang="en-US" sz="2800" dirty="0"/>
          </a:p>
        </p:txBody>
      </p:sp>
      <p:sp>
        <p:nvSpPr>
          <p:cNvPr id="3" name="Rubrik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669984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1916832"/>
            <a:ext cx="8147248" cy="4090459"/>
          </a:xfrm>
        </p:spPr>
        <p:txBody>
          <a:bodyPr>
            <a:normAutofit/>
          </a:bodyPr>
          <a:lstStyle/>
          <a:p>
            <a:r>
              <a:rPr lang="en-US" sz="2800" dirty="0" smtClean="0"/>
              <a:t>Why?</a:t>
            </a:r>
          </a:p>
          <a:p>
            <a:endParaRPr lang="en-US" sz="2800" dirty="0" smtClean="0"/>
          </a:p>
          <a:p>
            <a:r>
              <a:rPr lang="en-US" sz="2800" dirty="0" smtClean="0"/>
              <a:t>How?</a:t>
            </a:r>
          </a:p>
          <a:p>
            <a:endParaRPr lang="en-US" sz="2800" dirty="0" smtClean="0"/>
          </a:p>
          <a:p>
            <a:r>
              <a:rPr lang="en-US" sz="2800" dirty="0"/>
              <a:t>W</a:t>
            </a:r>
            <a:r>
              <a:rPr lang="en-US" sz="2800" dirty="0" smtClean="0"/>
              <a:t>hat?</a:t>
            </a:r>
          </a:p>
        </p:txBody>
      </p:sp>
      <p:sp>
        <p:nvSpPr>
          <p:cNvPr id="2" name="Rubrik 1"/>
          <p:cNvSpPr>
            <a:spLocks noGrp="1"/>
          </p:cNvSpPr>
          <p:nvPr>
            <p:ph type="title"/>
          </p:nvPr>
        </p:nvSpPr>
        <p:spPr>
          <a:xfrm>
            <a:off x="611560" y="548680"/>
            <a:ext cx="8136904" cy="1152128"/>
          </a:xfrm>
        </p:spPr>
        <p:txBody>
          <a:bodyPr/>
          <a:lstStyle/>
          <a:p>
            <a:pPr algn="ctr"/>
            <a:r>
              <a:rPr lang="en-US" dirty="0" smtClean="0">
                <a:effectLst/>
              </a:rPr>
              <a:t>CONCLUSION</a:t>
            </a:r>
            <a:endParaRPr lang="en-US" dirty="0">
              <a:effectLst/>
            </a:endParaRPr>
          </a:p>
        </p:txBody>
      </p:sp>
    </p:spTree>
    <p:extLst>
      <p:ext uri="{BB962C8B-B14F-4D97-AF65-F5344CB8AC3E}">
        <p14:creationId xmlns:p14="http://schemas.microsoft.com/office/powerpoint/2010/main" val="26095146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en-US" dirty="0"/>
          </a:p>
        </p:txBody>
      </p:sp>
      <p:pic>
        <p:nvPicPr>
          <p:cNvPr id="3074" name="Picture 2" descr="C:\Users\marmar04\AppData\Local\Microsoft\Windows\Temporary Internet Files\Content.Outlook\6FBK5146\94d8dc313134751e4566b676d54fcb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2736"/>
            <a:ext cx="835292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444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5536" y="1600200"/>
            <a:ext cx="8291264" cy="4525963"/>
          </a:xfrm>
        </p:spPr>
        <p:txBody>
          <a:bodyPr/>
          <a:lstStyle/>
          <a:p>
            <a:endParaRPr lang="en-US" dirty="0"/>
          </a:p>
        </p:txBody>
      </p:sp>
      <p:pic>
        <p:nvPicPr>
          <p:cNvPr id="2050" name="Picture 2" descr="C:\Users\marmar04\AppData\Local\Microsoft\Windows\Temporary Internet Files\Content.Outlook\6FBK5146\integra-un-idiom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4"/>
            <a:ext cx="873758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985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en-US" dirty="0"/>
          </a:p>
        </p:txBody>
      </p:sp>
      <p:pic>
        <p:nvPicPr>
          <p:cNvPr id="4098" name="Picture 2" descr="C:\Users\marmar04\AppData\Local\Microsoft\Windows\Temporary Internet Files\Content.Outlook\6FBK5146\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6712"/>
            <a:ext cx="8278446" cy="481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32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1317577"/>
            <a:ext cx="8229600" cy="4525963"/>
          </a:xfrm>
        </p:spPr>
        <p:txBody>
          <a:bodyPr/>
          <a:lstStyle/>
          <a:p>
            <a:endParaRPr lang="en-US" dirty="0"/>
          </a:p>
        </p:txBody>
      </p:sp>
      <p:pic>
        <p:nvPicPr>
          <p:cNvPr id="1026" name="Picture 2" descr="C:\Users\marmar04\AppData\Local\Microsoft\Windows\Temporary Internet Files\Content.Outlook\6FBK5146\cronin-169hero-englishlanglearners-shutterst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340768"/>
            <a:ext cx="7848872" cy="434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9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772816"/>
            <a:ext cx="8352928" cy="4234475"/>
          </a:xfrm>
        </p:spPr>
        <p:txBody>
          <a:bodyPr>
            <a:normAutofit/>
          </a:bodyPr>
          <a:lstStyle/>
          <a:p>
            <a:pPr>
              <a:buFont typeface="Wingdings" panose="05000000000000000000" pitchFamily="2" charset="2"/>
              <a:buChar char="Ø"/>
            </a:pPr>
            <a:r>
              <a:rPr lang="en-US" sz="2800" dirty="0" smtClean="0"/>
              <a:t>Introduction  </a:t>
            </a:r>
          </a:p>
          <a:p>
            <a:pPr>
              <a:buFont typeface="Wingdings" panose="05000000000000000000" pitchFamily="2" charset="2"/>
              <a:buChar char="Ø"/>
            </a:pPr>
            <a:r>
              <a:rPr lang="en-US" sz="2800" dirty="0" smtClean="0"/>
              <a:t>Language learners</a:t>
            </a:r>
            <a:endParaRPr lang="en-US" sz="2800" dirty="0"/>
          </a:p>
          <a:p>
            <a:pPr>
              <a:buFont typeface="Wingdings" panose="05000000000000000000" pitchFamily="2" charset="2"/>
              <a:buChar char="Ø"/>
            </a:pPr>
            <a:r>
              <a:rPr lang="en-US" sz="2800" dirty="0" smtClean="0"/>
              <a:t>Four predominant factors </a:t>
            </a:r>
          </a:p>
          <a:p>
            <a:pPr>
              <a:buFont typeface="Wingdings" panose="05000000000000000000" pitchFamily="2" charset="2"/>
              <a:buChar char="Ø"/>
            </a:pPr>
            <a:r>
              <a:rPr lang="en-US" sz="2800" dirty="0" smtClean="0"/>
              <a:t>Motivation</a:t>
            </a:r>
          </a:p>
          <a:p>
            <a:pPr>
              <a:buFont typeface="Wingdings" panose="05000000000000000000" pitchFamily="2" charset="2"/>
              <a:buChar char="Ø"/>
            </a:pPr>
            <a:r>
              <a:rPr lang="en-US" sz="2800" dirty="0" smtClean="0"/>
              <a:t>Attitude/Aptitude</a:t>
            </a:r>
          </a:p>
          <a:p>
            <a:pPr>
              <a:buFont typeface="Wingdings" panose="05000000000000000000" pitchFamily="2" charset="2"/>
              <a:buChar char="Ø"/>
            </a:pPr>
            <a:r>
              <a:rPr lang="en-US" sz="2800" dirty="0" smtClean="0"/>
              <a:t>Learning strategies</a:t>
            </a:r>
          </a:p>
          <a:p>
            <a:pPr>
              <a:buFont typeface="Wingdings" panose="05000000000000000000" pitchFamily="2" charset="2"/>
              <a:buChar char="Ø"/>
            </a:pPr>
            <a:r>
              <a:rPr lang="en-US" sz="2800" dirty="0" smtClean="0"/>
              <a:t>Cultural interest</a:t>
            </a:r>
          </a:p>
          <a:p>
            <a:pPr>
              <a:buFont typeface="Wingdings" panose="05000000000000000000" pitchFamily="2" charset="2"/>
              <a:buChar char="Ø"/>
            </a:pPr>
            <a:r>
              <a:rPr lang="en-US" sz="2800" dirty="0" smtClean="0"/>
              <a:t>Conclusion</a:t>
            </a:r>
          </a:p>
        </p:txBody>
      </p:sp>
      <p:sp>
        <p:nvSpPr>
          <p:cNvPr id="2" name="Rubrik 1"/>
          <p:cNvSpPr>
            <a:spLocks noGrp="1"/>
          </p:cNvSpPr>
          <p:nvPr>
            <p:ph type="title"/>
          </p:nvPr>
        </p:nvSpPr>
        <p:spPr>
          <a:xfrm>
            <a:off x="395536" y="908720"/>
            <a:ext cx="8280920" cy="864096"/>
          </a:xfrm>
        </p:spPr>
        <p:txBody>
          <a:bodyPr>
            <a:noAutofit/>
          </a:bodyPr>
          <a:lstStyle/>
          <a:p>
            <a:pPr algn="ctr"/>
            <a:r>
              <a:rPr lang="en-US" sz="4000" dirty="0" smtClean="0">
                <a:effectLst/>
              </a:rPr>
              <a:t>CONTENTS</a:t>
            </a:r>
            <a:endParaRPr lang="en-US" sz="4000" dirty="0">
              <a:effectLst/>
            </a:endParaRPr>
          </a:p>
        </p:txBody>
      </p:sp>
    </p:spTree>
    <p:extLst>
      <p:ext uri="{BB962C8B-B14F-4D97-AF65-F5344CB8AC3E}">
        <p14:creationId xmlns:p14="http://schemas.microsoft.com/office/powerpoint/2010/main" val="3376362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7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7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7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7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7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75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7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7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7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75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7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2060848"/>
            <a:ext cx="8136904" cy="4320480"/>
          </a:xfrm>
        </p:spPr>
        <p:txBody>
          <a:bodyPr>
            <a:normAutofit fontScale="77500" lnSpcReduction="20000"/>
          </a:bodyPr>
          <a:lstStyle/>
          <a:p>
            <a:pPr marL="0" indent="0">
              <a:buNone/>
            </a:pPr>
            <a:endParaRPr lang="sv-SE" dirty="0">
              <a:solidFill>
                <a:srgbClr val="0070C0"/>
              </a:solidFill>
            </a:endParaRPr>
          </a:p>
          <a:p>
            <a:pPr>
              <a:buFont typeface="Wingdings" panose="05000000000000000000" pitchFamily="2" charset="2"/>
              <a:buChar char="Ø"/>
            </a:pPr>
            <a:r>
              <a:rPr lang="sv-SE" sz="3800" dirty="0" err="1">
                <a:solidFill>
                  <a:schemeClr val="accent4">
                    <a:lumMod val="50000"/>
                  </a:schemeClr>
                </a:solidFill>
              </a:rPr>
              <a:t>P</a:t>
            </a:r>
            <a:r>
              <a:rPr lang="sv-SE" sz="3800" dirty="0" err="1" smtClean="0">
                <a:solidFill>
                  <a:schemeClr val="accent4">
                    <a:lumMod val="50000"/>
                  </a:schemeClr>
                </a:solidFill>
              </a:rPr>
              <a:t>erfect</a:t>
            </a:r>
            <a:r>
              <a:rPr lang="sv-SE" sz="3800" dirty="0" smtClean="0">
                <a:solidFill>
                  <a:schemeClr val="accent4">
                    <a:lumMod val="50000"/>
                  </a:schemeClr>
                </a:solidFill>
              </a:rPr>
              <a:t> </a:t>
            </a:r>
            <a:r>
              <a:rPr lang="sv-SE" sz="3800" dirty="0" err="1">
                <a:solidFill>
                  <a:schemeClr val="accent4">
                    <a:lumMod val="50000"/>
                  </a:schemeClr>
                </a:solidFill>
              </a:rPr>
              <a:t>way</a:t>
            </a:r>
            <a:r>
              <a:rPr lang="sv-SE" sz="3800" dirty="0">
                <a:solidFill>
                  <a:schemeClr val="accent4">
                    <a:lumMod val="50000"/>
                  </a:schemeClr>
                </a:solidFill>
              </a:rPr>
              <a:t> </a:t>
            </a:r>
            <a:r>
              <a:rPr lang="sv-SE" sz="3800" dirty="0" err="1">
                <a:solidFill>
                  <a:schemeClr val="accent4">
                    <a:lumMod val="50000"/>
                  </a:schemeClr>
                </a:solidFill>
              </a:rPr>
              <a:t>to</a:t>
            </a:r>
            <a:r>
              <a:rPr lang="sv-SE" sz="3800" dirty="0">
                <a:solidFill>
                  <a:schemeClr val="accent4">
                    <a:lumMod val="50000"/>
                  </a:schemeClr>
                </a:solidFill>
              </a:rPr>
              <a:t> </a:t>
            </a:r>
            <a:r>
              <a:rPr lang="sv-SE" sz="3800" dirty="0" err="1">
                <a:solidFill>
                  <a:schemeClr val="accent4">
                    <a:lumMod val="50000"/>
                  </a:schemeClr>
                </a:solidFill>
              </a:rPr>
              <a:t>meet</a:t>
            </a:r>
            <a:r>
              <a:rPr lang="sv-SE" sz="3800" dirty="0">
                <a:solidFill>
                  <a:schemeClr val="accent4">
                    <a:lumMod val="50000"/>
                  </a:schemeClr>
                </a:solidFill>
              </a:rPr>
              <a:t> new </a:t>
            </a:r>
            <a:r>
              <a:rPr lang="sv-SE" sz="3800" dirty="0" err="1">
                <a:solidFill>
                  <a:schemeClr val="accent4">
                    <a:lumMod val="50000"/>
                  </a:schemeClr>
                </a:solidFill>
              </a:rPr>
              <a:t>people</a:t>
            </a:r>
            <a:r>
              <a:rPr lang="sv-SE" sz="3800" dirty="0">
                <a:solidFill>
                  <a:schemeClr val="accent4">
                    <a:lumMod val="50000"/>
                  </a:schemeClr>
                </a:solidFill>
              </a:rPr>
              <a:t> and discover new </a:t>
            </a:r>
            <a:r>
              <a:rPr lang="sv-SE" sz="3800" dirty="0" err="1" smtClean="0">
                <a:solidFill>
                  <a:schemeClr val="accent4">
                    <a:lumMod val="50000"/>
                  </a:schemeClr>
                </a:solidFill>
              </a:rPr>
              <a:t>cultures</a:t>
            </a:r>
            <a:endParaRPr lang="sv-SE" sz="3800" dirty="0">
              <a:solidFill>
                <a:schemeClr val="accent4">
                  <a:lumMod val="50000"/>
                </a:schemeClr>
              </a:solidFill>
            </a:endParaRPr>
          </a:p>
          <a:p>
            <a:pPr>
              <a:buFont typeface="Wingdings" panose="05000000000000000000" pitchFamily="2" charset="2"/>
              <a:buChar char="Ø"/>
            </a:pPr>
            <a:r>
              <a:rPr lang="sv-SE" sz="3800">
                <a:solidFill>
                  <a:schemeClr val="accent4">
                    <a:lumMod val="50000"/>
                  </a:schemeClr>
                </a:solidFill>
              </a:rPr>
              <a:t>U</a:t>
            </a:r>
            <a:r>
              <a:rPr lang="sv-SE" sz="3800" smtClean="0">
                <a:solidFill>
                  <a:schemeClr val="accent4">
                    <a:lumMod val="50000"/>
                  </a:schemeClr>
                </a:solidFill>
              </a:rPr>
              <a:t>nderstand </a:t>
            </a:r>
            <a:r>
              <a:rPr lang="sv-SE" sz="3800" dirty="0" err="1">
                <a:solidFill>
                  <a:schemeClr val="accent4">
                    <a:lumMod val="50000"/>
                  </a:schemeClr>
                </a:solidFill>
              </a:rPr>
              <a:t>your</a:t>
            </a:r>
            <a:r>
              <a:rPr lang="sv-SE" sz="3800" dirty="0">
                <a:solidFill>
                  <a:schemeClr val="accent4">
                    <a:lumMod val="50000"/>
                  </a:schemeClr>
                </a:solidFill>
              </a:rPr>
              <a:t> </a:t>
            </a:r>
            <a:r>
              <a:rPr lang="sv-SE" sz="3800" dirty="0" err="1">
                <a:solidFill>
                  <a:schemeClr val="accent4">
                    <a:lumMod val="50000"/>
                  </a:schemeClr>
                </a:solidFill>
              </a:rPr>
              <a:t>own</a:t>
            </a:r>
            <a:r>
              <a:rPr lang="sv-SE" sz="3800" dirty="0">
                <a:solidFill>
                  <a:schemeClr val="accent4">
                    <a:lumMod val="50000"/>
                  </a:schemeClr>
                </a:solidFill>
              </a:rPr>
              <a:t> </a:t>
            </a:r>
            <a:r>
              <a:rPr lang="sv-SE" sz="3800" dirty="0" err="1" smtClean="0">
                <a:solidFill>
                  <a:schemeClr val="accent4">
                    <a:lumMod val="50000"/>
                  </a:schemeClr>
                </a:solidFill>
              </a:rPr>
              <a:t>language</a:t>
            </a:r>
            <a:endParaRPr lang="sv-SE" sz="3800" dirty="0">
              <a:solidFill>
                <a:schemeClr val="accent4">
                  <a:lumMod val="50000"/>
                </a:schemeClr>
              </a:solidFill>
            </a:endParaRPr>
          </a:p>
          <a:p>
            <a:pPr>
              <a:buFont typeface="Wingdings" panose="05000000000000000000" pitchFamily="2" charset="2"/>
              <a:buChar char="Ø"/>
            </a:pPr>
            <a:r>
              <a:rPr lang="sv-SE" sz="3800" dirty="0" err="1">
                <a:solidFill>
                  <a:schemeClr val="accent4">
                    <a:lumMod val="50000"/>
                  </a:schemeClr>
                </a:solidFill>
              </a:rPr>
              <a:t>D</a:t>
            </a:r>
            <a:r>
              <a:rPr lang="sv-SE" sz="3800" dirty="0" err="1" smtClean="0">
                <a:solidFill>
                  <a:schemeClr val="accent4">
                    <a:lumMod val="50000"/>
                  </a:schemeClr>
                </a:solidFill>
              </a:rPr>
              <a:t>evelop</a:t>
            </a:r>
            <a:r>
              <a:rPr lang="sv-SE" sz="3800" dirty="0" smtClean="0">
                <a:solidFill>
                  <a:schemeClr val="accent4">
                    <a:lumMod val="50000"/>
                  </a:schemeClr>
                </a:solidFill>
              </a:rPr>
              <a:t> </a:t>
            </a:r>
            <a:r>
              <a:rPr lang="sv-SE" sz="3800" dirty="0">
                <a:solidFill>
                  <a:schemeClr val="accent4">
                    <a:lumMod val="50000"/>
                  </a:schemeClr>
                </a:solidFill>
              </a:rPr>
              <a:t>4 </a:t>
            </a:r>
            <a:r>
              <a:rPr lang="sv-SE" sz="3800" dirty="0" err="1">
                <a:solidFill>
                  <a:schemeClr val="accent4">
                    <a:lumMod val="50000"/>
                  </a:schemeClr>
                </a:solidFill>
              </a:rPr>
              <a:t>key</a:t>
            </a:r>
            <a:r>
              <a:rPr lang="sv-SE" sz="3800" dirty="0">
                <a:solidFill>
                  <a:schemeClr val="accent4">
                    <a:lumMod val="50000"/>
                  </a:schemeClr>
                </a:solidFill>
              </a:rPr>
              <a:t> </a:t>
            </a:r>
            <a:r>
              <a:rPr lang="sv-SE" sz="3800" dirty="0" err="1">
                <a:solidFill>
                  <a:schemeClr val="accent4">
                    <a:lumMod val="50000"/>
                  </a:schemeClr>
                </a:solidFill>
              </a:rPr>
              <a:t>skills</a:t>
            </a:r>
            <a:r>
              <a:rPr lang="sv-SE" sz="3800" dirty="0">
                <a:solidFill>
                  <a:schemeClr val="accent4">
                    <a:lumMod val="50000"/>
                  </a:schemeClr>
                </a:solidFill>
              </a:rPr>
              <a:t>; </a:t>
            </a:r>
            <a:r>
              <a:rPr lang="sv-SE" sz="3800" dirty="0" err="1">
                <a:solidFill>
                  <a:schemeClr val="accent4">
                    <a:lumMod val="50000"/>
                  </a:schemeClr>
                </a:solidFill>
              </a:rPr>
              <a:t>listening</a:t>
            </a:r>
            <a:r>
              <a:rPr lang="sv-SE" sz="3800" dirty="0">
                <a:solidFill>
                  <a:schemeClr val="accent4">
                    <a:lumMod val="50000"/>
                  </a:schemeClr>
                </a:solidFill>
              </a:rPr>
              <a:t>, </a:t>
            </a:r>
            <a:r>
              <a:rPr lang="sv-SE" sz="3800" dirty="0" err="1">
                <a:solidFill>
                  <a:schemeClr val="accent4">
                    <a:lumMod val="50000"/>
                  </a:schemeClr>
                </a:solidFill>
              </a:rPr>
              <a:t>reading</a:t>
            </a:r>
            <a:r>
              <a:rPr lang="sv-SE" sz="3800" dirty="0">
                <a:solidFill>
                  <a:schemeClr val="accent4">
                    <a:lumMod val="50000"/>
                  </a:schemeClr>
                </a:solidFill>
              </a:rPr>
              <a:t>, </a:t>
            </a:r>
            <a:r>
              <a:rPr lang="sv-SE" sz="3800" dirty="0" err="1">
                <a:solidFill>
                  <a:schemeClr val="accent4">
                    <a:lumMod val="50000"/>
                  </a:schemeClr>
                </a:solidFill>
              </a:rPr>
              <a:t>speaking</a:t>
            </a:r>
            <a:r>
              <a:rPr lang="sv-SE" sz="3800" dirty="0">
                <a:solidFill>
                  <a:schemeClr val="accent4">
                    <a:lumMod val="50000"/>
                  </a:schemeClr>
                </a:solidFill>
              </a:rPr>
              <a:t> and </a:t>
            </a:r>
            <a:r>
              <a:rPr lang="sv-SE" sz="3800" dirty="0" err="1" smtClean="0">
                <a:solidFill>
                  <a:schemeClr val="accent4">
                    <a:lumMod val="50000"/>
                  </a:schemeClr>
                </a:solidFill>
              </a:rPr>
              <a:t>writing</a:t>
            </a:r>
            <a:endParaRPr lang="sv-SE" sz="3800" dirty="0">
              <a:solidFill>
                <a:schemeClr val="accent4">
                  <a:lumMod val="50000"/>
                </a:schemeClr>
              </a:solidFill>
            </a:endParaRPr>
          </a:p>
          <a:p>
            <a:pPr>
              <a:buFont typeface="Wingdings" panose="05000000000000000000" pitchFamily="2" charset="2"/>
              <a:buChar char="Ø"/>
            </a:pPr>
            <a:r>
              <a:rPr lang="sv-SE" sz="3800" dirty="0" err="1">
                <a:solidFill>
                  <a:schemeClr val="accent4">
                    <a:lumMod val="50000"/>
                  </a:schemeClr>
                </a:solidFill>
              </a:rPr>
              <a:t>I</a:t>
            </a:r>
            <a:r>
              <a:rPr lang="sv-SE" sz="3800" dirty="0" err="1" smtClean="0">
                <a:solidFill>
                  <a:schemeClr val="accent4">
                    <a:lumMod val="50000"/>
                  </a:schemeClr>
                </a:solidFill>
              </a:rPr>
              <a:t>ncreases</a:t>
            </a:r>
            <a:r>
              <a:rPr lang="sv-SE" sz="3800" dirty="0" smtClean="0">
                <a:solidFill>
                  <a:schemeClr val="accent4">
                    <a:lumMod val="50000"/>
                  </a:schemeClr>
                </a:solidFill>
              </a:rPr>
              <a:t> </a:t>
            </a:r>
            <a:r>
              <a:rPr lang="sv-SE" sz="3800" dirty="0" err="1">
                <a:solidFill>
                  <a:schemeClr val="accent4">
                    <a:lumMod val="50000"/>
                  </a:schemeClr>
                </a:solidFill>
              </a:rPr>
              <a:t>your</a:t>
            </a:r>
            <a:r>
              <a:rPr lang="sv-SE" sz="3800" dirty="0">
                <a:solidFill>
                  <a:schemeClr val="accent4">
                    <a:lumMod val="50000"/>
                  </a:schemeClr>
                </a:solidFill>
              </a:rPr>
              <a:t> </a:t>
            </a:r>
            <a:r>
              <a:rPr lang="sv-SE" sz="3800" dirty="0" err="1">
                <a:solidFill>
                  <a:schemeClr val="accent4">
                    <a:lumMod val="50000"/>
                  </a:schemeClr>
                </a:solidFill>
              </a:rPr>
              <a:t>brain</a:t>
            </a:r>
            <a:r>
              <a:rPr lang="sv-SE" sz="3800" dirty="0">
                <a:solidFill>
                  <a:schemeClr val="accent4">
                    <a:lumMod val="50000"/>
                  </a:schemeClr>
                </a:solidFill>
              </a:rPr>
              <a:t> </a:t>
            </a:r>
            <a:r>
              <a:rPr lang="sv-SE" sz="3800" dirty="0" err="1">
                <a:solidFill>
                  <a:schemeClr val="accent4">
                    <a:lumMod val="50000"/>
                  </a:schemeClr>
                </a:solidFill>
              </a:rPr>
              <a:t>capacity</a:t>
            </a:r>
            <a:r>
              <a:rPr lang="sv-SE" sz="3800" dirty="0">
                <a:solidFill>
                  <a:schemeClr val="accent4">
                    <a:lumMod val="50000"/>
                  </a:schemeClr>
                </a:solidFill>
              </a:rPr>
              <a:t> and </a:t>
            </a:r>
            <a:r>
              <a:rPr lang="sv-SE" sz="3800" dirty="0" err="1">
                <a:solidFill>
                  <a:schemeClr val="accent4">
                    <a:lumMod val="50000"/>
                  </a:schemeClr>
                </a:solidFill>
              </a:rPr>
              <a:t>you</a:t>
            </a:r>
            <a:r>
              <a:rPr lang="sv-SE" sz="3800" dirty="0">
                <a:solidFill>
                  <a:schemeClr val="accent4">
                    <a:lumMod val="50000"/>
                  </a:schemeClr>
                </a:solidFill>
              </a:rPr>
              <a:t> </a:t>
            </a:r>
            <a:r>
              <a:rPr lang="sv-SE" sz="3800" dirty="0" err="1">
                <a:solidFill>
                  <a:schemeClr val="accent4">
                    <a:lumMod val="50000"/>
                  </a:schemeClr>
                </a:solidFill>
              </a:rPr>
              <a:t>have</a:t>
            </a:r>
            <a:r>
              <a:rPr lang="sv-SE" sz="3800" dirty="0">
                <a:solidFill>
                  <a:schemeClr val="accent4">
                    <a:lumMod val="50000"/>
                  </a:schemeClr>
                </a:solidFill>
              </a:rPr>
              <a:t> </a:t>
            </a:r>
            <a:r>
              <a:rPr lang="sv-SE" sz="3800" dirty="0" smtClean="0">
                <a:solidFill>
                  <a:schemeClr val="accent4">
                    <a:lumMod val="50000"/>
                  </a:schemeClr>
                </a:solidFill>
              </a:rPr>
              <a:t>a </a:t>
            </a:r>
            <a:r>
              <a:rPr lang="sv-SE" sz="3800" dirty="0" err="1" smtClean="0">
                <a:solidFill>
                  <a:schemeClr val="accent4">
                    <a:lumMod val="50000"/>
                  </a:schemeClr>
                </a:solidFill>
              </a:rPr>
              <a:t>better</a:t>
            </a:r>
            <a:r>
              <a:rPr lang="sv-SE" sz="3800" dirty="0" smtClean="0">
                <a:solidFill>
                  <a:schemeClr val="accent4">
                    <a:lumMod val="50000"/>
                  </a:schemeClr>
                </a:solidFill>
              </a:rPr>
              <a:t> </a:t>
            </a:r>
            <a:r>
              <a:rPr lang="sv-SE" sz="3800" dirty="0" err="1">
                <a:solidFill>
                  <a:schemeClr val="accent4">
                    <a:lumMod val="50000"/>
                  </a:schemeClr>
                </a:solidFill>
              </a:rPr>
              <a:t>memory</a:t>
            </a:r>
            <a:r>
              <a:rPr lang="sv-SE" sz="3800" dirty="0">
                <a:solidFill>
                  <a:schemeClr val="accent4">
                    <a:lumMod val="50000"/>
                  </a:schemeClr>
                </a:solidFill>
              </a:rPr>
              <a:t> </a:t>
            </a:r>
            <a:r>
              <a:rPr lang="sv-SE" sz="3800" dirty="0" err="1" smtClean="0">
                <a:solidFill>
                  <a:schemeClr val="accent4">
                    <a:lumMod val="50000"/>
                  </a:schemeClr>
                </a:solidFill>
              </a:rPr>
              <a:t>too</a:t>
            </a:r>
            <a:endParaRPr lang="sv-SE" sz="3800" dirty="0" smtClean="0">
              <a:solidFill>
                <a:schemeClr val="accent4">
                  <a:lumMod val="50000"/>
                </a:schemeClr>
              </a:solidFill>
            </a:endParaRPr>
          </a:p>
          <a:p>
            <a:pPr>
              <a:buFont typeface="Wingdings" panose="05000000000000000000" pitchFamily="2" charset="2"/>
              <a:buChar char="Ø"/>
            </a:pPr>
            <a:r>
              <a:rPr lang="sv-SE" sz="3800" dirty="0" smtClean="0">
                <a:solidFill>
                  <a:schemeClr val="accent4">
                    <a:lumMod val="50000"/>
                  </a:schemeClr>
                </a:solidFill>
              </a:rPr>
              <a:t>Gives </a:t>
            </a:r>
            <a:r>
              <a:rPr lang="sv-SE" sz="3800" dirty="0" err="1">
                <a:solidFill>
                  <a:schemeClr val="accent4">
                    <a:lumMod val="50000"/>
                  </a:schemeClr>
                </a:solidFill>
              </a:rPr>
              <a:t>y</a:t>
            </a:r>
            <a:r>
              <a:rPr lang="sv-SE" sz="3800" dirty="0" err="1" smtClean="0">
                <a:solidFill>
                  <a:schemeClr val="accent4">
                    <a:lumMod val="50000"/>
                  </a:schemeClr>
                </a:solidFill>
              </a:rPr>
              <a:t>our</a:t>
            </a:r>
            <a:r>
              <a:rPr lang="sv-SE" sz="3800" dirty="0" smtClean="0">
                <a:solidFill>
                  <a:schemeClr val="accent4">
                    <a:lumMod val="50000"/>
                  </a:schemeClr>
                </a:solidFill>
              </a:rPr>
              <a:t> </a:t>
            </a:r>
            <a:r>
              <a:rPr lang="sv-SE" sz="3800" dirty="0" err="1">
                <a:solidFill>
                  <a:schemeClr val="accent4">
                    <a:lumMod val="50000"/>
                  </a:schemeClr>
                </a:solidFill>
              </a:rPr>
              <a:t>b</a:t>
            </a:r>
            <a:r>
              <a:rPr lang="sv-SE" sz="3800" dirty="0" err="1" smtClean="0">
                <a:solidFill>
                  <a:schemeClr val="accent4">
                    <a:lumMod val="50000"/>
                  </a:schemeClr>
                </a:solidFill>
              </a:rPr>
              <a:t>rain</a:t>
            </a:r>
            <a:r>
              <a:rPr lang="sv-SE" sz="3800" dirty="0" smtClean="0">
                <a:solidFill>
                  <a:schemeClr val="accent4">
                    <a:lumMod val="50000"/>
                  </a:schemeClr>
                </a:solidFill>
              </a:rPr>
              <a:t> </a:t>
            </a:r>
            <a:r>
              <a:rPr lang="sv-SE" sz="3800" dirty="0">
                <a:solidFill>
                  <a:schemeClr val="accent4">
                    <a:lumMod val="50000"/>
                  </a:schemeClr>
                </a:solidFill>
              </a:rPr>
              <a:t>a </a:t>
            </a:r>
            <a:r>
              <a:rPr lang="sv-SE" sz="3800" dirty="0" err="1" smtClean="0">
                <a:solidFill>
                  <a:schemeClr val="accent4">
                    <a:lumMod val="50000"/>
                  </a:schemeClr>
                </a:solidFill>
              </a:rPr>
              <a:t>boost</a:t>
            </a:r>
            <a:endParaRPr lang="sv-SE" sz="3800" dirty="0" smtClean="0">
              <a:solidFill>
                <a:schemeClr val="accent4">
                  <a:lumMod val="50000"/>
                </a:schemeClr>
              </a:solidFill>
            </a:endParaRPr>
          </a:p>
          <a:p>
            <a:pPr>
              <a:buFont typeface="Wingdings" panose="05000000000000000000" pitchFamily="2" charset="2"/>
              <a:buChar char="Ø"/>
            </a:pPr>
            <a:r>
              <a:rPr lang="sv-SE" sz="3800" dirty="0" err="1" smtClean="0">
                <a:solidFill>
                  <a:schemeClr val="accent4">
                    <a:lumMod val="50000"/>
                  </a:schemeClr>
                </a:solidFill>
              </a:rPr>
              <a:t>Speaking</a:t>
            </a:r>
            <a:r>
              <a:rPr lang="sv-SE" sz="3800" dirty="0" smtClean="0">
                <a:solidFill>
                  <a:schemeClr val="accent4">
                    <a:lumMod val="50000"/>
                  </a:schemeClr>
                </a:solidFill>
              </a:rPr>
              <a:t> </a:t>
            </a:r>
            <a:r>
              <a:rPr lang="sv-SE" sz="3800" dirty="0">
                <a:solidFill>
                  <a:schemeClr val="accent4">
                    <a:lumMod val="50000"/>
                  </a:schemeClr>
                </a:solidFill>
              </a:rPr>
              <a:t>a second </a:t>
            </a:r>
            <a:r>
              <a:rPr lang="sv-SE" sz="3800" dirty="0" err="1">
                <a:solidFill>
                  <a:schemeClr val="accent4">
                    <a:lumMod val="50000"/>
                  </a:schemeClr>
                </a:solidFill>
              </a:rPr>
              <a:t>language</a:t>
            </a:r>
            <a:r>
              <a:rPr lang="sv-SE" sz="3800" dirty="0">
                <a:solidFill>
                  <a:schemeClr val="accent4">
                    <a:lumMod val="50000"/>
                  </a:schemeClr>
                </a:solidFill>
              </a:rPr>
              <a:t> </a:t>
            </a:r>
            <a:r>
              <a:rPr lang="sv-SE" sz="3800" dirty="0" err="1">
                <a:solidFill>
                  <a:schemeClr val="accent4">
                    <a:lumMod val="50000"/>
                  </a:schemeClr>
                </a:solidFill>
              </a:rPr>
              <a:t>each</a:t>
            </a:r>
            <a:r>
              <a:rPr lang="sv-SE" sz="3800" dirty="0">
                <a:solidFill>
                  <a:schemeClr val="accent4">
                    <a:lumMod val="50000"/>
                  </a:schemeClr>
                </a:solidFill>
              </a:rPr>
              <a:t> </a:t>
            </a:r>
            <a:r>
              <a:rPr lang="sv-SE" sz="3800" dirty="0" err="1" smtClean="0">
                <a:solidFill>
                  <a:schemeClr val="accent4">
                    <a:lumMod val="50000"/>
                  </a:schemeClr>
                </a:solidFill>
              </a:rPr>
              <a:t>day</a:t>
            </a:r>
            <a:r>
              <a:rPr lang="sv-SE" sz="3800" dirty="0">
                <a:solidFill>
                  <a:schemeClr val="accent4">
                    <a:lumMod val="50000"/>
                  </a:schemeClr>
                </a:solidFill>
              </a:rPr>
              <a:t> </a:t>
            </a:r>
            <a:r>
              <a:rPr lang="sv-SE" sz="3800" dirty="0" err="1" smtClean="0">
                <a:solidFill>
                  <a:schemeClr val="accent4">
                    <a:lumMod val="50000"/>
                  </a:schemeClr>
                </a:solidFill>
              </a:rPr>
              <a:t>can</a:t>
            </a:r>
            <a:r>
              <a:rPr lang="sv-SE" sz="3800" dirty="0" smtClean="0">
                <a:solidFill>
                  <a:schemeClr val="accent4">
                    <a:lumMod val="50000"/>
                  </a:schemeClr>
                </a:solidFill>
              </a:rPr>
              <a:t> </a:t>
            </a:r>
            <a:r>
              <a:rPr lang="sv-SE" sz="3800" dirty="0" err="1">
                <a:solidFill>
                  <a:schemeClr val="accent4">
                    <a:lumMod val="50000"/>
                  </a:schemeClr>
                </a:solidFill>
              </a:rPr>
              <a:t>keep</a:t>
            </a:r>
            <a:r>
              <a:rPr lang="sv-SE" sz="3800" dirty="0">
                <a:solidFill>
                  <a:schemeClr val="accent4">
                    <a:lumMod val="50000"/>
                  </a:schemeClr>
                </a:solidFill>
              </a:rPr>
              <a:t> the </a:t>
            </a:r>
            <a:r>
              <a:rPr lang="sv-SE" sz="3800" dirty="0" err="1">
                <a:solidFill>
                  <a:schemeClr val="accent4">
                    <a:lumMod val="50000"/>
                  </a:schemeClr>
                </a:solidFill>
              </a:rPr>
              <a:t>doctor</a:t>
            </a:r>
            <a:r>
              <a:rPr lang="sv-SE" sz="3800" dirty="0">
                <a:solidFill>
                  <a:schemeClr val="accent4">
                    <a:lumMod val="50000"/>
                  </a:schemeClr>
                </a:solidFill>
              </a:rPr>
              <a:t> </a:t>
            </a:r>
            <a:r>
              <a:rPr lang="sv-SE" sz="3800" dirty="0" err="1">
                <a:solidFill>
                  <a:schemeClr val="accent4">
                    <a:lumMod val="50000"/>
                  </a:schemeClr>
                </a:solidFill>
              </a:rPr>
              <a:t>away</a:t>
            </a:r>
            <a:r>
              <a:rPr lang="sv-SE" sz="3800" dirty="0">
                <a:solidFill>
                  <a:schemeClr val="accent4">
                    <a:lumMod val="50000"/>
                  </a:schemeClr>
                </a:solidFill>
              </a:rPr>
              <a:t>! </a:t>
            </a:r>
          </a:p>
        </p:txBody>
      </p:sp>
      <p:sp>
        <p:nvSpPr>
          <p:cNvPr id="2" name="Rubrik 1"/>
          <p:cNvSpPr>
            <a:spLocks noGrp="1"/>
          </p:cNvSpPr>
          <p:nvPr>
            <p:ph type="title"/>
          </p:nvPr>
        </p:nvSpPr>
        <p:spPr>
          <a:xfrm>
            <a:off x="467544" y="836712"/>
            <a:ext cx="8424936" cy="1224136"/>
          </a:xfrm>
        </p:spPr>
        <p:txBody>
          <a:bodyPr>
            <a:noAutofit/>
          </a:bodyPr>
          <a:lstStyle/>
          <a:p>
            <a:pPr algn="ctr"/>
            <a:r>
              <a:rPr lang="en-US" sz="4000" dirty="0" smtClean="0">
                <a:solidFill>
                  <a:schemeClr val="accent4">
                    <a:lumMod val="50000"/>
                  </a:schemeClr>
                </a:solidFill>
                <a:effectLst/>
              </a:rPr>
              <a:t>IMPORTANCE OF LEARNING LANGUAGES</a:t>
            </a:r>
            <a:endParaRPr lang="en-US" sz="4000" dirty="0">
              <a:solidFill>
                <a:schemeClr val="accent4">
                  <a:lumMod val="50000"/>
                </a:schemeClr>
              </a:solidFill>
              <a:effectLst/>
            </a:endParaRPr>
          </a:p>
        </p:txBody>
      </p:sp>
    </p:spTree>
    <p:extLst>
      <p:ext uri="{BB962C8B-B14F-4D97-AF65-F5344CB8AC3E}">
        <p14:creationId xmlns:p14="http://schemas.microsoft.com/office/powerpoint/2010/main" val="24435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en-US" dirty="0"/>
          </a:p>
        </p:txBody>
      </p:sp>
      <p:pic>
        <p:nvPicPr>
          <p:cNvPr id="1026" name="Picture 2" descr="C:\Users\marmar04\AppData\Local\Microsoft\Windows\Temporary Internet Files\Content.Outlook\6FBK5146\Learn-a-Langu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7804373" cy="445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78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7584" y="2276872"/>
            <a:ext cx="7859216" cy="3730419"/>
          </a:xfrm>
        </p:spPr>
        <p:txBody>
          <a:bodyPr/>
          <a:lstStyle/>
          <a:p>
            <a:pPr>
              <a:buFont typeface="Wingdings" panose="05000000000000000000" pitchFamily="2" charset="2"/>
              <a:buChar char="Ø"/>
            </a:pPr>
            <a:endParaRPr lang="en-US" dirty="0" smtClean="0">
              <a:solidFill>
                <a:srgbClr val="0070C0"/>
              </a:solidFill>
            </a:endParaRPr>
          </a:p>
          <a:p>
            <a:pPr>
              <a:buFont typeface="Wingdings" panose="05000000000000000000" pitchFamily="2" charset="2"/>
              <a:buChar char="Ø"/>
            </a:pPr>
            <a:r>
              <a:rPr lang="en-US" sz="4000" dirty="0" smtClean="0">
                <a:solidFill>
                  <a:schemeClr val="accent4">
                    <a:lumMod val="50000"/>
                  </a:schemeClr>
                </a:solidFill>
              </a:rPr>
              <a:t>MILITARY INTERPRETERS</a:t>
            </a:r>
          </a:p>
          <a:p>
            <a:pPr>
              <a:buFont typeface="Wingdings" panose="05000000000000000000" pitchFamily="2" charset="2"/>
              <a:buChar char="Ø"/>
            </a:pPr>
            <a:r>
              <a:rPr lang="en-US" sz="4000" dirty="0" smtClean="0">
                <a:solidFill>
                  <a:schemeClr val="accent4">
                    <a:lumMod val="50000"/>
                  </a:schemeClr>
                </a:solidFill>
              </a:rPr>
              <a:t>CADETS</a:t>
            </a:r>
          </a:p>
        </p:txBody>
      </p:sp>
      <p:sp>
        <p:nvSpPr>
          <p:cNvPr id="2" name="Rubrik 1"/>
          <p:cNvSpPr>
            <a:spLocks noGrp="1"/>
          </p:cNvSpPr>
          <p:nvPr>
            <p:ph type="title"/>
          </p:nvPr>
        </p:nvSpPr>
        <p:spPr>
          <a:xfrm>
            <a:off x="467544" y="836712"/>
            <a:ext cx="8280920" cy="1368152"/>
          </a:xfrm>
        </p:spPr>
        <p:txBody>
          <a:bodyPr>
            <a:noAutofit/>
          </a:bodyPr>
          <a:lstStyle/>
          <a:p>
            <a:pPr algn="ctr"/>
            <a:r>
              <a:rPr lang="en-US" sz="4000" dirty="0" smtClean="0">
                <a:solidFill>
                  <a:schemeClr val="accent4">
                    <a:lumMod val="50000"/>
                  </a:schemeClr>
                </a:solidFill>
                <a:effectLst/>
              </a:rPr>
              <a:t>LANGUAGE LEARNERS</a:t>
            </a:r>
            <a:endParaRPr lang="en-US" sz="4000" dirty="0">
              <a:solidFill>
                <a:schemeClr val="accent4">
                  <a:lumMod val="50000"/>
                </a:schemeClr>
              </a:solidFill>
              <a:effectLst/>
            </a:endParaRPr>
          </a:p>
        </p:txBody>
      </p:sp>
    </p:spTree>
    <p:extLst>
      <p:ext uri="{BB962C8B-B14F-4D97-AF65-F5344CB8AC3E}">
        <p14:creationId xmlns:p14="http://schemas.microsoft.com/office/powerpoint/2010/main" val="2720183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27584" y="2060848"/>
            <a:ext cx="7992888" cy="3946443"/>
          </a:xfrm>
        </p:spPr>
        <p:txBody>
          <a:bodyPr>
            <a:normAutofit/>
          </a:bodyPr>
          <a:lstStyle/>
          <a:p>
            <a:pPr>
              <a:buFont typeface="Wingdings" panose="05000000000000000000" pitchFamily="2" charset="2"/>
              <a:buChar char="Ø"/>
            </a:pPr>
            <a:r>
              <a:rPr lang="en-US" sz="2800" dirty="0"/>
              <a:t>Motivation</a:t>
            </a:r>
          </a:p>
          <a:p>
            <a:pPr>
              <a:buFont typeface="Wingdings" panose="05000000000000000000" pitchFamily="2" charset="2"/>
              <a:buChar char="Ø"/>
            </a:pPr>
            <a:r>
              <a:rPr lang="en-US" sz="2800" dirty="0"/>
              <a:t>Attitude/Aptitude</a:t>
            </a:r>
          </a:p>
          <a:p>
            <a:pPr>
              <a:buFont typeface="Wingdings" panose="05000000000000000000" pitchFamily="2" charset="2"/>
              <a:buChar char="Ø"/>
            </a:pPr>
            <a:r>
              <a:rPr lang="en-US" sz="2800" dirty="0"/>
              <a:t>Learning strategies</a:t>
            </a:r>
          </a:p>
          <a:p>
            <a:pPr>
              <a:buFont typeface="Wingdings" panose="05000000000000000000" pitchFamily="2" charset="2"/>
              <a:buChar char="Ø"/>
            </a:pPr>
            <a:r>
              <a:rPr lang="en-US" sz="2800" dirty="0"/>
              <a:t>Cultural interest</a:t>
            </a:r>
          </a:p>
          <a:p>
            <a:endParaRPr lang="en-US" sz="2800" dirty="0"/>
          </a:p>
          <a:p>
            <a:endParaRPr lang="en-US" dirty="0"/>
          </a:p>
        </p:txBody>
      </p:sp>
      <p:sp>
        <p:nvSpPr>
          <p:cNvPr id="3" name="Rubrik 2"/>
          <p:cNvSpPr>
            <a:spLocks noGrp="1"/>
          </p:cNvSpPr>
          <p:nvPr>
            <p:ph type="title"/>
          </p:nvPr>
        </p:nvSpPr>
        <p:spPr>
          <a:xfrm>
            <a:off x="611560" y="836712"/>
            <a:ext cx="8064896" cy="864096"/>
          </a:xfrm>
        </p:spPr>
        <p:txBody>
          <a:bodyPr>
            <a:normAutofit/>
          </a:bodyPr>
          <a:lstStyle/>
          <a:p>
            <a:pPr algn="ctr"/>
            <a:r>
              <a:rPr lang="en-US" sz="4000" dirty="0">
                <a:effectLst/>
              </a:rPr>
              <a:t>FOUR PREDOMINANT FACTORS</a:t>
            </a:r>
            <a:endParaRPr lang="en-US" sz="4000" b="0" dirty="0">
              <a:effectLst/>
            </a:endParaRPr>
          </a:p>
        </p:txBody>
      </p:sp>
    </p:spTree>
    <p:extLst>
      <p:ext uri="{BB962C8B-B14F-4D97-AF65-F5344CB8AC3E}">
        <p14:creationId xmlns:p14="http://schemas.microsoft.com/office/powerpoint/2010/main" val="3767367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50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27584" y="2060848"/>
            <a:ext cx="7992888" cy="3946443"/>
          </a:xfrm>
        </p:spPr>
        <p:txBody>
          <a:bodyPr>
            <a:normAutofit/>
          </a:bodyPr>
          <a:lstStyle/>
          <a:p>
            <a:r>
              <a:rPr lang="en-US" sz="2800" dirty="0"/>
              <a:t>T</a:t>
            </a:r>
            <a:r>
              <a:rPr lang="en-US" sz="2800" dirty="0" smtClean="0"/>
              <a:t>he teacher has </a:t>
            </a:r>
            <a:r>
              <a:rPr lang="en-US" sz="2800" dirty="0"/>
              <a:t>to motivate the </a:t>
            </a:r>
            <a:r>
              <a:rPr lang="en-US" sz="2800" dirty="0" smtClean="0"/>
              <a:t>learner </a:t>
            </a:r>
          </a:p>
          <a:p>
            <a:r>
              <a:rPr lang="en-US" sz="2800" dirty="0" smtClean="0"/>
              <a:t>Need to understand </a:t>
            </a:r>
            <a:r>
              <a:rPr lang="en-US" sz="2800" dirty="0"/>
              <a:t>the political, </a:t>
            </a:r>
            <a:r>
              <a:rPr lang="en-US" sz="2800" dirty="0" smtClean="0"/>
              <a:t>economical, educational </a:t>
            </a:r>
            <a:r>
              <a:rPr lang="en-US" sz="2800" dirty="0"/>
              <a:t>and cultural impact on Russian society</a:t>
            </a:r>
          </a:p>
          <a:p>
            <a:r>
              <a:rPr lang="en-US" sz="2800" dirty="0"/>
              <a:t>G</a:t>
            </a:r>
            <a:r>
              <a:rPr lang="en-US" sz="2800" dirty="0" smtClean="0"/>
              <a:t>ives </a:t>
            </a:r>
            <a:r>
              <a:rPr lang="en-US" sz="2800" dirty="0"/>
              <a:t>access to local newspapers and other mass media </a:t>
            </a:r>
            <a:endParaRPr lang="en-US" sz="2800" dirty="0" smtClean="0"/>
          </a:p>
          <a:p>
            <a:r>
              <a:rPr lang="en-US" sz="2800" dirty="0"/>
              <a:t>K</a:t>
            </a:r>
            <a:r>
              <a:rPr lang="en-US" sz="2800" dirty="0" smtClean="0"/>
              <a:t>nowing </a:t>
            </a:r>
            <a:r>
              <a:rPr lang="en-US" sz="2800" dirty="0"/>
              <a:t>Russian is a </a:t>
            </a:r>
            <a:r>
              <a:rPr lang="en-US" sz="2800" dirty="0" smtClean="0"/>
              <a:t>must</a:t>
            </a:r>
            <a:endParaRPr lang="en-US" sz="2800" dirty="0"/>
          </a:p>
          <a:p>
            <a:endParaRPr lang="en-US" sz="2800" dirty="0"/>
          </a:p>
          <a:p>
            <a:endParaRPr lang="en-US" dirty="0"/>
          </a:p>
        </p:txBody>
      </p:sp>
      <p:sp>
        <p:nvSpPr>
          <p:cNvPr id="3" name="Rubrik 2"/>
          <p:cNvSpPr>
            <a:spLocks noGrp="1"/>
          </p:cNvSpPr>
          <p:nvPr>
            <p:ph type="title"/>
          </p:nvPr>
        </p:nvSpPr>
        <p:spPr>
          <a:xfrm>
            <a:off x="611560" y="836712"/>
            <a:ext cx="8064896" cy="864096"/>
          </a:xfrm>
        </p:spPr>
        <p:txBody>
          <a:bodyPr>
            <a:normAutofit/>
          </a:bodyPr>
          <a:lstStyle/>
          <a:p>
            <a:pPr algn="ctr"/>
            <a:r>
              <a:rPr lang="en-US" sz="4000" b="0" dirty="0" smtClean="0">
                <a:effectLst/>
              </a:rPr>
              <a:t>MOTIVATION</a:t>
            </a:r>
            <a:endParaRPr lang="en-US" sz="4000" b="0" dirty="0">
              <a:effectLst/>
            </a:endParaRPr>
          </a:p>
        </p:txBody>
      </p:sp>
    </p:spTree>
    <p:extLst>
      <p:ext uri="{BB962C8B-B14F-4D97-AF65-F5344CB8AC3E}">
        <p14:creationId xmlns:p14="http://schemas.microsoft.com/office/powerpoint/2010/main" val="273685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75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75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75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5536" y="2132856"/>
            <a:ext cx="8352928" cy="4104456"/>
          </a:xfrm>
        </p:spPr>
        <p:txBody>
          <a:bodyPr>
            <a:noAutofit/>
          </a:bodyPr>
          <a:lstStyle/>
          <a:p>
            <a:r>
              <a:rPr lang="en-US" sz="2800" dirty="0" smtClean="0"/>
              <a:t>Knowing Russian </a:t>
            </a:r>
            <a:r>
              <a:rPr lang="en-US" sz="2800" dirty="0"/>
              <a:t>opens up possibilities </a:t>
            </a:r>
            <a:endParaRPr lang="en-US" sz="2800" dirty="0" smtClean="0"/>
          </a:p>
          <a:p>
            <a:r>
              <a:rPr lang="en-US" sz="2800" dirty="0" smtClean="0"/>
              <a:t>Understanding </a:t>
            </a:r>
            <a:r>
              <a:rPr lang="en-US" sz="2800" dirty="0"/>
              <a:t>Russian gives access to understanding other Slavic </a:t>
            </a:r>
            <a:r>
              <a:rPr lang="en-US" sz="2800" dirty="0" smtClean="0"/>
              <a:t>languages</a:t>
            </a:r>
          </a:p>
          <a:p>
            <a:r>
              <a:rPr lang="en-US" sz="2800" dirty="0"/>
              <a:t>Future career opportunities, Russian is the sixth most spoken language in the </a:t>
            </a:r>
            <a:r>
              <a:rPr lang="en-US" sz="2800" dirty="0" smtClean="0"/>
              <a:t>world</a:t>
            </a:r>
          </a:p>
          <a:p>
            <a:r>
              <a:rPr lang="en-US" sz="2800" dirty="0"/>
              <a:t>Personal </a:t>
            </a:r>
            <a:r>
              <a:rPr lang="en-US" sz="2800" dirty="0" smtClean="0"/>
              <a:t>development</a:t>
            </a:r>
          </a:p>
        </p:txBody>
      </p:sp>
      <p:sp>
        <p:nvSpPr>
          <p:cNvPr id="2" name="Rubrik 1"/>
          <p:cNvSpPr>
            <a:spLocks noGrp="1"/>
          </p:cNvSpPr>
          <p:nvPr>
            <p:ph type="title"/>
          </p:nvPr>
        </p:nvSpPr>
        <p:spPr>
          <a:xfrm>
            <a:off x="611560" y="620688"/>
            <a:ext cx="8064896" cy="648072"/>
          </a:xfrm>
        </p:spPr>
        <p:txBody>
          <a:bodyPr>
            <a:noAutofit/>
          </a:bodyPr>
          <a:lstStyle/>
          <a:p>
            <a:pPr algn="ctr"/>
            <a:endParaRPr lang="en-US" sz="4400" dirty="0"/>
          </a:p>
        </p:txBody>
      </p:sp>
    </p:spTree>
    <p:extLst>
      <p:ext uri="{BB962C8B-B14F-4D97-AF65-F5344CB8AC3E}">
        <p14:creationId xmlns:p14="http://schemas.microsoft.com/office/powerpoint/2010/main" val="3294889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M Tema Extern">
  <a:themeElements>
    <a:clrScheme name="FM Temafärger">
      <a:dk1>
        <a:sysClr val="windowText" lastClr="000000"/>
      </a:dk1>
      <a:lt1>
        <a:sysClr val="window" lastClr="FFFFFF"/>
      </a:lt1>
      <a:dk2>
        <a:srgbClr val="000000"/>
      </a:dk2>
      <a:lt2>
        <a:srgbClr val="FFFFFF"/>
      </a:lt2>
      <a:accent1>
        <a:srgbClr val="627D33"/>
      </a:accent1>
      <a:accent2>
        <a:srgbClr val="A98B66"/>
      </a:accent2>
      <a:accent3>
        <a:srgbClr val="0A1334"/>
      </a:accent3>
      <a:accent4>
        <a:srgbClr val="ABABAB"/>
      </a:accent4>
      <a:accent5>
        <a:srgbClr val="CBDCEB"/>
      </a:accent5>
      <a:accent6>
        <a:srgbClr val="EE8534"/>
      </a:accent6>
      <a:hlink>
        <a:srgbClr val="4177A1"/>
      </a:hlink>
      <a:folHlink>
        <a:srgbClr val="274964"/>
      </a:folHlink>
    </a:clrScheme>
    <a:fontScheme name="FM Temateckensnit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i">
  <a:themeElements>
    <a:clrScheme name="Galleri">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alleri">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Galleri">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3141</Words>
  <Application>Microsoft Office PowerPoint</Application>
  <PresentationFormat>Bildschirmpräsentation (4:3)</PresentationFormat>
  <Paragraphs>161</Paragraphs>
  <Slides>19</Slides>
  <Notes>19</Notes>
  <HiddenSlides>1</HiddenSlides>
  <MMClips>0</MMClips>
  <ScaleCrop>false</ScaleCrop>
  <HeadingPairs>
    <vt:vector size="4" baseType="variant">
      <vt:variant>
        <vt:lpstr>Design</vt:lpstr>
      </vt:variant>
      <vt:variant>
        <vt:i4>2</vt:i4>
      </vt:variant>
      <vt:variant>
        <vt:lpstr>Folientitel</vt:lpstr>
      </vt:variant>
      <vt:variant>
        <vt:i4>19</vt:i4>
      </vt:variant>
    </vt:vector>
  </HeadingPairs>
  <TitlesOfParts>
    <vt:vector size="21" baseType="lpstr">
      <vt:lpstr>FM Tema Extern</vt:lpstr>
      <vt:lpstr>Galleri</vt:lpstr>
      <vt:lpstr> DIFFERENT PROFILES OF LANGUAGE LEARNERS AND THEIR IMPACT ON LEARNING SUCCESS  Mariamma Martin Director of Foreign Languages Swedish Armed Forces </vt:lpstr>
      <vt:lpstr>PowerPoint-Präsentation</vt:lpstr>
      <vt:lpstr>CONTENTS</vt:lpstr>
      <vt:lpstr>IMPORTANCE OF LEARNING LANGUAGES</vt:lpstr>
      <vt:lpstr>PowerPoint-Präsentation</vt:lpstr>
      <vt:lpstr>LANGUAGE LEARNERS</vt:lpstr>
      <vt:lpstr>FOUR PREDOMINANT FACTORS</vt:lpstr>
      <vt:lpstr>MOTIVATION</vt:lpstr>
      <vt:lpstr>PowerPoint-Präsentation</vt:lpstr>
      <vt:lpstr>APTITUDE/ATTITUDE</vt:lpstr>
      <vt:lpstr>PowerPoint-Präsentation</vt:lpstr>
      <vt:lpstr>LEARNING STRATEGIES</vt:lpstr>
      <vt:lpstr>PowerPoint-Präsentation</vt:lpstr>
      <vt:lpstr>CULTURAL INTEREST</vt:lpstr>
      <vt:lpstr>PowerPoint-Präsentation</vt:lpstr>
      <vt:lpstr>CONCLUSION</vt:lpstr>
      <vt:lpstr>PowerPoint-Präsentation</vt:lpstr>
      <vt:lpstr>PowerPoint-Präsentation</vt:lpstr>
      <vt:lpstr>PowerPoint-Präsentation</vt:lpstr>
    </vt:vector>
  </TitlesOfParts>
  <Company>Försvarsmakten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PROFILES OF LANGUAGE LEARNERS AND THEIR IMPACT ON LEARNING SUCCESS</dc:title>
  <dc:creator>marmar04</dc:creator>
  <cp:lastModifiedBy>BMLV</cp:lastModifiedBy>
  <cp:revision>150</cp:revision>
  <cp:lastPrinted>2017-05-12T11:12:55Z</cp:lastPrinted>
  <dcterms:created xsi:type="dcterms:W3CDTF">2017-04-28T08:41:02Z</dcterms:created>
  <dcterms:modified xsi:type="dcterms:W3CDTF">2017-05-16T08:12:53Z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ee474a9f-5a82-4e93-bb30-8f36741ce884</vt:lpwstr>
  </property>
  <property fmtid="{D5CDD505-2E9C-101B-9397-08002B2CF9AE}" pid="3" name="FörsvarsmaktenKlassificering">
    <vt:lpwstr>ES</vt:lpwstr>
  </property>
  <property fmtid="{D5CDD505-2E9C-101B-9397-08002B2CF9AE}" pid="4" name="FörsvarsmaktenSEKRETESSKLASSIFICERAD">
    <vt:lpwstr/>
  </property>
  <property fmtid="{D5CDD505-2E9C-101B-9397-08002B2CF9AE}" pid="5" name="Klassificering">
    <vt:lpwstr>ES</vt:lpwstr>
  </property>
</Properties>
</file>