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257" r:id="rId4"/>
    <p:sldId id="258" r:id="rId5"/>
    <p:sldId id="262" r:id="rId6"/>
    <p:sldId id="263" r:id="rId7"/>
    <p:sldId id="270" r:id="rId8"/>
    <p:sldId id="273" r:id="rId9"/>
    <p:sldId id="274" r:id="rId10"/>
    <p:sldId id="272" r:id="rId11"/>
    <p:sldId id="265" r:id="rId12"/>
    <p:sldId id="266" r:id="rId13"/>
    <p:sldId id="267" r:id="rId14"/>
    <p:sldId id="268" r:id="rId15"/>
    <p:sldId id="276"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0" autoAdjust="0"/>
    <p:restoredTop sz="85459" autoAdjust="0"/>
  </p:normalViewPr>
  <p:slideViewPr>
    <p:cSldViewPr snapToGrid="0">
      <p:cViewPr varScale="1">
        <p:scale>
          <a:sx n="48" d="100"/>
          <a:sy n="48" d="100"/>
        </p:scale>
        <p:origin x="125"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F8FA80-27DE-451C-8571-7FB6132DF7C6}" type="datetimeFigureOut">
              <a:rPr lang="en-GB" smtClean="0"/>
              <a:t>24/05/2016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C96C1-203C-48EA-832E-8F2B00E2DB32}" type="slidenum">
              <a:rPr lang="en-GB" smtClean="0"/>
              <a:t>‹#›</a:t>
            </a:fld>
            <a:endParaRPr lang="en-GB"/>
          </a:p>
        </p:txBody>
      </p:sp>
    </p:spTree>
    <p:extLst>
      <p:ext uri="{BB962C8B-B14F-4D97-AF65-F5344CB8AC3E}">
        <p14:creationId xmlns:p14="http://schemas.microsoft.com/office/powerpoint/2010/main" val="26754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DC96C1-203C-48EA-832E-8F2B00E2DB32}" type="slidenum">
              <a:rPr lang="en-GB" smtClean="0"/>
              <a:t>1</a:t>
            </a:fld>
            <a:endParaRPr lang="en-GB"/>
          </a:p>
        </p:txBody>
      </p:sp>
    </p:spTree>
    <p:extLst>
      <p:ext uri="{BB962C8B-B14F-4D97-AF65-F5344CB8AC3E}">
        <p14:creationId xmlns:p14="http://schemas.microsoft.com/office/powerpoint/2010/main" val="3825538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names kept changing and the focus began to evolve as well.   Special focus areas began to be of paramount interest, such as testing and teacher professional development and the “program</a:t>
            </a:r>
            <a:r>
              <a:rPr lang="en-US" baseline="0" dirty="0"/>
              <a:t> assessment” aspect has become generally less frequent and the cooperation finds areas of mutual areas of interest to develop.</a:t>
            </a:r>
            <a:endParaRPr lang="en-GB" dirty="0"/>
          </a:p>
        </p:txBody>
      </p:sp>
      <p:sp>
        <p:nvSpPr>
          <p:cNvPr id="4" name="Slide Number Placeholder 3"/>
          <p:cNvSpPr>
            <a:spLocks noGrp="1"/>
          </p:cNvSpPr>
          <p:nvPr>
            <p:ph type="sldNum" sz="quarter" idx="10"/>
          </p:nvPr>
        </p:nvSpPr>
        <p:spPr/>
        <p:txBody>
          <a:bodyPr/>
          <a:lstStyle/>
          <a:p>
            <a:fld id="{D6DC96C1-203C-48EA-832E-8F2B00E2DB32}" type="slidenum">
              <a:rPr lang="en-GB" smtClean="0"/>
              <a:t>10</a:t>
            </a:fld>
            <a:endParaRPr lang="en-GB"/>
          </a:p>
        </p:txBody>
      </p:sp>
    </p:spTree>
    <p:extLst>
      <p:ext uri="{BB962C8B-B14F-4D97-AF65-F5344CB8AC3E}">
        <p14:creationId xmlns:p14="http://schemas.microsoft.com/office/powerpoint/2010/main" val="2081594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Low English proficiency among experienced officers has been clearly identified as a gap within the broader Russian military community.  Russian military authorities had started to pay significant attention to this issue by 2010. A Linguistic Center, was created within the Military University IOT teach English to career officers prior to their deployments abroad.</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After these 3-month long courses, students would receive certificates with a "good" grade, then Russian MOD send these officers abroad (UN missions, NATO mission, NSO and other courses) where they show low levels of English proficiency and subsequently could</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not perform their duties or understand the teaching material. It</a:t>
            </a:r>
            <a:r>
              <a:rPr lang="en-CA" sz="1200" kern="1200" baseline="0" dirty="0">
                <a:solidFill>
                  <a:schemeClr val="tx1"/>
                </a:solidFill>
                <a:effectLst/>
                <a:latin typeface="+mn-lt"/>
                <a:ea typeface="+mn-ea"/>
                <a:cs typeface="+mn-cs"/>
              </a:rPr>
              <a:t> was </a:t>
            </a:r>
            <a:r>
              <a:rPr lang="en-CA" sz="1200" kern="1200" dirty="0">
                <a:solidFill>
                  <a:schemeClr val="tx1"/>
                </a:solidFill>
                <a:effectLst/>
                <a:latin typeface="+mn-lt"/>
                <a:ea typeface="+mn-ea"/>
                <a:cs typeface="+mn-cs"/>
              </a:rPr>
              <a:t>understood that basic English in NATO is a national responsibility, so the staff from the linguistic centre sought NATO`s assistance to develop evaluation standards and tests </a:t>
            </a:r>
            <a:r>
              <a:rPr lang="en-CA" sz="1200" kern="1200" dirty="0" err="1">
                <a:solidFill>
                  <a:schemeClr val="tx1"/>
                </a:solidFill>
                <a:effectLst/>
                <a:latin typeface="+mn-lt"/>
                <a:ea typeface="+mn-ea"/>
                <a:cs typeface="+mn-cs"/>
              </a:rPr>
              <a:t>iaw</a:t>
            </a:r>
            <a:r>
              <a:rPr lang="en-CA" sz="1200" kern="1200" dirty="0">
                <a:solidFill>
                  <a:schemeClr val="tx1"/>
                </a:solidFill>
                <a:effectLst/>
                <a:latin typeface="+mn-lt"/>
                <a:ea typeface="+mn-ea"/>
                <a:cs typeface="+mn-cs"/>
              </a:rPr>
              <a:t> STANAG 6001.   In Aug 2011, BILC was approached by the Russian Mission to NATO </a:t>
            </a:r>
            <a:r>
              <a:rPr lang="en-CA" sz="1200" kern="1200" dirty="0" err="1">
                <a:solidFill>
                  <a:schemeClr val="tx1"/>
                </a:solidFill>
                <a:effectLst/>
                <a:latin typeface="+mn-lt"/>
                <a:ea typeface="+mn-ea"/>
                <a:cs typeface="+mn-cs"/>
              </a:rPr>
              <a:t>iot</a:t>
            </a:r>
            <a:r>
              <a:rPr lang="en-CA" sz="1200" kern="1200" dirty="0">
                <a:solidFill>
                  <a:schemeClr val="tx1"/>
                </a:solidFill>
                <a:effectLst/>
                <a:latin typeface="+mn-lt"/>
                <a:ea typeface="+mn-ea"/>
                <a:cs typeface="+mn-cs"/>
              </a:rPr>
              <a:t> set up a preliminary meeting.</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Although this was </a:t>
            </a:r>
            <a:r>
              <a:rPr lang="en-CA" sz="1200" kern="1200" dirty="0" err="1">
                <a:solidFill>
                  <a:schemeClr val="tx1"/>
                </a:solidFill>
                <a:effectLst/>
                <a:latin typeface="+mn-lt"/>
                <a:ea typeface="+mn-ea"/>
                <a:cs typeface="+mn-cs"/>
              </a:rPr>
              <a:t>higlhy</a:t>
            </a:r>
            <a:r>
              <a:rPr lang="en-CA" sz="1200" kern="1200" dirty="0">
                <a:solidFill>
                  <a:schemeClr val="tx1"/>
                </a:solidFill>
                <a:effectLst/>
                <a:latin typeface="+mn-lt"/>
                <a:ea typeface="+mn-ea"/>
                <a:cs typeface="+mn-cs"/>
              </a:rPr>
              <a:t> political from the IS perspective, when it came to person to person or F2F meetings, we found our counterparts to be dedicated language professionals.</a:t>
            </a:r>
          </a:p>
          <a:p>
            <a:endParaRPr lang="en-CA" dirty="0"/>
          </a:p>
        </p:txBody>
      </p:sp>
      <p:sp>
        <p:nvSpPr>
          <p:cNvPr id="4" name="Slide Number Placeholder 3"/>
          <p:cNvSpPr>
            <a:spLocks noGrp="1"/>
          </p:cNvSpPr>
          <p:nvPr>
            <p:ph type="sldNum" sz="quarter" idx="10"/>
          </p:nvPr>
        </p:nvSpPr>
        <p:spPr/>
        <p:txBody>
          <a:bodyPr/>
          <a:lstStyle/>
          <a:p>
            <a:fld id="{94A6C7BF-BE2D-4EBA-B4AD-863EA9151902}" type="slidenum">
              <a:rPr lang="en-CA" smtClean="0"/>
              <a:t>11</a:t>
            </a:fld>
            <a:endParaRPr lang="en-CA"/>
          </a:p>
        </p:txBody>
      </p:sp>
    </p:spTree>
    <p:extLst>
      <p:ext uri="{BB962C8B-B14F-4D97-AF65-F5344CB8AC3E}">
        <p14:creationId xmlns:p14="http://schemas.microsoft.com/office/powerpoint/2010/main" val="2283797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4861342-72BB-48D4-B373-B1D20D071834}" type="slidenum">
              <a:rPr lang="en-CA" sz="1200" b="0"/>
              <a:pPr algn="r"/>
              <a:t>12</a:t>
            </a:fld>
            <a:endParaRPr lang="en-CA" sz="1200" b="0"/>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p:spPr>
        <p:txBody>
          <a:bodyPr/>
          <a:lstStyle/>
          <a:p>
            <a:pPr eaLnBrk="1" hangingPunct="1"/>
            <a:r>
              <a:rPr lang="en-CA" dirty="0"/>
              <a:t>BILC was been working with Russia under the aegis of the NATO Russia Council work plan.  The BILC was positioned within the  EGT – the Expert Group on Terminology, the NRC(PREP-EGT)</a:t>
            </a:r>
          </a:p>
          <a:p>
            <a:pPr eaLnBrk="1" hangingPunct="1"/>
            <a:endParaRPr lang="en-CA" dirty="0"/>
          </a:p>
        </p:txBody>
      </p:sp>
    </p:spTree>
    <p:extLst>
      <p:ext uri="{BB962C8B-B14F-4D97-AF65-F5344CB8AC3E}">
        <p14:creationId xmlns:p14="http://schemas.microsoft.com/office/powerpoint/2010/main" val="2397887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94A6C7BF-BE2D-4EBA-B4AD-863EA9151902}" type="slidenum">
              <a:rPr lang="en-CA" smtClean="0"/>
              <a:t>13</a:t>
            </a:fld>
            <a:endParaRPr lang="en-CA"/>
          </a:p>
        </p:txBody>
      </p:sp>
    </p:spTree>
    <p:extLst>
      <p:ext uri="{BB962C8B-B14F-4D97-AF65-F5344CB8AC3E}">
        <p14:creationId xmlns:p14="http://schemas.microsoft.com/office/powerpoint/2010/main" val="1004868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7F14C37-F192-4E7E-B4E9-7CDBA2F35641}" type="slidenum">
              <a:rPr lang="en-CA" sz="1200" b="0"/>
              <a:pPr algn="r"/>
              <a:t>14</a:t>
            </a:fld>
            <a:endParaRPr lang="en-CA" sz="1200" b="0"/>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p:spPr>
        <p:txBody>
          <a:bodyPr/>
          <a:lstStyle/>
          <a:p>
            <a:pPr eaLnBrk="1" hangingPunct="1"/>
            <a:endParaRPr lang="en-CA" dirty="0"/>
          </a:p>
          <a:p>
            <a:pPr eaLnBrk="1" hangingPunct="1"/>
            <a:r>
              <a:rPr lang="en-CA" dirty="0"/>
              <a:t>Our last meeting with Russian authorities to discuss language-related training and education took place in Brussels, 11 Sept</a:t>
            </a:r>
            <a:r>
              <a:rPr lang="en-CA" baseline="0" dirty="0"/>
              <a:t> 2013</a:t>
            </a:r>
            <a:r>
              <a:rPr lang="en-CA" dirty="0"/>
              <a:t>.  Before the plan could be actioned, collaboration ceased</a:t>
            </a:r>
            <a:r>
              <a:rPr lang="en-CA" baseline="0" dirty="0"/>
              <a:t> and all communications ended.</a:t>
            </a:r>
          </a:p>
          <a:p>
            <a:pPr eaLnBrk="1" hangingPunct="1"/>
            <a:r>
              <a:rPr lang="en-CA" dirty="0"/>
              <a:t>The link to the NRC website is no longer live.  Our Russian</a:t>
            </a:r>
            <a:r>
              <a:rPr lang="en-CA" baseline="0" dirty="0"/>
              <a:t> </a:t>
            </a:r>
            <a:r>
              <a:rPr lang="en-CA" dirty="0"/>
              <a:t>colleagues had the opportunity to visit some of our BILC member nations’ institutions, for example, Bulgaria who graciously hosted them in Shumen and Varna.</a:t>
            </a:r>
          </a:p>
          <a:p>
            <a:pPr eaLnBrk="1" hangingPunct="1"/>
            <a:endParaRPr lang="en-CA" dirty="0"/>
          </a:p>
          <a:p>
            <a:pPr eaLnBrk="1" hangingPunct="1"/>
            <a:endParaRPr lang="en-CA" dirty="0"/>
          </a:p>
          <a:p>
            <a:pPr eaLnBrk="1" hangingPunct="1"/>
            <a:r>
              <a:rPr lang="en-CA" dirty="0"/>
              <a:t>Next slide</a:t>
            </a:r>
          </a:p>
        </p:txBody>
      </p:sp>
    </p:spTree>
    <p:extLst>
      <p:ext uri="{BB962C8B-B14F-4D97-AF65-F5344CB8AC3E}">
        <p14:creationId xmlns:p14="http://schemas.microsoft.com/office/powerpoint/2010/main" val="1195212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Julie’s Ukraine Visit </a:t>
            </a:r>
            <a:r>
              <a:rPr lang="en-US" sz="1200" kern="1200" dirty="0">
                <a:solidFill>
                  <a:schemeClr val="tx1"/>
                </a:solidFill>
                <a:effectLst/>
                <a:latin typeface="+mn-lt"/>
                <a:ea typeface="+mn-ea"/>
                <a:cs typeface="+mn-cs"/>
              </a:rPr>
              <a:t>Summary:  From 5- 7 April, the BILC Team participated in a Language Training Symposium prepared by and conducted at the Military Institute of </a:t>
            </a:r>
            <a:r>
              <a:rPr lang="en-US" sz="1200" kern="1200" dirty="0" err="1">
                <a:solidFill>
                  <a:schemeClr val="tx1"/>
                </a:solidFill>
                <a:effectLst/>
                <a:latin typeface="+mn-lt"/>
                <a:ea typeface="+mn-ea"/>
                <a:cs typeface="+mn-cs"/>
              </a:rPr>
              <a:t>Taras</a:t>
            </a:r>
            <a:r>
              <a:rPr lang="en-US" sz="1200" kern="1200" dirty="0">
                <a:solidFill>
                  <a:schemeClr val="tx1"/>
                </a:solidFill>
                <a:effectLst/>
                <a:latin typeface="+mn-lt"/>
                <a:ea typeface="+mn-ea"/>
                <a:cs typeface="+mn-cs"/>
              </a:rPr>
              <a:t> Shevchenko National University (MISNU). The BILC team was composed of Ms Julie </a:t>
            </a:r>
            <a:r>
              <a:rPr lang="en-US" sz="1200" kern="1200" dirty="0" err="1">
                <a:solidFill>
                  <a:schemeClr val="tx1"/>
                </a:solidFill>
                <a:effectLst/>
                <a:latin typeface="+mn-lt"/>
                <a:ea typeface="+mn-ea"/>
                <a:cs typeface="+mn-cs"/>
              </a:rPr>
              <a:t>Dubeau</a:t>
            </a:r>
            <a:r>
              <a:rPr lang="en-US" sz="1200" kern="1200" dirty="0">
                <a:solidFill>
                  <a:schemeClr val="tx1"/>
                </a:solidFill>
                <a:effectLst/>
                <a:latin typeface="+mn-lt"/>
                <a:ea typeface="+mn-ea"/>
                <a:cs typeface="+mn-cs"/>
              </a:rPr>
              <a:t>, BILC Secretary, Col Petko Petkov, Director of Foreign Languages Department (FLD) of the National Military University of Bulgaria (NATO PTEC) and Capt. (N) </a:t>
            </a:r>
            <a:r>
              <a:rPr lang="en-US" sz="1200" kern="1200" dirty="0" err="1">
                <a:solidFill>
                  <a:schemeClr val="tx1"/>
                </a:solidFill>
                <a:effectLst/>
                <a:latin typeface="+mn-lt"/>
                <a:ea typeface="+mn-ea"/>
                <a:cs typeface="+mn-cs"/>
              </a:rPr>
              <a:t>Volodymyr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Khilkevych</a:t>
            </a:r>
            <a:r>
              <a:rPr lang="en-US" sz="1200" kern="1200" dirty="0">
                <a:solidFill>
                  <a:schemeClr val="tx1"/>
                </a:solidFill>
                <a:effectLst/>
                <a:latin typeface="+mn-lt"/>
                <a:ea typeface="+mn-ea"/>
                <a:cs typeface="+mn-cs"/>
              </a:rPr>
              <a:t>, BILC POC at HQ SACT. The agenda included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presentations on Language training and testing system in the Armed Forces of Ukraine, personnel selection for training and some particularities of different language training institutions. The BILC delegation had an opportunity to present general information on BILC, its structure, tasks, activities and outreach programs in different countries as well as the BGR experience in restructuring  and developing a national Language training and testing system. The topics of discussion included the importance of improving the Language training system in Ukraine, the ways to increase coordination of efforts between different NATO initiatives in Education and Training area in Ukraine (DEEP, PDP, BILC support, etc.), and the future support from BILC to UKR Armed Forces.</a:t>
            </a:r>
          </a:p>
          <a:p>
            <a:endParaRPr lang="en-US" dirty="0"/>
          </a:p>
        </p:txBody>
      </p:sp>
      <p:sp>
        <p:nvSpPr>
          <p:cNvPr id="4" name="Slide Number Placeholder 3"/>
          <p:cNvSpPr>
            <a:spLocks noGrp="1"/>
          </p:cNvSpPr>
          <p:nvPr>
            <p:ph type="sldNum" sz="quarter" idx="10"/>
          </p:nvPr>
        </p:nvSpPr>
        <p:spPr/>
        <p:txBody>
          <a:bodyPr/>
          <a:lstStyle/>
          <a:p>
            <a:fld id="{7B0C1E35-C840-477D-B98F-43B60CF679ED}" type="slidenum">
              <a:rPr lang="en-US" smtClean="0"/>
              <a:t>15</a:t>
            </a:fld>
            <a:endParaRPr lang="en-US"/>
          </a:p>
        </p:txBody>
      </p:sp>
    </p:spTree>
    <p:extLst>
      <p:ext uri="{BB962C8B-B14F-4D97-AF65-F5344CB8AC3E}">
        <p14:creationId xmlns:p14="http://schemas.microsoft.com/office/powerpoint/2010/main" val="1312627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DC96C1-203C-48EA-832E-8F2B00E2DB32}" type="slidenum">
              <a:rPr lang="en-GB" smtClean="0"/>
              <a:t>16</a:t>
            </a:fld>
            <a:endParaRPr lang="en-GB"/>
          </a:p>
        </p:txBody>
      </p:sp>
    </p:spTree>
    <p:extLst>
      <p:ext uri="{BB962C8B-B14F-4D97-AF65-F5344CB8AC3E}">
        <p14:creationId xmlns:p14="http://schemas.microsoft.com/office/powerpoint/2010/main" val="132192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Foe several years after the inception of BILC there was no desire or consensus for</a:t>
            </a:r>
            <a:r>
              <a:rPr lang="en-US" baseline="0" dirty="0"/>
              <a:t> BILC to have a formal association with NATO.  Circa 1975-76, The UK proposed that it did make sense for BILC to have a formal relationship with NATO and the verbiage in the slide is what resulted from a Nato Training Group Joint Services Sub Group decision.</a:t>
            </a:r>
            <a:endParaRPr lang="en-GB" dirty="0"/>
          </a:p>
        </p:txBody>
      </p:sp>
      <p:sp>
        <p:nvSpPr>
          <p:cNvPr id="4" name="Slide Number Placeholder 3"/>
          <p:cNvSpPr>
            <a:spLocks noGrp="1"/>
          </p:cNvSpPr>
          <p:nvPr>
            <p:ph type="sldNum" sz="quarter" idx="10"/>
          </p:nvPr>
        </p:nvSpPr>
        <p:spPr/>
        <p:txBody>
          <a:bodyPr/>
          <a:lstStyle/>
          <a:p>
            <a:fld id="{D6DC96C1-203C-48EA-832E-8F2B00E2DB32}" type="slidenum">
              <a:rPr lang="en-GB" smtClean="0"/>
              <a:t>2</a:t>
            </a:fld>
            <a:endParaRPr lang="en-GB"/>
          </a:p>
        </p:txBody>
      </p:sp>
    </p:spTree>
    <p:extLst>
      <p:ext uri="{BB962C8B-B14F-4D97-AF65-F5344CB8AC3E}">
        <p14:creationId xmlns:p14="http://schemas.microsoft.com/office/powerpoint/2010/main" val="2428414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305644-D9E6-457F-8740-758D2CC871B5}" type="slidenum">
              <a:rPr lang="en-US" altLang="en-US"/>
              <a:pPr/>
              <a:t>3</a:t>
            </a:fld>
            <a:endParaRPr lang="en-US" altLang="en-US"/>
          </a:p>
        </p:txBody>
      </p:sp>
      <p:sp>
        <p:nvSpPr>
          <p:cNvPr id="800770" name="Rectangle 2"/>
          <p:cNvSpPr>
            <a:spLocks noGrp="1" noRot="1" noChangeAspect="1" noChangeArrowheads="1" noTextEdit="1"/>
          </p:cNvSpPr>
          <p:nvPr>
            <p:ph type="sldImg"/>
          </p:nvPr>
        </p:nvSpPr>
        <p:spPr>
          <a:ln/>
        </p:spPr>
      </p:sp>
      <p:sp>
        <p:nvSpPr>
          <p:cNvPr id="800771" name="Rectangle 3"/>
          <p:cNvSpPr>
            <a:spLocks noGrp="1" noChangeArrowheads="1"/>
          </p:cNvSpPr>
          <p:nvPr>
            <p:ph type="body" idx="1"/>
          </p:nvPr>
        </p:nvSpPr>
        <p:spPr/>
        <p:txBody>
          <a:bodyPr/>
          <a:lstStyle/>
          <a:p>
            <a:r>
              <a:rPr lang="en-US" altLang="en-US" dirty="0"/>
              <a:t>As you can see, this relationship lasted for many years</a:t>
            </a:r>
            <a:r>
              <a:rPr lang="en-US" altLang="en-US" baseline="0" dirty="0"/>
              <a:t> and does so today even in the reorganized Nato Training Group structure.</a:t>
            </a:r>
            <a:endParaRPr lang="en-US" altLang="en-US" dirty="0"/>
          </a:p>
        </p:txBody>
      </p:sp>
    </p:spTree>
    <p:extLst>
      <p:ext uri="{BB962C8B-B14F-4D97-AF65-F5344CB8AC3E}">
        <p14:creationId xmlns:p14="http://schemas.microsoft.com/office/powerpoint/2010/main" val="3647992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current Nato Training Group Structure.  We have excellent support and entry as we need it.  I invite you to get on the NATO Allied Command Transformation web site to learn more about the structure</a:t>
            </a:r>
            <a:r>
              <a:rPr lang="en-US" baseline="0" dirty="0"/>
              <a:t>.  BILC is not subordinate to NATO and BILC is not actually an element of NATO either.   The relationship was further clarified in 2011.</a:t>
            </a:r>
            <a:endParaRPr lang="en-GB" dirty="0"/>
          </a:p>
        </p:txBody>
      </p:sp>
      <p:sp>
        <p:nvSpPr>
          <p:cNvPr id="4" name="Slide Number Placeholder 3"/>
          <p:cNvSpPr>
            <a:spLocks noGrp="1"/>
          </p:cNvSpPr>
          <p:nvPr>
            <p:ph type="sldNum" sz="quarter" idx="10"/>
          </p:nvPr>
        </p:nvSpPr>
        <p:spPr/>
        <p:txBody>
          <a:bodyPr/>
          <a:lstStyle/>
          <a:p>
            <a:fld id="{D6DC96C1-203C-48EA-832E-8F2B00E2DB32}" type="slidenum">
              <a:rPr lang="en-GB" smtClean="0"/>
              <a:t>4</a:t>
            </a:fld>
            <a:endParaRPr lang="en-GB"/>
          </a:p>
        </p:txBody>
      </p:sp>
    </p:spTree>
    <p:extLst>
      <p:ext uri="{BB962C8B-B14F-4D97-AF65-F5344CB8AC3E}">
        <p14:creationId xmlns:p14="http://schemas.microsoft.com/office/powerpoint/2010/main" val="1216822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420B82-3833-498F-9A1B-1C0A2063E81D}" type="slidenum">
              <a:rPr lang="en-CA" altLang="en-US"/>
              <a:pPr eaLnBrk="1" hangingPunct="1"/>
              <a:t>5</a:t>
            </a:fld>
            <a:endParaRPr lang="en-CA"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r>
              <a:rPr lang="en-US" altLang="en-US" sz="1050" dirty="0"/>
              <a:t>With the reorganization of NTG in 2011, BILC had to find a new structure through</a:t>
            </a:r>
            <a:r>
              <a:rPr lang="en-US" altLang="en-US" sz="1050" baseline="0" dirty="0"/>
              <a:t> which it would best serve both NATO organizations and the Nations BILC represents.  </a:t>
            </a:r>
          </a:p>
          <a:p>
            <a:r>
              <a:rPr lang="en-US" sz="1050" baseline="0" dirty="0"/>
              <a:t>As a result of a few attempts at optimizing relationships, BILC found a new home. BILC was not strategically placed under the JSSG – and navigating the NTG maze was not always as productive and fruitful as we would have liked.</a:t>
            </a:r>
            <a:endParaRPr lang="en-CA" sz="1050" dirty="0"/>
          </a:p>
          <a:p>
            <a:pPr eaLnBrk="1" hangingPunct="1"/>
            <a:endParaRPr lang="en-US" altLang="en-US" sz="1050" dirty="0"/>
          </a:p>
          <a:p>
            <a:pPr eaLnBrk="1" hangingPunct="1"/>
            <a:r>
              <a:rPr lang="en-US" altLang="en-US" sz="1050" dirty="0"/>
              <a:t>In November 2011,</a:t>
            </a:r>
            <a:r>
              <a:rPr lang="en-US" altLang="en-US" sz="1050" baseline="0" dirty="0"/>
              <a:t> </a:t>
            </a:r>
            <a:r>
              <a:rPr lang="en-US" altLang="en-US" sz="1050" dirty="0"/>
              <a:t>BILC became aligned as a strategic element with the</a:t>
            </a:r>
            <a:r>
              <a:rPr lang="en-US" altLang="en-US" sz="1050" baseline="0" dirty="0"/>
              <a:t> Supreme Allied Command Transformation or SACT</a:t>
            </a:r>
            <a:r>
              <a:rPr lang="en-US" altLang="en-US" sz="1050" dirty="0"/>
              <a:t>, while retaining its status as an independent advisory body. </a:t>
            </a:r>
          </a:p>
          <a:p>
            <a:pPr eaLnBrk="1" hangingPunct="1"/>
            <a:endParaRPr lang="en-US" altLang="en-US" sz="1050" dirty="0"/>
          </a:p>
          <a:p>
            <a:pPr eaLnBrk="1" hangingPunct="1"/>
            <a:r>
              <a:rPr lang="en-US" altLang="en-US" sz="1050" dirty="0"/>
              <a:t>The “Memorandum of Cooperation between HQ SACT and BILC regarding cooperation and mutual support” was signed in (Nov 2011)</a:t>
            </a:r>
          </a:p>
          <a:p>
            <a:endParaRPr lang="en-US" altLang="en-US" sz="1050" dirty="0"/>
          </a:p>
          <a:p>
            <a:r>
              <a:rPr lang="en-US" altLang="en-US" sz="1050" dirty="0"/>
              <a:t>Through this relationship, BILC has a direct point of contact for all of its issues, </a:t>
            </a:r>
            <a:r>
              <a:rPr lang="en-US" altLang="en-US" sz="1050" dirty="0" err="1"/>
              <a:t>programmes</a:t>
            </a:r>
            <a:r>
              <a:rPr lang="en-US" altLang="en-US" sz="1050" dirty="0"/>
              <a:t>, questions and concerns.  Through this POC, BILC has access to Joint Forces Trainer, JFT, through whom it can send and receive information.</a:t>
            </a:r>
          </a:p>
          <a:p>
            <a:r>
              <a:rPr lang="en-US" altLang="en-US" sz="1050" dirty="0"/>
              <a:t> This has led to more visibility and support for BILC initiatives and has meant that BILC is included in the annual Training Synchronization Conference where hundreds of training and education specialists from all alliance member and partner nations meet to discuss common issues.  The linguistic challenges you face in your respective militaries and in your academies and institutions can be addressed here.</a:t>
            </a:r>
          </a:p>
          <a:p>
            <a:pPr eaLnBrk="1" hangingPunct="1"/>
            <a:endParaRPr lang="en-US" altLang="en-US" sz="1050" dirty="0"/>
          </a:p>
        </p:txBody>
      </p:sp>
    </p:spTree>
    <p:extLst>
      <p:ext uri="{BB962C8B-B14F-4D97-AF65-F5344CB8AC3E}">
        <p14:creationId xmlns:p14="http://schemas.microsoft.com/office/powerpoint/2010/main" val="1298582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79" eaLnBrk="0" hangingPunct="0">
              <a:spcBef>
                <a:spcPct val="30000"/>
              </a:spcBef>
              <a:defRPr sz="1200">
                <a:solidFill>
                  <a:schemeClr val="tx1"/>
                </a:solidFill>
                <a:latin typeface="Times New Roman" pitchFamily="18" charset="0"/>
              </a:defRPr>
            </a:lvl1pPr>
            <a:lvl2pPr marL="729057" indent="-280406" defTabSz="912879" eaLnBrk="0" hangingPunct="0">
              <a:spcBef>
                <a:spcPct val="30000"/>
              </a:spcBef>
              <a:defRPr sz="1200">
                <a:solidFill>
                  <a:schemeClr val="tx1"/>
                </a:solidFill>
                <a:latin typeface="Times New Roman" pitchFamily="18" charset="0"/>
              </a:defRPr>
            </a:lvl2pPr>
            <a:lvl3pPr marL="1121626" indent="-224325" defTabSz="912879" eaLnBrk="0" hangingPunct="0">
              <a:spcBef>
                <a:spcPct val="30000"/>
              </a:spcBef>
              <a:defRPr sz="1200">
                <a:solidFill>
                  <a:schemeClr val="tx1"/>
                </a:solidFill>
                <a:latin typeface="Times New Roman" pitchFamily="18" charset="0"/>
              </a:defRPr>
            </a:lvl3pPr>
            <a:lvl4pPr marL="1570276" indent="-224325" defTabSz="912879" eaLnBrk="0" hangingPunct="0">
              <a:spcBef>
                <a:spcPct val="30000"/>
              </a:spcBef>
              <a:defRPr sz="1200">
                <a:solidFill>
                  <a:schemeClr val="tx1"/>
                </a:solidFill>
                <a:latin typeface="Times New Roman" pitchFamily="18" charset="0"/>
              </a:defRPr>
            </a:lvl4pPr>
            <a:lvl5pPr marL="2018927" indent="-224325" defTabSz="912879" eaLnBrk="0" hangingPunct="0">
              <a:spcBef>
                <a:spcPct val="30000"/>
              </a:spcBef>
              <a:defRPr sz="1200">
                <a:solidFill>
                  <a:schemeClr val="tx1"/>
                </a:solidFill>
                <a:latin typeface="Times New Roman" pitchFamily="18" charset="0"/>
              </a:defRPr>
            </a:lvl5pPr>
            <a:lvl6pPr marL="2467577" indent="-224325" defTabSz="912879" eaLnBrk="0" fontAlgn="base" hangingPunct="0">
              <a:spcBef>
                <a:spcPct val="30000"/>
              </a:spcBef>
              <a:spcAft>
                <a:spcPct val="0"/>
              </a:spcAft>
              <a:defRPr sz="1200">
                <a:solidFill>
                  <a:schemeClr val="tx1"/>
                </a:solidFill>
                <a:latin typeface="Times New Roman" pitchFamily="18" charset="0"/>
              </a:defRPr>
            </a:lvl6pPr>
            <a:lvl7pPr marL="2916227" indent="-224325" defTabSz="912879" eaLnBrk="0" fontAlgn="base" hangingPunct="0">
              <a:spcBef>
                <a:spcPct val="30000"/>
              </a:spcBef>
              <a:spcAft>
                <a:spcPct val="0"/>
              </a:spcAft>
              <a:defRPr sz="1200">
                <a:solidFill>
                  <a:schemeClr val="tx1"/>
                </a:solidFill>
                <a:latin typeface="Times New Roman" pitchFamily="18" charset="0"/>
              </a:defRPr>
            </a:lvl7pPr>
            <a:lvl8pPr marL="3364878" indent="-224325" defTabSz="912879" eaLnBrk="0" fontAlgn="base" hangingPunct="0">
              <a:spcBef>
                <a:spcPct val="30000"/>
              </a:spcBef>
              <a:spcAft>
                <a:spcPct val="0"/>
              </a:spcAft>
              <a:defRPr sz="1200">
                <a:solidFill>
                  <a:schemeClr val="tx1"/>
                </a:solidFill>
                <a:latin typeface="Times New Roman" pitchFamily="18" charset="0"/>
              </a:defRPr>
            </a:lvl8pPr>
            <a:lvl9pPr marL="3813528" indent="-224325" defTabSz="912879"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CD1C10F-3B00-4654-8BCF-494163E8FD05}" type="slidenum">
              <a:rPr lang="en-CA" altLang="pl-PL">
                <a:latin typeface="Arial" pitchFamily="34" charset="0"/>
                <a:cs typeface="Arial" pitchFamily="34" charset="0"/>
              </a:rPr>
              <a:pPr eaLnBrk="1" hangingPunct="1">
                <a:spcBef>
                  <a:spcPct val="0"/>
                </a:spcBef>
              </a:pPr>
              <a:t>6</a:t>
            </a:fld>
            <a:endParaRPr lang="en-CA" altLang="pl-PL">
              <a:latin typeface="Arial" pitchFamily="34" charset="0"/>
              <a:cs typeface="Arial" pitchFamily="34" charset="0"/>
            </a:endParaRPr>
          </a:p>
        </p:txBody>
      </p:sp>
      <p:sp>
        <p:nvSpPr>
          <p:cNvPr id="38915"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53078149-3B0C-4641-A91B-5F5066C4FD66}" type="slidenum">
              <a:rPr lang="en-CA" altLang="pl-PL"/>
              <a:pPr algn="r" eaLnBrk="1" hangingPunct="1">
                <a:spcBef>
                  <a:spcPct val="0"/>
                </a:spcBef>
              </a:pPr>
              <a:t>6</a:t>
            </a:fld>
            <a:endParaRPr lang="en-CA" altLang="pl-PL"/>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eaLnBrk="1" hangingPunct="1"/>
            <a:r>
              <a:rPr lang="en-US" altLang="pl-PL" sz="1600" dirty="0"/>
              <a:t>In 2010 Responses to a survey from ISAF and KFOR revealed that deficiencies in English language skills were perceived to be </a:t>
            </a:r>
            <a:r>
              <a:rPr lang="en-US" altLang="pl-PL" sz="1600" u="sng" dirty="0"/>
              <a:t>detrimental to mission.</a:t>
            </a:r>
            <a:r>
              <a:rPr lang="en-US" altLang="pl-PL" sz="1600" dirty="0"/>
              <a:t> This was information BILC knew anecdotally, but having such a conclusive report to support our efforts was more than useful</a:t>
            </a:r>
            <a:r>
              <a:rPr lang="en-US" altLang="pl-PL" sz="1600" baseline="0" dirty="0"/>
              <a:t> to many.</a:t>
            </a:r>
            <a:endParaRPr lang="pl-PL" altLang="pl-PL" sz="1600" dirty="0"/>
          </a:p>
          <a:p>
            <a:pPr eaLnBrk="1" hangingPunct="1"/>
            <a:endParaRPr lang="en-US" altLang="pl-PL" sz="1600" b="1" dirty="0"/>
          </a:p>
          <a:p>
            <a:pPr eaLnBrk="1" hangingPunct="1"/>
            <a:endParaRPr lang="en-US" altLang="pl-PL" sz="1600" dirty="0"/>
          </a:p>
        </p:txBody>
      </p:sp>
    </p:spTree>
    <p:extLst>
      <p:ext uri="{BB962C8B-B14F-4D97-AF65-F5344CB8AC3E}">
        <p14:creationId xmlns:p14="http://schemas.microsoft.com/office/powerpoint/2010/main" val="1968331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DC96C1-203C-48EA-832E-8F2B00E2DB32}" type="slidenum">
              <a:rPr lang="en-GB" smtClean="0"/>
              <a:t>7</a:t>
            </a:fld>
            <a:endParaRPr lang="en-GB"/>
          </a:p>
        </p:txBody>
      </p:sp>
    </p:spTree>
    <p:extLst>
      <p:ext uri="{BB962C8B-B14F-4D97-AF65-F5344CB8AC3E}">
        <p14:creationId xmlns:p14="http://schemas.microsoft.com/office/powerpoint/2010/main" val="2691326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7C83790-C564-45B1-BAFA-8E0F6FBAE20A}" type="slidenum">
              <a:rPr lang="en-US" smtClean="0"/>
              <a:pPr/>
              <a:t>8</a:t>
            </a:fld>
            <a:endParaRPr lang="en-US"/>
          </a:p>
        </p:txBody>
      </p:sp>
      <p:sp>
        <p:nvSpPr>
          <p:cNvPr id="47107"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56" tIns="48328" rIns="96656" bIns="48328" anchor="b"/>
          <a:lstStyle/>
          <a:p>
            <a:pPr algn="r"/>
            <a:fld id="{78300576-A82E-4ABD-ACA6-4D9F89A05AB3}" type="slidenum">
              <a:rPr lang="en-US" sz="1300">
                <a:latin typeface="Calibri" pitchFamily="34" charset="0"/>
              </a:rPr>
              <a:pPr algn="r"/>
              <a:t>8</a:t>
            </a:fld>
            <a:endParaRPr lang="en-US" sz="1300">
              <a:latin typeface="Calibri" pitchFamily="34" charset="0"/>
            </a:endParaRPr>
          </a:p>
        </p:txBody>
      </p:sp>
      <p:sp>
        <p:nvSpPr>
          <p:cNvPr id="47108"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56" tIns="48328" rIns="96656" bIns="48328" anchor="b"/>
          <a:lstStyle/>
          <a:p>
            <a:pPr algn="r"/>
            <a:fld id="{8274382D-3108-4487-8B1A-B91AC386E71D}" type="slidenum">
              <a:rPr lang="en-US" sz="1300">
                <a:latin typeface="Calibri" pitchFamily="34" charset="0"/>
              </a:rPr>
              <a:pPr algn="r"/>
              <a:t>8</a:t>
            </a:fld>
            <a:endParaRPr lang="en-US" sz="1300">
              <a:latin typeface="Calibri" pitchFamily="34" charset="0"/>
            </a:endParaRPr>
          </a:p>
        </p:txBody>
      </p:sp>
      <p:sp>
        <p:nvSpPr>
          <p:cNvPr id="47109" name="Rectangle 2"/>
          <p:cNvSpPr>
            <a:spLocks noGrp="1" noRot="1" noChangeAspect="1" noChangeArrowheads="1" noTextEdit="1"/>
          </p:cNvSpPr>
          <p:nvPr>
            <p:ph type="sldImg"/>
          </p:nvPr>
        </p:nvSpPr>
        <p:spPr>
          <a:ln/>
        </p:spPr>
      </p:sp>
      <p:sp>
        <p:nvSpPr>
          <p:cNvPr id="47110" name="Rectangle 3"/>
          <p:cNvSpPr>
            <a:spLocks noGrp="1" noChangeArrowheads="1"/>
          </p:cNvSpPr>
          <p:nvPr>
            <p:ph type="body" idx="1"/>
          </p:nvPr>
        </p:nvSpPr>
        <p:spPr>
          <a:xfrm>
            <a:off x="974725" y="4560888"/>
            <a:ext cx="5365750" cy="4319587"/>
          </a:xfrm>
          <a:noFill/>
          <a:ln/>
        </p:spPr>
        <p:txBody>
          <a:bodyPr/>
          <a:lstStyle/>
          <a:p>
            <a:pPr eaLnBrk="1" hangingPunct="1">
              <a:spcBef>
                <a:spcPct val="0"/>
              </a:spcBef>
            </a:pPr>
            <a:endParaRPr lang="en-US" dirty="0">
              <a:latin typeface="Times New Roman" pitchFamily="18" charset="0"/>
            </a:endParaRPr>
          </a:p>
        </p:txBody>
      </p:sp>
    </p:spTree>
    <p:extLst>
      <p:ext uri="{BB962C8B-B14F-4D97-AF65-F5344CB8AC3E}">
        <p14:creationId xmlns:p14="http://schemas.microsoft.com/office/powerpoint/2010/main" val="2836473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3E6C484-0A3D-416D-9F00-3CFC790E1D4F}" type="slidenum">
              <a:rPr lang="en-US" smtClean="0"/>
              <a:pPr/>
              <a:t>9</a:t>
            </a:fld>
            <a:endParaRPr lang="en-US"/>
          </a:p>
        </p:txBody>
      </p:sp>
      <p:sp>
        <p:nvSpPr>
          <p:cNvPr id="48131"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56" tIns="48328" rIns="96656" bIns="48328" anchor="b"/>
          <a:lstStyle/>
          <a:p>
            <a:pPr algn="r"/>
            <a:fld id="{0C5D52EF-0CAD-4A34-8990-04A64261A8CE}" type="slidenum">
              <a:rPr lang="en-US" sz="1300">
                <a:latin typeface="Calibri" pitchFamily="34" charset="0"/>
              </a:rPr>
              <a:pPr algn="r"/>
              <a:t>9</a:t>
            </a:fld>
            <a:endParaRPr lang="en-US" sz="1300">
              <a:latin typeface="Calibri" pitchFamily="34" charset="0"/>
            </a:endParaRPr>
          </a:p>
        </p:txBody>
      </p:sp>
      <p:sp>
        <p:nvSpPr>
          <p:cNvPr id="48132"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56" tIns="48328" rIns="96656" bIns="48328" anchor="b"/>
          <a:lstStyle/>
          <a:p>
            <a:pPr algn="r"/>
            <a:fld id="{4E794213-6E79-4802-8096-764360B67E10}" type="slidenum">
              <a:rPr lang="en-US" sz="1300">
                <a:latin typeface="Calibri" pitchFamily="34" charset="0"/>
              </a:rPr>
              <a:pPr algn="r"/>
              <a:t>9</a:t>
            </a:fld>
            <a:endParaRPr lang="en-US" sz="1300">
              <a:latin typeface="Calibri" pitchFamily="34" charset="0"/>
            </a:endParaRPr>
          </a:p>
        </p:txBody>
      </p:sp>
      <p:sp>
        <p:nvSpPr>
          <p:cNvPr id="48133" name="Rectangle 2"/>
          <p:cNvSpPr>
            <a:spLocks noGrp="1" noRot="1" noChangeAspect="1" noChangeArrowheads="1" noTextEdit="1"/>
          </p:cNvSpPr>
          <p:nvPr>
            <p:ph type="sldImg"/>
          </p:nvPr>
        </p:nvSpPr>
        <p:spPr>
          <a:ln/>
        </p:spPr>
      </p:sp>
      <p:sp>
        <p:nvSpPr>
          <p:cNvPr id="48134" name="Rectangle 3"/>
          <p:cNvSpPr>
            <a:spLocks noGrp="1" noChangeArrowheads="1"/>
          </p:cNvSpPr>
          <p:nvPr>
            <p:ph type="body" idx="1"/>
          </p:nvPr>
        </p:nvSpPr>
        <p:spPr>
          <a:xfrm>
            <a:off x="974725" y="4560888"/>
            <a:ext cx="5365750" cy="4319587"/>
          </a:xfrm>
          <a:noFill/>
          <a:ln/>
        </p:spPr>
        <p:txBody>
          <a:bodyPr lIns="96656" tIns="48328" rIns="96656" bIns="48328"/>
          <a:lstStyle/>
          <a:p>
            <a:pPr eaLnBrk="1" hangingPunct="1">
              <a:spcBef>
                <a:spcPct val="0"/>
              </a:spcBef>
            </a:pPr>
            <a:r>
              <a:rPr lang="en-US" dirty="0">
                <a:latin typeface="Times New Roman" pitchFamily="18" charset="0"/>
              </a:rPr>
              <a:t>While BILC did have some things to bring to the table such as testing expertise</a:t>
            </a:r>
            <a:r>
              <a:rPr lang="en-US" baseline="0" dirty="0">
                <a:latin typeface="Times New Roman" pitchFamily="18" charset="0"/>
              </a:rPr>
              <a:t> and training management suggestions, the greatest utility of these visits was that we could tell the senior leaders where the difficulties were.  These difficulties were in general identified by the teachers, testers and language managers in each country.  So in a very real way, these visits were a cooperative effort to get the information to the highest level possible.</a:t>
            </a:r>
            <a:endParaRPr lang="en-US" dirty="0">
              <a:latin typeface="Times New Roman" pitchFamily="18" charset="0"/>
            </a:endParaRPr>
          </a:p>
        </p:txBody>
      </p:sp>
    </p:spTree>
    <p:extLst>
      <p:ext uri="{BB962C8B-B14F-4D97-AF65-F5344CB8AC3E}">
        <p14:creationId xmlns:p14="http://schemas.microsoft.com/office/powerpoint/2010/main" val="3434581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4BBA486-B44C-425D-9683-A1A99067BE02}" type="datetimeFigureOut">
              <a:rPr lang="en-GB" smtClean="0"/>
              <a:t>24/05/2016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9FEE6-81AD-4E40-92F7-07439A3F69C2}" type="slidenum">
              <a:rPr lang="en-GB" smtClean="0"/>
              <a:t>‹#›</a:t>
            </a:fld>
            <a:endParaRPr lang="en-GB"/>
          </a:p>
        </p:txBody>
      </p:sp>
    </p:spTree>
    <p:extLst>
      <p:ext uri="{BB962C8B-B14F-4D97-AF65-F5344CB8AC3E}">
        <p14:creationId xmlns:p14="http://schemas.microsoft.com/office/powerpoint/2010/main" val="1532034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BBA486-B44C-425D-9683-A1A99067BE02}" type="datetimeFigureOut">
              <a:rPr lang="en-GB" smtClean="0"/>
              <a:t>24/05/2016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9FEE6-81AD-4E40-92F7-07439A3F69C2}" type="slidenum">
              <a:rPr lang="en-GB" smtClean="0"/>
              <a:t>‹#›</a:t>
            </a:fld>
            <a:endParaRPr lang="en-GB"/>
          </a:p>
        </p:txBody>
      </p:sp>
    </p:spTree>
    <p:extLst>
      <p:ext uri="{BB962C8B-B14F-4D97-AF65-F5344CB8AC3E}">
        <p14:creationId xmlns:p14="http://schemas.microsoft.com/office/powerpoint/2010/main" val="202902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BBA486-B44C-425D-9683-A1A99067BE02}" type="datetimeFigureOut">
              <a:rPr lang="en-GB" smtClean="0"/>
              <a:t>24/05/2016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9FEE6-81AD-4E40-92F7-07439A3F69C2}" type="slidenum">
              <a:rPr lang="en-GB" smtClean="0"/>
              <a:t>‹#›</a:t>
            </a:fld>
            <a:endParaRPr lang="en-GB"/>
          </a:p>
        </p:txBody>
      </p:sp>
    </p:spTree>
    <p:extLst>
      <p:ext uri="{BB962C8B-B14F-4D97-AF65-F5344CB8AC3E}">
        <p14:creationId xmlns:p14="http://schemas.microsoft.com/office/powerpoint/2010/main" val="689725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SmartArt Placeholder 2"/>
          <p:cNvSpPr>
            <a:spLocks noGrp="1"/>
          </p:cNvSpPr>
          <p:nvPr>
            <p:ph type="dgm" idx="1"/>
          </p:nvPr>
        </p:nvSpPr>
        <p:spPr>
          <a:xfrm>
            <a:off x="609600" y="1600201"/>
            <a:ext cx="10972800" cy="4525963"/>
          </a:xfrm>
        </p:spPr>
        <p:txBody>
          <a:bodyPr/>
          <a:lstStyle/>
          <a:p>
            <a:endParaRPr lang="en-GB"/>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AB0ADE2F-EFA2-4CAE-900A-ED33ADC153F5}" type="slidenum">
              <a:rPr lang="en-US" altLang="en-US"/>
              <a:pPr/>
              <a:t>‹#›</a:t>
            </a:fld>
            <a:endParaRPr lang="en-US" altLang="en-US"/>
          </a:p>
        </p:txBody>
      </p:sp>
    </p:spTree>
    <p:extLst>
      <p:ext uri="{BB962C8B-B14F-4D97-AF65-F5344CB8AC3E}">
        <p14:creationId xmlns:p14="http://schemas.microsoft.com/office/powerpoint/2010/main" val="2435324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BBA486-B44C-425D-9683-A1A99067BE02}" type="datetimeFigureOut">
              <a:rPr lang="en-GB" smtClean="0"/>
              <a:t>24/05/2016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9FEE6-81AD-4E40-92F7-07439A3F69C2}" type="slidenum">
              <a:rPr lang="en-GB" smtClean="0"/>
              <a:t>‹#›</a:t>
            </a:fld>
            <a:endParaRPr lang="en-GB"/>
          </a:p>
        </p:txBody>
      </p:sp>
    </p:spTree>
    <p:extLst>
      <p:ext uri="{BB962C8B-B14F-4D97-AF65-F5344CB8AC3E}">
        <p14:creationId xmlns:p14="http://schemas.microsoft.com/office/powerpoint/2010/main" val="2875405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BBA486-B44C-425D-9683-A1A99067BE02}" type="datetimeFigureOut">
              <a:rPr lang="en-GB" smtClean="0"/>
              <a:t>24/05/2016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39FEE6-81AD-4E40-92F7-07439A3F69C2}" type="slidenum">
              <a:rPr lang="en-GB" smtClean="0"/>
              <a:t>‹#›</a:t>
            </a:fld>
            <a:endParaRPr lang="en-GB"/>
          </a:p>
        </p:txBody>
      </p:sp>
    </p:spTree>
    <p:extLst>
      <p:ext uri="{BB962C8B-B14F-4D97-AF65-F5344CB8AC3E}">
        <p14:creationId xmlns:p14="http://schemas.microsoft.com/office/powerpoint/2010/main" val="1145735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4BBA486-B44C-425D-9683-A1A99067BE02}" type="datetimeFigureOut">
              <a:rPr lang="en-GB" smtClean="0"/>
              <a:t>24/05/2016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39FEE6-81AD-4E40-92F7-07439A3F69C2}" type="slidenum">
              <a:rPr lang="en-GB" smtClean="0"/>
              <a:t>‹#›</a:t>
            </a:fld>
            <a:endParaRPr lang="en-GB"/>
          </a:p>
        </p:txBody>
      </p:sp>
    </p:spTree>
    <p:extLst>
      <p:ext uri="{BB962C8B-B14F-4D97-AF65-F5344CB8AC3E}">
        <p14:creationId xmlns:p14="http://schemas.microsoft.com/office/powerpoint/2010/main" val="384291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4BBA486-B44C-425D-9683-A1A99067BE02}" type="datetimeFigureOut">
              <a:rPr lang="en-GB" smtClean="0"/>
              <a:t>24/05/2016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39FEE6-81AD-4E40-92F7-07439A3F69C2}" type="slidenum">
              <a:rPr lang="en-GB" smtClean="0"/>
              <a:t>‹#›</a:t>
            </a:fld>
            <a:endParaRPr lang="en-GB"/>
          </a:p>
        </p:txBody>
      </p:sp>
    </p:spTree>
    <p:extLst>
      <p:ext uri="{BB962C8B-B14F-4D97-AF65-F5344CB8AC3E}">
        <p14:creationId xmlns:p14="http://schemas.microsoft.com/office/powerpoint/2010/main" val="2980423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4BBA486-B44C-425D-9683-A1A99067BE02}" type="datetimeFigureOut">
              <a:rPr lang="en-GB" smtClean="0"/>
              <a:t>24/05/2016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39FEE6-81AD-4E40-92F7-07439A3F69C2}" type="slidenum">
              <a:rPr lang="en-GB" smtClean="0"/>
              <a:t>‹#›</a:t>
            </a:fld>
            <a:endParaRPr lang="en-GB"/>
          </a:p>
        </p:txBody>
      </p:sp>
    </p:spTree>
    <p:extLst>
      <p:ext uri="{BB962C8B-B14F-4D97-AF65-F5344CB8AC3E}">
        <p14:creationId xmlns:p14="http://schemas.microsoft.com/office/powerpoint/2010/main" val="330352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BBA486-B44C-425D-9683-A1A99067BE02}" type="datetimeFigureOut">
              <a:rPr lang="en-GB" smtClean="0"/>
              <a:t>24/05/2016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39FEE6-81AD-4E40-92F7-07439A3F69C2}" type="slidenum">
              <a:rPr lang="en-GB" smtClean="0"/>
              <a:t>‹#›</a:t>
            </a:fld>
            <a:endParaRPr lang="en-GB"/>
          </a:p>
        </p:txBody>
      </p:sp>
    </p:spTree>
    <p:extLst>
      <p:ext uri="{BB962C8B-B14F-4D97-AF65-F5344CB8AC3E}">
        <p14:creationId xmlns:p14="http://schemas.microsoft.com/office/powerpoint/2010/main" val="3650104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BBA486-B44C-425D-9683-A1A99067BE02}" type="datetimeFigureOut">
              <a:rPr lang="en-GB" smtClean="0"/>
              <a:t>24/05/2016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39FEE6-81AD-4E40-92F7-07439A3F69C2}" type="slidenum">
              <a:rPr lang="en-GB" smtClean="0"/>
              <a:t>‹#›</a:t>
            </a:fld>
            <a:endParaRPr lang="en-GB"/>
          </a:p>
        </p:txBody>
      </p:sp>
    </p:spTree>
    <p:extLst>
      <p:ext uri="{BB962C8B-B14F-4D97-AF65-F5344CB8AC3E}">
        <p14:creationId xmlns:p14="http://schemas.microsoft.com/office/powerpoint/2010/main" val="406269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BBA486-B44C-425D-9683-A1A99067BE02}" type="datetimeFigureOut">
              <a:rPr lang="en-GB" smtClean="0"/>
              <a:t>24/05/2016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39FEE6-81AD-4E40-92F7-07439A3F69C2}" type="slidenum">
              <a:rPr lang="en-GB" smtClean="0"/>
              <a:t>‹#›</a:t>
            </a:fld>
            <a:endParaRPr lang="en-GB"/>
          </a:p>
        </p:txBody>
      </p:sp>
    </p:spTree>
    <p:extLst>
      <p:ext uri="{BB962C8B-B14F-4D97-AF65-F5344CB8AC3E}">
        <p14:creationId xmlns:p14="http://schemas.microsoft.com/office/powerpoint/2010/main" val="2418455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BA486-B44C-425D-9683-A1A99067BE02}" type="datetimeFigureOut">
              <a:rPr lang="en-GB" smtClean="0"/>
              <a:t>24/05/2016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9FEE6-81AD-4E40-92F7-07439A3F69C2}" type="slidenum">
              <a:rPr lang="en-GB" smtClean="0"/>
              <a:t>‹#›</a:t>
            </a:fld>
            <a:endParaRPr lang="en-GB"/>
          </a:p>
        </p:txBody>
      </p:sp>
    </p:spTree>
    <p:extLst>
      <p:ext uri="{BB962C8B-B14F-4D97-AF65-F5344CB8AC3E}">
        <p14:creationId xmlns:p14="http://schemas.microsoft.com/office/powerpoint/2010/main" val="562704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image" Target="../media/image10.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nato-russia-council.info/en/articles/20130911-nrc-linguistics-expert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1.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2876" y="1364757"/>
            <a:ext cx="9144000" cy="2387600"/>
          </a:xfrm>
        </p:spPr>
        <p:txBody>
          <a:bodyPr>
            <a:normAutofit fontScale="90000"/>
          </a:bodyPr>
          <a:lstStyle/>
          <a:p>
            <a:r>
              <a:rPr lang="en-US" dirty="0"/>
              <a:t/>
            </a:r>
            <a:br>
              <a:rPr lang="en-US" dirty="0"/>
            </a:br>
            <a:r>
              <a:rPr lang="en-US" dirty="0"/>
              <a:t>BILC and NATO</a:t>
            </a:r>
            <a:br>
              <a:rPr lang="en-US" dirty="0"/>
            </a:br>
            <a:endParaRPr lang="en-GB" dirty="0"/>
          </a:p>
        </p:txBody>
      </p:sp>
      <p:pic>
        <p:nvPicPr>
          <p:cNvPr id="4" name="Picture 3" descr="C:\Users\WertK\AppData\Local\Microsoft\Windows\Temporary Internet Files\Content.Outlook\810IYWVZ\50th anniversary BILC-01 (00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6846" y="3235522"/>
            <a:ext cx="2258007" cy="1567120"/>
          </a:xfrm>
          <a:prstGeom prst="rect">
            <a:avLst/>
          </a:prstGeom>
          <a:noFill/>
          <a:ln>
            <a:noFill/>
          </a:ln>
        </p:spPr>
      </p:pic>
      <p:sp>
        <p:nvSpPr>
          <p:cNvPr id="3" name="TextBox 2"/>
          <p:cNvSpPr txBox="1"/>
          <p:nvPr/>
        </p:nvSpPr>
        <p:spPr>
          <a:xfrm>
            <a:off x="616226" y="5585791"/>
            <a:ext cx="3826565" cy="369332"/>
          </a:xfrm>
          <a:prstGeom prst="rect">
            <a:avLst/>
          </a:prstGeom>
          <a:noFill/>
        </p:spPr>
        <p:txBody>
          <a:bodyPr wrap="square" rtlCol="0">
            <a:spAutoFit/>
          </a:bodyPr>
          <a:lstStyle/>
          <a:p>
            <a:r>
              <a:rPr lang="en-US" dirty="0"/>
              <a:t>Keith L Wert and Julie J Dubeau</a:t>
            </a:r>
            <a:endParaRPr lang="en-GB" dirty="0"/>
          </a:p>
        </p:txBody>
      </p:sp>
    </p:spTree>
    <p:extLst>
      <p:ext uri="{BB962C8B-B14F-4D97-AF65-F5344CB8AC3E}">
        <p14:creationId xmlns:p14="http://schemas.microsoft.com/office/powerpoint/2010/main" val="1328982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9904"/>
          </a:xfrm>
        </p:spPr>
        <p:txBody>
          <a:bodyPr>
            <a:normAutofit fontScale="90000"/>
          </a:bodyPr>
          <a:lstStyle/>
          <a:p>
            <a:r>
              <a:rPr lang="en-US" dirty="0"/>
              <a:t>BILC Cooperative Visits</a:t>
            </a:r>
            <a:endParaRPr lang="en-GB" dirty="0"/>
          </a:p>
        </p:txBody>
      </p:sp>
      <p:sp>
        <p:nvSpPr>
          <p:cNvPr id="3" name="Content Placeholder 2"/>
          <p:cNvSpPr>
            <a:spLocks noGrp="1"/>
          </p:cNvSpPr>
          <p:nvPr>
            <p:ph idx="1"/>
          </p:nvPr>
        </p:nvSpPr>
        <p:spPr>
          <a:xfrm>
            <a:off x="838200" y="1119673"/>
            <a:ext cx="10515600" cy="5197151"/>
          </a:xfrm>
        </p:spPr>
        <p:txBody>
          <a:bodyPr>
            <a:normAutofit/>
          </a:bodyPr>
          <a:lstStyle/>
          <a:p>
            <a:pPr marL="0" indent="0">
              <a:buNone/>
            </a:pPr>
            <a:r>
              <a:rPr lang="en-US" b="1" dirty="0"/>
              <a:t>An Untidy Evolution:</a:t>
            </a:r>
          </a:p>
          <a:p>
            <a:pPr marL="0" indent="0">
              <a:buNone/>
            </a:pPr>
            <a:r>
              <a:rPr lang="en-US" dirty="0"/>
              <a:t>“Studies on Partner Language Training Programmes”</a:t>
            </a:r>
          </a:p>
          <a:p>
            <a:pPr marL="0" indent="0">
              <a:buNone/>
            </a:pPr>
            <a:r>
              <a:rPr lang="en-US" sz="1800" dirty="0"/>
              <a:t>Which begat</a:t>
            </a:r>
          </a:p>
          <a:p>
            <a:pPr marL="0" indent="0">
              <a:buNone/>
            </a:pPr>
            <a:r>
              <a:rPr lang="en-US" dirty="0"/>
              <a:t>“Language Training and Testing Assessments”</a:t>
            </a:r>
          </a:p>
          <a:p>
            <a:pPr marL="0" indent="0">
              <a:buNone/>
            </a:pPr>
            <a:r>
              <a:rPr lang="en-US" sz="1800" dirty="0"/>
              <a:t>Which begat</a:t>
            </a:r>
          </a:p>
          <a:p>
            <a:pPr marL="0" indent="0">
              <a:buNone/>
            </a:pPr>
            <a:r>
              <a:rPr lang="en-US" dirty="0"/>
              <a:t>“Cooperative Language Training and Testing Assessments”</a:t>
            </a:r>
          </a:p>
          <a:p>
            <a:pPr marL="0" indent="0">
              <a:buNone/>
            </a:pPr>
            <a:r>
              <a:rPr lang="en-US" sz="1800" dirty="0"/>
              <a:t>Which begat </a:t>
            </a:r>
          </a:p>
          <a:p>
            <a:pPr marL="0" indent="0">
              <a:buNone/>
            </a:pPr>
            <a:r>
              <a:rPr lang="en-US" dirty="0"/>
              <a:t>“BILC Cooperative Visits”</a:t>
            </a:r>
          </a:p>
          <a:p>
            <a:pPr marL="0" indent="0">
              <a:buNone/>
            </a:pPr>
            <a:r>
              <a:rPr lang="en-US" sz="1800" dirty="0"/>
              <a:t>Which are many different professional exchanges depending on the focus and interests of the country requesting the visit.  In association with NATO Defence Education Enhancement Program (DEEP), Allied Command Transformation and some others.</a:t>
            </a:r>
          </a:p>
          <a:p>
            <a:pPr marL="0" indent="0">
              <a:buNone/>
            </a:pPr>
            <a:r>
              <a:rPr lang="en-US" sz="1800" dirty="0"/>
              <a:t>			BUT always with BILC member experts</a:t>
            </a:r>
            <a:endParaRPr lang="en-GB" sz="1800" dirty="0"/>
          </a:p>
        </p:txBody>
      </p:sp>
    </p:spTree>
    <p:extLst>
      <p:ext uri="{BB962C8B-B14F-4D97-AF65-F5344CB8AC3E}">
        <p14:creationId xmlns:p14="http://schemas.microsoft.com/office/powerpoint/2010/main" val="1071840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000" dirty="0"/>
              <a:t>BILC Collaboration with Russia from 2011-2013 under</a:t>
            </a:r>
            <a:br>
              <a:rPr lang="en-CA" sz="4000" dirty="0"/>
            </a:br>
            <a:r>
              <a:rPr lang="en-CA" sz="4000" dirty="0"/>
              <a:t>NATO/Russia Council Work Plan</a:t>
            </a:r>
            <a:r>
              <a:rPr lang="en-CA" dirty="0"/>
              <a:t/>
            </a:r>
            <a:br>
              <a:rPr lang="en-CA" dirty="0"/>
            </a:br>
            <a:endParaRPr lang="en-CA" dirty="0"/>
          </a:p>
        </p:txBody>
      </p:sp>
      <p:sp>
        <p:nvSpPr>
          <p:cNvPr id="3" name="Content Placeholder 2"/>
          <p:cNvSpPr>
            <a:spLocks noGrp="1"/>
          </p:cNvSpPr>
          <p:nvPr>
            <p:ph idx="1"/>
          </p:nvPr>
        </p:nvSpPr>
        <p:spPr>
          <a:xfrm>
            <a:off x="1703513" y="1700809"/>
            <a:ext cx="8794811" cy="4525963"/>
          </a:xfrm>
        </p:spPr>
        <p:txBody>
          <a:bodyPr>
            <a:normAutofit/>
          </a:bodyPr>
          <a:lstStyle/>
          <a:p>
            <a:r>
              <a:rPr lang="en-CA" dirty="0"/>
              <a:t>BILC approached by Russian Mission to NATO (Aug 2011)</a:t>
            </a:r>
          </a:p>
          <a:p>
            <a:endParaRPr lang="en-CA" dirty="0"/>
          </a:p>
          <a:p>
            <a:r>
              <a:rPr lang="en-CA" dirty="0"/>
              <a:t>First visit to Russia: with EGT</a:t>
            </a:r>
          </a:p>
          <a:p>
            <a:pPr lvl="1"/>
            <a:r>
              <a:rPr lang="en-CA" dirty="0"/>
              <a:t>Peggy, Jana &amp; Julie (Nov 2011)</a:t>
            </a:r>
          </a:p>
          <a:p>
            <a:endParaRPr lang="en-CA" dirty="0"/>
          </a:p>
          <a:p>
            <a:r>
              <a:rPr lang="en-CA" dirty="0"/>
              <a:t>Meeting with EGT in Prague, </a:t>
            </a:r>
          </a:p>
          <a:p>
            <a:pPr marL="457200" lvl="1" indent="0">
              <a:buNone/>
            </a:pPr>
            <a:r>
              <a:rPr lang="en-CA" dirty="0"/>
              <a:t>to establish the ‘roadmap’</a:t>
            </a:r>
          </a:p>
          <a:p>
            <a:pPr marL="457200" lvl="1" indent="0">
              <a:buNone/>
            </a:pPr>
            <a:r>
              <a:rPr lang="en-CA" dirty="0"/>
              <a:t>(May 2012)</a:t>
            </a:r>
          </a:p>
          <a:p>
            <a:endParaRPr lang="en-CA" dirty="0"/>
          </a:p>
          <a:p>
            <a:endParaRPr lang="en-CA" dirty="0"/>
          </a:p>
        </p:txBody>
      </p:sp>
      <p:pic>
        <p:nvPicPr>
          <p:cNvPr id="4" name="Picture 2" descr="C:\Users\dubeau.jj\AppData\Local\Microsoft\Windows\Temporary Internet Files\Content.Outlook\YJE1MI68\IMG_83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3308" y="2472217"/>
            <a:ext cx="3025176" cy="363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8328249" y="6108217"/>
            <a:ext cx="1728193" cy="5127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400" b="1" dirty="0"/>
              <a:t>Moscow, Nov 2011</a:t>
            </a:r>
          </a:p>
        </p:txBody>
      </p:sp>
      <p:pic>
        <p:nvPicPr>
          <p:cNvPr id="6" name="Picture 5" descr="Nato"/>
          <p:cNvPicPr>
            <a:picLocks noChangeAspect="1" noChangeArrowheads="1"/>
          </p:cNvPicPr>
          <p:nvPr/>
        </p:nvPicPr>
        <p:blipFill>
          <a:blip r:embed="rId4"/>
          <a:srcRect/>
          <a:stretch>
            <a:fillRect/>
          </a:stretch>
        </p:blipFill>
        <p:spPr bwMode="auto">
          <a:xfrm>
            <a:off x="10871559" y="1134516"/>
            <a:ext cx="1023938" cy="777875"/>
          </a:xfrm>
          <a:prstGeom prst="rect">
            <a:avLst/>
          </a:prstGeom>
          <a:noFill/>
          <a:ln w="9525">
            <a:noFill/>
            <a:miter lim="800000"/>
            <a:headEnd/>
            <a:tailEnd/>
          </a:ln>
        </p:spPr>
      </p:pic>
    </p:spTree>
    <p:extLst>
      <p:ext uri="{BB962C8B-B14F-4D97-AF65-F5344CB8AC3E}">
        <p14:creationId xmlns:p14="http://schemas.microsoft.com/office/powerpoint/2010/main" val="4011880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515" name="Object 3"/>
          <p:cNvGraphicFramePr>
            <a:graphicFrameLocks noGrp="1" noChangeAspect="1"/>
          </p:cNvGraphicFramePr>
          <p:nvPr>
            <p:ph idx="4294967295"/>
            <p:extLst>
              <p:ext uri="{D42A27DB-BD31-4B8C-83A1-F6EECF244321}">
                <p14:modId xmlns:p14="http://schemas.microsoft.com/office/powerpoint/2010/main" val="865335237"/>
              </p:ext>
            </p:extLst>
          </p:nvPr>
        </p:nvGraphicFramePr>
        <p:xfrm>
          <a:off x="541176" y="0"/>
          <a:ext cx="9367934" cy="6858000"/>
        </p:xfrm>
        <a:graphic>
          <a:graphicData uri="http://schemas.openxmlformats.org/presentationml/2006/ole">
            <mc:AlternateContent xmlns:mc="http://schemas.openxmlformats.org/markup-compatibility/2006">
              <mc:Choice xmlns:v="urn:schemas-microsoft-com:vml" Requires="v">
                <p:oleObj spid="_x0000_s2087" name="Acrobat Document" r:id="rId4" imgW="8019889" imgH="5667195" progId="AcroExch.Document.11">
                  <p:embed/>
                </p:oleObj>
              </mc:Choice>
              <mc:Fallback>
                <p:oleObj name="Acrobat Document" r:id="rId4" imgW="8019889" imgH="5667195" progId="AcroExch.Document.11">
                  <p:embed/>
                  <p:pic>
                    <p:nvPicPr>
                      <p:cNvPr id="0" name=""/>
                      <p:cNvPicPr>
                        <a:picLocks noChangeAspect="1" noChangeArrowheads="1"/>
                      </p:cNvPicPr>
                      <p:nvPr/>
                    </p:nvPicPr>
                    <p:blipFill>
                      <a:blip r:embed="rId5"/>
                      <a:srcRect/>
                      <a:stretch>
                        <a:fillRect/>
                      </a:stretch>
                    </p:blipFill>
                    <p:spPr bwMode="auto">
                      <a:xfrm>
                        <a:off x="541176" y="0"/>
                        <a:ext cx="9367934" cy="6858000"/>
                      </a:xfrm>
                      <a:prstGeom prst="rect">
                        <a:avLst/>
                      </a:prstGeom>
                      <a:noFill/>
                      <a:extLst/>
                    </p:spPr>
                  </p:pic>
                </p:oleObj>
              </mc:Fallback>
            </mc:AlternateContent>
          </a:graphicData>
        </a:graphic>
      </p:graphicFrame>
      <p:pic>
        <p:nvPicPr>
          <p:cNvPr id="13" name="Picture 12" descr="C:\Users\WertK\AppData\Local\Microsoft\Windows\Temporary Internet Files\Content.Outlook\810IYWVZ\50th anniversary BILC-01 (005).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9110" y="2366645"/>
            <a:ext cx="1344930" cy="1062355"/>
          </a:xfrm>
          <a:prstGeom prst="rect">
            <a:avLst/>
          </a:prstGeom>
          <a:noFill/>
          <a:ln>
            <a:noFill/>
          </a:ln>
        </p:spPr>
      </p:pic>
      <p:cxnSp>
        <p:nvCxnSpPr>
          <p:cNvPr id="12" name="Straight Arrow Connector 11"/>
          <p:cNvCxnSpPr/>
          <p:nvPr/>
        </p:nvCxnSpPr>
        <p:spPr>
          <a:xfrm flipH="1">
            <a:off x="7361853" y="2817845"/>
            <a:ext cx="2752531" cy="0"/>
          </a:xfrm>
          <a:prstGeom prst="straightConnector1">
            <a:avLst/>
          </a:prstGeom>
          <a:ln w="76200">
            <a:tailEnd type="triangle"/>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50417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a:t>BILC Collaboration with Russia</a:t>
            </a:r>
          </a:p>
          <a:p>
            <a:r>
              <a:rPr lang="en-CA" sz="3200" dirty="0"/>
              <a:t>A timeline…</a:t>
            </a:r>
            <a:r>
              <a:rPr lang="en-CA" dirty="0"/>
              <a:t>	</a:t>
            </a:r>
          </a:p>
        </p:txBody>
      </p:sp>
      <p:sp>
        <p:nvSpPr>
          <p:cNvPr id="4" name="Content Placeholder 2"/>
          <p:cNvSpPr txBox="1">
            <a:spLocks/>
          </p:cNvSpPr>
          <p:nvPr/>
        </p:nvSpPr>
        <p:spPr>
          <a:xfrm>
            <a:off x="1726973" y="1844825"/>
            <a:ext cx="8794811" cy="46852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400" dirty="0"/>
              <a:t>NATO HQ Brussels: Keith &amp; Julie attend meetings to formalize roadmap for NRC approval - Jan 2012,</a:t>
            </a:r>
          </a:p>
          <a:p>
            <a:r>
              <a:rPr lang="en-CA" sz="2400" dirty="0"/>
              <a:t>Russian Colleagues attend BILC Conference May 2012, Prague, BILC Seminars in Oct 2012 Bled and Oct 2013 Stockholm</a:t>
            </a:r>
          </a:p>
          <a:p>
            <a:pPr>
              <a:defRPr/>
            </a:pPr>
            <a:r>
              <a:rPr lang="en-CA" sz="2400" dirty="0"/>
              <a:t>Sept 2012- Keith, Roger, Julie go to Moscow for a collaborative visit</a:t>
            </a:r>
          </a:p>
          <a:p>
            <a:pPr>
              <a:defRPr/>
            </a:pPr>
            <a:r>
              <a:rPr lang="en-CA" sz="2400" dirty="0"/>
              <a:t>Peggy, Jana: June 2013 Workshop on testing IAW STANAG 6001</a:t>
            </a:r>
          </a:p>
          <a:p>
            <a:pPr>
              <a:defRPr/>
            </a:pPr>
            <a:r>
              <a:rPr lang="en-CA" sz="2400" dirty="0"/>
              <a:t>Jana &amp; Julie return NATO HQ Brussels - Sept 2013</a:t>
            </a:r>
          </a:p>
          <a:p>
            <a:pPr>
              <a:defRPr/>
            </a:pPr>
            <a:r>
              <a:rPr lang="en-CA" sz="2400" dirty="0"/>
              <a:t>Sept 2013 visit from 3 RU colleagues to Bulgaria (Shumen &amp; Varna)</a:t>
            </a:r>
          </a:p>
          <a:p>
            <a:pPr>
              <a:defRPr/>
            </a:pPr>
            <a:endParaRPr lang="en-CA" sz="2400" dirty="0"/>
          </a:p>
          <a:p>
            <a:pPr>
              <a:defRPr/>
            </a:pPr>
            <a:r>
              <a:rPr lang="en-CA" sz="2400" dirty="0"/>
              <a:t>April 2014 BILC received instruction to cease all communications until further notice.  </a:t>
            </a:r>
            <a:endParaRPr lang="en-CA" dirty="0"/>
          </a:p>
          <a:p>
            <a:endParaRPr lang="en-CA" dirty="0"/>
          </a:p>
          <a:p>
            <a:endParaRPr lang="en-CA" dirty="0"/>
          </a:p>
        </p:txBody>
      </p:sp>
    </p:spTree>
    <p:extLst>
      <p:ext uri="{BB962C8B-B14F-4D97-AF65-F5344CB8AC3E}">
        <p14:creationId xmlns:p14="http://schemas.microsoft.com/office/powerpoint/2010/main" val="3971776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ChangeArrowheads="1"/>
          </p:cNvSpPr>
          <p:nvPr>
            <p:ph type="title" idx="4294967295"/>
          </p:nvPr>
        </p:nvSpPr>
        <p:spPr>
          <a:xfrm>
            <a:off x="1981200" y="274638"/>
            <a:ext cx="8229600" cy="868362"/>
          </a:xfrm>
        </p:spPr>
        <p:txBody>
          <a:bodyPr/>
          <a:lstStyle/>
          <a:p>
            <a:pPr eaLnBrk="1" hangingPunct="1"/>
            <a:r>
              <a:rPr lang="en-CA" sz="3600" dirty="0"/>
              <a:t>BILC / Russia - NRC Work Plan draft</a:t>
            </a:r>
          </a:p>
        </p:txBody>
      </p:sp>
      <p:sp>
        <p:nvSpPr>
          <p:cNvPr id="194562" name="Rectangle 3"/>
          <p:cNvSpPr>
            <a:spLocks noGrp="1" noChangeArrowheads="1"/>
          </p:cNvSpPr>
          <p:nvPr>
            <p:ph type="body" idx="4294967295"/>
          </p:nvPr>
        </p:nvSpPr>
        <p:spPr>
          <a:xfrm>
            <a:off x="1981200" y="1143001"/>
            <a:ext cx="8229600" cy="4983163"/>
          </a:xfrm>
        </p:spPr>
        <p:txBody>
          <a:bodyPr/>
          <a:lstStyle/>
          <a:p>
            <a:pPr eaLnBrk="1" hangingPunct="1">
              <a:buFontTx/>
              <a:buNone/>
            </a:pPr>
            <a:r>
              <a:rPr lang="en-CA" sz="1800" dirty="0">
                <a:hlinkClick r:id="rId3"/>
              </a:rPr>
              <a:t>http://www.nato-russia-council.info/en/articles/20130911-nrc-linguistics-experts</a:t>
            </a:r>
            <a:r>
              <a:rPr lang="en-CA" sz="1800" dirty="0"/>
              <a:t>/</a:t>
            </a:r>
          </a:p>
        </p:txBody>
      </p:sp>
      <p:pic>
        <p:nvPicPr>
          <p:cNvPr id="194564" name="Picture 5" descr="Nato"/>
          <p:cNvPicPr>
            <a:picLocks noChangeAspect="1" noChangeArrowheads="1"/>
          </p:cNvPicPr>
          <p:nvPr/>
        </p:nvPicPr>
        <p:blipFill>
          <a:blip r:embed="rId4"/>
          <a:srcRect/>
          <a:stretch>
            <a:fillRect/>
          </a:stretch>
        </p:blipFill>
        <p:spPr bwMode="auto">
          <a:xfrm>
            <a:off x="794328" y="311727"/>
            <a:ext cx="1023938" cy="777875"/>
          </a:xfrm>
          <a:prstGeom prst="rect">
            <a:avLst/>
          </a:prstGeom>
          <a:noFill/>
          <a:ln w="9525">
            <a:noFill/>
            <a:miter lim="800000"/>
            <a:headEnd/>
            <a:tailEnd/>
          </a:ln>
        </p:spPr>
      </p:pic>
      <p:pic>
        <p:nvPicPr>
          <p:cNvPr id="194565" name="Picture 6" descr="nato-russia_council_linguistic_experts_group_01"/>
          <p:cNvPicPr>
            <a:picLocks noChangeAspect="1" noChangeArrowheads="1"/>
          </p:cNvPicPr>
          <p:nvPr/>
        </p:nvPicPr>
        <p:blipFill>
          <a:blip r:embed="rId5"/>
          <a:srcRect/>
          <a:stretch>
            <a:fillRect/>
          </a:stretch>
        </p:blipFill>
        <p:spPr bwMode="auto">
          <a:xfrm>
            <a:off x="2743200" y="1524000"/>
            <a:ext cx="6705600" cy="5029200"/>
          </a:xfrm>
          <a:prstGeom prst="rect">
            <a:avLst/>
          </a:prstGeom>
          <a:noFill/>
          <a:ln w="9525">
            <a:noFill/>
            <a:miter lim="800000"/>
            <a:headEnd/>
            <a:tailEnd/>
          </a:ln>
        </p:spPr>
      </p:pic>
      <p:sp>
        <p:nvSpPr>
          <p:cNvPr id="7" name="Rectangle 2"/>
          <p:cNvSpPr txBox="1">
            <a:spLocks noChangeArrowheads="1"/>
          </p:cNvSpPr>
          <p:nvPr/>
        </p:nvSpPr>
        <p:spPr>
          <a:xfrm>
            <a:off x="9448800" y="6121739"/>
            <a:ext cx="1039688" cy="51272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a:t>Sep 2013</a:t>
            </a:r>
          </a:p>
        </p:txBody>
      </p:sp>
      <p:pic>
        <p:nvPicPr>
          <p:cNvPr id="8" name="Picture 7" descr="C:\Users\WertK\AppData\Local\Microsoft\Windows\Temporary Internet Files\Content.Outlook\810IYWVZ\50th anniversary BILC-01 (005).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12310" y="169486"/>
            <a:ext cx="1344930" cy="1062355"/>
          </a:xfrm>
          <a:prstGeom prst="rect">
            <a:avLst/>
          </a:prstGeom>
          <a:noFill/>
          <a:ln>
            <a:noFill/>
          </a:ln>
        </p:spPr>
      </p:pic>
    </p:spTree>
    <p:extLst>
      <p:ext uri="{BB962C8B-B14F-4D97-AF65-F5344CB8AC3E}">
        <p14:creationId xmlns:p14="http://schemas.microsoft.com/office/powerpoint/2010/main" val="2282572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763000" cy="1143000"/>
          </a:xfrm>
        </p:spPr>
        <p:txBody>
          <a:bodyPr>
            <a:normAutofit/>
          </a:bodyPr>
          <a:lstStyle/>
          <a:p>
            <a:r>
              <a:rPr lang="en-US" sz="4000" dirty="0"/>
              <a:t>BILC Cooperative Visits Continue...</a:t>
            </a:r>
          </a:p>
        </p:txBody>
      </p:sp>
      <p:sp>
        <p:nvSpPr>
          <p:cNvPr id="3" name="Content Placeholder 2"/>
          <p:cNvSpPr>
            <a:spLocks noGrp="1"/>
          </p:cNvSpPr>
          <p:nvPr>
            <p:ph idx="1"/>
          </p:nvPr>
        </p:nvSpPr>
        <p:spPr>
          <a:xfrm>
            <a:off x="2286000" y="1600200"/>
            <a:ext cx="7924800" cy="6096000"/>
          </a:xfrm>
        </p:spPr>
        <p:txBody>
          <a:bodyPr>
            <a:normAutofit/>
          </a:bodyPr>
          <a:lstStyle/>
          <a:p>
            <a:pPr>
              <a:spcBef>
                <a:spcPts val="1800"/>
              </a:spcBef>
              <a:spcAft>
                <a:spcPts val="1800"/>
              </a:spcAft>
            </a:pPr>
            <a:r>
              <a:rPr lang="en-US" sz="3000" dirty="0"/>
              <a:t>Mongolia, </a:t>
            </a:r>
            <a:r>
              <a:rPr lang="en-US" sz="3000" i="1" dirty="0"/>
              <a:t>August 2015</a:t>
            </a:r>
            <a:endParaRPr lang="en-US" sz="3000" dirty="0"/>
          </a:p>
          <a:p>
            <a:pPr>
              <a:spcBef>
                <a:spcPts val="1800"/>
              </a:spcBef>
              <a:spcAft>
                <a:spcPts val="1800"/>
              </a:spcAft>
            </a:pPr>
            <a:r>
              <a:rPr lang="en-US" sz="3000" dirty="0"/>
              <a:t>Georgia, </a:t>
            </a:r>
            <a:r>
              <a:rPr lang="en-US" sz="3000" i="1" dirty="0"/>
              <a:t>January 2015</a:t>
            </a:r>
          </a:p>
          <a:p>
            <a:pPr>
              <a:spcBef>
                <a:spcPts val="1800"/>
              </a:spcBef>
              <a:spcAft>
                <a:spcPts val="1800"/>
              </a:spcAft>
            </a:pPr>
            <a:r>
              <a:rPr lang="en-US" sz="3000" dirty="0"/>
              <a:t>Ukraine,</a:t>
            </a:r>
            <a:r>
              <a:rPr lang="en-US" sz="3000" i="1" dirty="0"/>
              <a:t> March/April 2016</a:t>
            </a:r>
          </a:p>
          <a:p>
            <a:pPr>
              <a:spcBef>
                <a:spcPts val="1800"/>
              </a:spcBef>
              <a:spcAft>
                <a:spcPts val="1800"/>
              </a:spcAft>
            </a:pPr>
            <a:r>
              <a:rPr lang="en-US" sz="3000" dirty="0"/>
              <a:t>Ukraine, </a:t>
            </a:r>
            <a:r>
              <a:rPr lang="en-US" sz="3000" i="1" dirty="0"/>
              <a:t>April 2016</a:t>
            </a:r>
            <a:endParaRPr lang="en-US" sz="3000" dirty="0"/>
          </a:p>
          <a:p>
            <a:pPr>
              <a:spcBef>
                <a:spcPts val="1800"/>
              </a:spcBef>
              <a:spcAft>
                <a:spcPts val="1800"/>
              </a:spcAft>
            </a:pPr>
            <a:r>
              <a:rPr lang="en-US" sz="3000" dirty="0"/>
              <a:t>Azerbaijan,</a:t>
            </a:r>
            <a:r>
              <a:rPr lang="en-US" sz="3000" i="1" dirty="0"/>
              <a:t> May 2016</a:t>
            </a:r>
          </a:p>
        </p:txBody>
      </p:sp>
      <p:pic>
        <p:nvPicPr>
          <p:cNvPr id="8" name="Picture 4" descr="http://upload.wikimedia.org/wikipedia/en/thumb/c/cf/Flag_of_Canada.svg/1280px-Flag_of_Canada.svg.png"/>
          <p:cNvPicPr>
            <a:picLocks noChangeAspect="1" noChangeArrowheads="1"/>
          </p:cNvPicPr>
          <p:nvPr/>
        </p:nvPicPr>
        <p:blipFill>
          <a:blip r:embed="rId3" cstate="print"/>
          <a:srcRect/>
          <a:stretch>
            <a:fillRect/>
          </a:stretch>
        </p:blipFill>
        <p:spPr bwMode="auto">
          <a:xfrm>
            <a:off x="7987587" y="1681950"/>
            <a:ext cx="598715" cy="381001"/>
          </a:xfrm>
          <a:prstGeom prst="rect">
            <a:avLst/>
          </a:prstGeom>
          <a:noFill/>
          <a:ln>
            <a:solidFill>
              <a:schemeClr val="tx1"/>
            </a:solidFill>
          </a:ln>
        </p:spPr>
      </p:pic>
      <p:pic>
        <p:nvPicPr>
          <p:cNvPr id="7176" name="Picture 8" descr="http://upload.wikimedia.org/wikipedia/commons/thumb/9/9a/Flag_of_Bulgaria.svg/2000px-Flag_of_Bulgaria.svg.png"/>
          <p:cNvPicPr>
            <a:picLocks noChangeAspect="1" noChangeArrowheads="1"/>
          </p:cNvPicPr>
          <p:nvPr/>
        </p:nvPicPr>
        <p:blipFill>
          <a:blip r:embed="rId4" cstate="print"/>
          <a:srcRect/>
          <a:stretch>
            <a:fillRect/>
          </a:stretch>
        </p:blipFill>
        <p:spPr bwMode="auto">
          <a:xfrm>
            <a:off x="6902204" y="1676401"/>
            <a:ext cx="632732" cy="379639"/>
          </a:xfrm>
          <a:prstGeom prst="rect">
            <a:avLst/>
          </a:prstGeom>
          <a:noFill/>
          <a:ln>
            <a:solidFill>
              <a:schemeClr val="tx1"/>
            </a:solidFill>
          </a:ln>
        </p:spPr>
      </p:pic>
      <p:pic>
        <p:nvPicPr>
          <p:cNvPr id="7180" name="Picture 12" descr="Flag of the United States of America"/>
          <p:cNvPicPr>
            <a:picLocks noChangeAspect="1" noChangeArrowheads="1"/>
          </p:cNvPicPr>
          <p:nvPr/>
        </p:nvPicPr>
        <p:blipFill>
          <a:blip r:embed="rId5" cstate="print"/>
          <a:srcRect/>
          <a:stretch>
            <a:fillRect/>
          </a:stretch>
        </p:blipFill>
        <p:spPr bwMode="auto">
          <a:xfrm>
            <a:off x="9013370" y="1681950"/>
            <a:ext cx="653143" cy="381000"/>
          </a:xfrm>
          <a:prstGeom prst="rect">
            <a:avLst/>
          </a:prstGeom>
          <a:noFill/>
          <a:ln>
            <a:solidFill>
              <a:schemeClr val="tx1"/>
            </a:solidFill>
          </a:ln>
        </p:spPr>
      </p:pic>
      <p:pic>
        <p:nvPicPr>
          <p:cNvPr id="7182" name="Picture 14" descr="http://upload.wikimedia.org/wikipedia/commons/thumb/9/9c/Flag_of_Denmark.svg/1280px-Flag_of_Denmark.svg.png"/>
          <p:cNvPicPr>
            <a:picLocks noChangeAspect="1" noChangeArrowheads="1"/>
          </p:cNvPicPr>
          <p:nvPr/>
        </p:nvPicPr>
        <p:blipFill>
          <a:blip r:embed="rId6" cstate="print"/>
          <a:srcRect/>
          <a:stretch>
            <a:fillRect/>
          </a:stretch>
        </p:blipFill>
        <p:spPr bwMode="auto">
          <a:xfrm>
            <a:off x="7960373" y="3505200"/>
            <a:ext cx="653143" cy="381000"/>
          </a:xfrm>
          <a:prstGeom prst="rect">
            <a:avLst/>
          </a:prstGeom>
          <a:noFill/>
          <a:ln>
            <a:solidFill>
              <a:schemeClr val="tx1"/>
            </a:solidFill>
          </a:ln>
        </p:spPr>
      </p:pic>
      <p:pic>
        <p:nvPicPr>
          <p:cNvPr id="7184" name="Picture 16" descr="http://kids.nationalgeographic.com/content/kids/en_US/explore/countries/sweden/_jcr_content/content/textimage/image.img.gif/1396531770900.gif"/>
          <p:cNvPicPr>
            <a:picLocks noChangeAspect="1" noChangeArrowheads="1"/>
          </p:cNvPicPr>
          <p:nvPr/>
        </p:nvPicPr>
        <p:blipFill>
          <a:blip r:embed="rId7" cstate="print"/>
          <a:srcRect/>
          <a:stretch>
            <a:fillRect/>
          </a:stretch>
        </p:blipFill>
        <p:spPr bwMode="auto">
          <a:xfrm>
            <a:off x="6902205" y="2590800"/>
            <a:ext cx="653143" cy="381000"/>
          </a:xfrm>
          <a:prstGeom prst="rect">
            <a:avLst/>
          </a:prstGeom>
          <a:noFill/>
          <a:ln>
            <a:solidFill>
              <a:schemeClr val="tx1"/>
            </a:solidFill>
          </a:ln>
        </p:spPr>
      </p:pic>
      <p:pic>
        <p:nvPicPr>
          <p:cNvPr id="18" name="Picture 12" descr="Flag of the United States of America"/>
          <p:cNvPicPr>
            <a:picLocks noChangeAspect="1" noChangeArrowheads="1"/>
          </p:cNvPicPr>
          <p:nvPr/>
        </p:nvPicPr>
        <p:blipFill>
          <a:blip r:embed="rId5" cstate="print"/>
          <a:srcRect/>
          <a:stretch>
            <a:fillRect/>
          </a:stretch>
        </p:blipFill>
        <p:spPr bwMode="auto">
          <a:xfrm>
            <a:off x="7960373" y="2592077"/>
            <a:ext cx="653143" cy="381000"/>
          </a:xfrm>
          <a:prstGeom prst="rect">
            <a:avLst/>
          </a:prstGeom>
          <a:noFill/>
          <a:ln>
            <a:solidFill>
              <a:schemeClr val="tx1"/>
            </a:solidFill>
          </a:ln>
        </p:spPr>
      </p:pic>
      <p:pic>
        <p:nvPicPr>
          <p:cNvPr id="19" name="Picture 12" descr="Flag of the United States of America"/>
          <p:cNvPicPr>
            <a:picLocks noChangeAspect="1" noChangeArrowheads="1"/>
          </p:cNvPicPr>
          <p:nvPr/>
        </p:nvPicPr>
        <p:blipFill>
          <a:blip r:embed="rId5" cstate="print"/>
          <a:srcRect/>
          <a:stretch>
            <a:fillRect/>
          </a:stretch>
        </p:blipFill>
        <p:spPr bwMode="auto">
          <a:xfrm>
            <a:off x="9013370" y="3505200"/>
            <a:ext cx="653143" cy="381000"/>
          </a:xfrm>
          <a:prstGeom prst="rect">
            <a:avLst/>
          </a:prstGeom>
          <a:noFill/>
          <a:ln>
            <a:solidFill>
              <a:schemeClr val="tx1"/>
            </a:solidFill>
          </a:ln>
        </p:spPr>
      </p:pic>
      <p:pic>
        <p:nvPicPr>
          <p:cNvPr id="20" name="Picture 12" descr="Flag of the United States of America"/>
          <p:cNvPicPr>
            <a:picLocks noChangeAspect="1" noChangeArrowheads="1"/>
          </p:cNvPicPr>
          <p:nvPr/>
        </p:nvPicPr>
        <p:blipFill>
          <a:blip r:embed="rId5" cstate="print"/>
          <a:srcRect/>
          <a:stretch>
            <a:fillRect/>
          </a:stretch>
        </p:blipFill>
        <p:spPr bwMode="auto">
          <a:xfrm>
            <a:off x="7960373" y="5424441"/>
            <a:ext cx="653143" cy="381000"/>
          </a:xfrm>
          <a:prstGeom prst="rect">
            <a:avLst/>
          </a:prstGeom>
          <a:noFill/>
          <a:ln>
            <a:solidFill>
              <a:schemeClr val="tx1"/>
            </a:solidFill>
          </a:ln>
        </p:spPr>
      </p:pic>
      <p:pic>
        <p:nvPicPr>
          <p:cNvPr id="21" name="Picture 4" descr="http://upload.wikimedia.org/wikipedia/en/thumb/c/cf/Flag_of_Canada.svg/1280px-Flag_of_Canada.svg.png"/>
          <p:cNvPicPr>
            <a:picLocks noChangeAspect="1" noChangeArrowheads="1"/>
          </p:cNvPicPr>
          <p:nvPr/>
        </p:nvPicPr>
        <p:blipFill>
          <a:blip r:embed="rId3" cstate="print"/>
          <a:srcRect/>
          <a:stretch>
            <a:fillRect/>
          </a:stretch>
        </p:blipFill>
        <p:spPr bwMode="auto">
          <a:xfrm>
            <a:off x="9023714" y="4419600"/>
            <a:ext cx="642799" cy="409054"/>
          </a:xfrm>
          <a:prstGeom prst="rect">
            <a:avLst/>
          </a:prstGeom>
          <a:noFill/>
          <a:ln>
            <a:solidFill>
              <a:schemeClr val="tx1"/>
            </a:solidFill>
          </a:ln>
        </p:spPr>
      </p:pic>
      <p:pic>
        <p:nvPicPr>
          <p:cNvPr id="22" name="Picture 8" descr="http://upload.wikimedia.org/wikipedia/commons/thumb/9/9a/Flag_of_Bulgaria.svg/2000px-Flag_of_Bulgaria.svg.png"/>
          <p:cNvPicPr>
            <a:picLocks noChangeAspect="1" noChangeArrowheads="1"/>
          </p:cNvPicPr>
          <p:nvPr/>
        </p:nvPicPr>
        <p:blipFill>
          <a:blip r:embed="rId4" cstate="print"/>
          <a:srcRect/>
          <a:stretch>
            <a:fillRect/>
          </a:stretch>
        </p:blipFill>
        <p:spPr bwMode="auto">
          <a:xfrm>
            <a:off x="7970577" y="4442104"/>
            <a:ext cx="632732" cy="379639"/>
          </a:xfrm>
          <a:prstGeom prst="rect">
            <a:avLst/>
          </a:prstGeom>
          <a:noFill/>
          <a:ln>
            <a:solidFill>
              <a:schemeClr val="tx1"/>
            </a:solidFill>
          </a:ln>
        </p:spPr>
      </p:pic>
      <p:pic>
        <p:nvPicPr>
          <p:cNvPr id="4" name="Picture 3"/>
          <p:cNvPicPr>
            <a:picLocks noChangeAspect="1"/>
          </p:cNvPicPr>
          <p:nvPr/>
        </p:nvPicPr>
        <p:blipFill>
          <a:blip r:embed="rId8"/>
          <a:stretch>
            <a:fillRect/>
          </a:stretch>
        </p:blipFill>
        <p:spPr>
          <a:xfrm>
            <a:off x="6902204" y="4442104"/>
            <a:ext cx="626088" cy="386551"/>
          </a:xfrm>
          <a:prstGeom prst="rect">
            <a:avLst/>
          </a:prstGeom>
          <a:ln>
            <a:solidFill>
              <a:schemeClr val="tx1"/>
            </a:solidFill>
          </a:ln>
        </p:spPr>
      </p:pic>
      <p:pic>
        <p:nvPicPr>
          <p:cNvPr id="5" name="Picture 4"/>
          <p:cNvPicPr>
            <a:picLocks noChangeAspect="1"/>
          </p:cNvPicPr>
          <p:nvPr/>
        </p:nvPicPr>
        <p:blipFill>
          <a:blip r:embed="rId9"/>
          <a:stretch>
            <a:fillRect/>
          </a:stretch>
        </p:blipFill>
        <p:spPr>
          <a:xfrm>
            <a:off x="6902205" y="5410201"/>
            <a:ext cx="642799" cy="395241"/>
          </a:xfrm>
          <a:prstGeom prst="rect">
            <a:avLst/>
          </a:prstGeom>
          <a:ln>
            <a:solidFill>
              <a:schemeClr val="tx1"/>
            </a:solidFill>
          </a:ln>
        </p:spPr>
      </p:pic>
    </p:spTree>
    <p:extLst>
      <p:ext uri="{BB962C8B-B14F-4D97-AF65-F5344CB8AC3E}">
        <p14:creationId xmlns:p14="http://schemas.microsoft.com/office/powerpoint/2010/main" val="3593290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9983" y="301269"/>
            <a:ext cx="9144000" cy="2387600"/>
          </a:xfrm>
        </p:spPr>
        <p:txBody>
          <a:bodyPr/>
          <a:lstStyle/>
          <a:p>
            <a:r>
              <a:rPr lang="en-US" dirty="0"/>
              <a:t>Questions?</a:t>
            </a:r>
            <a:endParaRPr lang="en-GB" dirty="0"/>
          </a:p>
        </p:txBody>
      </p:sp>
      <p:pic>
        <p:nvPicPr>
          <p:cNvPr id="4" name="Picture 3" descr="C:\Users\WertK\AppData\Local\Microsoft\Windows\Temporary Internet Files\Content.Outlook\810IYWVZ\50th anniversary BILC-01 (00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6604" y="3602039"/>
            <a:ext cx="2258007" cy="1567120"/>
          </a:xfrm>
          <a:prstGeom prst="rect">
            <a:avLst/>
          </a:prstGeom>
          <a:noFill/>
          <a:ln>
            <a:noFill/>
          </a:ln>
        </p:spPr>
      </p:pic>
    </p:spTree>
    <p:extLst>
      <p:ext uri="{BB962C8B-B14F-4D97-AF65-F5344CB8AC3E}">
        <p14:creationId xmlns:p14="http://schemas.microsoft.com/office/powerpoint/2010/main" val="3302144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535258" y="252412"/>
            <a:ext cx="11295958" cy="6241693"/>
          </a:xfrm>
          <a:prstGeom prst="rect">
            <a:avLst/>
          </a:prstGeom>
        </p:spPr>
      </p:pic>
    </p:spTree>
    <p:extLst>
      <p:ext uri="{BB962C8B-B14F-4D97-AF65-F5344CB8AC3E}">
        <p14:creationId xmlns:p14="http://schemas.microsoft.com/office/powerpoint/2010/main" val="2205198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a:xfrm>
            <a:off x="1981200" y="274638"/>
            <a:ext cx="8229600" cy="704850"/>
          </a:xfrm>
        </p:spPr>
        <p:txBody>
          <a:bodyPr/>
          <a:lstStyle/>
          <a:p>
            <a:r>
              <a:rPr lang="en-US" altLang="en-US" sz="4000" b="1" dirty="0"/>
              <a:t>BILC Within NATO   </a:t>
            </a:r>
            <a:r>
              <a:rPr lang="en-CA" sz="2800" dirty="0"/>
              <a:t>1978-2011</a:t>
            </a:r>
            <a:endParaRPr lang="en-US" altLang="en-US" sz="2800" dirty="0"/>
          </a:p>
        </p:txBody>
      </p:sp>
      <p:graphicFrame>
        <p:nvGraphicFramePr>
          <p:cNvPr id="738307" name="Object 3"/>
          <p:cNvGraphicFramePr>
            <a:graphicFrameLocks noGrp="1" noChangeAspect="1"/>
          </p:cNvGraphicFramePr>
          <p:nvPr>
            <p:ph type="dgm" idx="1"/>
            <p:extLst>
              <p:ext uri="{D42A27DB-BD31-4B8C-83A1-F6EECF244321}">
                <p14:modId xmlns:p14="http://schemas.microsoft.com/office/powerpoint/2010/main" val="2794361418"/>
              </p:ext>
            </p:extLst>
          </p:nvPr>
        </p:nvGraphicFramePr>
        <p:xfrm>
          <a:off x="3115468" y="979488"/>
          <a:ext cx="6446065" cy="5301051"/>
        </p:xfrm>
        <a:graphic>
          <a:graphicData uri="http://schemas.openxmlformats.org/presentationml/2006/ole">
            <mc:AlternateContent xmlns:mc="http://schemas.openxmlformats.org/markup-compatibility/2006">
              <mc:Choice xmlns:v="urn:schemas-microsoft-com:vml" Requires="v">
                <p:oleObj spid="_x0000_s1065" name="MS Organization Chart 2.0" r:id="rId4" imgW="2323800" imgH="1911240" progId="OrgPlusWOPX.4">
                  <p:embed followColorScheme="full"/>
                </p:oleObj>
              </mc:Choice>
              <mc:Fallback>
                <p:oleObj name="MS Organization Chart 2.0" r:id="rId4" imgW="2323800" imgH="1911240" progId="OrgPlusWOPX.4">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5468" y="979488"/>
                        <a:ext cx="6446065" cy="5301051"/>
                      </a:xfrm>
                      <a:prstGeom prst="rect">
                        <a:avLst/>
                      </a:prstGeom>
                    </p:spPr>
                  </p:pic>
                </p:oleObj>
              </mc:Fallback>
            </mc:AlternateContent>
          </a:graphicData>
        </a:graphic>
      </p:graphicFrame>
    </p:spTree>
    <p:extLst>
      <p:ext uri="{BB962C8B-B14F-4D97-AF65-F5344CB8AC3E}">
        <p14:creationId xmlns:p14="http://schemas.microsoft.com/office/powerpoint/2010/main" val="176496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12" t="-136" r="612" b="136"/>
          <a:stretch/>
        </p:blipFill>
        <p:spPr>
          <a:xfrm>
            <a:off x="1468016" y="-9331"/>
            <a:ext cx="9144000" cy="6858000"/>
          </a:xfrm>
          <a:prstGeom prst="rect">
            <a:avLst/>
          </a:prstGeom>
        </p:spPr>
      </p:pic>
      <p:sp>
        <p:nvSpPr>
          <p:cNvPr id="6" name="TextBox 5"/>
          <p:cNvSpPr txBox="1"/>
          <p:nvPr/>
        </p:nvSpPr>
        <p:spPr>
          <a:xfrm>
            <a:off x="6811347" y="923730"/>
            <a:ext cx="4310743" cy="646331"/>
          </a:xfrm>
          <a:prstGeom prst="rect">
            <a:avLst/>
          </a:prstGeom>
          <a:noFill/>
        </p:spPr>
        <p:txBody>
          <a:bodyPr wrap="square" rtlCol="0">
            <a:spAutoFit/>
          </a:bodyPr>
          <a:lstStyle/>
          <a:p>
            <a:r>
              <a:rPr lang="en-US" dirty="0"/>
              <a:t>Co-chair is Joint Force Trainer (JFT) </a:t>
            </a:r>
          </a:p>
          <a:p>
            <a:r>
              <a:rPr lang="en-US" dirty="0"/>
              <a:t>NATO Allied Command Transformation</a:t>
            </a:r>
            <a:endParaRPr lang="en-GB" dirty="0"/>
          </a:p>
        </p:txBody>
      </p:sp>
      <p:sp>
        <p:nvSpPr>
          <p:cNvPr id="7" name="TextBox 6"/>
          <p:cNvSpPr txBox="1"/>
          <p:nvPr/>
        </p:nvSpPr>
        <p:spPr>
          <a:xfrm>
            <a:off x="6811347" y="2503122"/>
            <a:ext cx="4058817" cy="923330"/>
          </a:xfrm>
          <a:prstGeom prst="rect">
            <a:avLst/>
          </a:prstGeom>
          <a:noFill/>
        </p:spPr>
        <p:txBody>
          <a:bodyPr wrap="square" rtlCol="0">
            <a:spAutoFit/>
          </a:bodyPr>
          <a:lstStyle/>
          <a:p>
            <a:r>
              <a:rPr lang="en-US" dirty="0"/>
              <a:t>Chair is JFT JETE ETEE P&amp;P Branch Head </a:t>
            </a:r>
          </a:p>
          <a:p>
            <a:r>
              <a:rPr lang="en-US" dirty="0"/>
              <a:t>NATO Allied Command Transformation</a:t>
            </a:r>
            <a:endParaRPr lang="en-GB" dirty="0"/>
          </a:p>
          <a:p>
            <a:endParaRPr lang="en-GB" dirty="0"/>
          </a:p>
        </p:txBody>
      </p:sp>
      <p:cxnSp>
        <p:nvCxnSpPr>
          <p:cNvPr id="9" name="Straight Arrow Connector 8"/>
          <p:cNvCxnSpPr/>
          <p:nvPr/>
        </p:nvCxnSpPr>
        <p:spPr>
          <a:xfrm flipH="1">
            <a:off x="6522098" y="1959429"/>
            <a:ext cx="1352939" cy="93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0" name="Picture 9" descr="C:\Users\WertK\AppData\Local\Microsoft\Windows\Temporary Internet Files\Content.Outlook\810IYWVZ\50th anniversary BILC-01 (00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233" y="1570061"/>
            <a:ext cx="1068122" cy="841606"/>
          </a:xfrm>
          <a:prstGeom prst="rect">
            <a:avLst/>
          </a:prstGeom>
          <a:noFill/>
          <a:ln>
            <a:noFill/>
          </a:ln>
        </p:spPr>
      </p:pic>
      <p:pic>
        <p:nvPicPr>
          <p:cNvPr id="8" name="Picture 17" descr="ACT bad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869" y="883122"/>
            <a:ext cx="1627913" cy="1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6083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D14FFE5-A779-4D29-B785-EA57EE76E920}" type="slidenum">
              <a:rPr lang="en-CA" altLang="en-US"/>
              <a:pPr eaLnBrk="1" hangingPunct="1"/>
              <a:t>5</a:t>
            </a:fld>
            <a:endParaRPr lang="en-CA" altLang="en-US"/>
          </a:p>
        </p:txBody>
      </p:sp>
      <p:sp>
        <p:nvSpPr>
          <p:cNvPr id="9219" name="Rectangle 3"/>
          <p:cNvSpPr>
            <a:spLocks noGrp="1" noChangeArrowheads="1"/>
          </p:cNvSpPr>
          <p:nvPr>
            <p:ph type="body" idx="1"/>
          </p:nvPr>
        </p:nvSpPr>
        <p:spPr>
          <a:xfrm>
            <a:off x="1567409" y="1525439"/>
            <a:ext cx="8496944" cy="5389811"/>
          </a:xfrm>
        </p:spPr>
        <p:txBody>
          <a:bodyPr>
            <a:normAutofit/>
          </a:bodyPr>
          <a:lstStyle/>
          <a:p>
            <a:pPr marL="0" indent="0" algn="ctr">
              <a:buNone/>
            </a:pPr>
            <a:endParaRPr lang="en-US" altLang="en-US" b="1" dirty="0"/>
          </a:p>
          <a:p>
            <a:pPr eaLnBrk="1" hangingPunct="1"/>
            <a:r>
              <a:rPr lang="en-US" altLang="en-US" dirty="0"/>
              <a:t>Memorandum of Cooperation between HQ SACT and BILC regarding cooperation and mutual support (Nov 2011)</a:t>
            </a:r>
          </a:p>
          <a:p>
            <a:r>
              <a:rPr lang="en-US" altLang="en-US" dirty="0"/>
              <a:t>Direct POC, Communication with JFT</a:t>
            </a:r>
          </a:p>
          <a:p>
            <a:r>
              <a:rPr lang="en-US" altLang="en-US" dirty="0"/>
              <a:t>Increased visibility and support for BILC initiatives</a:t>
            </a:r>
          </a:p>
          <a:p>
            <a:pPr eaLnBrk="1" hangingPunct="1"/>
            <a:r>
              <a:rPr lang="en-US" altLang="en-US" dirty="0"/>
              <a:t>Participation at annual Training Synchronization Conference</a:t>
            </a:r>
          </a:p>
          <a:p>
            <a:pPr eaLnBrk="1" hangingPunct="1"/>
            <a:endParaRPr lang="en-US" altLang="en-US" dirty="0"/>
          </a:p>
          <a:p>
            <a:pPr eaLnBrk="1" hangingPunct="1"/>
            <a:endParaRPr lang="en-US" altLang="en-US" dirty="0"/>
          </a:p>
          <a:p>
            <a:pPr eaLnBrk="1" hangingPunct="1"/>
            <a:endParaRPr lang="en-US" altLang="en-US" dirty="0"/>
          </a:p>
          <a:p>
            <a:pPr algn="l" eaLnBrk="1" hangingPunct="1"/>
            <a:endParaRPr lang="en-US" altLang="en-US" dirty="0"/>
          </a:p>
        </p:txBody>
      </p:sp>
      <p:sp>
        <p:nvSpPr>
          <p:cNvPr id="4" name="Rectangle 2"/>
          <p:cNvSpPr>
            <a:spLocks noGrp="1" noChangeArrowheads="1"/>
          </p:cNvSpPr>
          <p:nvPr>
            <p:ph type="title"/>
          </p:nvPr>
        </p:nvSpPr>
        <p:spPr>
          <a:xfrm>
            <a:off x="1623630" y="413048"/>
            <a:ext cx="8015287" cy="815975"/>
          </a:xfrm>
        </p:spPr>
        <p:txBody>
          <a:bodyPr/>
          <a:lstStyle/>
          <a:p>
            <a:r>
              <a:rPr lang="en-CA" dirty="0"/>
              <a:t>BILC and SACT</a:t>
            </a:r>
          </a:p>
        </p:txBody>
      </p:sp>
      <p:pic>
        <p:nvPicPr>
          <p:cNvPr id="5" name="Picture 17" descr="ACT ba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6281" y="116632"/>
            <a:ext cx="1627913" cy="1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Nato"/>
          <p:cNvPicPr>
            <a:picLocks noChangeAspect="1" noChangeArrowheads="1"/>
          </p:cNvPicPr>
          <p:nvPr/>
        </p:nvPicPr>
        <p:blipFill>
          <a:blip r:embed="rId4"/>
          <a:srcRect/>
          <a:stretch>
            <a:fillRect/>
          </a:stretch>
        </p:blipFill>
        <p:spPr bwMode="auto">
          <a:xfrm>
            <a:off x="9552384" y="5589241"/>
            <a:ext cx="1023938" cy="777875"/>
          </a:xfrm>
          <a:prstGeom prst="rect">
            <a:avLst/>
          </a:prstGeom>
          <a:noFill/>
          <a:ln w="9525">
            <a:noFill/>
            <a:miter lim="800000"/>
            <a:headEnd/>
            <a:tailEnd/>
          </a:ln>
        </p:spPr>
      </p:pic>
    </p:spTree>
    <p:extLst>
      <p:ext uri="{BB962C8B-B14F-4D97-AF65-F5344CB8AC3E}">
        <p14:creationId xmlns:p14="http://schemas.microsoft.com/office/powerpoint/2010/main" val="3937947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293091" y="228601"/>
            <a:ext cx="8917709" cy="760413"/>
          </a:xfrm>
        </p:spPr>
        <p:txBody>
          <a:bodyPr>
            <a:normAutofit/>
          </a:bodyPr>
          <a:lstStyle/>
          <a:p>
            <a:pPr eaLnBrk="1" hangingPunct="1"/>
            <a:r>
              <a:rPr lang="en-US" altLang="pl-PL" sz="2400" b="1" dirty="0">
                <a:latin typeface="Arial" pitchFamily="34" charset="0"/>
                <a:cs typeface="Arial" pitchFamily="34" charset="0"/>
              </a:rPr>
              <a:t>JALLC Report: </a:t>
            </a:r>
            <a:r>
              <a:rPr lang="pl-PL" altLang="pl-PL" sz="2400" b="1" dirty="0">
                <a:latin typeface="Arial" pitchFamily="34" charset="0"/>
                <a:cs typeface="Arial" pitchFamily="34" charset="0"/>
              </a:rPr>
              <a:t>Interoperability S</a:t>
            </a:r>
            <a:r>
              <a:rPr lang="en-US" altLang="pl-PL" sz="2400" b="1" dirty="0" err="1">
                <a:latin typeface="Arial" pitchFamily="34" charset="0"/>
                <a:cs typeface="Arial" pitchFamily="34" charset="0"/>
              </a:rPr>
              <a:t>hortfalls</a:t>
            </a:r>
            <a:r>
              <a:rPr lang="en-US" altLang="pl-PL" sz="2400" b="1" dirty="0">
                <a:latin typeface="Arial" pitchFamily="34" charset="0"/>
                <a:cs typeface="Arial" pitchFamily="34" charset="0"/>
              </a:rPr>
              <a:t> in KFOR and ISAF</a:t>
            </a:r>
            <a:endParaRPr lang="en-CA" altLang="pl-PL" sz="2400" b="1" dirty="0">
              <a:latin typeface="Arial" pitchFamily="34" charset="0"/>
              <a:cs typeface="Arial" pitchFamily="34" charset="0"/>
            </a:endParaRPr>
          </a:p>
        </p:txBody>
      </p:sp>
      <p:sp>
        <p:nvSpPr>
          <p:cNvPr id="15363" name="Rectangle 3"/>
          <p:cNvSpPr>
            <a:spLocks noGrp="1" noChangeArrowheads="1"/>
          </p:cNvSpPr>
          <p:nvPr>
            <p:ph type="body" idx="4294967295"/>
          </p:nvPr>
        </p:nvSpPr>
        <p:spPr>
          <a:xfrm>
            <a:off x="1163782" y="1484784"/>
            <a:ext cx="10169236" cy="5638800"/>
          </a:xfrm>
        </p:spPr>
        <p:txBody>
          <a:bodyPr/>
          <a:lstStyle/>
          <a:p>
            <a:pPr eaLnBrk="1" hangingPunct="1">
              <a:lnSpc>
                <a:spcPct val="80000"/>
              </a:lnSpc>
            </a:pPr>
            <a:endParaRPr lang="en-US" altLang="pl-PL" sz="2000" b="1" dirty="0"/>
          </a:p>
          <a:p>
            <a:pPr eaLnBrk="1" hangingPunct="1">
              <a:lnSpc>
                <a:spcPct val="80000"/>
              </a:lnSpc>
              <a:buFont typeface="Wingdings" panose="05000000000000000000" pitchFamily="2" charset="2"/>
              <a:buChar char="ü"/>
            </a:pPr>
            <a:r>
              <a:rPr lang="en-US" altLang="pl-PL" sz="2000" b="1" dirty="0">
                <a:solidFill>
                  <a:srgbClr val="292929"/>
                </a:solidFill>
                <a:latin typeface="Arial" pitchFamily="34" charset="0"/>
                <a:cs typeface="Arial" pitchFamily="34" charset="0"/>
              </a:rPr>
              <a:t>English language skills lacking</a:t>
            </a:r>
          </a:p>
          <a:p>
            <a:pPr eaLnBrk="1" hangingPunct="1">
              <a:lnSpc>
                <a:spcPct val="80000"/>
              </a:lnSpc>
              <a:buFont typeface="Wingdings" panose="05000000000000000000" pitchFamily="2" charset="2"/>
              <a:buChar char="ü"/>
            </a:pPr>
            <a:endParaRPr lang="en-US" altLang="pl-PL" sz="2000" b="1" dirty="0">
              <a:solidFill>
                <a:srgbClr val="292929"/>
              </a:solidFill>
              <a:latin typeface="Arial" pitchFamily="34" charset="0"/>
              <a:cs typeface="Arial" pitchFamily="34" charset="0"/>
            </a:endParaRPr>
          </a:p>
          <a:p>
            <a:pPr eaLnBrk="1" hangingPunct="1">
              <a:lnSpc>
                <a:spcPct val="80000"/>
              </a:lnSpc>
              <a:buFont typeface="Wingdings" panose="05000000000000000000" pitchFamily="2" charset="2"/>
              <a:buChar char="ü"/>
            </a:pPr>
            <a:r>
              <a:rPr lang="en-US" altLang="pl-PL" sz="2000" b="1" dirty="0">
                <a:solidFill>
                  <a:srgbClr val="292929"/>
                </a:solidFill>
                <a:latin typeface="Arial" pitchFamily="34" charset="0"/>
                <a:cs typeface="Arial" pitchFamily="34" charset="0"/>
              </a:rPr>
              <a:t>Inadequate harmonization of regulations &amp; procedures</a:t>
            </a:r>
          </a:p>
          <a:p>
            <a:pPr eaLnBrk="1" hangingPunct="1">
              <a:lnSpc>
                <a:spcPct val="80000"/>
              </a:lnSpc>
              <a:buFont typeface="Wingdings" panose="05000000000000000000" pitchFamily="2" charset="2"/>
              <a:buChar char="ü"/>
            </a:pPr>
            <a:endParaRPr lang="en-US" altLang="pl-PL" sz="2000" b="1" dirty="0">
              <a:solidFill>
                <a:srgbClr val="292929"/>
              </a:solidFill>
              <a:latin typeface="Arial" pitchFamily="34" charset="0"/>
              <a:cs typeface="Arial" pitchFamily="34" charset="0"/>
            </a:endParaRPr>
          </a:p>
          <a:p>
            <a:pPr eaLnBrk="1" hangingPunct="1">
              <a:lnSpc>
                <a:spcPct val="80000"/>
              </a:lnSpc>
              <a:buFont typeface="Wingdings" panose="05000000000000000000" pitchFamily="2" charset="2"/>
              <a:buChar char="ü"/>
            </a:pPr>
            <a:r>
              <a:rPr lang="en-US" altLang="pl-PL" sz="2000" b="1" dirty="0">
                <a:solidFill>
                  <a:srgbClr val="292929"/>
                </a:solidFill>
                <a:latin typeface="Arial" pitchFamily="34" charset="0"/>
                <a:cs typeface="Arial" pitchFamily="34" charset="0"/>
              </a:rPr>
              <a:t>Need for proficiency is increasing</a:t>
            </a:r>
          </a:p>
          <a:p>
            <a:pPr eaLnBrk="1" hangingPunct="1">
              <a:lnSpc>
                <a:spcPct val="80000"/>
              </a:lnSpc>
              <a:buFont typeface="Wingdings" panose="05000000000000000000" pitchFamily="2" charset="2"/>
              <a:buChar char="ü"/>
            </a:pPr>
            <a:endParaRPr lang="en-US" altLang="pl-PL" sz="2000" b="1" dirty="0">
              <a:solidFill>
                <a:srgbClr val="292929"/>
              </a:solidFill>
              <a:latin typeface="Arial" pitchFamily="34" charset="0"/>
              <a:cs typeface="Arial" pitchFamily="34" charset="0"/>
            </a:endParaRPr>
          </a:p>
          <a:p>
            <a:pPr eaLnBrk="1" hangingPunct="1">
              <a:lnSpc>
                <a:spcPct val="80000"/>
              </a:lnSpc>
              <a:buFont typeface="Wingdings" panose="05000000000000000000" pitchFamily="2" charset="2"/>
              <a:buChar char="ü"/>
            </a:pPr>
            <a:r>
              <a:rPr lang="en-US" altLang="pl-PL" sz="2000" b="1" dirty="0">
                <a:solidFill>
                  <a:srgbClr val="292929"/>
                </a:solidFill>
                <a:latin typeface="Arial" pitchFamily="34" charset="0"/>
                <a:cs typeface="Arial" pitchFamily="34" charset="0"/>
              </a:rPr>
              <a:t>Documents &amp; correspondence too lengthy, too complex</a:t>
            </a:r>
          </a:p>
          <a:p>
            <a:pPr eaLnBrk="1" hangingPunct="1">
              <a:lnSpc>
                <a:spcPct val="80000"/>
              </a:lnSpc>
              <a:buFont typeface="Wingdings" panose="05000000000000000000" pitchFamily="2" charset="2"/>
              <a:buChar char="ü"/>
            </a:pPr>
            <a:endParaRPr lang="en-US" altLang="pl-PL" sz="2000" b="1" dirty="0">
              <a:solidFill>
                <a:srgbClr val="292929"/>
              </a:solidFill>
              <a:latin typeface="Arial" pitchFamily="34" charset="0"/>
              <a:cs typeface="Arial" pitchFamily="34" charset="0"/>
            </a:endParaRPr>
          </a:p>
          <a:p>
            <a:pPr eaLnBrk="1" hangingPunct="1">
              <a:lnSpc>
                <a:spcPct val="80000"/>
              </a:lnSpc>
              <a:buFont typeface="Wingdings" panose="05000000000000000000" pitchFamily="2" charset="2"/>
              <a:buChar char="ü"/>
            </a:pPr>
            <a:r>
              <a:rPr lang="en-US" altLang="pl-PL" sz="2000" b="1" dirty="0">
                <a:solidFill>
                  <a:srgbClr val="292929"/>
                </a:solidFill>
                <a:latin typeface="Arial" pitchFamily="34" charset="0"/>
                <a:cs typeface="Arial" pitchFamily="34" charset="0"/>
              </a:rPr>
              <a:t>Content / intensity / duration of training falling short</a:t>
            </a:r>
          </a:p>
          <a:p>
            <a:pPr eaLnBrk="1" hangingPunct="1">
              <a:lnSpc>
                <a:spcPct val="80000"/>
              </a:lnSpc>
              <a:buFont typeface="Wingdings" panose="05000000000000000000" pitchFamily="2" charset="2"/>
              <a:buChar char="ü"/>
            </a:pPr>
            <a:endParaRPr lang="en-US" altLang="pl-PL" sz="2000" b="1" dirty="0">
              <a:solidFill>
                <a:srgbClr val="292929"/>
              </a:solidFill>
              <a:latin typeface="Arial" pitchFamily="34" charset="0"/>
              <a:cs typeface="Arial" pitchFamily="34" charset="0"/>
            </a:endParaRPr>
          </a:p>
          <a:p>
            <a:pPr eaLnBrk="1" hangingPunct="1">
              <a:lnSpc>
                <a:spcPct val="80000"/>
              </a:lnSpc>
              <a:buFont typeface="Wingdings" panose="05000000000000000000" pitchFamily="2" charset="2"/>
              <a:buChar char="ü"/>
            </a:pPr>
            <a:r>
              <a:rPr lang="en-US" altLang="pl-PL" sz="2000" b="1" dirty="0">
                <a:solidFill>
                  <a:srgbClr val="292929"/>
                </a:solidFill>
                <a:latin typeface="Arial" pitchFamily="34" charset="0"/>
                <a:cs typeface="Arial" pitchFamily="34" charset="0"/>
              </a:rPr>
              <a:t>Native speakers not proficient in communicating in multinational environment</a:t>
            </a:r>
          </a:p>
          <a:p>
            <a:pPr eaLnBrk="1" hangingPunct="1">
              <a:lnSpc>
                <a:spcPct val="80000"/>
              </a:lnSpc>
            </a:pPr>
            <a:endParaRPr lang="en-US" altLang="pl-PL" sz="2000" b="1" dirty="0"/>
          </a:p>
          <a:p>
            <a:pPr eaLnBrk="1" hangingPunct="1">
              <a:lnSpc>
                <a:spcPct val="80000"/>
              </a:lnSpc>
            </a:pPr>
            <a:endParaRPr lang="en-CA" altLang="pl-PL" sz="1600" dirty="0"/>
          </a:p>
        </p:txBody>
      </p:sp>
      <p:pic>
        <p:nvPicPr>
          <p:cNvPr id="4" name="Picture 5" descr="Nato"/>
          <p:cNvPicPr>
            <a:picLocks noChangeAspect="1" noChangeArrowheads="1"/>
          </p:cNvPicPr>
          <p:nvPr/>
        </p:nvPicPr>
        <p:blipFill>
          <a:blip r:embed="rId3"/>
          <a:srcRect/>
          <a:stretch>
            <a:fillRect/>
          </a:stretch>
        </p:blipFill>
        <p:spPr bwMode="auto">
          <a:xfrm>
            <a:off x="9644062" y="5949281"/>
            <a:ext cx="1023938" cy="777875"/>
          </a:xfrm>
          <a:prstGeom prst="rect">
            <a:avLst/>
          </a:prstGeom>
          <a:noFill/>
          <a:ln w="9525">
            <a:noFill/>
            <a:miter lim="800000"/>
            <a:headEnd/>
            <a:tailEnd/>
          </a:ln>
        </p:spPr>
      </p:pic>
    </p:spTree>
    <p:extLst>
      <p:ext uri="{BB962C8B-B14F-4D97-AF65-F5344CB8AC3E}">
        <p14:creationId xmlns:p14="http://schemas.microsoft.com/office/powerpoint/2010/main" val="281252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9904"/>
          </a:xfrm>
        </p:spPr>
        <p:txBody>
          <a:bodyPr>
            <a:normAutofit fontScale="90000"/>
          </a:bodyPr>
          <a:lstStyle/>
          <a:p>
            <a:r>
              <a:rPr lang="en-US" dirty="0"/>
              <a:t>BILC Cooperative Visits</a:t>
            </a:r>
            <a:endParaRPr lang="en-GB" dirty="0"/>
          </a:p>
        </p:txBody>
      </p:sp>
      <p:sp>
        <p:nvSpPr>
          <p:cNvPr id="3" name="Content Placeholder 2"/>
          <p:cNvSpPr>
            <a:spLocks noGrp="1"/>
          </p:cNvSpPr>
          <p:nvPr>
            <p:ph idx="1"/>
          </p:nvPr>
        </p:nvSpPr>
        <p:spPr>
          <a:xfrm>
            <a:off x="838200" y="1119673"/>
            <a:ext cx="10515600" cy="5197151"/>
          </a:xfrm>
        </p:spPr>
        <p:txBody>
          <a:bodyPr>
            <a:normAutofit/>
          </a:bodyPr>
          <a:lstStyle/>
          <a:p>
            <a:pPr marL="0" indent="0">
              <a:buNone/>
            </a:pPr>
            <a:r>
              <a:rPr lang="en-US" sz="1800" dirty="0"/>
              <a:t>2 June 2000: </a:t>
            </a:r>
          </a:p>
          <a:p>
            <a:pPr marL="0" indent="0">
              <a:buNone/>
            </a:pPr>
            <a:r>
              <a:rPr lang="en-US" sz="1800" dirty="0"/>
              <a:t>Lord Robertson, NATO </a:t>
            </a:r>
            <a:r>
              <a:rPr lang="en-US" sz="1800" dirty="0" err="1"/>
              <a:t>SecGen</a:t>
            </a:r>
            <a:r>
              <a:rPr lang="en-US" sz="1800" dirty="0"/>
              <a:t>, issues a letter to Permanent Reps of Allies and PARP Participants summarizing partnership goals for aspirant nations et.al.  Language training is discussed and BILC is specifically recommended to study the issue.</a:t>
            </a:r>
          </a:p>
          <a:p>
            <a:pPr marL="0" indent="0">
              <a:buNone/>
            </a:pPr>
            <a:r>
              <a:rPr lang="en-US" sz="1800" dirty="0"/>
              <a:t>12 Sept 2000</a:t>
            </a:r>
          </a:p>
          <a:p>
            <a:pPr marL="0" indent="0">
              <a:buNone/>
            </a:pPr>
            <a:r>
              <a:rPr lang="en-US" sz="1800" dirty="0" err="1"/>
              <a:t>Asst</a:t>
            </a:r>
            <a:r>
              <a:rPr lang="en-US" sz="1800" dirty="0"/>
              <a:t> </a:t>
            </a:r>
            <a:r>
              <a:rPr lang="en-US" sz="1800" dirty="0" err="1"/>
              <a:t>SecGen</a:t>
            </a:r>
            <a:r>
              <a:rPr lang="en-US" sz="1800" dirty="0"/>
              <a:t> for Defence Planning and Operations, E.V. Buckley, writes MG </a:t>
            </a:r>
            <a:r>
              <a:rPr lang="en-US" sz="1800" dirty="0" err="1"/>
              <a:t>Kammerhoff</a:t>
            </a:r>
            <a:r>
              <a:rPr lang="en-US" sz="1800" dirty="0"/>
              <a:t>, Chairman of the NATO Training Group (NTG), formally asking for BILC support. </a:t>
            </a:r>
          </a:p>
          <a:p>
            <a:pPr marL="0" indent="0">
              <a:buNone/>
            </a:pPr>
            <a:r>
              <a:rPr lang="en-US" sz="1800" dirty="0"/>
              <a:t>24 Oct 2000</a:t>
            </a:r>
          </a:p>
          <a:p>
            <a:pPr marL="0" indent="0">
              <a:buNone/>
            </a:pPr>
            <a:r>
              <a:rPr lang="en-US" sz="1800" dirty="0"/>
              <a:t>MG </a:t>
            </a:r>
            <a:r>
              <a:rPr lang="en-US" sz="1800" dirty="0" err="1"/>
              <a:t>Kammerhoff</a:t>
            </a:r>
            <a:r>
              <a:rPr lang="en-US" sz="1800" dirty="0"/>
              <a:t> writes Keith Wert, BILC Secretary for PfP, to conduct a study and submit a report on the “optimum balance”  between indigenous language training and external language courses.  </a:t>
            </a:r>
          </a:p>
          <a:p>
            <a:pPr marL="0" indent="0">
              <a:buNone/>
            </a:pPr>
            <a:r>
              <a:rPr lang="en-US" sz="1800" dirty="0"/>
              <a:t>4 April 2001</a:t>
            </a:r>
          </a:p>
          <a:p>
            <a:pPr marL="0" indent="0">
              <a:buNone/>
            </a:pPr>
            <a:r>
              <a:rPr lang="en-US" sz="1800" dirty="0"/>
              <a:t>BILC submits the first “Study on Partner Language Training Programmes” to Chairman of the NTG who forwards it a month later to Asst. </a:t>
            </a:r>
            <a:r>
              <a:rPr lang="en-US" sz="1800" dirty="0" err="1"/>
              <a:t>SecGen</a:t>
            </a:r>
            <a:r>
              <a:rPr lang="en-US" sz="1800" dirty="0"/>
              <a:t> Buckley</a:t>
            </a:r>
          </a:p>
          <a:p>
            <a:pPr marL="0" indent="0">
              <a:buNone/>
            </a:pPr>
            <a:endParaRPr lang="en-US" sz="1800" dirty="0"/>
          </a:p>
          <a:p>
            <a:pPr marL="0" indent="0">
              <a:buNone/>
            </a:pPr>
            <a:r>
              <a:rPr lang="en-US" sz="1800" dirty="0"/>
              <a:t>We were off and running...</a:t>
            </a:r>
            <a:endParaRPr lang="en-GB" sz="1800" dirty="0"/>
          </a:p>
        </p:txBody>
      </p:sp>
    </p:spTree>
    <p:extLst>
      <p:ext uri="{BB962C8B-B14F-4D97-AF65-F5344CB8AC3E}">
        <p14:creationId xmlns:p14="http://schemas.microsoft.com/office/powerpoint/2010/main" val="588416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6"/>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endParaRPr lang="en-US" sz="1400">
              <a:latin typeface="Calibri" pitchFamily="34" charset="0"/>
            </a:endParaRPr>
          </a:p>
        </p:txBody>
      </p:sp>
      <p:sp>
        <p:nvSpPr>
          <p:cNvPr id="34820" name="Rectangle 2"/>
          <p:cNvSpPr>
            <a:spLocks noGrp="1" noChangeArrowheads="1"/>
          </p:cNvSpPr>
          <p:nvPr>
            <p:ph type="title" idx="4294967295"/>
          </p:nvPr>
        </p:nvSpPr>
        <p:spPr>
          <a:xfrm>
            <a:off x="2209800" y="228600"/>
            <a:ext cx="7772400" cy="1143000"/>
          </a:xfrm>
        </p:spPr>
        <p:txBody>
          <a:bodyPr/>
          <a:lstStyle/>
          <a:p>
            <a:pPr eaLnBrk="1" hangingPunct="1"/>
            <a:r>
              <a:rPr lang="en-US" sz="2000" dirty="0">
                <a:latin typeface="Calibri" pitchFamily="34" charset="0"/>
              </a:rPr>
              <a:t>Language Studies – Assessments – Cooperative – Visits - Whatever</a:t>
            </a:r>
          </a:p>
        </p:txBody>
      </p:sp>
      <p:sp>
        <p:nvSpPr>
          <p:cNvPr id="34821" name="Rectangle 3"/>
          <p:cNvSpPr>
            <a:spLocks noGrp="1" noChangeArrowheads="1"/>
          </p:cNvSpPr>
          <p:nvPr>
            <p:ph type="body" sz="half" idx="4294967295"/>
          </p:nvPr>
        </p:nvSpPr>
        <p:spPr>
          <a:xfrm>
            <a:off x="634482" y="1327149"/>
            <a:ext cx="4324739" cy="5306915"/>
          </a:xfrm>
        </p:spPr>
        <p:txBody>
          <a:bodyPr>
            <a:normAutofit lnSpcReduction="10000"/>
          </a:bodyPr>
          <a:lstStyle/>
          <a:p>
            <a:pPr eaLnBrk="1" hangingPunct="1">
              <a:lnSpc>
                <a:spcPct val="70000"/>
              </a:lnSpc>
            </a:pPr>
            <a:r>
              <a:rPr lang="en-US" sz="1500" dirty="0">
                <a:latin typeface="Calibri" pitchFamily="34" charset="0"/>
              </a:rPr>
              <a:t>BILC Teams:</a:t>
            </a:r>
          </a:p>
          <a:p>
            <a:pPr lvl="1">
              <a:lnSpc>
                <a:spcPct val="110000"/>
              </a:lnSpc>
            </a:pPr>
            <a:r>
              <a:rPr lang="en-US" sz="1500" dirty="0">
                <a:latin typeface="Calibri" pitchFamily="34" charset="0"/>
              </a:rPr>
              <a:t>Canada, Germany, Slovenia, Sweden, UK, and US.</a:t>
            </a:r>
          </a:p>
          <a:p>
            <a:pPr marL="457200" lvl="1" indent="0">
              <a:lnSpc>
                <a:spcPct val="110000"/>
              </a:lnSpc>
              <a:buNone/>
            </a:pPr>
            <a:endParaRPr lang="en-US" sz="1050" dirty="0">
              <a:latin typeface="Calibri" pitchFamily="34" charset="0"/>
            </a:endParaRPr>
          </a:p>
          <a:p>
            <a:pPr eaLnBrk="1" hangingPunct="1">
              <a:lnSpc>
                <a:spcPct val="70000"/>
              </a:lnSpc>
            </a:pPr>
            <a:r>
              <a:rPr lang="en-US" sz="1500" dirty="0">
                <a:latin typeface="Calibri" pitchFamily="34" charset="0"/>
              </a:rPr>
              <a:t>Interest:</a:t>
            </a:r>
          </a:p>
          <a:p>
            <a:pPr lvl="1" eaLnBrk="1" hangingPunct="1">
              <a:lnSpc>
                <a:spcPct val="70000"/>
              </a:lnSpc>
            </a:pPr>
            <a:r>
              <a:rPr lang="en-US" sz="1500" dirty="0">
                <a:latin typeface="Calibri" pitchFamily="34" charset="0"/>
              </a:rPr>
              <a:t>Albania: DCHOD and DG of Personnel</a:t>
            </a:r>
          </a:p>
          <a:p>
            <a:pPr lvl="1" eaLnBrk="1" hangingPunct="1">
              <a:lnSpc>
                <a:spcPct val="70000"/>
              </a:lnSpc>
            </a:pPr>
            <a:r>
              <a:rPr lang="en-US" sz="1500" dirty="0">
                <a:latin typeface="Calibri" pitchFamily="34" charset="0"/>
              </a:rPr>
              <a:t>Azerbaijan: Int’l Mil Coop</a:t>
            </a:r>
          </a:p>
          <a:p>
            <a:pPr lvl="1" eaLnBrk="1" hangingPunct="1">
              <a:lnSpc>
                <a:spcPct val="70000"/>
              </a:lnSpc>
            </a:pPr>
            <a:r>
              <a:rPr lang="en-US" sz="1500" dirty="0">
                <a:latin typeface="Calibri" pitchFamily="34" charset="0"/>
              </a:rPr>
              <a:t>Bulgaria: Deputy Chief of Staff</a:t>
            </a:r>
          </a:p>
          <a:p>
            <a:pPr lvl="1" eaLnBrk="1" hangingPunct="1">
              <a:lnSpc>
                <a:spcPct val="70000"/>
              </a:lnSpc>
            </a:pPr>
            <a:r>
              <a:rPr lang="en-US" sz="1500" dirty="0">
                <a:latin typeface="Calibri" pitchFamily="34" charset="0"/>
              </a:rPr>
              <a:t>Czech Rep: E&amp;T Policy</a:t>
            </a:r>
          </a:p>
          <a:p>
            <a:pPr lvl="1" eaLnBrk="1" hangingPunct="1">
              <a:lnSpc>
                <a:spcPct val="70000"/>
              </a:lnSpc>
            </a:pPr>
            <a:r>
              <a:rPr lang="en-US" sz="1500" dirty="0">
                <a:latin typeface="Calibri" pitchFamily="34" charset="0"/>
              </a:rPr>
              <a:t>Estonia: Head of Defence Academy</a:t>
            </a:r>
          </a:p>
          <a:p>
            <a:pPr lvl="1" eaLnBrk="1" hangingPunct="1">
              <a:lnSpc>
                <a:spcPct val="70000"/>
              </a:lnSpc>
            </a:pPr>
            <a:r>
              <a:rPr lang="en-US" sz="1500" dirty="0">
                <a:latin typeface="Calibri" pitchFamily="34" charset="0"/>
              </a:rPr>
              <a:t>Georgia: Deputy Minister of Defense</a:t>
            </a:r>
          </a:p>
          <a:p>
            <a:pPr lvl="1" eaLnBrk="1" hangingPunct="1">
              <a:lnSpc>
                <a:spcPct val="70000"/>
              </a:lnSpc>
            </a:pPr>
            <a:r>
              <a:rPr lang="en-US" sz="1500" dirty="0">
                <a:latin typeface="Calibri" pitchFamily="34" charset="0"/>
              </a:rPr>
              <a:t>Latvia:  Deputy State Secretary </a:t>
            </a:r>
          </a:p>
          <a:p>
            <a:pPr lvl="1" eaLnBrk="1" hangingPunct="1">
              <a:lnSpc>
                <a:spcPct val="70000"/>
              </a:lnSpc>
            </a:pPr>
            <a:r>
              <a:rPr lang="en-US" sz="1500" dirty="0">
                <a:latin typeface="Calibri" pitchFamily="34" charset="0"/>
              </a:rPr>
              <a:t>Macedonia: CHOD, MoD </a:t>
            </a:r>
            <a:r>
              <a:rPr lang="en-US" sz="1500" dirty="0" err="1">
                <a:latin typeface="Calibri" pitchFamily="34" charset="0"/>
              </a:rPr>
              <a:t>CoS</a:t>
            </a:r>
            <a:endParaRPr lang="en-US" sz="1500" dirty="0">
              <a:latin typeface="Calibri" pitchFamily="34" charset="0"/>
            </a:endParaRPr>
          </a:p>
          <a:p>
            <a:pPr lvl="1" eaLnBrk="1" hangingPunct="1">
              <a:lnSpc>
                <a:spcPct val="70000"/>
              </a:lnSpc>
            </a:pPr>
            <a:r>
              <a:rPr lang="en-US" sz="1500" dirty="0">
                <a:latin typeface="Calibri" pitchFamily="34" charset="0"/>
              </a:rPr>
              <a:t>Netherlands: Head, Int’l Mil Coop</a:t>
            </a:r>
          </a:p>
          <a:p>
            <a:pPr lvl="1" eaLnBrk="1" hangingPunct="1">
              <a:lnSpc>
                <a:spcPct val="70000"/>
              </a:lnSpc>
            </a:pPr>
            <a:r>
              <a:rPr lang="en-US" sz="1500" dirty="0">
                <a:latin typeface="Calibri" pitchFamily="34" charset="0"/>
              </a:rPr>
              <a:t>Romania: Head of MoD Human Resources</a:t>
            </a:r>
          </a:p>
          <a:p>
            <a:pPr lvl="1" eaLnBrk="1" hangingPunct="1">
              <a:lnSpc>
                <a:spcPct val="70000"/>
              </a:lnSpc>
            </a:pPr>
            <a:r>
              <a:rPr lang="en-US" sz="1500" dirty="0">
                <a:latin typeface="Calibri" pitchFamily="34" charset="0"/>
              </a:rPr>
              <a:t>Russia: MoD Director of Education</a:t>
            </a:r>
          </a:p>
          <a:p>
            <a:pPr lvl="1" eaLnBrk="1" hangingPunct="1">
              <a:lnSpc>
                <a:spcPct val="70000"/>
              </a:lnSpc>
            </a:pPr>
            <a:r>
              <a:rPr lang="en-US" sz="1500" dirty="0">
                <a:latin typeface="Calibri" pitchFamily="34" charset="0"/>
              </a:rPr>
              <a:t>Serbia: The J-7 and MoD Personnel Sector</a:t>
            </a:r>
          </a:p>
          <a:p>
            <a:pPr lvl="1" eaLnBrk="1" hangingPunct="1">
              <a:lnSpc>
                <a:spcPct val="70000"/>
              </a:lnSpc>
            </a:pPr>
            <a:r>
              <a:rPr lang="en-US" sz="1500" dirty="0">
                <a:latin typeface="Calibri" pitchFamily="34" charset="0"/>
              </a:rPr>
              <a:t>Slovenia: Head of MoD Human Resources</a:t>
            </a:r>
          </a:p>
          <a:p>
            <a:pPr lvl="1" eaLnBrk="1" hangingPunct="1">
              <a:lnSpc>
                <a:spcPct val="70000"/>
              </a:lnSpc>
            </a:pPr>
            <a:r>
              <a:rPr lang="en-US" sz="1500" dirty="0">
                <a:latin typeface="Calibri" pitchFamily="34" charset="0"/>
              </a:rPr>
              <a:t>Slovakia: Director of Military Education</a:t>
            </a:r>
          </a:p>
          <a:p>
            <a:pPr lvl="1" eaLnBrk="1" hangingPunct="1">
              <a:lnSpc>
                <a:spcPct val="70000"/>
              </a:lnSpc>
            </a:pPr>
            <a:endParaRPr lang="en-US" sz="1500" dirty="0">
              <a:latin typeface="Calibri" pitchFamily="34" charset="0"/>
            </a:endParaRPr>
          </a:p>
          <a:p>
            <a:pPr eaLnBrk="1" hangingPunct="1">
              <a:lnSpc>
                <a:spcPct val="70000"/>
              </a:lnSpc>
            </a:pPr>
            <a:r>
              <a:rPr lang="en-US" sz="1500" dirty="0">
                <a:latin typeface="Calibri" pitchFamily="34" charset="0"/>
              </a:rPr>
              <a:t>Methodology </a:t>
            </a:r>
          </a:p>
          <a:p>
            <a:pPr lvl="1" eaLnBrk="1" hangingPunct="1">
              <a:lnSpc>
                <a:spcPct val="70000"/>
              </a:lnSpc>
            </a:pPr>
            <a:r>
              <a:rPr lang="en-US" sz="1500" dirty="0">
                <a:latin typeface="Calibri" pitchFamily="34" charset="0"/>
              </a:rPr>
              <a:t>Language Policies</a:t>
            </a:r>
          </a:p>
          <a:p>
            <a:pPr lvl="1" eaLnBrk="1" hangingPunct="1">
              <a:lnSpc>
                <a:spcPct val="70000"/>
              </a:lnSpc>
            </a:pPr>
            <a:r>
              <a:rPr lang="en-US" sz="1500" dirty="0">
                <a:latin typeface="Calibri" pitchFamily="34" charset="0"/>
              </a:rPr>
              <a:t>Military/Civilian personnel policies</a:t>
            </a:r>
          </a:p>
          <a:p>
            <a:pPr lvl="1" eaLnBrk="1" hangingPunct="1">
              <a:lnSpc>
                <a:spcPct val="70000"/>
              </a:lnSpc>
            </a:pPr>
            <a:r>
              <a:rPr lang="en-US" sz="1500" dirty="0">
                <a:latin typeface="Calibri" pitchFamily="34" charset="0"/>
              </a:rPr>
              <a:t>Language instruction and testing</a:t>
            </a:r>
          </a:p>
          <a:p>
            <a:pPr lvl="1" eaLnBrk="1" hangingPunct="1">
              <a:lnSpc>
                <a:spcPct val="70000"/>
              </a:lnSpc>
            </a:pPr>
            <a:endParaRPr lang="en-US" sz="1200" dirty="0"/>
          </a:p>
          <a:p>
            <a:pPr eaLnBrk="1" hangingPunct="1">
              <a:lnSpc>
                <a:spcPct val="70000"/>
              </a:lnSpc>
            </a:pPr>
            <a:endParaRPr lang="en-US" sz="1400" dirty="0"/>
          </a:p>
          <a:p>
            <a:pPr eaLnBrk="1" hangingPunct="1">
              <a:lnSpc>
                <a:spcPct val="70000"/>
              </a:lnSpc>
            </a:pPr>
            <a:endParaRPr lang="en-US" sz="1400" b="1" dirty="0"/>
          </a:p>
        </p:txBody>
      </p:sp>
      <p:pic>
        <p:nvPicPr>
          <p:cNvPr id="34822" name="Picture 6" descr="IMG_4835"/>
          <p:cNvPicPr>
            <a:picLocks noChangeAspect="1" noChangeArrowheads="1"/>
          </p:cNvPicPr>
          <p:nvPr/>
        </p:nvPicPr>
        <p:blipFill>
          <a:blip r:embed="rId3" cstate="print"/>
          <a:srcRect/>
          <a:stretch>
            <a:fillRect/>
          </a:stretch>
        </p:blipFill>
        <p:spPr bwMode="auto">
          <a:xfrm>
            <a:off x="5791200" y="1676400"/>
            <a:ext cx="4648200" cy="3810000"/>
          </a:xfrm>
          <a:prstGeom prst="rect">
            <a:avLst/>
          </a:prstGeom>
          <a:noFill/>
          <a:ln w="9525">
            <a:noFill/>
            <a:miter lim="800000"/>
            <a:headEnd/>
            <a:tailEnd/>
          </a:ln>
        </p:spPr>
      </p:pic>
      <p:sp>
        <p:nvSpPr>
          <p:cNvPr id="34823" name="Text Box 7"/>
          <p:cNvSpPr txBox="1">
            <a:spLocks noChangeArrowheads="1"/>
          </p:cNvSpPr>
          <p:nvPr/>
        </p:nvSpPr>
        <p:spPr bwMode="auto">
          <a:xfrm>
            <a:off x="7543800" y="5562601"/>
            <a:ext cx="2209800" cy="244475"/>
          </a:xfrm>
          <a:prstGeom prst="rect">
            <a:avLst/>
          </a:prstGeom>
          <a:noFill/>
          <a:ln w="9525">
            <a:noFill/>
            <a:miter lim="800000"/>
            <a:headEnd/>
            <a:tailEnd/>
          </a:ln>
        </p:spPr>
        <p:txBody>
          <a:bodyPr>
            <a:spAutoFit/>
          </a:bodyPr>
          <a:lstStyle/>
          <a:p>
            <a:pPr>
              <a:spcBef>
                <a:spcPct val="50000"/>
              </a:spcBef>
            </a:pPr>
            <a:r>
              <a:rPr lang="en-US" sz="1000" i="1">
                <a:latin typeface="Calibri" pitchFamily="34" charset="0"/>
              </a:rPr>
              <a:t>Serbia: May 2009</a:t>
            </a:r>
          </a:p>
        </p:txBody>
      </p:sp>
      <p:pic>
        <p:nvPicPr>
          <p:cNvPr id="34824" name="Picture 7" descr="Nato"/>
          <p:cNvPicPr>
            <a:picLocks noChangeAspect="1" noChangeArrowheads="1"/>
          </p:cNvPicPr>
          <p:nvPr/>
        </p:nvPicPr>
        <p:blipFill>
          <a:blip r:embed="rId4" cstate="print"/>
          <a:srcRect/>
          <a:stretch>
            <a:fillRect/>
          </a:stretch>
        </p:blipFill>
        <p:spPr bwMode="auto">
          <a:xfrm>
            <a:off x="10338319" y="32916"/>
            <a:ext cx="1524000" cy="10922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1E508E26-4ACF-4445-BCD0-52F0B5676CC1}" type="slidenum">
              <a:rPr lang="en-US" smtClean="0"/>
              <a:pPr>
                <a:defRPr/>
              </a:pPr>
              <a:t>8</a:t>
            </a:fld>
            <a:endParaRPr lang="en-US"/>
          </a:p>
        </p:txBody>
      </p:sp>
      <p:pic>
        <p:nvPicPr>
          <p:cNvPr id="11" name="Picture 10" descr="C:\Users\WertK\AppData\Local\Microsoft\Windows\Temporary Internet Files\Content.Outlook\810IYWVZ\50th anniversary BILC-01 (005).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960" y="83733"/>
            <a:ext cx="1371599" cy="1041383"/>
          </a:xfrm>
          <a:prstGeom prst="rect">
            <a:avLst/>
          </a:prstGeom>
          <a:noFill/>
          <a:ln>
            <a:noFill/>
          </a:ln>
        </p:spPr>
      </p:pic>
    </p:spTree>
    <p:extLst>
      <p:ext uri="{BB962C8B-B14F-4D97-AF65-F5344CB8AC3E}">
        <p14:creationId xmlns:p14="http://schemas.microsoft.com/office/powerpoint/2010/main" val="157928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endParaRPr lang="en-US" sz="1400" dirty="0">
              <a:latin typeface="Calibri" pitchFamily="34" charset="0"/>
            </a:endParaRPr>
          </a:p>
        </p:txBody>
      </p:sp>
      <p:sp>
        <p:nvSpPr>
          <p:cNvPr id="35843" name="Rectangle 2"/>
          <p:cNvSpPr>
            <a:spLocks noGrp="1" noChangeArrowheads="1"/>
          </p:cNvSpPr>
          <p:nvPr>
            <p:ph type="title" idx="4294967295"/>
          </p:nvPr>
        </p:nvSpPr>
        <p:spPr>
          <a:xfrm>
            <a:off x="1981200" y="457200"/>
            <a:ext cx="8229600" cy="609600"/>
          </a:xfrm>
        </p:spPr>
        <p:txBody>
          <a:bodyPr>
            <a:normAutofit/>
          </a:bodyPr>
          <a:lstStyle/>
          <a:p>
            <a:pPr eaLnBrk="1" hangingPunct="1"/>
            <a:r>
              <a:rPr lang="en-US" sz="2800" dirty="0"/>
              <a:t>The kinds of things we looked at</a:t>
            </a:r>
          </a:p>
        </p:txBody>
      </p:sp>
      <p:sp>
        <p:nvSpPr>
          <p:cNvPr id="35844" name="Rectangle 3"/>
          <p:cNvSpPr>
            <a:spLocks noGrp="1" noChangeArrowheads="1"/>
          </p:cNvSpPr>
          <p:nvPr>
            <p:ph type="body" idx="4294967295"/>
          </p:nvPr>
        </p:nvSpPr>
        <p:spPr>
          <a:xfrm>
            <a:off x="1175657" y="1447800"/>
            <a:ext cx="9405257" cy="4800600"/>
          </a:xfrm>
        </p:spPr>
        <p:txBody>
          <a:bodyPr>
            <a:normAutofit lnSpcReduction="10000"/>
          </a:bodyPr>
          <a:lstStyle/>
          <a:p>
            <a:pPr eaLnBrk="1" hangingPunct="1">
              <a:buFont typeface="Wingdings" pitchFamily="2" charset="2"/>
              <a:buChar char="Ø"/>
            </a:pPr>
            <a:r>
              <a:rPr lang="en-US" sz="1800" dirty="0">
                <a:latin typeface="Calibri" pitchFamily="34" charset="0"/>
              </a:rPr>
              <a:t>Development of a language policy integrated into military / civilian personnel policies </a:t>
            </a:r>
          </a:p>
          <a:p>
            <a:pPr eaLnBrk="1" hangingPunct="1">
              <a:buFont typeface="Wingdings" pitchFamily="2" charset="2"/>
              <a:buChar char="Ø"/>
            </a:pPr>
            <a:r>
              <a:rPr lang="en-US" sz="1800" dirty="0">
                <a:latin typeface="Calibri" pitchFamily="34" charset="0"/>
              </a:rPr>
              <a:t>Development of a language training governance structure that meets the objectives of the language policy </a:t>
            </a:r>
          </a:p>
          <a:p>
            <a:pPr eaLnBrk="1" hangingPunct="1">
              <a:buFont typeface="Wingdings" pitchFamily="2" charset="2"/>
              <a:buChar char="Ø"/>
            </a:pPr>
            <a:r>
              <a:rPr lang="en-US" sz="1800" dirty="0">
                <a:latin typeface="Calibri" pitchFamily="34" charset="0"/>
              </a:rPr>
              <a:t>Establishing effective and efficient use of language training and testing resources by refining a coordinated requirements process</a:t>
            </a:r>
          </a:p>
          <a:p>
            <a:pPr eaLnBrk="1" hangingPunct="1">
              <a:buNone/>
            </a:pPr>
            <a:endParaRPr lang="en-US" sz="1800" dirty="0">
              <a:latin typeface="Calibri" pitchFamily="34" charset="0"/>
            </a:endParaRPr>
          </a:p>
          <a:p>
            <a:pPr eaLnBrk="1" hangingPunct="1">
              <a:buNone/>
            </a:pPr>
            <a:r>
              <a:rPr lang="en-US" sz="1800" dirty="0">
                <a:latin typeface="Calibri" pitchFamily="34" charset="0"/>
              </a:rPr>
              <a:t>Sub Themes:</a:t>
            </a:r>
          </a:p>
          <a:p>
            <a:pPr eaLnBrk="1" hangingPunct="1">
              <a:buFontTx/>
              <a:buNone/>
            </a:pPr>
            <a:r>
              <a:rPr lang="en-US" sz="1800" dirty="0">
                <a:latin typeface="Calibri" pitchFamily="34" charset="0"/>
              </a:rPr>
              <a:t>      -  Appropriate balance between intensive and non intensive programs</a:t>
            </a:r>
          </a:p>
          <a:p>
            <a:pPr eaLnBrk="1" hangingPunct="1">
              <a:buFontTx/>
              <a:buNone/>
            </a:pPr>
            <a:r>
              <a:rPr lang="en-US" sz="1800" dirty="0">
                <a:latin typeface="Calibri" pitchFamily="34" charset="0"/>
              </a:rPr>
              <a:t>      -  Effective and efficient language testing programs IAW NATO standards</a:t>
            </a:r>
          </a:p>
          <a:p>
            <a:pPr eaLnBrk="1" hangingPunct="1">
              <a:buFont typeface="Wingdings" pitchFamily="2" charset="2"/>
              <a:buNone/>
            </a:pPr>
            <a:r>
              <a:rPr lang="en-US" sz="1800" dirty="0">
                <a:latin typeface="Calibri" pitchFamily="34" charset="0"/>
              </a:rPr>
              <a:t>      -  Ensuring resources are allocated in a transparent and prioritized manner </a:t>
            </a:r>
          </a:p>
          <a:p>
            <a:pPr eaLnBrk="1" hangingPunct="1">
              <a:buFont typeface="Wingdings" pitchFamily="2" charset="2"/>
              <a:buNone/>
            </a:pPr>
            <a:r>
              <a:rPr lang="en-US" sz="1800" dirty="0">
                <a:latin typeface="Calibri" pitchFamily="34" charset="0"/>
              </a:rPr>
              <a:t>      -  Effective language training management execution practices</a:t>
            </a:r>
          </a:p>
          <a:p>
            <a:pPr eaLnBrk="1" hangingPunct="1">
              <a:buFont typeface="Wingdings" pitchFamily="2" charset="2"/>
              <a:buNone/>
            </a:pPr>
            <a:r>
              <a:rPr lang="en-US" sz="1800" dirty="0">
                <a:latin typeface="Calibri" pitchFamily="34" charset="0"/>
              </a:rPr>
              <a:t>      -  Transparent procedures for faculty professional development </a:t>
            </a:r>
          </a:p>
          <a:p>
            <a:pPr eaLnBrk="1" hangingPunct="1">
              <a:buFont typeface="Wingdings" pitchFamily="2" charset="2"/>
              <a:buNone/>
            </a:pPr>
            <a:r>
              <a:rPr lang="en-US" sz="1800" dirty="0">
                <a:latin typeface="Calibri" pitchFamily="34" charset="0"/>
              </a:rPr>
              <a:t>      -  Harmonizing bilateral support for language training</a:t>
            </a:r>
          </a:p>
          <a:p>
            <a:pPr eaLnBrk="1" hangingPunct="1">
              <a:buNone/>
            </a:pPr>
            <a:r>
              <a:rPr lang="en-US" sz="1800" dirty="0">
                <a:latin typeface="Calibri" pitchFamily="34" charset="0"/>
              </a:rPr>
              <a:t>      -  Development of Syllabi and testing at STANAG 6001 Level 3 </a:t>
            </a:r>
          </a:p>
          <a:p>
            <a:pPr eaLnBrk="1" hangingPunct="1">
              <a:buFont typeface="Wingdings" pitchFamily="2" charset="2"/>
              <a:buNone/>
            </a:pPr>
            <a:endParaRPr lang="en-US" sz="1800" dirty="0">
              <a:latin typeface="Calibri" pitchFamily="34" charset="0"/>
            </a:endParaRPr>
          </a:p>
          <a:p>
            <a:pPr eaLnBrk="1" hangingPunct="1">
              <a:buFontTx/>
              <a:buNone/>
            </a:pPr>
            <a:endParaRPr lang="en-US" sz="1600" dirty="0"/>
          </a:p>
          <a:p>
            <a:pPr eaLnBrk="1" hangingPunct="1"/>
            <a:endParaRPr lang="en-US" sz="2000" dirty="0"/>
          </a:p>
        </p:txBody>
      </p:sp>
      <p:pic>
        <p:nvPicPr>
          <p:cNvPr id="35845" name="Picture 7" descr="Nato"/>
          <p:cNvPicPr>
            <a:picLocks noChangeAspect="1" noChangeArrowheads="1"/>
          </p:cNvPicPr>
          <p:nvPr/>
        </p:nvPicPr>
        <p:blipFill>
          <a:blip r:embed="rId3" cstate="print"/>
          <a:srcRect/>
          <a:stretch>
            <a:fillRect/>
          </a:stretch>
        </p:blipFill>
        <p:spPr bwMode="auto">
          <a:xfrm>
            <a:off x="143069" y="111968"/>
            <a:ext cx="1524000" cy="1092200"/>
          </a:xfrm>
          <a:prstGeom prst="rect">
            <a:avLst/>
          </a:prstGeom>
          <a:noFill/>
          <a:ln w="9525">
            <a:noFill/>
            <a:miter lim="800000"/>
            <a:headEnd/>
            <a:tailEnd/>
          </a:ln>
        </p:spPr>
      </p:pic>
    </p:spTree>
    <p:extLst>
      <p:ext uri="{BB962C8B-B14F-4D97-AF65-F5344CB8AC3E}">
        <p14:creationId xmlns:p14="http://schemas.microsoft.com/office/powerpoint/2010/main" val="3833469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1185</TotalTime>
  <Words>1668</Words>
  <Application>Microsoft Office PowerPoint</Application>
  <PresentationFormat>Widescreen</PresentationFormat>
  <Paragraphs>172</Paragraphs>
  <Slides>16</Slides>
  <Notes>16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24" baseType="lpstr">
      <vt:lpstr>Arial</vt:lpstr>
      <vt:lpstr>Calibri</vt:lpstr>
      <vt:lpstr>Calibri Light</vt:lpstr>
      <vt:lpstr>Times New Roman</vt:lpstr>
      <vt:lpstr>Wingdings</vt:lpstr>
      <vt:lpstr>Office Theme</vt:lpstr>
      <vt:lpstr>MS Organization Chart 2.0</vt:lpstr>
      <vt:lpstr>Acrobat Document</vt:lpstr>
      <vt:lpstr> BILC and NATO </vt:lpstr>
      <vt:lpstr>PowerPoint Presentation</vt:lpstr>
      <vt:lpstr>BILC Within NATO   1978-2011</vt:lpstr>
      <vt:lpstr>PowerPoint Presentation</vt:lpstr>
      <vt:lpstr>BILC and SACT</vt:lpstr>
      <vt:lpstr>JALLC Report: Interoperability Shortfalls in KFOR and ISAF</vt:lpstr>
      <vt:lpstr>BILC Cooperative Visits</vt:lpstr>
      <vt:lpstr>Language Studies – Assessments – Cooperative – Visits - Whatever</vt:lpstr>
      <vt:lpstr>The kinds of things we looked at</vt:lpstr>
      <vt:lpstr>BILC Cooperative Visits</vt:lpstr>
      <vt:lpstr>BILC Collaboration with Russia from 2011-2013 under NATO/Russia Council Work Plan </vt:lpstr>
      <vt:lpstr>PowerPoint Presentation</vt:lpstr>
      <vt:lpstr>PowerPoint Presentation</vt:lpstr>
      <vt:lpstr>BILC / Russia - NRC Work Plan draft</vt:lpstr>
      <vt:lpstr>BILC Cooperative Visits Continue...</vt:lpstr>
      <vt:lpstr>Questions?</vt:lpstr>
    </vt:vector>
  </TitlesOfParts>
  <Company>Marshall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BILC and NATO</dc:title>
  <dc:creator>K. Wert</dc:creator>
  <cp:lastModifiedBy>lietotajs</cp:lastModifiedBy>
  <cp:revision>40</cp:revision>
  <dcterms:created xsi:type="dcterms:W3CDTF">2016-05-16T12:42:22Z</dcterms:created>
  <dcterms:modified xsi:type="dcterms:W3CDTF">2016-05-24T07:26:16Z</dcterms:modified>
</cp:coreProperties>
</file>