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9" r:id="rId3"/>
    <p:sldId id="272" r:id="rId4"/>
    <p:sldId id="265" r:id="rId5"/>
    <p:sldId id="300" r:id="rId6"/>
    <p:sldId id="298" r:id="rId7"/>
    <p:sldId id="293" r:id="rId8"/>
    <p:sldId id="294" r:id="rId9"/>
    <p:sldId id="299" r:id="rId10"/>
    <p:sldId id="301" r:id="rId11"/>
    <p:sldId id="281" r:id="rId12"/>
    <p:sldId id="296" r:id="rId13"/>
  </p:sldIdLst>
  <p:sldSz cx="12192000" cy="6858000"/>
  <p:notesSz cx="6858000" cy="9144000"/>
  <p:defaultTextStyle>
    <a:defPPr>
      <a:defRPr lang="hu-H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CC00"/>
    <a:srgbClr val="2727E1"/>
    <a:srgbClr val="18356F"/>
    <a:srgbClr val="1E3077"/>
    <a:srgbClr val="646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6" autoAdjust="0"/>
    <p:restoredTop sz="87612" autoAdjust="0"/>
  </p:normalViewPr>
  <p:slideViewPr>
    <p:cSldViewPr snapToGrid="0">
      <p:cViewPr varScale="1">
        <p:scale>
          <a:sx n="61" d="100"/>
          <a:sy n="61" d="100"/>
        </p:scale>
        <p:origin x="55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F6CC7F3-59BA-475E-BC68-5E3CFB87E367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B6EF41E-78EB-4ABB-8C17-71742DCD88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304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EF41E-78EB-4ABB-8C17-71742DCD885F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548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E9341-3BAB-48D0-B6A6-4DC3E1078189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46DE5-98D5-49F1-8153-EAA7ECA021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34CA-8F37-4119-8B1F-5A5BB9AB0082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291F4-5BC2-4558-AD26-DF4D8573F9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DBA89-3EDF-4C2E-83D2-74CA865A2475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7C5FE-6FAC-40F7-B226-9428B5B2ED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615E2-5B6C-43EB-9F03-1F23509D8868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48976-445D-41EC-967C-C1BA98F706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86D29-9BDA-4944-ADAB-EEE2E590C4F2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2490-4E87-45F3-AB85-D6E6E27732B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F9A04-0F61-48EA-935B-485963C9E330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2437A-42E7-4755-92AA-9EB702A930C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A5D31-0F8F-48A8-8AAF-5BBBE0B30E7F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83CD-FD9E-4045-935E-4E031AE1A67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1CA4F-BDFC-4D1B-93AF-91D460E52C7D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F732B-007D-434F-8697-F34BCCBB5FD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12A11-EC6F-406F-BFA8-D6CCCC92A6FA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6303F-1880-44ED-9F79-1C967F87BB4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767E4-F074-4DB3-94F6-D07E7550D6C4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1C12-CEBC-4A2C-8941-52AF7CC717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86ADC-1B28-4264-9A5C-321548B144F3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F7236-2FE9-4BFD-8D82-31057ED71A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9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952DC1-E991-4769-8360-C26A27206F76}" type="datetimeFigureOut">
              <a:rPr lang="hu-HU"/>
              <a:pPr>
                <a:defRPr/>
              </a:pPr>
              <a:t>2016. 05. 25.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0511AB-9515-423A-BCD2-4A1527004F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fqyPGQgOlY" TargetMode="External"/><Relationship Id="rId2" Type="http://schemas.openxmlformats.org/officeDocument/2006/relationships/hyperlink" Target="Tavaszi%20sz&#233;l%20Budapest%20timelapse.mp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338" name="Cím 1"/>
          <p:cNvSpPr>
            <a:spLocks noGrp="1"/>
          </p:cNvSpPr>
          <p:nvPr>
            <p:ph type="title"/>
          </p:nvPr>
        </p:nvSpPr>
        <p:spPr>
          <a:xfrm>
            <a:off x="1277609" y="150758"/>
            <a:ext cx="9918700" cy="1325563"/>
          </a:xfrm>
        </p:spPr>
        <p:txBody>
          <a:bodyPr/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BUREAU FOR INTERNATIONAL LANGUAGE COORDINATION</a:t>
            </a:r>
            <a:b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SEMINAR</a:t>
            </a:r>
            <a:b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24-28 OCTOBER 2016</a:t>
            </a:r>
          </a:p>
        </p:txBody>
      </p:sp>
      <p:sp>
        <p:nvSpPr>
          <p:cNvPr id="14339" name="Cím 1"/>
          <p:cNvSpPr txBox="1">
            <a:spLocks/>
          </p:cNvSpPr>
          <p:nvPr/>
        </p:nvSpPr>
        <p:spPr bwMode="auto">
          <a:xfrm>
            <a:off x="1136650" y="4828477"/>
            <a:ext cx="99187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2800" b="1" dirty="0" smtClean="0">
                <a:solidFill>
                  <a:schemeClr val="bg1"/>
                </a:solidFill>
                <a:latin typeface="Calibri Light"/>
              </a:rPr>
              <a:t>HUNGARY, BUDAPEST</a:t>
            </a:r>
            <a:endParaRPr lang="hu-HU" sz="2800" b="1" dirty="0">
              <a:solidFill>
                <a:schemeClr val="bg1"/>
              </a:solidFill>
              <a:latin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1050" y="1272698"/>
            <a:ext cx="10344150" cy="5166202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u="sng" dirty="0" err="1" smtClean="0">
                <a:solidFill>
                  <a:schemeClr val="bg1"/>
                </a:solidFill>
                <a:latin typeface="+mj-lt"/>
              </a:rPr>
              <a:t>Dates</a:t>
            </a:r>
            <a:r>
              <a:rPr lang="hu-HU" sz="3200" b="1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3200" b="1" u="sng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hu-HU" sz="3200" b="1" u="sng" dirty="0" err="1" smtClean="0">
                <a:solidFill>
                  <a:schemeClr val="bg1"/>
                </a:solidFill>
                <a:latin typeface="+mj-lt"/>
              </a:rPr>
              <a:t>location</a:t>
            </a:r>
            <a:endParaRPr lang="hu-HU" sz="3200" b="1" u="sng" dirty="0" smtClean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24-28 OCTOBER </a:t>
            </a:r>
            <a:r>
              <a:rPr lang="hu-HU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2016, </a:t>
            </a:r>
            <a:r>
              <a:rPr lang="hu-HU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</a:t>
            </a:r>
            <a:r>
              <a:rPr lang="hu-HU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ungary, Budapest</a:t>
            </a:r>
            <a:endParaRPr lang="hu-HU" sz="3200" b="1" dirty="0">
              <a:solidFill>
                <a:srgbClr val="00FFFF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u="sng" dirty="0" smtClean="0">
                <a:solidFill>
                  <a:schemeClr val="bg1"/>
                </a:solidFill>
                <a:latin typeface="+mj-lt"/>
              </a:rPr>
              <a:t>Financial </a:t>
            </a:r>
            <a:r>
              <a:rPr lang="hu-HU" sz="3200" b="1" u="sng" dirty="0" err="1" smtClean="0">
                <a:solidFill>
                  <a:schemeClr val="bg1"/>
                </a:solidFill>
                <a:latin typeface="+mj-lt"/>
              </a:rPr>
              <a:t>details</a:t>
            </a:r>
            <a:endParaRPr lang="hu-HU" sz="3200" b="1" u="sng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dirty="0" err="1" smtClean="0">
                <a:solidFill>
                  <a:schemeClr val="bg1"/>
                </a:solidFill>
                <a:latin typeface="+mj-lt"/>
              </a:rPr>
              <a:t>Accommodation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Premium </a:t>
            </a:r>
            <a:r>
              <a:rPr lang="hu-HU" sz="3200" b="1" dirty="0" err="1">
                <a:solidFill>
                  <a:schemeClr val="bg1"/>
                </a:solidFill>
                <a:latin typeface="+mj-lt"/>
              </a:rPr>
              <a:t>single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j-lt"/>
              </a:rPr>
              <a:t>room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: </a:t>
            </a:r>
            <a:r>
              <a:rPr lang="hu-HU" sz="3200" b="1" dirty="0">
                <a:solidFill>
                  <a:srgbClr val="00FFFF"/>
                </a:solidFill>
                <a:latin typeface="+mj-lt"/>
              </a:rPr>
              <a:t>120 EUR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/</a:t>
            </a:r>
            <a:r>
              <a:rPr lang="hu-HU" sz="3200" dirty="0" err="1">
                <a:solidFill>
                  <a:schemeClr val="bg1"/>
                </a:solidFill>
                <a:latin typeface="+mj-lt"/>
              </a:rPr>
              <a:t>night</a:t>
            </a:r>
            <a:endParaRPr lang="hu-HU" sz="32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dirty="0" err="1" smtClean="0">
                <a:solidFill>
                  <a:schemeClr val="bg1"/>
                </a:solidFill>
                <a:latin typeface="+mj-lt"/>
              </a:rPr>
              <a:t>Accommodation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Premium </a:t>
            </a:r>
            <a:r>
              <a:rPr lang="hu-HU" sz="3200" b="1" dirty="0" err="1">
                <a:solidFill>
                  <a:schemeClr val="bg1"/>
                </a:solidFill>
                <a:latin typeface="+mj-lt"/>
              </a:rPr>
              <a:t>double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+mj-lt"/>
              </a:rPr>
              <a:t>room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: </a:t>
            </a:r>
            <a:r>
              <a:rPr lang="hu-HU" sz="3200" b="1" dirty="0">
                <a:solidFill>
                  <a:srgbClr val="00FFFF"/>
                </a:solidFill>
                <a:latin typeface="+mj-lt"/>
              </a:rPr>
              <a:t>135 EUR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/</a:t>
            </a:r>
            <a:r>
              <a:rPr lang="hu-HU" sz="3200" dirty="0" err="1">
                <a:solidFill>
                  <a:schemeClr val="bg1"/>
                </a:solidFill>
                <a:latin typeface="+mj-lt"/>
              </a:rPr>
              <a:t>night</a:t>
            </a:r>
            <a:endParaRPr lang="hu-HU" sz="32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dirty="0" err="1">
                <a:solidFill>
                  <a:schemeClr val="bg1"/>
                </a:solidFill>
                <a:latin typeface="+mj-lt"/>
              </a:rPr>
              <a:t>Seminar</a:t>
            </a:r>
            <a:r>
              <a:rPr lang="hu-HU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3200" b="1" dirty="0" err="1">
                <a:solidFill>
                  <a:schemeClr val="bg1"/>
                </a:solidFill>
                <a:latin typeface="+mj-lt"/>
              </a:rPr>
              <a:t>fee</a:t>
            </a:r>
            <a:r>
              <a:rPr lang="hu-HU" sz="32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hu-HU" sz="3200" b="1" dirty="0">
                <a:solidFill>
                  <a:srgbClr val="00FFFF"/>
                </a:solidFill>
                <a:latin typeface="+mj-lt"/>
              </a:rPr>
              <a:t>250 EUR</a:t>
            </a:r>
            <a:r>
              <a:rPr lang="hu-HU" sz="3200" dirty="0">
                <a:solidFill>
                  <a:schemeClr val="bg1"/>
                </a:solidFill>
                <a:latin typeface="+mj-lt"/>
              </a:rPr>
              <a:t>/</a:t>
            </a:r>
            <a:r>
              <a:rPr lang="hu-HU" sz="3200" dirty="0" err="1">
                <a:solidFill>
                  <a:schemeClr val="bg1"/>
                </a:solidFill>
                <a:latin typeface="+mj-lt"/>
              </a:rPr>
              <a:t>person</a:t>
            </a:r>
            <a:endParaRPr lang="hu-HU" sz="32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dirty="0" err="1" smtClean="0">
                <a:solidFill>
                  <a:schemeClr val="bg1"/>
                </a:solidFill>
                <a:latin typeface="+mj-lt"/>
              </a:rPr>
              <a:t>Spouse</a:t>
            </a:r>
            <a:r>
              <a:rPr lang="hu-HU" sz="3200" b="1" dirty="0" smtClean="0">
                <a:solidFill>
                  <a:schemeClr val="bg1"/>
                </a:solidFill>
                <a:latin typeface="+mj-lt"/>
              </a:rPr>
              <a:t> program </a:t>
            </a:r>
            <a:r>
              <a:rPr lang="hu-HU" sz="3200" b="1" dirty="0" err="1" smtClean="0">
                <a:solidFill>
                  <a:schemeClr val="bg1"/>
                </a:solidFill>
                <a:latin typeface="+mj-lt"/>
              </a:rPr>
              <a:t>fee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: TBD (minimum 15 </a:t>
            </a:r>
            <a:r>
              <a:rPr lang="hu-HU" sz="3200" dirty="0" err="1" smtClean="0">
                <a:solidFill>
                  <a:schemeClr val="bg1"/>
                </a:solidFill>
                <a:latin typeface="+mj-lt"/>
              </a:rPr>
              <a:t>persons</a:t>
            </a:r>
            <a:r>
              <a:rPr lang="hu-HU" sz="3200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pPr marL="0" indent="0" algn="ctr">
              <a:buNone/>
            </a:pPr>
            <a:r>
              <a:rPr lang="hu-HU" sz="3200" b="1" u="sng" dirty="0" err="1" smtClean="0">
                <a:solidFill>
                  <a:schemeClr val="bg1"/>
                </a:solidFill>
                <a:latin typeface="+mj-lt"/>
              </a:rPr>
              <a:t>Registration</a:t>
            </a:r>
            <a:r>
              <a:rPr lang="hu-HU" sz="3200" b="1" u="sng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3200" b="1" u="sng" dirty="0" err="1" smtClean="0">
                <a:solidFill>
                  <a:schemeClr val="bg1"/>
                </a:solidFill>
                <a:latin typeface="+mj-lt"/>
              </a:rPr>
              <a:t>deadline</a:t>
            </a:r>
            <a:endParaRPr lang="hu-HU" sz="3200" b="1" u="sng" dirty="0" smtClean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dirty="0" smtClean="0">
                <a:solidFill>
                  <a:srgbClr val="00FFFF"/>
                </a:solidFill>
                <a:latin typeface="+mj-lt"/>
              </a:rPr>
              <a:t>09 </a:t>
            </a:r>
            <a:r>
              <a:rPr lang="hu-HU" sz="3200" b="1" dirty="0" err="1" smtClean="0">
                <a:solidFill>
                  <a:srgbClr val="00FFFF"/>
                </a:solidFill>
                <a:latin typeface="+mj-lt"/>
              </a:rPr>
              <a:t>September</a:t>
            </a:r>
            <a:r>
              <a:rPr lang="hu-HU" sz="3200" b="1" dirty="0" smtClean="0">
                <a:solidFill>
                  <a:srgbClr val="00FFFF"/>
                </a:solidFill>
                <a:latin typeface="+mj-lt"/>
              </a:rPr>
              <a:t> </a:t>
            </a:r>
            <a:r>
              <a:rPr lang="hu-HU" sz="3200" b="1" dirty="0">
                <a:solidFill>
                  <a:srgbClr val="00FFFF"/>
                </a:solidFill>
                <a:latin typeface="+mj-lt"/>
              </a:rPr>
              <a:t>2016</a:t>
            </a:r>
          </a:p>
          <a:p>
            <a:pPr marL="0" indent="0" algn="ctr">
              <a:buNone/>
            </a:pPr>
            <a:endParaRPr lang="hu-HU" sz="3200" dirty="0" smtClean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hu-H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81050" y="195480"/>
            <a:ext cx="1043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BUREAU FOR INTERNATIONAL LANGUAGE COORDINATION</a:t>
            </a:r>
            <a:b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</a:b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SEMINAR</a:t>
            </a:r>
            <a:endParaRPr lang="hu-H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92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621213" y="2582863"/>
            <a:ext cx="2738437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5400" b="1" dirty="0">
                <a:solidFill>
                  <a:schemeClr val="bg1"/>
                </a:solidFill>
                <a:latin typeface="+mj-lt"/>
                <a:hlinkClick r:id="rId2" action="ppaction://hlinkfile"/>
              </a:rPr>
              <a:t>Budapest</a:t>
            </a:r>
            <a:endParaRPr lang="hu-HU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738345" y="3665429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b="1" dirty="0" smtClean="0">
              <a:solidFill>
                <a:schemeClr val="bg1"/>
              </a:solidFill>
              <a:latin typeface="+mj-lt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110172" y="3665429"/>
            <a:ext cx="3760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solidFill>
                  <a:schemeClr val="accent1">
                    <a:lumMod val="75000"/>
                  </a:schemeClr>
                </a:solidFill>
                <a:latin typeface="+mj-lt"/>
                <a:hlinkClick r:id="rId3"/>
              </a:rPr>
              <a:t>https://</a:t>
            </a:r>
            <a:r>
              <a:rPr lang="hu-HU" sz="1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hlinkClick r:id="rId3"/>
              </a:rPr>
              <a:t>www.youtube.com/watch?v=QfqyPGQgOlY</a:t>
            </a:r>
            <a:endParaRPr lang="hu-HU" sz="14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1025361" y="1118721"/>
            <a:ext cx="9918700" cy="1325563"/>
          </a:xfrm>
        </p:spPr>
        <p:txBody>
          <a:bodyPr/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BUREAU FOR INTERNATIONAL LANGUAGE COORDINATION</a:t>
            </a:r>
            <a:b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SEMINAR</a:t>
            </a:r>
            <a:b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24-28 OCTOBER 2016</a:t>
            </a:r>
          </a:p>
        </p:txBody>
      </p:sp>
      <p:sp>
        <p:nvSpPr>
          <p:cNvPr id="6" name="Cím 1"/>
          <p:cNvSpPr txBox="1">
            <a:spLocks/>
          </p:cNvSpPr>
          <p:nvPr/>
        </p:nvSpPr>
        <p:spPr bwMode="auto">
          <a:xfrm>
            <a:off x="1146175" y="2444283"/>
            <a:ext cx="9918700" cy="390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Your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host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hu-H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Ministry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Defence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Hungary</a:t>
            </a:r>
          </a:p>
          <a:p>
            <a:pPr algn="ctr"/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hu-H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ooks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forward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welcoming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endParaRPr lang="hu-H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hu-H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BILC </a:t>
            </a:r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family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hu-H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hu-H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</a:t>
            </a:r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Budapest, Hungary!</a:t>
            </a:r>
          </a:p>
        </p:txBody>
      </p:sp>
    </p:spTree>
    <p:extLst>
      <p:ext uri="{BB962C8B-B14F-4D97-AF65-F5344CB8AC3E}">
        <p14:creationId xmlns:p14="http://schemas.microsoft.com/office/powerpoint/2010/main" val="393400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ím 1"/>
          <p:cNvSpPr txBox="1">
            <a:spLocks/>
          </p:cNvSpPr>
          <p:nvPr/>
        </p:nvSpPr>
        <p:spPr bwMode="auto">
          <a:xfrm>
            <a:off x="19050" y="4763"/>
            <a:ext cx="12172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HUNGARY, BUDAPEST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3" y="1072752"/>
            <a:ext cx="10878263" cy="536462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91" y="1330325"/>
            <a:ext cx="9562689" cy="478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 bwMode="auto">
          <a:xfrm>
            <a:off x="19050" y="4763"/>
            <a:ext cx="12172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HOTEL – Danubius Hotel Margitsziget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19" y="1019502"/>
            <a:ext cx="6201412" cy="583849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019502"/>
            <a:ext cx="9366250" cy="582391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5" y="1031589"/>
            <a:ext cx="11685825" cy="400969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14" y="1012209"/>
            <a:ext cx="8518886" cy="583120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019502"/>
            <a:ext cx="8744076" cy="583120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5" y="19349"/>
            <a:ext cx="11292292" cy="6838651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0" y="41611"/>
            <a:ext cx="12237800" cy="6838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5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65" y="711672"/>
            <a:ext cx="7630645" cy="5594216"/>
          </a:xfrm>
          <a:prstGeom prst="rect">
            <a:avLst/>
          </a:prstGeom>
        </p:spPr>
      </p:pic>
      <p:sp>
        <p:nvSpPr>
          <p:cNvPr id="9" name="Cím 1"/>
          <p:cNvSpPr txBox="1">
            <a:spLocks/>
          </p:cNvSpPr>
          <p:nvPr/>
        </p:nvSpPr>
        <p:spPr bwMode="auto">
          <a:xfrm>
            <a:off x="19050" y="4763"/>
            <a:ext cx="12172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DRAFT PROGRAM</a:t>
            </a:r>
          </a:p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Sunday -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Arrival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sp>
        <p:nvSpPr>
          <p:cNvPr id="11" name="Cím 1"/>
          <p:cNvSpPr txBox="1">
            <a:spLocks/>
          </p:cNvSpPr>
          <p:nvPr/>
        </p:nvSpPr>
        <p:spPr bwMode="auto">
          <a:xfrm>
            <a:off x="-86055" y="1418918"/>
            <a:ext cx="4561355" cy="233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Guided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tour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in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the</a:t>
            </a:r>
            <a:endParaRPr lang="hu-H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  <a:p>
            <a:pPr>
              <a:lnSpc>
                <a:spcPct val="90000"/>
              </a:lnSpc>
            </a:pP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Institute and Museum </a:t>
            </a:r>
          </a:p>
          <a:p>
            <a:pPr>
              <a:lnSpc>
                <a:spcPct val="90000"/>
              </a:lnSpc>
            </a:pP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of </a:t>
            </a:r>
          </a:p>
          <a:p>
            <a:pPr>
              <a:lnSpc>
                <a:spcPct val="90000"/>
              </a:lnSpc>
            </a:pP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Military </a:t>
            </a:r>
            <a:r>
              <a:rPr lang="hu-H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History</a:t>
            </a:r>
            <a:endParaRPr lang="hu-H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435"/>
            <a:ext cx="10439400" cy="681556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1" y="0"/>
            <a:ext cx="11458028" cy="68564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" y="1525"/>
            <a:ext cx="12172949" cy="68564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55" y="1237506"/>
            <a:ext cx="7630645" cy="5618969"/>
          </a:xfrm>
          <a:prstGeom prst="rect">
            <a:avLst/>
          </a:prstGeom>
        </p:spPr>
      </p:pic>
      <p:sp>
        <p:nvSpPr>
          <p:cNvPr id="10" name="Cím 1"/>
          <p:cNvSpPr txBox="1">
            <a:spLocks/>
          </p:cNvSpPr>
          <p:nvPr/>
        </p:nvSpPr>
        <p:spPr bwMode="auto">
          <a:xfrm>
            <a:off x="-21290" y="1330325"/>
            <a:ext cx="4561355" cy="373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Ice-breaker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in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the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Institute and Museum </a:t>
            </a:r>
          </a:p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of </a:t>
            </a:r>
          </a:p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Military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History</a:t>
            </a:r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00" y="1244343"/>
            <a:ext cx="7716700" cy="563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 bwMode="auto">
          <a:xfrm>
            <a:off x="19050" y="4763"/>
            <a:ext cx="12172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Seminar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venue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– Stefánia Palace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1" y="1016874"/>
            <a:ext cx="8761689" cy="584112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0" y="1016874"/>
            <a:ext cx="8761689" cy="58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 bwMode="auto">
          <a:xfrm>
            <a:off x="19050" y="4763"/>
            <a:ext cx="121729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DRAFT PROGRAM</a:t>
            </a:r>
          </a:p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Monday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–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Sightseeing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and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Parliament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17" y="1279865"/>
            <a:ext cx="8298903" cy="490672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8" y="1279865"/>
            <a:ext cx="10058400" cy="537157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62" y="1279865"/>
            <a:ext cx="9155496" cy="555147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98" y="1264028"/>
            <a:ext cx="6731540" cy="559397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1" y="1253204"/>
            <a:ext cx="10567287" cy="560479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09" y="1226542"/>
            <a:ext cx="8211855" cy="5631458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70" y="1226542"/>
            <a:ext cx="8579796" cy="56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9050" y="4763"/>
            <a:ext cx="12172950" cy="177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DRAFT PROGRAM</a:t>
            </a:r>
          </a:p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Tuesday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– Free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evening</a:t>
            </a:r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Wednesday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–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Cultural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program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 bwMode="auto">
          <a:xfrm>
            <a:off x="75185" y="1790278"/>
            <a:ext cx="5978774" cy="278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Culture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shock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foreigners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will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experience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when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visiting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Hungary:</a:t>
            </a:r>
          </a:p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Pálinka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will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find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you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and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try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to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kill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you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… 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59" y="2004428"/>
            <a:ext cx="6114457" cy="4254500"/>
          </a:xfrm>
          <a:prstGeom prst="rect">
            <a:avLst/>
          </a:prstGeom>
        </p:spPr>
      </p:pic>
      <p:sp>
        <p:nvSpPr>
          <p:cNvPr id="11" name="Cím 1"/>
          <p:cNvSpPr txBox="1">
            <a:spLocks/>
          </p:cNvSpPr>
          <p:nvPr/>
        </p:nvSpPr>
        <p:spPr bwMode="auto">
          <a:xfrm>
            <a:off x="75185" y="4620627"/>
            <a:ext cx="5978774" cy="17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and…</a:t>
            </a:r>
          </a:p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Food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reigns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supreme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 over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anything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 and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everything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sym typeface="Wingdings" panose="05000000000000000000" pitchFamily="2" charset="2"/>
              </a:rPr>
              <a:t>…  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4763"/>
            <a:ext cx="3314700" cy="33147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28596"/>
            <a:ext cx="4095750" cy="616410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0"/>
            <a:ext cx="7620000" cy="5057775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16" y="22058"/>
            <a:ext cx="8458200" cy="634365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9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9050" y="4763"/>
            <a:ext cx="12172950" cy="177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DRAFT PROGRAM</a:t>
            </a:r>
          </a:p>
          <a:p>
            <a:pPr>
              <a:lnSpc>
                <a:spcPct val="90000"/>
              </a:lnSpc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Thursday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–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Formal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 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dinner</a:t>
            </a:r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Ligh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75" y="1481298"/>
            <a:ext cx="9474200" cy="5376702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 bwMode="auto">
          <a:xfrm>
            <a:off x="19050" y="2199161"/>
            <a:ext cx="12172950" cy="74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rPr>
              <a:t>STEFÁNIA PALACE</a:t>
            </a:r>
          </a:p>
        </p:txBody>
      </p:sp>
    </p:spTree>
    <p:extLst>
      <p:ext uri="{BB962C8B-B14F-4D97-AF65-F5344CB8AC3E}">
        <p14:creationId xmlns:p14="http://schemas.microsoft.com/office/powerpoint/2010/main" val="345193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55540"/>
            <a:ext cx="12192000" cy="5454810"/>
          </a:xfrm>
        </p:spPr>
        <p:txBody>
          <a:bodyPr/>
          <a:lstStyle/>
          <a:p>
            <a:pPr marL="0" indent="0" algn="ctr">
              <a:buNone/>
            </a:pPr>
            <a:r>
              <a:rPr lang="hu-HU" b="1" u="sng" dirty="0" err="1">
                <a:solidFill>
                  <a:schemeClr val="bg1"/>
                </a:solidFill>
                <a:latin typeface="+mj-lt"/>
              </a:rPr>
              <a:t>Seminar</a:t>
            </a:r>
            <a:r>
              <a:rPr lang="hu-HU" b="1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b="1" u="sng" dirty="0" err="1" smtClean="0">
                <a:solidFill>
                  <a:schemeClr val="bg1"/>
                </a:solidFill>
                <a:latin typeface="+mj-lt"/>
              </a:rPr>
              <a:t>theme</a:t>
            </a:r>
            <a:endParaRPr lang="hu-HU" b="1" u="sng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3200" b="1" dirty="0" err="1" smtClean="0">
                <a:solidFill>
                  <a:srgbClr val="00FFFF"/>
                </a:solidFill>
                <a:latin typeface="+mj-lt"/>
              </a:rPr>
              <a:t>Authenticity</a:t>
            </a:r>
            <a:r>
              <a:rPr lang="hu-HU" sz="3200" b="1" dirty="0" smtClean="0">
                <a:solidFill>
                  <a:srgbClr val="00FFFF"/>
                </a:solidFill>
                <a:latin typeface="+mj-lt"/>
              </a:rPr>
              <a:t> </a:t>
            </a:r>
            <a:r>
              <a:rPr lang="hu-HU" sz="3200" b="1" dirty="0" err="1" smtClean="0">
                <a:solidFill>
                  <a:srgbClr val="00FFFF"/>
                </a:solidFill>
                <a:latin typeface="+mj-lt"/>
              </a:rPr>
              <a:t>in</a:t>
            </a:r>
            <a:r>
              <a:rPr lang="hu-HU" sz="3200" b="1" dirty="0" smtClean="0">
                <a:solidFill>
                  <a:srgbClr val="00FFFF"/>
                </a:solidFill>
                <a:latin typeface="+mj-lt"/>
              </a:rPr>
              <a:t> </a:t>
            </a:r>
            <a:r>
              <a:rPr lang="hu-HU" sz="3200" b="1" dirty="0" err="1">
                <a:solidFill>
                  <a:srgbClr val="00FFFF"/>
                </a:solidFill>
                <a:latin typeface="+mj-lt"/>
              </a:rPr>
              <a:t>T</a:t>
            </a:r>
            <a:r>
              <a:rPr lang="hu-HU" sz="3200" b="1" dirty="0" err="1" smtClean="0">
                <a:solidFill>
                  <a:srgbClr val="00FFFF"/>
                </a:solidFill>
                <a:latin typeface="+mj-lt"/>
              </a:rPr>
              <a:t>raining</a:t>
            </a:r>
            <a:r>
              <a:rPr lang="hu-HU" sz="3200" b="1" dirty="0" smtClean="0">
                <a:solidFill>
                  <a:srgbClr val="00FFFF"/>
                </a:solidFill>
                <a:latin typeface="+mj-lt"/>
              </a:rPr>
              <a:t> and Testing: </a:t>
            </a:r>
            <a:r>
              <a:rPr lang="hu-HU" sz="3200" b="1" dirty="0" err="1" smtClean="0">
                <a:solidFill>
                  <a:srgbClr val="00FFFF"/>
                </a:solidFill>
                <a:latin typeface="+mj-lt"/>
              </a:rPr>
              <a:t>Making</a:t>
            </a:r>
            <a:r>
              <a:rPr lang="hu-HU" sz="3200" b="1" dirty="0" smtClean="0">
                <a:solidFill>
                  <a:srgbClr val="00FFFF"/>
                </a:solidFill>
                <a:latin typeface="+mj-lt"/>
              </a:rPr>
              <a:t> </a:t>
            </a:r>
            <a:r>
              <a:rPr lang="hu-HU" sz="3200" b="1" dirty="0" err="1" smtClean="0">
                <a:solidFill>
                  <a:srgbClr val="00FFFF"/>
                </a:solidFill>
                <a:latin typeface="+mj-lt"/>
              </a:rPr>
              <a:t>it</a:t>
            </a:r>
            <a:r>
              <a:rPr lang="hu-HU" sz="3200" b="1" dirty="0" smtClean="0">
                <a:solidFill>
                  <a:srgbClr val="00FFFF"/>
                </a:solidFill>
                <a:latin typeface="+mj-lt"/>
              </a:rPr>
              <a:t> Real</a:t>
            </a:r>
          </a:p>
          <a:p>
            <a:pPr marL="0" indent="0" algn="ctr">
              <a:buNone/>
            </a:pPr>
            <a:r>
              <a:rPr lang="hu-HU" b="1" u="sng" dirty="0" err="1" smtClean="0">
                <a:solidFill>
                  <a:schemeClr val="bg1"/>
                </a:solidFill>
                <a:latin typeface="+mj-lt"/>
              </a:rPr>
              <a:t>Sub-themes</a:t>
            </a:r>
            <a:endParaRPr lang="hu-HU" b="1" u="sng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Linking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training and testing to real-world target 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language use</a:t>
            </a:r>
            <a:endParaRPr lang="hu-HU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CA" dirty="0">
                <a:solidFill>
                  <a:schemeClr val="bg1"/>
                </a:solidFill>
                <a:latin typeface="+mj-lt"/>
              </a:rPr>
              <a:t> 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Traditional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textbooks versus authentic materials</a:t>
            </a:r>
            <a:endParaRPr lang="hu-HU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Co-operating/partnering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with local universities </a:t>
            </a:r>
            <a:endParaRPr lang="hu-HU" dirty="0" smtClean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Attaining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concordance between linguistic objectives and training outcomes   </a:t>
            </a:r>
            <a:endParaRPr lang="hu-HU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Benefitting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from tele-collaboration between training establishments</a:t>
            </a:r>
            <a:r>
              <a:rPr lang="en-CA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/>
            </a:r>
            <a:br>
              <a:rPr lang="en-CA" dirty="0">
                <a:solidFill>
                  <a:schemeClr val="bg1"/>
                </a:solidFill>
                <a:latin typeface="+mj-lt"/>
              </a:rPr>
            </a:br>
            <a:r>
              <a:rPr lang="en-CA" dirty="0" smtClean="0">
                <a:solidFill>
                  <a:schemeClr val="bg1"/>
                </a:solidFill>
                <a:latin typeface="+mj-lt"/>
              </a:rPr>
              <a:t>Using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social media in training</a:t>
            </a:r>
            <a:endParaRPr lang="hu-HU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Teaching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and learning as two sides of the same coin</a:t>
            </a:r>
            <a:endParaRPr lang="hu-HU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Language </a:t>
            </a:r>
            <a:r>
              <a:rPr lang="en-CA" dirty="0">
                <a:solidFill>
                  <a:schemeClr val="bg1"/>
                </a:solidFill>
                <a:latin typeface="+mj-lt"/>
              </a:rPr>
              <a:t>maintenance</a:t>
            </a:r>
            <a:endParaRPr lang="hu-HU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hu-HU" dirty="0" smtClean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hu-H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0" y="19548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BUREAU FOR INTERNATIONAL LANGUAGE COORDINATION</a:t>
            </a:r>
            <a:b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</a:b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SEMINAR 2016</a:t>
            </a:r>
            <a:endParaRPr lang="hu-H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66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209</Words>
  <Application>Microsoft Office PowerPoint</Application>
  <PresentationFormat>Szélesvásznú</PresentationFormat>
  <Paragraphs>63</Paragraphs>
  <Slides>12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Office-téma</vt:lpstr>
      <vt:lpstr>BUREAU FOR INTERNATIONAL LANGUAGE COORDINATION SEMINAR 24-28 OCTOBER 2016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BUREAU FOR INTERNATIONAL LANGUAGE COORDINATION SEMINAR 24-28 OCTOBER 2016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S. Anikó</dc:creator>
  <cp:lastModifiedBy>S. Anikó</cp:lastModifiedBy>
  <cp:revision>118</cp:revision>
  <dcterms:created xsi:type="dcterms:W3CDTF">2014-06-05T18:27:20Z</dcterms:created>
  <dcterms:modified xsi:type="dcterms:W3CDTF">2016-05-25T04:26:13Z</dcterms:modified>
</cp:coreProperties>
</file>