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2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2" r:id="rId3"/>
    <p:sldId id="366" r:id="rId4"/>
    <p:sldId id="294" r:id="rId5"/>
    <p:sldId id="296" r:id="rId6"/>
    <p:sldId id="297" r:id="rId7"/>
    <p:sldId id="306" r:id="rId8"/>
    <p:sldId id="303" r:id="rId9"/>
    <p:sldId id="295" r:id="rId10"/>
    <p:sldId id="299" r:id="rId11"/>
    <p:sldId id="298" r:id="rId12"/>
    <p:sldId id="334" r:id="rId13"/>
    <p:sldId id="384" r:id="rId14"/>
    <p:sldId id="432" r:id="rId15"/>
    <p:sldId id="305" r:id="rId16"/>
    <p:sldId id="302" r:id="rId17"/>
    <p:sldId id="307" r:id="rId18"/>
    <p:sldId id="312" r:id="rId19"/>
    <p:sldId id="308" r:id="rId20"/>
    <p:sldId id="317" r:id="rId21"/>
    <p:sldId id="315" r:id="rId22"/>
    <p:sldId id="422" r:id="rId23"/>
    <p:sldId id="311" r:id="rId24"/>
    <p:sldId id="423" r:id="rId25"/>
    <p:sldId id="318" r:id="rId26"/>
    <p:sldId id="316" r:id="rId27"/>
    <p:sldId id="408" r:id="rId28"/>
    <p:sldId id="394" r:id="rId29"/>
    <p:sldId id="403" r:id="rId30"/>
    <p:sldId id="397" r:id="rId31"/>
    <p:sldId id="399" r:id="rId32"/>
    <p:sldId id="400" r:id="rId33"/>
    <p:sldId id="430" r:id="rId34"/>
    <p:sldId id="431" r:id="rId35"/>
    <p:sldId id="427" r:id="rId36"/>
    <p:sldId id="425" r:id="rId37"/>
    <p:sldId id="428" r:id="rId38"/>
    <p:sldId id="429" r:id="rId39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3" autoAdjust="0"/>
    <p:restoredTop sz="94660"/>
  </p:normalViewPr>
  <p:slideViewPr>
    <p:cSldViewPr>
      <p:cViewPr varScale="1">
        <p:scale>
          <a:sx n="65" d="100"/>
          <a:sy n="65" d="100"/>
        </p:scale>
        <p:origin x="-152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D4EAF5-FA96-4DF4-A102-35C79D4025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651A66D1-5442-4DDB-B6C6-1C4887F2F10F}">
      <dgm:prSet phldrT="[Texte]"/>
      <dgm:spPr/>
      <dgm:t>
        <a:bodyPr/>
        <a:lstStyle/>
        <a:p>
          <a:r>
            <a:rPr lang="en-CA" noProof="0" dirty="0" smtClean="0"/>
            <a:t>Support roles</a:t>
          </a:r>
          <a:endParaRPr lang="en-CA" noProof="0" dirty="0"/>
        </a:p>
      </dgm:t>
    </dgm:pt>
    <dgm:pt modelId="{E42502D6-9868-4BD6-B3F7-15308E4CE960}" type="parTrans" cxnId="{11951E41-885B-4DDB-9659-4F4621BD1D43}">
      <dgm:prSet/>
      <dgm:spPr/>
      <dgm:t>
        <a:bodyPr/>
        <a:lstStyle/>
        <a:p>
          <a:endParaRPr lang="fr-CA"/>
        </a:p>
      </dgm:t>
    </dgm:pt>
    <dgm:pt modelId="{51C66A38-24CD-4C5D-8040-B47F6FF4435B}" type="sibTrans" cxnId="{11951E41-885B-4DDB-9659-4F4621BD1D43}">
      <dgm:prSet/>
      <dgm:spPr/>
      <dgm:t>
        <a:bodyPr/>
        <a:lstStyle/>
        <a:p>
          <a:endParaRPr lang="fr-CA"/>
        </a:p>
      </dgm:t>
    </dgm:pt>
    <dgm:pt modelId="{7132B09B-B36E-4E45-B64A-2AF868046B68}">
      <dgm:prSet phldrT="[Texte]"/>
      <dgm:spPr/>
      <dgm:t>
        <a:bodyPr/>
        <a:lstStyle/>
        <a:p>
          <a:r>
            <a:rPr lang="en-CA" noProof="0" dirty="0" smtClean="0"/>
            <a:t>Military members  </a:t>
          </a:r>
          <a:endParaRPr lang="en-CA" noProof="0" dirty="0"/>
        </a:p>
      </dgm:t>
    </dgm:pt>
    <dgm:pt modelId="{445496F7-D403-4743-9ABD-D3D248212CE9}" type="parTrans" cxnId="{B22EA637-579E-420C-A5C6-003AB6762FF0}">
      <dgm:prSet/>
      <dgm:spPr/>
      <dgm:t>
        <a:bodyPr/>
        <a:lstStyle/>
        <a:p>
          <a:endParaRPr lang="fr-CA"/>
        </a:p>
      </dgm:t>
    </dgm:pt>
    <dgm:pt modelId="{6E815541-7103-4CF2-A30A-CBC5AB25CC86}" type="sibTrans" cxnId="{B22EA637-579E-420C-A5C6-003AB6762FF0}">
      <dgm:prSet/>
      <dgm:spPr/>
      <dgm:t>
        <a:bodyPr/>
        <a:lstStyle/>
        <a:p>
          <a:endParaRPr lang="fr-CA"/>
        </a:p>
      </dgm:t>
    </dgm:pt>
    <dgm:pt modelId="{80A3BB2D-CBF8-4053-8654-9E5B81A0F2E1}">
      <dgm:prSet phldrT="[Texte]"/>
      <dgm:spPr/>
      <dgm:t>
        <a:bodyPr/>
        <a:lstStyle/>
        <a:p>
          <a:r>
            <a:rPr lang="en-CA" noProof="0" dirty="0" smtClean="0"/>
            <a:t>Support roles</a:t>
          </a:r>
          <a:endParaRPr lang="en-CA" noProof="0" dirty="0"/>
        </a:p>
      </dgm:t>
    </dgm:pt>
    <dgm:pt modelId="{08E8E85F-FA28-488D-8F39-D5A9DAE1F79C}" type="parTrans" cxnId="{5E69E7AE-FDD1-4760-BE82-F227C4E0124D}">
      <dgm:prSet/>
      <dgm:spPr/>
      <dgm:t>
        <a:bodyPr/>
        <a:lstStyle/>
        <a:p>
          <a:endParaRPr lang="fr-CA"/>
        </a:p>
      </dgm:t>
    </dgm:pt>
    <dgm:pt modelId="{1409C038-DDF0-4427-B3FF-06B7687F0188}" type="sibTrans" cxnId="{5E69E7AE-FDD1-4760-BE82-F227C4E0124D}">
      <dgm:prSet/>
      <dgm:spPr/>
      <dgm:t>
        <a:bodyPr/>
        <a:lstStyle/>
        <a:p>
          <a:endParaRPr lang="fr-CA"/>
        </a:p>
      </dgm:t>
    </dgm:pt>
    <dgm:pt modelId="{51700DCE-1A90-4DCD-8619-6E852315ED2E}">
      <dgm:prSet phldrT="[Texte]"/>
      <dgm:spPr/>
      <dgm:t>
        <a:bodyPr/>
        <a:lstStyle/>
        <a:p>
          <a:r>
            <a:rPr lang="en-CA" noProof="0" dirty="0" smtClean="0"/>
            <a:t>Civilian employees  </a:t>
          </a:r>
          <a:endParaRPr lang="en-CA" noProof="0" dirty="0"/>
        </a:p>
      </dgm:t>
    </dgm:pt>
    <dgm:pt modelId="{BBC633B9-6E70-4FFF-9C82-AB829BBADE21}" type="sibTrans" cxnId="{29832199-8E52-4BB4-A369-A586E714CBE8}">
      <dgm:prSet/>
      <dgm:spPr/>
      <dgm:t>
        <a:bodyPr/>
        <a:lstStyle/>
        <a:p>
          <a:endParaRPr lang="fr-CA"/>
        </a:p>
      </dgm:t>
    </dgm:pt>
    <dgm:pt modelId="{0CD26687-902D-4867-B417-DD225585B58E}" type="parTrans" cxnId="{29832199-8E52-4BB4-A369-A586E714CBE8}">
      <dgm:prSet/>
      <dgm:spPr/>
      <dgm:t>
        <a:bodyPr/>
        <a:lstStyle/>
        <a:p>
          <a:endParaRPr lang="fr-CA"/>
        </a:p>
      </dgm:t>
    </dgm:pt>
    <dgm:pt modelId="{33112A91-8FE2-4A88-84A9-41AAEACF4802}">
      <dgm:prSet phldrT="[Texte]"/>
      <dgm:spPr/>
      <dgm:t>
        <a:bodyPr/>
        <a:lstStyle/>
        <a:p>
          <a:r>
            <a:rPr lang="en-CA" noProof="0" dirty="0" smtClean="0"/>
            <a:t>Specialists</a:t>
          </a:r>
          <a:endParaRPr lang="en-CA" noProof="0" dirty="0"/>
        </a:p>
      </dgm:t>
    </dgm:pt>
    <dgm:pt modelId="{8F8760B3-8C6B-473A-83B6-494270B3F9B8}" type="parTrans" cxnId="{9F2080C6-8779-457E-BF06-D3C03A68116A}">
      <dgm:prSet/>
      <dgm:spPr/>
      <dgm:t>
        <a:bodyPr/>
        <a:lstStyle/>
        <a:p>
          <a:endParaRPr lang="fr-CA"/>
        </a:p>
      </dgm:t>
    </dgm:pt>
    <dgm:pt modelId="{2F22E5A1-785A-4378-A114-9ED2C629AE22}" type="sibTrans" cxnId="{9F2080C6-8779-457E-BF06-D3C03A68116A}">
      <dgm:prSet/>
      <dgm:spPr/>
      <dgm:t>
        <a:bodyPr/>
        <a:lstStyle/>
        <a:p>
          <a:endParaRPr lang="fr-CA"/>
        </a:p>
      </dgm:t>
    </dgm:pt>
    <dgm:pt modelId="{4BFEBBEB-0606-45B1-B455-0F8783798747}">
      <dgm:prSet phldrT="[Texte]"/>
      <dgm:spPr/>
      <dgm:t>
        <a:bodyPr/>
        <a:lstStyle/>
        <a:p>
          <a:r>
            <a:rPr lang="en-CA" noProof="0" dirty="0" smtClean="0"/>
            <a:t>Specialists (doctors, lawyers, etc.)</a:t>
          </a:r>
          <a:endParaRPr lang="en-CA" noProof="0" dirty="0"/>
        </a:p>
      </dgm:t>
    </dgm:pt>
    <dgm:pt modelId="{0FDE4E7D-DC56-4EB8-A444-727A7EF0ACFA}" type="parTrans" cxnId="{678B0D97-0A61-415B-A06C-08E44A7D4FFF}">
      <dgm:prSet/>
      <dgm:spPr/>
      <dgm:t>
        <a:bodyPr/>
        <a:lstStyle/>
        <a:p>
          <a:endParaRPr lang="fr-CA"/>
        </a:p>
      </dgm:t>
    </dgm:pt>
    <dgm:pt modelId="{5954CA7B-80DF-4FA5-BB3E-DA72E048DFE9}" type="sibTrans" cxnId="{678B0D97-0A61-415B-A06C-08E44A7D4FFF}">
      <dgm:prSet/>
      <dgm:spPr/>
      <dgm:t>
        <a:bodyPr/>
        <a:lstStyle/>
        <a:p>
          <a:endParaRPr lang="fr-CA"/>
        </a:p>
      </dgm:t>
    </dgm:pt>
    <dgm:pt modelId="{442403EA-239C-489A-8F16-821B2A10FF00}">
      <dgm:prSet phldrT="[Texte]"/>
      <dgm:spPr/>
      <dgm:t>
        <a:bodyPr/>
        <a:lstStyle/>
        <a:p>
          <a:r>
            <a:rPr lang="en-CA" noProof="0" dirty="0" smtClean="0"/>
            <a:t>Warriors </a:t>
          </a:r>
          <a:endParaRPr lang="en-CA" noProof="0" dirty="0"/>
        </a:p>
      </dgm:t>
    </dgm:pt>
    <dgm:pt modelId="{033F7094-B2F9-452E-A089-E96612955822}" type="parTrans" cxnId="{34D8F528-DE19-4EC3-9DBB-8B7D23FD9F70}">
      <dgm:prSet/>
      <dgm:spPr/>
      <dgm:t>
        <a:bodyPr/>
        <a:lstStyle/>
        <a:p>
          <a:endParaRPr lang="fr-CA"/>
        </a:p>
      </dgm:t>
    </dgm:pt>
    <dgm:pt modelId="{2D0F5CDA-DAAE-46CB-901A-8E650B64D754}" type="sibTrans" cxnId="{34D8F528-DE19-4EC3-9DBB-8B7D23FD9F70}">
      <dgm:prSet/>
      <dgm:spPr/>
      <dgm:t>
        <a:bodyPr/>
        <a:lstStyle/>
        <a:p>
          <a:endParaRPr lang="fr-CA"/>
        </a:p>
      </dgm:t>
    </dgm:pt>
    <dgm:pt modelId="{4A161F81-0450-4764-A4F2-1A4457A0E07C}">
      <dgm:prSet phldrT="[Texte]"/>
      <dgm:spPr/>
      <dgm:t>
        <a:bodyPr/>
        <a:lstStyle/>
        <a:p>
          <a:r>
            <a:rPr lang="en-CA" noProof="0" dirty="0" smtClean="0"/>
            <a:t>Leaders</a:t>
          </a:r>
          <a:endParaRPr lang="en-CA" noProof="0" dirty="0"/>
        </a:p>
      </dgm:t>
    </dgm:pt>
    <dgm:pt modelId="{927B084C-EF40-4E1C-8C96-9000D7D7F086}" type="parTrans" cxnId="{E73D1B6B-198E-4267-8F69-79589B84031E}">
      <dgm:prSet/>
      <dgm:spPr/>
      <dgm:t>
        <a:bodyPr/>
        <a:lstStyle/>
        <a:p>
          <a:endParaRPr lang="fr-CA"/>
        </a:p>
      </dgm:t>
    </dgm:pt>
    <dgm:pt modelId="{36C9D1E2-620F-4899-BFF3-287C4A30620A}" type="sibTrans" cxnId="{E73D1B6B-198E-4267-8F69-79589B84031E}">
      <dgm:prSet/>
      <dgm:spPr/>
      <dgm:t>
        <a:bodyPr/>
        <a:lstStyle/>
        <a:p>
          <a:endParaRPr lang="fr-CA"/>
        </a:p>
      </dgm:t>
    </dgm:pt>
    <dgm:pt modelId="{7D7C3D27-F4B9-4207-9FEA-8BC9CFFFFD47}" type="pres">
      <dgm:prSet presAssocID="{EED4EAF5-FA96-4DF4-A102-35C79D4025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64DBCB8D-1571-4B46-BDA7-C42459395C04}" type="pres">
      <dgm:prSet presAssocID="{51700DCE-1A90-4DCD-8619-6E852315ED2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FB7EB21B-A702-4480-9EC2-47DF8F1CE00E}" type="pres">
      <dgm:prSet presAssocID="{51700DCE-1A90-4DCD-8619-6E852315ED2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EA22A779-ECC8-4C8A-87E5-6261C3F87598}" type="pres">
      <dgm:prSet presAssocID="{7132B09B-B36E-4E45-B64A-2AF868046B6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C6659C5-1FEF-4F1D-B519-707FE46FB1C0}" type="pres">
      <dgm:prSet presAssocID="{7132B09B-B36E-4E45-B64A-2AF868046B6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98172DB7-83E1-4E1F-81AF-E398D6F364CB}" type="presOf" srcId="{442403EA-239C-489A-8F16-821B2A10FF00}" destId="{CC6659C5-1FEF-4F1D-B519-707FE46FB1C0}" srcOrd="0" destOrd="2" presId="urn:microsoft.com/office/officeart/2005/8/layout/vList2"/>
    <dgm:cxn modelId="{9F2080C6-8779-457E-BF06-D3C03A68116A}" srcId="{51700DCE-1A90-4DCD-8619-6E852315ED2E}" destId="{33112A91-8FE2-4A88-84A9-41AAEACF4802}" srcOrd="1" destOrd="0" parTransId="{8F8760B3-8C6B-473A-83B6-494270B3F9B8}" sibTransId="{2F22E5A1-785A-4378-A114-9ED2C629AE22}"/>
    <dgm:cxn modelId="{54302C3C-9B29-43BD-934C-4EB340C1DB3E}" type="presOf" srcId="{7132B09B-B36E-4E45-B64A-2AF868046B68}" destId="{EA22A779-ECC8-4C8A-87E5-6261C3F87598}" srcOrd="0" destOrd="0" presId="urn:microsoft.com/office/officeart/2005/8/layout/vList2"/>
    <dgm:cxn modelId="{DC8F3816-B637-4F79-A3FC-7C37FCF13EF0}" type="presOf" srcId="{4A161F81-0450-4764-A4F2-1A4457A0E07C}" destId="{CC6659C5-1FEF-4F1D-B519-707FE46FB1C0}" srcOrd="0" destOrd="3" presId="urn:microsoft.com/office/officeart/2005/8/layout/vList2"/>
    <dgm:cxn modelId="{98219717-1257-4278-A54C-D3C623BD8322}" type="presOf" srcId="{51700DCE-1A90-4DCD-8619-6E852315ED2E}" destId="{64DBCB8D-1571-4B46-BDA7-C42459395C04}" srcOrd="0" destOrd="0" presId="urn:microsoft.com/office/officeart/2005/8/layout/vList2"/>
    <dgm:cxn modelId="{022D5948-E146-4D28-8CC7-F4BB181EDE07}" type="presOf" srcId="{EED4EAF5-FA96-4DF4-A102-35C79D4025EE}" destId="{7D7C3D27-F4B9-4207-9FEA-8BC9CFFFFD47}" srcOrd="0" destOrd="0" presId="urn:microsoft.com/office/officeart/2005/8/layout/vList2"/>
    <dgm:cxn modelId="{201B3EA1-712B-4EDA-869C-E57B39DE9746}" type="presOf" srcId="{4BFEBBEB-0606-45B1-B455-0F8783798747}" destId="{CC6659C5-1FEF-4F1D-B519-707FE46FB1C0}" srcOrd="0" destOrd="1" presId="urn:microsoft.com/office/officeart/2005/8/layout/vList2"/>
    <dgm:cxn modelId="{C323D1E0-BEFC-4B40-8A82-0B0E7A31C535}" type="presOf" srcId="{33112A91-8FE2-4A88-84A9-41AAEACF4802}" destId="{FB7EB21B-A702-4480-9EC2-47DF8F1CE00E}" srcOrd="0" destOrd="1" presId="urn:microsoft.com/office/officeart/2005/8/layout/vList2"/>
    <dgm:cxn modelId="{5E69E7AE-FDD1-4760-BE82-F227C4E0124D}" srcId="{7132B09B-B36E-4E45-B64A-2AF868046B68}" destId="{80A3BB2D-CBF8-4053-8654-9E5B81A0F2E1}" srcOrd="0" destOrd="0" parTransId="{08E8E85F-FA28-488D-8F39-D5A9DAE1F79C}" sibTransId="{1409C038-DDF0-4427-B3FF-06B7687F0188}"/>
    <dgm:cxn modelId="{29832199-8E52-4BB4-A369-A586E714CBE8}" srcId="{EED4EAF5-FA96-4DF4-A102-35C79D4025EE}" destId="{51700DCE-1A90-4DCD-8619-6E852315ED2E}" srcOrd="0" destOrd="0" parTransId="{0CD26687-902D-4867-B417-DD225585B58E}" sibTransId="{BBC633B9-6E70-4FFF-9C82-AB829BBADE21}"/>
    <dgm:cxn modelId="{678B0D97-0A61-415B-A06C-08E44A7D4FFF}" srcId="{7132B09B-B36E-4E45-B64A-2AF868046B68}" destId="{4BFEBBEB-0606-45B1-B455-0F8783798747}" srcOrd="1" destOrd="0" parTransId="{0FDE4E7D-DC56-4EB8-A444-727A7EF0ACFA}" sibTransId="{5954CA7B-80DF-4FA5-BB3E-DA72E048DFE9}"/>
    <dgm:cxn modelId="{B22EA637-579E-420C-A5C6-003AB6762FF0}" srcId="{EED4EAF5-FA96-4DF4-A102-35C79D4025EE}" destId="{7132B09B-B36E-4E45-B64A-2AF868046B68}" srcOrd="1" destOrd="0" parTransId="{445496F7-D403-4743-9ABD-D3D248212CE9}" sibTransId="{6E815541-7103-4CF2-A30A-CBC5AB25CC86}"/>
    <dgm:cxn modelId="{11951E41-885B-4DDB-9659-4F4621BD1D43}" srcId="{51700DCE-1A90-4DCD-8619-6E852315ED2E}" destId="{651A66D1-5442-4DDB-B6C6-1C4887F2F10F}" srcOrd="0" destOrd="0" parTransId="{E42502D6-9868-4BD6-B3F7-15308E4CE960}" sibTransId="{51C66A38-24CD-4C5D-8040-B47F6FF4435B}"/>
    <dgm:cxn modelId="{B627860C-A85B-4FF0-8470-1408210C2D46}" type="presOf" srcId="{651A66D1-5442-4DDB-B6C6-1C4887F2F10F}" destId="{FB7EB21B-A702-4480-9EC2-47DF8F1CE00E}" srcOrd="0" destOrd="0" presId="urn:microsoft.com/office/officeart/2005/8/layout/vList2"/>
    <dgm:cxn modelId="{5A4605BA-0A49-4368-BDFD-61CEB62F071A}" type="presOf" srcId="{80A3BB2D-CBF8-4053-8654-9E5B81A0F2E1}" destId="{CC6659C5-1FEF-4F1D-B519-707FE46FB1C0}" srcOrd="0" destOrd="0" presId="urn:microsoft.com/office/officeart/2005/8/layout/vList2"/>
    <dgm:cxn modelId="{E73D1B6B-198E-4267-8F69-79589B84031E}" srcId="{7132B09B-B36E-4E45-B64A-2AF868046B68}" destId="{4A161F81-0450-4764-A4F2-1A4457A0E07C}" srcOrd="3" destOrd="0" parTransId="{927B084C-EF40-4E1C-8C96-9000D7D7F086}" sibTransId="{36C9D1E2-620F-4899-BFF3-287C4A30620A}"/>
    <dgm:cxn modelId="{34D8F528-DE19-4EC3-9DBB-8B7D23FD9F70}" srcId="{7132B09B-B36E-4E45-B64A-2AF868046B68}" destId="{442403EA-239C-489A-8F16-821B2A10FF00}" srcOrd="2" destOrd="0" parTransId="{033F7094-B2F9-452E-A089-E96612955822}" sibTransId="{2D0F5CDA-DAAE-46CB-901A-8E650B64D754}"/>
    <dgm:cxn modelId="{A828F815-C865-4339-9AE2-69F242D9F434}" type="presParOf" srcId="{7D7C3D27-F4B9-4207-9FEA-8BC9CFFFFD47}" destId="{64DBCB8D-1571-4B46-BDA7-C42459395C04}" srcOrd="0" destOrd="0" presId="urn:microsoft.com/office/officeart/2005/8/layout/vList2"/>
    <dgm:cxn modelId="{32DF8DDA-5571-4F8F-8491-6F23DCACA228}" type="presParOf" srcId="{7D7C3D27-F4B9-4207-9FEA-8BC9CFFFFD47}" destId="{FB7EB21B-A702-4480-9EC2-47DF8F1CE00E}" srcOrd="1" destOrd="0" presId="urn:microsoft.com/office/officeart/2005/8/layout/vList2"/>
    <dgm:cxn modelId="{50538D27-F50D-46F2-BAAB-002B9DF02F2A}" type="presParOf" srcId="{7D7C3D27-F4B9-4207-9FEA-8BC9CFFFFD47}" destId="{EA22A779-ECC8-4C8A-87E5-6261C3F87598}" srcOrd="2" destOrd="0" presId="urn:microsoft.com/office/officeart/2005/8/layout/vList2"/>
    <dgm:cxn modelId="{9591BA23-3CCB-471B-98F6-375906F9CBD2}" type="presParOf" srcId="{7D7C3D27-F4B9-4207-9FEA-8BC9CFFFFD47}" destId="{CC6659C5-1FEF-4F1D-B519-707FE46FB1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2A5F26-5009-4C71-ABE7-183D2133E77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64949D2C-1629-40DB-ADCE-E443B4CE9E91}">
      <dgm:prSet phldrT="[Texte]"/>
      <dgm:spPr/>
      <dgm:t>
        <a:bodyPr/>
        <a:lstStyle/>
        <a:p>
          <a:r>
            <a:rPr lang="en-CA" noProof="0" dirty="0" smtClean="0"/>
            <a:t>Skills</a:t>
          </a:r>
          <a:endParaRPr lang="en-CA" noProof="0" dirty="0"/>
        </a:p>
      </dgm:t>
    </dgm:pt>
    <dgm:pt modelId="{396E85A7-958B-4118-859E-997C213209AF}" type="parTrans" cxnId="{0F8D1F3A-9529-404B-B1C7-4261530F97E0}">
      <dgm:prSet/>
      <dgm:spPr/>
      <dgm:t>
        <a:bodyPr/>
        <a:lstStyle/>
        <a:p>
          <a:endParaRPr lang="fr-CA"/>
        </a:p>
      </dgm:t>
    </dgm:pt>
    <dgm:pt modelId="{CAC3EA96-93BF-4A70-B196-C80376E7E5F2}" type="sibTrans" cxnId="{0F8D1F3A-9529-404B-B1C7-4261530F97E0}">
      <dgm:prSet/>
      <dgm:spPr/>
      <dgm:t>
        <a:bodyPr/>
        <a:lstStyle/>
        <a:p>
          <a:endParaRPr lang="fr-CA"/>
        </a:p>
      </dgm:t>
    </dgm:pt>
    <dgm:pt modelId="{37604939-FE09-47EC-8AC0-7602492663AB}">
      <dgm:prSet phldrT="[Texte]"/>
      <dgm:spPr/>
      <dgm:t>
        <a:bodyPr/>
        <a:lstStyle/>
        <a:p>
          <a:r>
            <a:rPr lang="en-CA" b="1" noProof="0" dirty="0" smtClean="0"/>
            <a:t>1. Reading</a:t>
          </a:r>
          <a:endParaRPr lang="en-CA" b="1" noProof="0" dirty="0"/>
        </a:p>
      </dgm:t>
    </dgm:pt>
    <dgm:pt modelId="{95C8F672-D3EC-487D-A114-E9426A97A5C9}" type="parTrans" cxnId="{2893D608-033B-423A-9E1C-0225CE874940}">
      <dgm:prSet/>
      <dgm:spPr/>
      <dgm:t>
        <a:bodyPr/>
        <a:lstStyle/>
        <a:p>
          <a:endParaRPr lang="fr-CA"/>
        </a:p>
      </dgm:t>
    </dgm:pt>
    <dgm:pt modelId="{FB86E1DB-B7F1-44D9-9EC3-05763BD62C71}" type="sibTrans" cxnId="{2893D608-033B-423A-9E1C-0225CE874940}">
      <dgm:prSet/>
      <dgm:spPr/>
      <dgm:t>
        <a:bodyPr/>
        <a:lstStyle/>
        <a:p>
          <a:endParaRPr lang="fr-CA"/>
        </a:p>
      </dgm:t>
    </dgm:pt>
    <dgm:pt modelId="{BEAD73E8-626F-4A7A-B04D-DB1A619990E9}">
      <dgm:prSet phldrT="[Texte]"/>
      <dgm:spPr/>
      <dgm:t>
        <a:bodyPr/>
        <a:lstStyle/>
        <a:p>
          <a:r>
            <a:rPr lang="en-CA" noProof="0" dirty="0" smtClean="0">
              <a:solidFill>
                <a:schemeClr val="bg1">
                  <a:lumMod val="50000"/>
                </a:schemeClr>
              </a:solidFill>
            </a:rPr>
            <a:t>3. Writing</a:t>
          </a:r>
          <a:endParaRPr lang="en-CA" noProof="0" dirty="0">
            <a:solidFill>
              <a:schemeClr val="bg1">
                <a:lumMod val="50000"/>
              </a:schemeClr>
            </a:solidFill>
          </a:endParaRPr>
        </a:p>
      </dgm:t>
    </dgm:pt>
    <dgm:pt modelId="{9FE3D765-E781-46EF-AC00-2D8D3CCCA0B8}" type="parTrans" cxnId="{156B8DAA-6485-4806-8E4F-875F3E249914}">
      <dgm:prSet/>
      <dgm:spPr/>
      <dgm:t>
        <a:bodyPr/>
        <a:lstStyle/>
        <a:p>
          <a:endParaRPr lang="fr-CA"/>
        </a:p>
      </dgm:t>
    </dgm:pt>
    <dgm:pt modelId="{3664901A-92D4-48DE-BCA6-CE8E07B6DCD0}" type="sibTrans" cxnId="{156B8DAA-6485-4806-8E4F-875F3E249914}">
      <dgm:prSet/>
      <dgm:spPr/>
      <dgm:t>
        <a:bodyPr/>
        <a:lstStyle/>
        <a:p>
          <a:endParaRPr lang="fr-CA"/>
        </a:p>
      </dgm:t>
    </dgm:pt>
    <dgm:pt modelId="{B4882B91-B0EF-4820-A03B-A613A7D1E5E1}">
      <dgm:prSet phldrT="[Texte]"/>
      <dgm:spPr/>
      <dgm:t>
        <a:bodyPr/>
        <a:lstStyle/>
        <a:p>
          <a:r>
            <a:rPr lang="en-CA" noProof="0" dirty="0" smtClean="0"/>
            <a:t>Learning Strategies</a:t>
          </a:r>
          <a:endParaRPr lang="en-CA" noProof="0" dirty="0"/>
        </a:p>
      </dgm:t>
    </dgm:pt>
    <dgm:pt modelId="{AD00E12A-A185-46D5-97CD-EFEE7554D072}" type="parTrans" cxnId="{65F3B8EB-F183-4FFC-A51E-C0F8FAF16752}">
      <dgm:prSet/>
      <dgm:spPr/>
      <dgm:t>
        <a:bodyPr/>
        <a:lstStyle/>
        <a:p>
          <a:endParaRPr lang="fr-CA"/>
        </a:p>
      </dgm:t>
    </dgm:pt>
    <dgm:pt modelId="{EF00F94A-6D4D-40EA-87BD-DDC9E949EBA7}" type="sibTrans" cxnId="{65F3B8EB-F183-4FFC-A51E-C0F8FAF16752}">
      <dgm:prSet/>
      <dgm:spPr/>
      <dgm:t>
        <a:bodyPr/>
        <a:lstStyle/>
        <a:p>
          <a:endParaRPr lang="fr-CA"/>
        </a:p>
      </dgm:t>
    </dgm:pt>
    <dgm:pt modelId="{023CE3D1-08CB-4505-9386-8920CBDD5A75}">
      <dgm:prSet phldrT="[Texte]"/>
      <dgm:spPr/>
      <dgm:t>
        <a:bodyPr/>
        <a:lstStyle/>
        <a:p>
          <a:r>
            <a:rPr lang="en-CA" b="1" noProof="0" dirty="0" smtClean="0"/>
            <a:t>1. Social (74%)</a:t>
          </a:r>
          <a:endParaRPr lang="en-CA" b="1" noProof="0" dirty="0"/>
        </a:p>
      </dgm:t>
    </dgm:pt>
    <dgm:pt modelId="{38A017D3-5113-44A6-A3D2-7202D51E8710}" type="parTrans" cxnId="{C93CB814-05CB-49DB-B07A-955DCAF3D879}">
      <dgm:prSet/>
      <dgm:spPr/>
      <dgm:t>
        <a:bodyPr/>
        <a:lstStyle/>
        <a:p>
          <a:endParaRPr lang="fr-CA"/>
        </a:p>
      </dgm:t>
    </dgm:pt>
    <dgm:pt modelId="{6BDA1671-7580-482E-A784-24485A6ECF72}" type="sibTrans" cxnId="{C93CB814-05CB-49DB-B07A-955DCAF3D879}">
      <dgm:prSet/>
      <dgm:spPr/>
      <dgm:t>
        <a:bodyPr/>
        <a:lstStyle/>
        <a:p>
          <a:endParaRPr lang="fr-CA"/>
        </a:p>
      </dgm:t>
    </dgm:pt>
    <dgm:pt modelId="{63966A99-C7B3-4AC1-8F95-76FCD19983F6}">
      <dgm:prSet phldrT="[Texte]"/>
      <dgm:spPr/>
      <dgm:t>
        <a:bodyPr/>
        <a:lstStyle/>
        <a:p>
          <a:r>
            <a:rPr lang="en-CA" noProof="0" dirty="0" smtClean="0"/>
            <a:t>3. Compensatory (69%)</a:t>
          </a:r>
          <a:endParaRPr lang="en-CA" noProof="0" dirty="0"/>
        </a:p>
      </dgm:t>
    </dgm:pt>
    <dgm:pt modelId="{CA9DD25E-0601-4F64-B3F1-A501D15023B9}" type="parTrans" cxnId="{F9308C67-E36E-4349-B47A-BCA35D6CE4D9}">
      <dgm:prSet/>
      <dgm:spPr/>
      <dgm:t>
        <a:bodyPr/>
        <a:lstStyle/>
        <a:p>
          <a:endParaRPr lang="fr-CA"/>
        </a:p>
      </dgm:t>
    </dgm:pt>
    <dgm:pt modelId="{BAA7484D-8150-4465-B9D7-3548E4DC9140}" type="sibTrans" cxnId="{F9308C67-E36E-4349-B47A-BCA35D6CE4D9}">
      <dgm:prSet/>
      <dgm:spPr/>
      <dgm:t>
        <a:bodyPr/>
        <a:lstStyle/>
        <a:p>
          <a:endParaRPr lang="fr-CA"/>
        </a:p>
      </dgm:t>
    </dgm:pt>
    <dgm:pt modelId="{4DB5C1D1-ABF1-4803-88B2-EADF33085BF5}">
      <dgm:prSet phldrT="[Texte]"/>
      <dgm:spPr/>
      <dgm:t>
        <a:bodyPr/>
        <a:lstStyle/>
        <a:p>
          <a:r>
            <a:rPr lang="en-CA" b="1" noProof="0" dirty="0" smtClean="0"/>
            <a:t>2. Basic knowledge</a:t>
          </a:r>
          <a:endParaRPr lang="en-CA" b="1" noProof="0" dirty="0"/>
        </a:p>
      </dgm:t>
    </dgm:pt>
    <dgm:pt modelId="{7945D749-25A0-4280-9351-5FD339463229}" type="parTrans" cxnId="{B96394D8-1512-4B61-9644-3166C46C6ED6}">
      <dgm:prSet/>
      <dgm:spPr/>
      <dgm:t>
        <a:bodyPr/>
        <a:lstStyle/>
        <a:p>
          <a:endParaRPr lang="fr-CA"/>
        </a:p>
      </dgm:t>
    </dgm:pt>
    <dgm:pt modelId="{AA8EA8F8-6504-4B02-A490-AD7A4F8BBD4F}" type="sibTrans" cxnId="{B96394D8-1512-4B61-9644-3166C46C6ED6}">
      <dgm:prSet/>
      <dgm:spPr/>
      <dgm:t>
        <a:bodyPr/>
        <a:lstStyle/>
        <a:p>
          <a:endParaRPr lang="fr-CA"/>
        </a:p>
      </dgm:t>
    </dgm:pt>
    <dgm:pt modelId="{FCEAB7C6-B952-4A44-824D-21B84FE8F815}">
      <dgm:prSet phldrT="[Texte]"/>
      <dgm:spPr/>
      <dgm:t>
        <a:bodyPr/>
        <a:lstStyle/>
        <a:p>
          <a:r>
            <a:rPr lang="en-CA" b="1" noProof="0" dirty="0" smtClean="0"/>
            <a:t>2. Cognitive (71%)</a:t>
          </a:r>
          <a:endParaRPr lang="en-CA" b="1" noProof="0" dirty="0"/>
        </a:p>
      </dgm:t>
    </dgm:pt>
    <dgm:pt modelId="{38FBC30C-33BC-4438-8803-87F82C6CB6A7}" type="parTrans" cxnId="{D059E30B-6841-4CD1-8EA9-2E548BB252C0}">
      <dgm:prSet/>
      <dgm:spPr/>
      <dgm:t>
        <a:bodyPr/>
        <a:lstStyle/>
        <a:p>
          <a:endParaRPr lang="fr-CA"/>
        </a:p>
      </dgm:t>
    </dgm:pt>
    <dgm:pt modelId="{54B4748D-1C80-4B3E-BE77-1F15E8911AE8}" type="sibTrans" cxnId="{D059E30B-6841-4CD1-8EA9-2E548BB252C0}">
      <dgm:prSet/>
      <dgm:spPr/>
      <dgm:t>
        <a:bodyPr/>
        <a:lstStyle/>
        <a:p>
          <a:endParaRPr lang="fr-CA"/>
        </a:p>
      </dgm:t>
    </dgm:pt>
    <dgm:pt modelId="{5650E14D-5F47-44A1-98A3-011F0B2A9116}">
      <dgm:prSet phldrT="[Texte]"/>
      <dgm:spPr/>
      <dgm:t>
        <a:bodyPr/>
        <a:lstStyle/>
        <a:p>
          <a:r>
            <a:rPr lang="en-CA" noProof="0" dirty="0" smtClean="0">
              <a:solidFill>
                <a:schemeClr val="bg1">
                  <a:lumMod val="50000"/>
                </a:schemeClr>
              </a:solidFill>
            </a:rPr>
            <a:t>4. Conversing</a:t>
          </a:r>
          <a:endParaRPr lang="en-CA" noProof="0" dirty="0">
            <a:solidFill>
              <a:schemeClr val="bg1">
                <a:lumMod val="50000"/>
              </a:schemeClr>
            </a:solidFill>
          </a:endParaRPr>
        </a:p>
      </dgm:t>
    </dgm:pt>
    <dgm:pt modelId="{FB3C8150-4E28-47CE-B57A-1784CC638F8D}" type="parTrans" cxnId="{966B5D30-AB11-4303-A2FC-D167B8FCCE09}">
      <dgm:prSet/>
      <dgm:spPr/>
      <dgm:t>
        <a:bodyPr/>
        <a:lstStyle/>
        <a:p>
          <a:endParaRPr lang="fr-CA"/>
        </a:p>
      </dgm:t>
    </dgm:pt>
    <dgm:pt modelId="{F40E23B5-4E5A-4258-9158-D26EADF7041A}" type="sibTrans" cxnId="{966B5D30-AB11-4303-A2FC-D167B8FCCE09}">
      <dgm:prSet/>
      <dgm:spPr/>
      <dgm:t>
        <a:bodyPr/>
        <a:lstStyle/>
        <a:p>
          <a:endParaRPr lang="fr-CA"/>
        </a:p>
      </dgm:t>
    </dgm:pt>
    <dgm:pt modelId="{E1212F2F-BDF9-420F-85D0-B64C71B2E858}">
      <dgm:prSet phldrT="[Texte]"/>
      <dgm:spPr/>
      <dgm:t>
        <a:bodyPr/>
        <a:lstStyle/>
        <a:p>
          <a:r>
            <a:rPr lang="en-CA" noProof="0" dirty="0" smtClean="0">
              <a:solidFill>
                <a:schemeClr val="bg1">
                  <a:lumMod val="50000"/>
                </a:schemeClr>
              </a:solidFill>
            </a:rPr>
            <a:t>5. Memorizing</a:t>
          </a:r>
          <a:endParaRPr lang="en-CA" noProof="0" dirty="0">
            <a:solidFill>
              <a:schemeClr val="bg1">
                <a:lumMod val="50000"/>
              </a:schemeClr>
            </a:solidFill>
          </a:endParaRPr>
        </a:p>
      </dgm:t>
    </dgm:pt>
    <dgm:pt modelId="{1C45992B-8529-44BA-A41F-9786F6754BE9}" type="parTrans" cxnId="{838D2230-663F-4E4A-8E30-D0B084644455}">
      <dgm:prSet/>
      <dgm:spPr/>
      <dgm:t>
        <a:bodyPr/>
        <a:lstStyle/>
        <a:p>
          <a:endParaRPr lang="fr-CA"/>
        </a:p>
      </dgm:t>
    </dgm:pt>
    <dgm:pt modelId="{0C23CDB0-38F1-4A01-B9BD-CDFC83F48CFD}" type="sibTrans" cxnId="{838D2230-663F-4E4A-8E30-D0B084644455}">
      <dgm:prSet/>
      <dgm:spPr/>
      <dgm:t>
        <a:bodyPr/>
        <a:lstStyle/>
        <a:p>
          <a:endParaRPr lang="fr-CA"/>
        </a:p>
      </dgm:t>
    </dgm:pt>
    <dgm:pt modelId="{DB5C1683-62D8-4100-A06F-A17B179CD97E}">
      <dgm:prSet phldrT="[Texte]"/>
      <dgm:spPr/>
      <dgm:t>
        <a:bodyPr/>
        <a:lstStyle/>
        <a:p>
          <a:r>
            <a:rPr lang="en-CA" noProof="0" dirty="0" smtClean="0">
              <a:solidFill>
                <a:schemeClr val="bg1">
                  <a:lumMod val="50000"/>
                </a:schemeClr>
              </a:solidFill>
            </a:rPr>
            <a:t>6. Vocabulary</a:t>
          </a:r>
          <a:endParaRPr lang="en-CA" noProof="0" dirty="0">
            <a:solidFill>
              <a:schemeClr val="bg1">
                <a:lumMod val="50000"/>
              </a:schemeClr>
            </a:solidFill>
          </a:endParaRPr>
        </a:p>
      </dgm:t>
    </dgm:pt>
    <dgm:pt modelId="{3CBD4ACE-26B2-4B2E-A355-6D8F5E73D976}" type="parTrans" cxnId="{4DEAFE92-9EC3-466C-BB78-0DB81579246F}">
      <dgm:prSet/>
      <dgm:spPr/>
      <dgm:t>
        <a:bodyPr/>
        <a:lstStyle/>
        <a:p>
          <a:endParaRPr lang="fr-CA"/>
        </a:p>
      </dgm:t>
    </dgm:pt>
    <dgm:pt modelId="{A3B39B68-48FB-414B-8234-A8C47DF8DE75}" type="sibTrans" cxnId="{4DEAFE92-9EC3-466C-BB78-0DB81579246F}">
      <dgm:prSet/>
      <dgm:spPr/>
      <dgm:t>
        <a:bodyPr/>
        <a:lstStyle/>
        <a:p>
          <a:endParaRPr lang="fr-CA"/>
        </a:p>
      </dgm:t>
    </dgm:pt>
    <dgm:pt modelId="{5C354EA7-D0EF-4EDE-99F0-7965877E94C5}">
      <dgm:prSet phldrT="[Texte]"/>
      <dgm:spPr/>
      <dgm:t>
        <a:bodyPr/>
        <a:lstStyle/>
        <a:p>
          <a:r>
            <a:rPr lang="en-CA" noProof="0" dirty="0" smtClean="0"/>
            <a:t>4. Memorization (61%)</a:t>
          </a:r>
          <a:endParaRPr lang="en-CA" noProof="0" dirty="0"/>
        </a:p>
      </dgm:t>
    </dgm:pt>
    <dgm:pt modelId="{EA670478-C0CF-40A6-B04A-FDD1B6ECE7C4}" type="parTrans" cxnId="{B6A57F1E-ABCD-4DD3-BE25-516521197B6E}">
      <dgm:prSet/>
      <dgm:spPr/>
      <dgm:t>
        <a:bodyPr/>
        <a:lstStyle/>
        <a:p>
          <a:endParaRPr lang="fr-CA"/>
        </a:p>
      </dgm:t>
    </dgm:pt>
    <dgm:pt modelId="{9CAFF3A6-2846-40F3-9990-3BA443E98F97}" type="sibTrans" cxnId="{B6A57F1E-ABCD-4DD3-BE25-516521197B6E}">
      <dgm:prSet/>
      <dgm:spPr/>
      <dgm:t>
        <a:bodyPr/>
        <a:lstStyle/>
        <a:p>
          <a:endParaRPr lang="fr-CA"/>
        </a:p>
      </dgm:t>
    </dgm:pt>
    <dgm:pt modelId="{DA4D50FF-59FA-4666-8B86-BC33811824A3}">
      <dgm:prSet phldrT="[Texte]"/>
      <dgm:spPr/>
      <dgm:t>
        <a:bodyPr/>
        <a:lstStyle/>
        <a:p>
          <a:r>
            <a:rPr lang="en-CA" noProof="0" dirty="0" smtClean="0"/>
            <a:t>5. Metacognitive (60%)</a:t>
          </a:r>
          <a:endParaRPr lang="en-CA" noProof="0" dirty="0"/>
        </a:p>
      </dgm:t>
    </dgm:pt>
    <dgm:pt modelId="{9B9A856D-E3F7-49AB-921D-7151BDE5668C}" type="parTrans" cxnId="{F60B9327-2F58-4220-9B7D-095F8C58BC53}">
      <dgm:prSet/>
      <dgm:spPr/>
      <dgm:t>
        <a:bodyPr/>
        <a:lstStyle/>
        <a:p>
          <a:endParaRPr lang="fr-CA"/>
        </a:p>
      </dgm:t>
    </dgm:pt>
    <dgm:pt modelId="{0E6F78A5-83AD-461B-AB0C-7D7D539528BB}" type="sibTrans" cxnId="{F60B9327-2F58-4220-9B7D-095F8C58BC53}">
      <dgm:prSet/>
      <dgm:spPr/>
      <dgm:t>
        <a:bodyPr/>
        <a:lstStyle/>
        <a:p>
          <a:endParaRPr lang="fr-CA"/>
        </a:p>
      </dgm:t>
    </dgm:pt>
    <dgm:pt modelId="{BA61A338-3F74-4FEC-BFDB-81EDC75B890C}">
      <dgm:prSet phldrT="[Texte]"/>
      <dgm:spPr/>
      <dgm:t>
        <a:bodyPr/>
        <a:lstStyle/>
        <a:p>
          <a:r>
            <a:rPr lang="en-CA" noProof="0" dirty="0" smtClean="0"/>
            <a:t>6. Emotional(59%)</a:t>
          </a:r>
          <a:endParaRPr lang="en-CA" noProof="0" dirty="0"/>
        </a:p>
      </dgm:t>
    </dgm:pt>
    <dgm:pt modelId="{6BDF78C5-CFBB-447C-A0C5-DC00E5DF98FE}" type="parTrans" cxnId="{643F4722-8C77-434E-8708-EE9D8059F515}">
      <dgm:prSet/>
      <dgm:spPr/>
      <dgm:t>
        <a:bodyPr/>
        <a:lstStyle/>
        <a:p>
          <a:endParaRPr lang="fr-CA"/>
        </a:p>
      </dgm:t>
    </dgm:pt>
    <dgm:pt modelId="{66F0B592-C87E-4F55-87F3-716A4F9E8786}" type="sibTrans" cxnId="{643F4722-8C77-434E-8708-EE9D8059F515}">
      <dgm:prSet/>
      <dgm:spPr/>
      <dgm:t>
        <a:bodyPr/>
        <a:lstStyle/>
        <a:p>
          <a:endParaRPr lang="fr-CA"/>
        </a:p>
      </dgm:t>
    </dgm:pt>
    <dgm:pt modelId="{C9CB802A-A883-465B-8649-B3842C9C98E9}" type="pres">
      <dgm:prSet presAssocID="{4F2A5F26-5009-4C71-ABE7-183D2133E7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CEFA30E5-17B2-41CE-8FB1-FEBAE0A00A58}" type="pres">
      <dgm:prSet presAssocID="{64949D2C-1629-40DB-ADCE-E443B4CE9E91}" presName="composite" presStyleCnt="0"/>
      <dgm:spPr/>
    </dgm:pt>
    <dgm:pt modelId="{1B343D07-F448-483E-86ED-0525164CB4A0}" type="pres">
      <dgm:prSet presAssocID="{64949D2C-1629-40DB-ADCE-E443B4CE9E9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5CBEE4D3-5042-4617-BB91-628B4EA1828D}" type="pres">
      <dgm:prSet presAssocID="{64949D2C-1629-40DB-ADCE-E443B4CE9E9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F14B908-589D-4603-ACE0-AEB53CE0228A}" type="pres">
      <dgm:prSet presAssocID="{CAC3EA96-93BF-4A70-B196-C80376E7E5F2}" presName="space" presStyleCnt="0"/>
      <dgm:spPr/>
    </dgm:pt>
    <dgm:pt modelId="{64C17C49-373A-4A29-8B05-6F509A3D04CC}" type="pres">
      <dgm:prSet presAssocID="{B4882B91-B0EF-4820-A03B-A613A7D1E5E1}" presName="composite" presStyleCnt="0"/>
      <dgm:spPr/>
    </dgm:pt>
    <dgm:pt modelId="{AA78C0BE-0BA6-4895-B6B2-DCA9DF68A3F8}" type="pres">
      <dgm:prSet presAssocID="{B4882B91-B0EF-4820-A03B-A613A7D1E5E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D02B9A8E-4BF8-43F4-956E-FCB432437CEF}" type="pres">
      <dgm:prSet presAssocID="{B4882B91-B0EF-4820-A03B-A613A7D1E5E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4DEAFE92-9EC3-466C-BB78-0DB81579246F}" srcId="{64949D2C-1629-40DB-ADCE-E443B4CE9E91}" destId="{DB5C1683-62D8-4100-A06F-A17B179CD97E}" srcOrd="5" destOrd="0" parTransId="{3CBD4ACE-26B2-4B2E-A355-6D8F5E73D976}" sibTransId="{A3B39B68-48FB-414B-8234-A8C47DF8DE75}"/>
    <dgm:cxn modelId="{63C9E842-15CB-4C2D-AD20-C346C61B1753}" type="presOf" srcId="{64949D2C-1629-40DB-ADCE-E443B4CE9E91}" destId="{1B343D07-F448-483E-86ED-0525164CB4A0}" srcOrd="0" destOrd="0" presId="urn:microsoft.com/office/officeart/2005/8/layout/hList1"/>
    <dgm:cxn modelId="{F9308C67-E36E-4349-B47A-BCA35D6CE4D9}" srcId="{B4882B91-B0EF-4820-A03B-A613A7D1E5E1}" destId="{63966A99-C7B3-4AC1-8F95-76FCD19983F6}" srcOrd="2" destOrd="0" parTransId="{CA9DD25E-0601-4F64-B3F1-A501D15023B9}" sibTransId="{BAA7484D-8150-4465-B9D7-3548E4DC9140}"/>
    <dgm:cxn modelId="{6EC8A011-6F69-4D34-98C0-254AA36479C1}" type="presOf" srcId="{5C354EA7-D0EF-4EDE-99F0-7965877E94C5}" destId="{D02B9A8E-4BF8-43F4-956E-FCB432437CEF}" srcOrd="0" destOrd="3" presId="urn:microsoft.com/office/officeart/2005/8/layout/hList1"/>
    <dgm:cxn modelId="{C93CB814-05CB-49DB-B07A-955DCAF3D879}" srcId="{B4882B91-B0EF-4820-A03B-A613A7D1E5E1}" destId="{023CE3D1-08CB-4505-9386-8920CBDD5A75}" srcOrd="0" destOrd="0" parTransId="{38A017D3-5113-44A6-A3D2-7202D51E8710}" sibTransId="{6BDA1671-7580-482E-A784-24485A6ECF72}"/>
    <dgm:cxn modelId="{E29A9EB4-CED8-4FC1-B9F4-3DDB003A2B72}" type="presOf" srcId="{BEAD73E8-626F-4A7A-B04D-DB1A619990E9}" destId="{5CBEE4D3-5042-4617-BB91-628B4EA1828D}" srcOrd="0" destOrd="2" presId="urn:microsoft.com/office/officeart/2005/8/layout/hList1"/>
    <dgm:cxn modelId="{0F8D1F3A-9529-404B-B1C7-4261530F97E0}" srcId="{4F2A5F26-5009-4C71-ABE7-183D2133E774}" destId="{64949D2C-1629-40DB-ADCE-E443B4CE9E91}" srcOrd="0" destOrd="0" parTransId="{396E85A7-958B-4118-859E-997C213209AF}" sibTransId="{CAC3EA96-93BF-4A70-B196-C80376E7E5F2}"/>
    <dgm:cxn modelId="{368A2D42-5594-45D1-A523-B35588504BF2}" type="presOf" srcId="{37604939-FE09-47EC-8AC0-7602492663AB}" destId="{5CBEE4D3-5042-4617-BB91-628B4EA1828D}" srcOrd="0" destOrd="0" presId="urn:microsoft.com/office/officeart/2005/8/layout/hList1"/>
    <dgm:cxn modelId="{C276186B-7233-4648-B65A-6579F8F1D7CE}" type="presOf" srcId="{B4882B91-B0EF-4820-A03B-A613A7D1E5E1}" destId="{AA78C0BE-0BA6-4895-B6B2-DCA9DF68A3F8}" srcOrd="0" destOrd="0" presId="urn:microsoft.com/office/officeart/2005/8/layout/hList1"/>
    <dgm:cxn modelId="{D059E30B-6841-4CD1-8EA9-2E548BB252C0}" srcId="{B4882B91-B0EF-4820-A03B-A613A7D1E5E1}" destId="{FCEAB7C6-B952-4A44-824D-21B84FE8F815}" srcOrd="1" destOrd="0" parTransId="{38FBC30C-33BC-4438-8803-87F82C6CB6A7}" sibTransId="{54B4748D-1C80-4B3E-BE77-1F15E8911AE8}"/>
    <dgm:cxn modelId="{B6A57F1E-ABCD-4DD3-BE25-516521197B6E}" srcId="{B4882B91-B0EF-4820-A03B-A613A7D1E5E1}" destId="{5C354EA7-D0EF-4EDE-99F0-7965877E94C5}" srcOrd="3" destOrd="0" parTransId="{EA670478-C0CF-40A6-B04A-FDD1B6ECE7C4}" sibTransId="{9CAFF3A6-2846-40F3-9990-3BA443E98F97}"/>
    <dgm:cxn modelId="{838D2230-663F-4E4A-8E30-D0B084644455}" srcId="{64949D2C-1629-40DB-ADCE-E443B4CE9E91}" destId="{E1212F2F-BDF9-420F-85D0-B64C71B2E858}" srcOrd="4" destOrd="0" parTransId="{1C45992B-8529-44BA-A41F-9786F6754BE9}" sibTransId="{0C23CDB0-38F1-4A01-B9BD-CDFC83F48CFD}"/>
    <dgm:cxn modelId="{F60B9327-2F58-4220-9B7D-095F8C58BC53}" srcId="{B4882B91-B0EF-4820-A03B-A613A7D1E5E1}" destId="{DA4D50FF-59FA-4666-8B86-BC33811824A3}" srcOrd="4" destOrd="0" parTransId="{9B9A856D-E3F7-49AB-921D-7151BDE5668C}" sibTransId="{0E6F78A5-83AD-461B-AB0C-7D7D539528BB}"/>
    <dgm:cxn modelId="{EBBB964B-96A5-47FE-93B1-AA6C952AC470}" type="presOf" srcId="{FCEAB7C6-B952-4A44-824D-21B84FE8F815}" destId="{D02B9A8E-4BF8-43F4-956E-FCB432437CEF}" srcOrd="0" destOrd="1" presId="urn:microsoft.com/office/officeart/2005/8/layout/hList1"/>
    <dgm:cxn modelId="{90CDFF2C-634D-455A-8738-872E63B4C91D}" type="presOf" srcId="{023CE3D1-08CB-4505-9386-8920CBDD5A75}" destId="{D02B9A8E-4BF8-43F4-956E-FCB432437CEF}" srcOrd="0" destOrd="0" presId="urn:microsoft.com/office/officeart/2005/8/layout/hList1"/>
    <dgm:cxn modelId="{156B8DAA-6485-4806-8E4F-875F3E249914}" srcId="{64949D2C-1629-40DB-ADCE-E443B4CE9E91}" destId="{BEAD73E8-626F-4A7A-B04D-DB1A619990E9}" srcOrd="2" destOrd="0" parTransId="{9FE3D765-E781-46EF-AC00-2D8D3CCCA0B8}" sibTransId="{3664901A-92D4-48DE-BCA6-CE8E07B6DCD0}"/>
    <dgm:cxn modelId="{2893D608-033B-423A-9E1C-0225CE874940}" srcId="{64949D2C-1629-40DB-ADCE-E443B4CE9E91}" destId="{37604939-FE09-47EC-8AC0-7602492663AB}" srcOrd="0" destOrd="0" parTransId="{95C8F672-D3EC-487D-A114-E9426A97A5C9}" sibTransId="{FB86E1DB-B7F1-44D9-9EC3-05763BD62C71}"/>
    <dgm:cxn modelId="{AB908BE6-5EAE-4C77-A8D4-F8AD1C6AF4DA}" type="presOf" srcId="{4F2A5F26-5009-4C71-ABE7-183D2133E774}" destId="{C9CB802A-A883-465B-8649-B3842C9C98E9}" srcOrd="0" destOrd="0" presId="urn:microsoft.com/office/officeart/2005/8/layout/hList1"/>
    <dgm:cxn modelId="{B559BD1E-FED1-4EB2-ADC4-3EC7E1DC2CF2}" type="presOf" srcId="{5650E14D-5F47-44A1-98A3-011F0B2A9116}" destId="{5CBEE4D3-5042-4617-BB91-628B4EA1828D}" srcOrd="0" destOrd="3" presId="urn:microsoft.com/office/officeart/2005/8/layout/hList1"/>
    <dgm:cxn modelId="{BE898611-8627-4B11-88AD-ACC51714D3DE}" type="presOf" srcId="{DB5C1683-62D8-4100-A06F-A17B179CD97E}" destId="{5CBEE4D3-5042-4617-BB91-628B4EA1828D}" srcOrd="0" destOrd="5" presId="urn:microsoft.com/office/officeart/2005/8/layout/hList1"/>
    <dgm:cxn modelId="{EA2DFC1D-9FA0-4D1D-9742-473688F19890}" type="presOf" srcId="{BA61A338-3F74-4FEC-BFDB-81EDC75B890C}" destId="{D02B9A8E-4BF8-43F4-956E-FCB432437CEF}" srcOrd="0" destOrd="5" presId="urn:microsoft.com/office/officeart/2005/8/layout/hList1"/>
    <dgm:cxn modelId="{65F3B8EB-F183-4FFC-A51E-C0F8FAF16752}" srcId="{4F2A5F26-5009-4C71-ABE7-183D2133E774}" destId="{B4882B91-B0EF-4820-A03B-A613A7D1E5E1}" srcOrd="1" destOrd="0" parTransId="{AD00E12A-A185-46D5-97CD-EFEE7554D072}" sibTransId="{EF00F94A-6D4D-40EA-87BD-DDC9E949EBA7}"/>
    <dgm:cxn modelId="{643F4722-8C77-434E-8708-EE9D8059F515}" srcId="{B4882B91-B0EF-4820-A03B-A613A7D1E5E1}" destId="{BA61A338-3F74-4FEC-BFDB-81EDC75B890C}" srcOrd="5" destOrd="0" parTransId="{6BDF78C5-CFBB-447C-A0C5-DC00E5DF98FE}" sibTransId="{66F0B592-C87E-4F55-87F3-716A4F9E8786}"/>
    <dgm:cxn modelId="{D177C448-9600-47A7-BD86-12B724D573B1}" type="presOf" srcId="{DA4D50FF-59FA-4666-8B86-BC33811824A3}" destId="{D02B9A8E-4BF8-43F4-956E-FCB432437CEF}" srcOrd="0" destOrd="4" presId="urn:microsoft.com/office/officeart/2005/8/layout/hList1"/>
    <dgm:cxn modelId="{A033949D-E044-4938-91D2-A8C3EACA5C49}" type="presOf" srcId="{E1212F2F-BDF9-420F-85D0-B64C71B2E858}" destId="{5CBEE4D3-5042-4617-BB91-628B4EA1828D}" srcOrd="0" destOrd="4" presId="urn:microsoft.com/office/officeart/2005/8/layout/hList1"/>
    <dgm:cxn modelId="{E837D49D-D050-4957-87F7-B0D51A8D2E74}" type="presOf" srcId="{4DB5C1D1-ABF1-4803-88B2-EADF33085BF5}" destId="{5CBEE4D3-5042-4617-BB91-628B4EA1828D}" srcOrd="0" destOrd="1" presId="urn:microsoft.com/office/officeart/2005/8/layout/hList1"/>
    <dgm:cxn modelId="{966B5D30-AB11-4303-A2FC-D167B8FCCE09}" srcId="{64949D2C-1629-40DB-ADCE-E443B4CE9E91}" destId="{5650E14D-5F47-44A1-98A3-011F0B2A9116}" srcOrd="3" destOrd="0" parTransId="{FB3C8150-4E28-47CE-B57A-1784CC638F8D}" sibTransId="{F40E23B5-4E5A-4258-9158-D26EADF7041A}"/>
    <dgm:cxn modelId="{B96394D8-1512-4B61-9644-3166C46C6ED6}" srcId="{64949D2C-1629-40DB-ADCE-E443B4CE9E91}" destId="{4DB5C1D1-ABF1-4803-88B2-EADF33085BF5}" srcOrd="1" destOrd="0" parTransId="{7945D749-25A0-4280-9351-5FD339463229}" sibTransId="{AA8EA8F8-6504-4B02-A490-AD7A4F8BBD4F}"/>
    <dgm:cxn modelId="{D794AEB9-E0B0-4431-962C-434ADD39E7AE}" type="presOf" srcId="{63966A99-C7B3-4AC1-8F95-76FCD19983F6}" destId="{D02B9A8E-4BF8-43F4-956E-FCB432437CEF}" srcOrd="0" destOrd="2" presId="urn:microsoft.com/office/officeart/2005/8/layout/hList1"/>
    <dgm:cxn modelId="{4FD6E461-B35A-4F61-B3C4-94D84013E1EC}" type="presParOf" srcId="{C9CB802A-A883-465B-8649-B3842C9C98E9}" destId="{CEFA30E5-17B2-41CE-8FB1-FEBAE0A00A58}" srcOrd="0" destOrd="0" presId="urn:microsoft.com/office/officeart/2005/8/layout/hList1"/>
    <dgm:cxn modelId="{9CB0DF0E-4135-4BDD-B842-1ED0876FE897}" type="presParOf" srcId="{CEFA30E5-17B2-41CE-8FB1-FEBAE0A00A58}" destId="{1B343D07-F448-483E-86ED-0525164CB4A0}" srcOrd="0" destOrd="0" presId="urn:microsoft.com/office/officeart/2005/8/layout/hList1"/>
    <dgm:cxn modelId="{0141F236-3C90-48D7-A82C-85C7BA51BF57}" type="presParOf" srcId="{CEFA30E5-17B2-41CE-8FB1-FEBAE0A00A58}" destId="{5CBEE4D3-5042-4617-BB91-628B4EA1828D}" srcOrd="1" destOrd="0" presId="urn:microsoft.com/office/officeart/2005/8/layout/hList1"/>
    <dgm:cxn modelId="{0EF7FCFD-087E-40B8-AAAC-F15EBD8456F7}" type="presParOf" srcId="{C9CB802A-A883-465B-8649-B3842C9C98E9}" destId="{7F14B908-589D-4603-ACE0-AEB53CE0228A}" srcOrd="1" destOrd="0" presId="urn:microsoft.com/office/officeart/2005/8/layout/hList1"/>
    <dgm:cxn modelId="{D986DF8A-062A-4DC8-8748-11F3B7F2E56C}" type="presParOf" srcId="{C9CB802A-A883-465B-8649-B3842C9C98E9}" destId="{64C17C49-373A-4A29-8B05-6F509A3D04CC}" srcOrd="2" destOrd="0" presId="urn:microsoft.com/office/officeart/2005/8/layout/hList1"/>
    <dgm:cxn modelId="{F10C6585-A151-4C0B-98F1-046E6D5F40C8}" type="presParOf" srcId="{64C17C49-373A-4A29-8B05-6F509A3D04CC}" destId="{AA78C0BE-0BA6-4895-B6B2-DCA9DF68A3F8}" srcOrd="0" destOrd="0" presId="urn:microsoft.com/office/officeart/2005/8/layout/hList1"/>
    <dgm:cxn modelId="{80B2E85F-85C7-4DE3-8115-E87E8313B601}" type="presParOf" srcId="{64C17C49-373A-4A29-8B05-6F509A3D04CC}" destId="{D02B9A8E-4BF8-43F4-956E-FCB432437C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353AFB-299C-4ECE-8531-28001B0558A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F8C4366B-6277-4D16-B50D-FB786F460CFC}">
      <dgm:prSet phldrT="[Texte]" custT="1"/>
      <dgm:spPr/>
      <dgm:t>
        <a:bodyPr/>
        <a:lstStyle/>
        <a:p>
          <a:r>
            <a:rPr lang="en-CA" sz="1100" noProof="0" dirty="0" smtClean="0"/>
            <a:t>1.Tell: Contextualize, show the relevance, explain the meaning, provide a model, provide the rule, specify the standard</a:t>
          </a:r>
          <a:endParaRPr lang="en-CA" sz="1100" noProof="0" dirty="0"/>
        </a:p>
      </dgm:t>
    </dgm:pt>
    <dgm:pt modelId="{43774723-7E3D-4187-AC2D-66BF7272B644}" type="parTrans" cxnId="{CE67CF7B-C943-4513-96B0-D99488EF974C}">
      <dgm:prSet/>
      <dgm:spPr/>
      <dgm:t>
        <a:bodyPr/>
        <a:lstStyle/>
        <a:p>
          <a:endParaRPr lang="fr-CA"/>
        </a:p>
      </dgm:t>
    </dgm:pt>
    <dgm:pt modelId="{16EA118F-9947-4401-8FEF-E5733CF3FC08}" type="sibTrans" cxnId="{CE67CF7B-C943-4513-96B0-D99488EF974C}">
      <dgm:prSet/>
      <dgm:spPr/>
      <dgm:t>
        <a:bodyPr/>
        <a:lstStyle/>
        <a:p>
          <a:endParaRPr lang="fr-CA"/>
        </a:p>
      </dgm:t>
    </dgm:pt>
    <dgm:pt modelId="{A562C4F8-D324-4677-B142-21ABA96AA4DB}">
      <dgm:prSet phldrT="[Texte]" custT="1"/>
      <dgm:spPr/>
      <dgm:t>
        <a:bodyPr/>
        <a:lstStyle/>
        <a:p>
          <a:r>
            <a:rPr lang="en-CA" sz="1100" noProof="0" dirty="0" smtClean="0"/>
            <a:t>2. Show: Describe and explain the steps, illustrate how the model works in practice, describe each movement, transformation and movement</a:t>
          </a:r>
          <a:endParaRPr lang="en-CA" sz="1100" noProof="0" dirty="0"/>
        </a:p>
      </dgm:t>
    </dgm:pt>
    <dgm:pt modelId="{2B750846-F832-4FF1-9DC1-2AC2584A7DFD}" type="parTrans" cxnId="{92D0F7CF-025D-4AE6-99F3-FDF4C6C376D0}">
      <dgm:prSet/>
      <dgm:spPr/>
      <dgm:t>
        <a:bodyPr/>
        <a:lstStyle/>
        <a:p>
          <a:endParaRPr lang="fr-CA"/>
        </a:p>
      </dgm:t>
    </dgm:pt>
    <dgm:pt modelId="{7FB600E7-66FB-4D22-9C98-81798A8E947F}" type="sibTrans" cxnId="{92D0F7CF-025D-4AE6-99F3-FDF4C6C376D0}">
      <dgm:prSet/>
      <dgm:spPr/>
      <dgm:t>
        <a:bodyPr/>
        <a:lstStyle/>
        <a:p>
          <a:endParaRPr lang="fr-CA"/>
        </a:p>
      </dgm:t>
    </dgm:pt>
    <dgm:pt modelId="{38E5349B-665E-4470-9193-431199D4FF97}">
      <dgm:prSet phldrT="[Texte]" custT="1"/>
      <dgm:spPr/>
      <dgm:t>
        <a:bodyPr/>
        <a:lstStyle/>
        <a:p>
          <a:r>
            <a:rPr lang="en-CA" sz="1100" noProof="0" dirty="0" smtClean="0"/>
            <a:t>3. Go and Repeat: Do the exercise, act it out, work with others, </a:t>
          </a:r>
          <a:br>
            <a:rPr lang="en-CA" sz="1100" noProof="0" dirty="0" smtClean="0"/>
          </a:br>
          <a:r>
            <a:rPr lang="en-CA" sz="1100" noProof="0" dirty="0" smtClean="0"/>
            <a:t>self-assess, readjust, start over again and repeat</a:t>
          </a:r>
          <a:endParaRPr lang="en-CA" sz="1100" noProof="0" dirty="0"/>
        </a:p>
      </dgm:t>
    </dgm:pt>
    <dgm:pt modelId="{EAF746F6-6808-4BBF-BE5F-A4FC9B5B9E6E}" type="parTrans" cxnId="{8C6CA88D-BA3D-4BE0-9E97-F106C797A8BA}">
      <dgm:prSet/>
      <dgm:spPr/>
      <dgm:t>
        <a:bodyPr/>
        <a:lstStyle/>
        <a:p>
          <a:endParaRPr lang="fr-CA"/>
        </a:p>
      </dgm:t>
    </dgm:pt>
    <dgm:pt modelId="{E7E24EAB-7E94-42CE-8C75-C72D8291EE4B}" type="sibTrans" cxnId="{8C6CA88D-BA3D-4BE0-9E97-F106C797A8BA}">
      <dgm:prSet/>
      <dgm:spPr/>
      <dgm:t>
        <a:bodyPr/>
        <a:lstStyle/>
        <a:p>
          <a:endParaRPr lang="fr-CA"/>
        </a:p>
      </dgm:t>
    </dgm:pt>
    <dgm:pt modelId="{9EC8D127-2081-4AE6-9965-6EB135E8AEB1}">
      <dgm:prSet phldrT="[Texte]" custT="1"/>
      <dgm:spPr/>
      <dgm:t>
        <a:bodyPr/>
        <a:lstStyle/>
        <a:p>
          <a:r>
            <a:rPr lang="en-CA" sz="1100" noProof="0" dirty="0" smtClean="0"/>
            <a:t>4. Confirm: Assess, achieve the objectives, accomplish the task</a:t>
          </a:r>
          <a:endParaRPr lang="en-CA" sz="1100" noProof="0" dirty="0"/>
        </a:p>
      </dgm:t>
    </dgm:pt>
    <dgm:pt modelId="{57C3719B-65DF-4277-98BF-354E4A4283F5}" type="parTrans" cxnId="{58090E4C-080B-4C43-B1B9-A175C76D4524}">
      <dgm:prSet/>
      <dgm:spPr/>
      <dgm:t>
        <a:bodyPr/>
        <a:lstStyle/>
        <a:p>
          <a:endParaRPr lang="fr-CA"/>
        </a:p>
      </dgm:t>
    </dgm:pt>
    <dgm:pt modelId="{8B0653E3-D2A8-4691-8105-B4367759B8BB}" type="sibTrans" cxnId="{58090E4C-080B-4C43-B1B9-A175C76D4524}">
      <dgm:prSet/>
      <dgm:spPr/>
      <dgm:t>
        <a:bodyPr/>
        <a:lstStyle/>
        <a:p>
          <a:endParaRPr lang="fr-CA"/>
        </a:p>
      </dgm:t>
    </dgm:pt>
    <dgm:pt modelId="{C5479D24-9767-4482-A608-0DF20F6939CB}">
      <dgm:prSet phldrT="[Texte]" custT="1"/>
      <dgm:spPr/>
      <dgm:t>
        <a:bodyPr/>
        <a:lstStyle/>
        <a:p>
          <a:r>
            <a:rPr lang="en-CA" sz="1100" noProof="0" dirty="0" smtClean="0"/>
            <a:t>5. Teach: Communicate the new information acquired, describe the steps, redo the process</a:t>
          </a:r>
          <a:endParaRPr lang="en-CA" sz="1100" noProof="0" dirty="0"/>
        </a:p>
      </dgm:t>
    </dgm:pt>
    <dgm:pt modelId="{C747534A-08A7-42EC-BC8D-E6430784CF30}" type="parTrans" cxnId="{A89AC18E-7960-42D4-BB66-C51EDB5160CB}">
      <dgm:prSet/>
      <dgm:spPr/>
      <dgm:t>
        <a:bodyPr/>
        <a:lstStyle/>
        <a:p>
          <a:endParaRPr lang="fr-CA"/>
        </a:p>
      </dgm:t>
    </dgm:pt>
    <dgm:pt modelId="{3067DC6F-4A1A-4CBD-9608-9BA044931F71}" type="sibTrans" cxnId="{A89AC18E-7960-42D4-BB66-C51EDB5160CB}">
      <dgm:prSet/>
      <dgm:spPr/>
      <dgm:t>
        <a:bodyPr/>
        <a:lstStyle/>
        <a:p>
          <a:endParaRPr lang="fr-CA"/>
        </a:p>
      </dgm:t>
    </dgm:pt>
    <dgm:pt modelId="{18FF4C61-3E58-464A-B067-D894CBBCC4B1}" type="pres">
      <dgm:prSet presAssocID="{DB353AFB-299C-4ECE-8531-28001B0558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DDA00C7-B9CC-498D-8E8B-C9009C4D0C68}" type="pres">
      <dgm:prSet presAssocID="{F8C4366B-6277-4D16-B50D-FB786F460CFC}" presName="node" presStyleLbl="node1" presStyleIdx="0" presStyleCnt="5" custScaleX="138181" custScaleY="177582" custRadScaleRad="109069" custRadScaleInc="875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DD38BBF4-6EF6-42F4-8235-21B6F9325812}" type="pres">
      <dgm:prSet presAssocID="{F8C4366B-6277-4D16-B50D-FB786F460CFC}" presName="spNode" presStyleCnt="0"/>
      <dgm:spPr/>
    </dgm:pt>
    <dgm:pt modelId="{F65003D6-A115-487A-99B0-A846C1C2AF30}" type="pres">
      <dgm:prSet presAssocID="{16EA118F-9947-4401-8FEF-E5733CF3FC08}" presName="sibTrans" presStyleLbl="sibTrans1D1" presStyleIdx="0" presStyleCnt="5"/>
      <dgm:spPr/>
      <dgm:t>
        <a:bodyPr/>
        <a:lstStyle/>
        <a:p>
          <a:endParaRPr lang="fr-FR"/>
        </a:p>
      </dgm:t>
    </dgm:pt>
    <dgm:pt modelId="{854A10C6-E15E-49E6-8657-F6321B133E5B}" type="pres">
      <dgm:prSet presAssocID="{A562C4F8-D324-4677-B142-21ABA96AA4DB}" presName="node" presStyleLbl="node1" presStyleIdx="1" presStyleCnt="5" custScaleX="150475" custScaleY="183177" custRadScaleRad="132974" custRadScaleInc="1716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2A731246-CCE2-4F3A-94C5-508734D91450}" type="pres">
      <dgm:prSet presAssocID="{A562C4F8-D324-4677-B142-21ABA96AA4DB}" presName="spNode" presStyleCnt="0"/>
      <dgm:spPr/>
    </dgm:pt>
    <dgm:pt modelId="{912417F0-6609-472C-A0A2-E4A693009716}" type="pres">
      <dgm:prSet presAssocID="{7FB600E7-66FB-4D22-9C98-81798A8E947F}" presName="sibTrans" presStyleLbl="sibTrans1D1" presStyleIdx="1" presStyleCnt="5"/>
      <dgm:spPr/>
      <dgm:t>
        <a:bodyPr/>
        <a:lstStyle/>
        <a:p>
          <a:endParaRPr lang="fr-FR"/>
        </a:p>
      </dgm:t>
    </dgm:pt>
    <dgm:pt modelId="{E74A259E-01D9-4824-92B7-EBB7E08358E9}" type="pres">
      <dgm:prSet presAssocID="{38E5349B-665E-4470-9193-431199D4FF97}" presName="node" presStyleLbl="node1" presStyleIdx="2" presStyleCnt="5" custScaleX="158159" custScaleY="156140" custRadScaleRad="108412" custRadScaleInc="-2717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548A2CCA-059F-4834-8836-D287C5332B43}" type="pres">
      <dgm:prSet presAssocID="{38E5349B-665E-4470-9193-431199D4FF97}" presName="spNode" presStyleCnt="0"/>
      <dgm:spPr/>
    </dgm:pt>
    <dgm:pt modelId="{F1815308-C41F-414A-8E66-BF87F84A0FC3}" type="pres">
      <dgm:prSet presAssocID="{E7E24EAB-7E94-42CE-8C75-C72D8291EE4B}" presName="sibTrans" presStyleLbl="sibTrans1D1" presStyleIdx="2" presStyleCnt="5"/>
      <dgm:spPr/>
      <dgm:t>
        <a:bodyPr/>
        <a:lstStyle/>
        <a:p>
          <a:endParaRPr lang="fr-FR"/>
        </a:p>
      </dgm:t>
    </dgm:pt>
    <dgm:pt modelId="{4E4A9075-F752-4D42-BE42-3C8739CEB58D}" type="pres">
      <dgm:prSet presAssocID="{9EC8D127-2081-4AE6-9965-6EB135E8AEB1}" presName="node" presStyleLbl="node1" presStyleIdx="3" presStyleCnt="5" custScaleX="144927" custScaleY="148448" custRadScaleRad="105219" custRadScaleInc="15607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04DD738-90A3-4A32-82EA-60173EB209F4}" type="pres">
      <dgm:prSet presAssocID="{9EC8D127-2081-4AE6-9965-6EB135E8AEB1}" presName="spNode" presStyleCnt="0"/>
      <dgm:spPr/>
    </dgm:pt>
    <dgm:pt modelId="{33703B73-F96F-4D42-B43E-6EA97F281FFD}" type="pres">
      <dgm:prSet presAssocID="{8B0653E3-D2A8-4691-8105-B4367759B8BB}" presName="sibTrans" presStyleLbl="sibTrans1D1" presStyleIdx="3" presStyleCnt="5"/>
      <dgm:spPr/>
      <dgm:t>
        <a:bodyPr/>
        <a:lstStyle/>
        <a:p>
          <a:endParaRPr lang="fr-FR"/>
        </a:p>
      </dgm:t>
    </dgm:pt>
    <dgm:pt modelId="{AC99E783-7595-46C5-886A-248F4EC29D05}" type="pres">
      <dgm:prSet presAssocID="{C5479D24-9767-4482-A608-0DF20F6939CB}" presName="node" presStyleLbl="node1" presStyleIdx="4" presStyleCnt="5" custScaleX="130349" custScaleY="171180" custRadScaleRad="132021" custRadScaleInc="-20455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B726FDC-88C2-41A8-9714-B2F06154366C}" type="pres">
      <dgm:prSet presAssocID="{C5479D24-9767-4482-A608-0DF20F6939CB}" presName="spNode" presStyleCnt="0"/>
      <dgm:spPr/>
    </dgm:pt>
    <dgm:pt modelId="{CADA9727-0FF9-42A6-B4C4-5E76058A7CA5}" type="pres">
      <dgm:prSet presAssocID="{3067DC6F-4A1A-4CBD-9608-9BA044931F71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3E3728B8-D32A-4984-9A14-42700F15FFF3}" type="presOf" srcId="{C5479D24-9767-4482-A608-0DF20F6939CB}" destId="{AC99E783-7595-46C5-886A-248F4EC29D05}" srcOrd="0" destOrd="0" presId="urn:microsoft.com/office/officeart/2005/8/layout/cycle5"/>
    <dgm:cxn modelId="{57B9B4F1-5451-495C-8638-6FDE20D19FDE}" type="presOf" srcId="{8B0653E3-D2A8-4691-8105-B4367759B8BB}" destId="{33703B73-F96F-4D42-B43E-6EA97F281FFD}" srcOrd="0" destOrd="0" presId="urn:microsoft.com/office/officeart/2005/8/layout/cycle5"/>
    <dgm:cxn modelId="{100B535E-BDDD-4BE4-BA20-31D4E1D60542}" type="presOf" srcId="{F8C4366B-6277-4D16-B50D-FB786F460CFC}" destId="{CDDA00C7-B9CC-498D-8E8B-C9009C4D0C68}" srcOrd="0" destOrd="0" presId="urn:microsoft.com/office/officeart/2005/8/layout/cycle5"/>
    <dgm:cxn modelId="{A89AC18E-7960-42D4-BB66-C51EDB5160CB}" srcId="{DB353AFB-299C-4ECE-8531-28001B0558A5}" destId="{C5479D24-9767-4482-A608-0DF20F6939CB}" srcOrd="4" destOrd="0" parTransId="{C747534A-08A7-42EC-BC8D-E6430784CF30}" sibTransId="{3067DC6F-4A1A-4CBD-9608-9BA044931F71}"/>
    <dgm:cxn modelId="{8C6CA88D-BA3D-4BE0-9E97-F106C797A8BA}" srcId="{DB353AFB-299C-4ECE-8531-28001B0558A5}" destId="{38E5349B-665E-4470-9193-431199D4FF97}" srcOrd="2" destOrd="0" parTransId="{EAF746F6-6808-4BBF-BE5F-A4FC9B5B9E6E}" sibTransId="{E7E24EAB-7E94-42CE-8C75-C72D8291EE4B}"/>
    <dgm:cxn modelId="{CE67CF7B-C943-4513-96B0-D99488EF974C}" srcId="{DB353AFB-299C-4ECE-8531-28001B0558A5}" destId="{F8C4366B-6277-4D16-B50D-FB786F460CFC}" srcOrd="0" destOrd="0" parTransId="{43774723-7E3D-4187-AC2D-66BF7272B644}" sibTransId="{16EA118F-9947-4401-8FEF-E5733CF3FC08}"/>
    <dgm:cxn modelId="{31BB48C5-C485-44EC-869F-4A28AD3BB183}" type="presOf" srcId="{16EA118F-9947-4401-8FEF-E5733CF3FC08}" destId="{F65003D6-A115-487A-99B0-A846C1C2AF30}" srcOrd="0" destOrd="0" presId="urn:microsoft.com/office/officeart/2005/8/layout/cycle5"/>
    <dgm:cxn modelId="{92D0F7CF-025D-4AE6-99F3-FDF4C6C376D0}" srcId="{DB353AFB-299C-4ECE-8531-28001B0558A5}" destId="{A562C4F8-D324-4677-B142-21ABA96AA4DB}" srcOrd="1" destOrd="0" parTransId="{2B750846-F832-4FF1-9DC1-2AC2584A7DFD}" sibTransId="{7FB600E7-66FB-4D22-9C98-81798A8E947F}"/>
    <dgm:cxn modelId="{00161009-EF8E-482C-B9D7-4FD2545E93A9}" type="presOf" srcId="{3067DC6F-4A1A-4CBD-9608-9BA044931F71}" destId="{CADA9727-0FF9-42A6-B4C4-5E76058A7CA5}" srcOrd="0" destOrd="0" presId="urn:microsoft.com/office/officeart/2005/8/layout/cycle5"/>
    <dgm:cxn modelId="{4C411BD2-38A3-4A21-9729-56812DF0EF8D}" type="presOf" srcId="{DB353AFB-299C-4ECE-8531-28001B0558A5}" destId="{18FF4C61-3E58-464A-B067-D894CBBCC4B1}" srcOrd="0" destOrd="0" presId="urn:microsoft.com/office/officeart/2005/8/layout/cycle5"/>
    <dgm:cxn modelId="{58090E4C-080B-4C43-B1B9-A175C76D4524}" srcId="{DB353AFB-299C-4ECE-8531-28001B0558A5}" destId="{9EC8D127-2081-4AE6-9965-6EB135E8AEB1}" srcOrd="3" destOrd="0" parTransId="{57C3719B-65DF-4277-98BF-354E4A4283F5}" sibTransId="{8B0653E3-D2A8-4691-8105-B4367759B8BB}"/>
    <dgm:cxn modelId="{765E7EF5-B430-48C0-BE63-86C13A4FBC06}" type="presOf" srcId="{7FB600E7-66FB-4D22-9C98-81798A8E947F}" destId="{912417F0-6609-472C-A0A2-E4A693009716}" srcOrd="0" destOrd="0" presId="urn:microsoft.com/office/officeart/2005/8/layout/cycle5"/>
    <dgm:cxn modelId="{78AF9D00-9565-4BF7-A2B8-DE47BB7EBF0B}" type="presOf" srcId="{E7E24EAB-7E94-42CE-8C75-C72D8291EE4B}" destId="{F1815308-C41F-414A-8E66-BF87F84A0FC3}" srcOrd="0" destOrd="0" presId="urn:microsoft.com/office/officeart/2005/8/layout/cycle5"/>
    <dgm:cxn modelId="{ED4FCA51-417F-4DFD-8E4C-EB05DDBD62C2}" type="presOf" srcId="{38E5349B-665E-4470-9193-431199D4FF97}" destId="{E74A259E-01D9-4824-92B7-EBB7E08358E9}" srcOrd="0" destOrd="0" presId="urn:microsoft.com/office/officeart/2005/8/layout/cycle5"/>
    <dgm:cxn modelId="{93397663-88FB-438A-BEE4-4C78D16A14FD}" type="presOf" srcId="{A562C4F8-D324-4677-B142-21ABA96AA4DB}" destId="{854A10C6-E15E-49E6-8657-F6321B133E5B}" srcOrd="0" destOrd="0" presId="urn:microsoft.com/office/officeart/2005/8/layout/cycle5"/>
    <dgm:cxn modelId="{A1AE5BA8-5AB4-4F3C-8779-320D62653EC5}" type="presOf" srcId="{9EC8D127-2081-4AE6-9965-6EB135E8AEB1}" destId="{4E4A9075-F752-4D42-BE42-3C8739CEB58D}" srcOrd="0" destOrd="0" presId="urn:microsoft.com/office/officeart/2005/8/layout/cycle5"/>
    <dgm:cxn modelId="{BFD0DA3D-2FF5-4376-954C-C5F890CDAB52}" type="presParOf" srcId="{18FF4C61-3E58-464A-B067-D894CBBCC4B1}" destId="{CDDA00C7-B9CC-498D-8E8B-C9009C4D0C68}" srcOrd="0" destOrd="0" presId="urn:microsoft.com/office/officeart/2005/8/layout/cycle5"/>
    <dgm:cxn modelId="{E1479CFC-BEA1-4E64-B4D3-464A6567AAB1}" type="presParOf" srcId="{18FF4C61-3E58-464A-B067-D894CBBCC4B1}" destId="{DD38BBF4-6EF6-42F4-8235-21B6F9325812}" srcOrd="1" destOrd="0" presId="urn:microsoft.com/office/officeart/2005/8/layout/cycle5"/>
    <dgm:cxn modelId="{C2918EF3-04E8-4FFD-96FC-443C5A6B3385}" type="presParOf" srcId="{18FF4C61-3E58-464A-B067-D894CBBCC4B1}" destId="{F65003D6-A115-487A-99B0-A846C1C2AF30}" srcOrd="2" destOrd="0" presId="urn:microsoft.com/office/officeart/2005/8/layout/cycle5"/>
    <dgm:cxn modelId="{FE85A65E-B29A-4A50-9164-8625D6C10C7C}" type="presParOf" srcId="{18FF4C61-3E58-464A-B067-D894CBBCC4B1}" destId="{854A10C6-E15E-49E6-8657-F6321B133E5B}" srcOrd="3" destOrd="0" presId="urn:microsoft.com/office/officeart/2005/8/layout/cycle5"/>
    <dgm:cxn modelId="{AFD0CEEE-63CD-4955-8522-952D8FCE9E51}" type="presParOf" srcId="{18FF4C61-3E58-464A-B067-D894CBBCC4B1}" destId="{2A731246-CCE2-4F3A-94C5-508734D91450}" srcOrd="4" destOrd="0" presId="urn:microsoft.com/office/officeart/2005/8/layout/cycle5"/>
    <dgm:cxn modelId="{76737A51-5BB7-4BE4-9B40-CBE2A34BB0EC}" type="presParOf" srcId="{18FF4C61-3E58-464A-B067-D894CBBCC4B1}" destId="{912417F0-6609-472C-A0A2-E4A693009716}" srcOrd="5" destOrd="0" presId="urn:microsoft.com/office/officeart/2005/8/layout/cycle5"/>
    <dgm:cxn modelId="{3A2AAA40-DADA-4155-B566-A702080D85CF}" type="presParOf" srcId="{18FF4C61-3E58-464A-B067-D894CBBCC4B1}" destId="{E74A259E-01D9-4824-92B7-EBB7E08358E9}" srcOrd="6" destOrd="0" presId="urn:microsoft.com/office/officeart/2005/8/layout/cycle5"/>
    <dgm:cxn modelId="{C6981C69-0898-49A9-8928-3FA5F2740813}" type="presParOf" srcId="{18FF4C61-3E58-464A-B067-D894CBBCC4B1}" destId="{548A2CCA-059F-4834-8836-D287C5332B43}" srcOrd="7" destOrd="0" presId="urn:microsoft.com/office/officeart/2005/8/layout/cycle5"/>
    <dgm:cxn modelId="{1E0A5DDC-B330-460E-B1E9-265BB1FEE54C}" type="presParOf" srcId="{18FF4C61-3E58-464A-B067-D894CBBCC4B1}" destId="{F1815308-C41F-414A-8E66-BF87F84A0FC3}" srcOrd="8" destOrd="0" presId="urn:microsoft.com/office/officeart/2005/8/layout/cycle5"/>
    <dgm:cxn modelId="{3A423A7F-6DE0-4211-A105-1FA328BDB3F6}" type="presParOf" srcId="{18FF4C61-3E58-464A-B067-D894CBBCC4B1}" destId="{4E4A9075-F752-4D42-BE42-3C8739CEB58D}" srcOrd="9" destOrd="0" presId="urn:microsoft.com/office/officeart/2005/8/layout/cycle5"/>
    <dgm:cxn modelId="{CD3A7055-D901-495D-90DF-07375AB57C66}" type="presParOf" srcId="{18FF4C61-3E58-464A-B067-D894CBBCC4B1}" destId="{704DD738-90A3-4A32-82EA-60173EB209F4}" srcOrd="10" destOrd="0" presId="urn:microsoft.com/office/officeart/2005/8/layout/cycle5"/>
    <dgm:cxn modelId="{1A2F312A-4FB0-495D-972D-AA3DD96A17EF}" type="presParOf" srcId="{18FF4C61-3E58-464A-B067-D894CBBCC4B1}" destId="{33703B73-F96F-4D42-B43E-6EA97F281FFD}" srcOrd="11" destOrd="0" presId="urn:microsoft.com/office/officeart/2005/8/layout/cycle5"/>
    <dgm:cxn modelId="{68B6FFE4-B1C7-460B-87C4-A17EF1BBABBB}" type="presParOf" srcId="{18FF4C61-3E58-464A-B067-D894CBBCC4B1}" destId="{AC99E783-7595-46C5-886A-248F4EC29D05}" srcOrd="12" destOrd="0" presId="urn:microsoft.com/office/officeart/2005/8/layout/cycle5"/>
    <dgm:cxn modelId="{9D85EB60-F401-4491-BF73-F0CA0A17F0F6}" type="presParOf" srcId="{18FF4C61-3E58-464A-B067-D894CBBCC4B1}" destId="{4B726FDC-88C2-41A8-9714-B2F06154366C}" srcOrd="13" destOrd="0" presId="urn:microsoft.com/office/officeart/2005/8/layout/cycle5"/>
    <dgm:cxn modelId="{387D944A-7CB0-48BA-9799-FAC327C37AE3}" type="presParOf" srcId="{18FF4C61-3E58-464A-B067-D894CBBCC4B1}" destId="{CADA9727-0FF9-42A6-B4C4-5E76058A7CA5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235E47-CB20-4BCC-866B-13BD808E7DC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58BB1739-F8D6-4D6C-BD57-5EEDAD3FFDD6}">
      <dgm:prSet phldrT="[Texte]"/>
      <dgm:spPr/>
      <dgm:t>
        <a:bodyPr/>
        <a:lstStyle/>
        <a:p>
          <a:r>
            <a:rPr lang="en-CA" noProof="0" dirty="0" smtClean="0"/>
            <a:t>Processing and reinforcement: consistency with prior content and repetition</a:t>
          </a:r>
          <a:endParaRPr lang="en-CA" noProof="0" dirty="0"/>
        </a:p>
      </dgm:t>
    </dgm:pt>
    <dgm:pt modelId="{9C11D414-7EF4-4F3D-86D9-D5EF9D4134D0}" type="parTrans" cxnId="{463C94A3-D993-4AF9-B475-A550C27823F6}">
      <dgm:prSet/>
      <dgm:spPr/>
      <dgm:t>
        <a:bodyPr/>
        <a:lstStyle/>
        <a:p>
          <a:endParaRPr lang="fr-CA"/>
        </a:p>
      </dgm:t>
    </dgm:pt>
    <dgm:pt modelId="{F9D6C17F-9185-482C-A3CF-1E75CD324D2F}" type="sibTrans" cxnId="{463C94A3-D993-4AF9-B475-A550C27823F6}">
      <dgm:prSet/>
      <dgm:spPr/>
      <dgm:t>
        <a:bodyPr/>
        <a:lstStyle/>
        <a:p>
          <a:endParaRPr lang="fr-CA"/>
        </a:p>
      </dgm:t>
    </dgm:pt>
    <dgm:pt modelId="{0E6CCC6C-BE9E-4915-8D35-D95B87252D17}">
      <dgm:prSet phldrT="[Texte]"/>
      <dgm:spPr/>
      <dgm:t>
        <a:bodyPr/>
        <a:lstStyle/>
        <a:p>
          <a:r>
            <a:rPr lang="en-CA" noProof="0" dirty="0" smtClean="0"/>
            <a:t>Retrieval: lexical accessibility (information available, but not always accessible)</a:t>
          </a:r>
          <a:endParaRPr lang="en-CA" noProof="0" dirty="0"/>
        </a:p>
      </dgm:t>
    </dgm:pt>
    <dgm:pt modelId="{8D1DFA75-4FA7-433C-BB0C-846C6BF27DD2}" type="parTrans" cxnId="{445644C7-229A-41C7-B914-4334FEF9B533}">
      <dgm:prSet/>
      <dgm:spPr/>
      <dgm:t>
        <a:bodyPr/>
        <a:lstStyle/>
        <a:p>
          <a:endParaRPr lang="fr-CA"/>
        </a:p>
      </dgm:t>
    </dgm:pt>
    <dgm:pt modelId="{6EDC9C06-C841-4A2E-9F4A-7F8106D1FC38}" type="sibTrans" cxnId="{445644C7-229A-41C7-B914-4334FEF9B533}">
      <dgm:prSet/>
      <dgm:spPr/>
      <dgm:t>
        <a:bodyPr/>
        <a:lstStyle/>
        <a:p>
          <a:endParaRPr lang="fr-CA"/>
        </a:p>
      </dgm:t>
    </dgm:pt>
    <dgm:pt modelId="{18813C7A-817E-40F2-95A1-1EFDD608B960}">
      <dgm:prSet phldrT="[Texte]"/>
      <dgm:spPr/>
      <dgm:t>
        <a:bodyPr/>
        <a:lstStyle/>
        <a:p>
          <a:r>
            <a:rPr lang="en-CA" noProof="0" dirty="0" smtClean="0"/>
            <a:t>Encoding: mental representation</a:t>
          </a:r>
          <a:endParaRPr lang="en-CA" noProof="0" dirty="0"/>
        </a:p>
      </dgm:t>
    </dgm:pt>
    <dgm:pt modelId="{97E81A63-9392-4CD7-806D-9DD7F35206AF}" type="parTrans" cxnId="{B7E8B7C1-B3A6-4647-AB8E-36393A056456}">
      <dgm:prSet/>
      <dgm:spPr/>
      <dgm:t>
        <a:bodyPr/>
        <a:lstStyle/>
        <a:p>
          <a:endParaRPr lang="fr-CA"/>
        </a:p>
      </dgm:t>
    </dgm:pt>
    <dgm:pt modelId="{A6F5DE87-B731-41CC-978F-9C2761873CB8}" type="sibTrans" cxnId="{B7E8B7C1-B3A6-4647-AB8E-36393A056456}">
      <dgm:prSet/>
      <dgm:spPr/>
      <dgm:t>
        <a:bodyPr/>
        <a:lstStyle/>
        <a:p>
          <a:endParaRPr lang="fr-CA"/>
        </a:p>
      </dgm:t>
    </dgm:pt>
    <dgm:pt modelId="{5204A86B-A267-4A93-99C7-9BC123A4912D}" type="pres">
      <dgm:prSet presAssocID="{D6235E47-CB20-4BCC-866B-13BD808E7DC6}" presName="compositeShape" presStyleCnt="0">
        <dgm:presLayoutVars>
          <dgm:chMax val="7"/>
          <dgm:dir/>
          <dgm:resizeHandles val="exact"/>
        </dgm:presLayoutVars>
      </dgm:prSet>
      <dgm:spPr/>
    </dgm:pt>
    <dgm:pt modelId="{6BAC4226-6467-4C49-8727-BE13D9FE9556}" type="pres">
      <dgm:prSet presAssocID="{D6235E47-CB20-4BCC-866B-13BD808E7DC6}" presName="wedge1" presStyleLbl="node1" presStyleIdx="0" presStyleCnt="3"/>
      <dgm:spPr/>
      <dgm:t>
        <a:bodyPr/>
        <a:lstStyle/>
        <a:p>
          <a:endParaRPr lang="fr-CA"/>
        </a:p>
      </dgm:t>
    </dgm:pt>
    <dgm:pt modelId="{308EC171-B79B-4A40-A538-B73D44EC9384}" type="pres">
      <dgm:prSet presAssocID="{D6235E47-CB20-4BCC-866B-13BD808E7DC6}" presName="dummy1a" presStyleCnt="0"/>
      <dgm:spPr/>
    </dgm:pt>
    <dgm:pt modelId="{19C5BD4F-36EC-4153-91B4-456B341D0322}" type="pres">
      <dgm:prSet presAssocID="{D6235E47-CB20-4BCC-866B-13BD808E7DC6}" presName="dummy1b" presStyleCnt="0"/>
      <dgm:spPr/>
    </dgm:pt>
    <dgm:pt modelId="{965936A5-495B-4692-AE44-E736F5A2FE6B}" type="pres">
      <dgm:prSet presAssocID="{D6235E47-CB20-4BCC-866B-13BD808E7DC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FAE3C6F-63E9-4625-8655-A0428ED1E268}" type="pres">
      <dgm:prSet presAssocID="{D6235E47-CB20-4BCC-866B-13BD808E7DC6}" presName="wedge2" presStyleLbl="node1" presStyleIdx="1" presStyleCnt="3"/>
      <dgm:spPr/>
      <dgm:t>
        <a:bodyPr/>
        <a:lstStyle/>
        <a:p>
          <a:endParaRPr lang="fr-CA"/>
        </a:p>
      </dgm:t>
    </dgm:pt>
    <dgm:pt modelId="{EE8532E6-BC23-464A-9105-E0EA82F62D6F}" type="pres">
      <dgm:prSet presAssocID="{D6235E47-CB20-4BCC-866B-13BD808E7DC6}" presName="dummy2a" presStyleCnt="0"/>
      <dgm:spPr/>
    </dgm:pt>
    <dgm:pt modelId="{1F4671D8-A059-4B53-BA6A-C517CC2480A7}" type="pres">
      <dgm:prSet presAssocID="{D6235E47-CB20-4BCC-866B-13BD808E7DC6}" presName="dummy2b" presStyleCnt="0"/>
      <dgm:spPr/>
    </dgm:pt>
    <dgm:pt modelId="{B0551C36-35EA-4C0D-8406-60D015CE6BA0}" type="pres">
      <dgm:prSet presAssocID="{D6235E47-CB20-4BCC-866B-13BD808E7DC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343CE299-B0A4-45D6-8D68-3D9CE721F6A7}" type="pres">
      <dgm:prSet presAssocID="{D6235E47-CB20-4BCC-866B-13BD808E7DC6}" presName="wedge3" presStyleLbl="node1" presStyleIdx="2" presStyleCnt="3" custLinFactNeighborX="2814" custLinFactNeighborY="590"/>
      <dgm:spPr/>
      <dgm:t>
        <a:bodyPr/>
        <a:lstStyle/>
        <a:p>
          <a:endParaRPr lang="fr-CA"/>
        </a:p>
      </dgm:t>
    </dgm:pt>
    <dgm:pt modelId="{D9CF6E49-46F2-4AAA-98A2-929E99B307D1}" type="pres">
      <dgm:prSet presAssocID="{D6235E47-CB20-4BCC-866B-13BD808E7DC6}" presName="dummy3a" presStyleCnt="0"/>
      <dgm:spPr/>
    </dgm:pt>
    <dgm:pt modelId="{8D8523EE-AD34-4353-ADAD-FC7B0D5D1D6C}" type="pres">
      <dgm:prSet presAssocID="{D6235E47-CB20-4BCC-866B-13BD808E7DC6}" presName="dummy3b" presStyleCnt="0"/>
      <dgm:spPr/>
    </dgm:pt>
    <dgm:pt modelId="{1ACC701D-9445-4C20-96A9-9DEF7AEEC4B3}" type="pres">
      <dgm:prSet presAssocID="{D6235E47-CB20-4BCC-866B-13BD808E7DC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893018F-BB1C-4ABD-92F2-9A81EA656B4D}" type="pres">
      <dgm:prSet presAssocID="{F9D6C17F-9185-482C-A3CF-1E75CD324D2F}" presName="arrowWedge1" presStyleLbl="fgSibTrans2D1" presStyleIdx="0" presStyleCnt="3"/>
      <dgm:spPr/>
    </dgm:pt>
    <dgm:pt modelId="{C753849A-6093-4C0E-9A73-5A80C4398DF1}" type="pres">
      <dgm:prSet presAssocID="{6EDC9C06-C841-4A2E-9F4A-7F8106D1FC38}" presName="arrowWedge2" presStyleLbl="fgSibTrans2D1" presStyleIdx="1" presStyleCnt="3"/>
      <dgm:spPr/>
    </dgm:pt>
    <dgm:pt modelId="{130B98AE-9A37-4488-8A63-78DE3D0CA075}" type="pres">
      <dgm:prSet presAssocID="{A6F5DE87-B731-41CC-978F-9C2761873CB8}" presName="arrowWedge3" presStyleLbl="fgSibTrans2D1" presStyleIdx="2" presStyleCnt="3"/>
      <dgm:spPr/>
    </dgm:pt>
  </dgm:ptLst>
  <dgm:cxnLst>
    <dgm:cxn modelId="{7F827CAC-67A6-4D57-98E7-59056DC9E843}" type="presOf" srcId="{D6235E47-CB20-4BCC-866B-13BD808E7DC6}" destId="{5204A86B-A267-4A93-99C7-9BC123A4912D}" srcOrd="0" destOrd="0" presId="urn:microsoft.com/office/officeart/2005/8/layout/cycle8"/>
    <dgm:cxn modelId="{58319350-072F-4B17-9F4F-3D3119F8BC70}" type="presOf" srcId="{0E6CCC6C-BE9E-4915-8D35-D95B87252D17}" destId="{B0551C36-35EA-4C0D-8406-60D015CE6BA0}" srcOrd="1" destOrd="0" presId="urn:microsoft.com/office/officeart/2005/8/layout/cycle8"/>
    <dgm:cxn modelId="{B7E8B7C1-B3A6-4647-AB8E-36393A056456}" srcId="{D6235E47-CB20-4BCC-866B-13BD808E7DC6}" destId="{18813C7A-817E-40F2-95A1-1EFDD608B960}" srcOrd="2" destOrd="0" parTransId="{97E81A63-9392-4CD7-806D-9DD7F35206AF}" sibTransId="{A6F5DE87-B731-41CC-978F-9C2761873CB8}"/>
    <dgm:cxn modelId="{6CE54725-D42A-4A1E-9D92-BB2BF4C295B0}" type="presOf" srcId="{58BB1739-F8D6-4D6C-BD57-5EEDAD3FFDD6}" destId="{6BAC4226-6467-4C49-8727-BE13D9FE9556}" srcOrd="0" destOrd="0" presId="urn:microsoft.com/office/officeart/2005/8/layout/cycle8"/>
    <dgm:cxn modelId="{E19452FD-534A-4465-BA33-C78ABC6CC77F}" type="presOf" srcId="{58BB1739-F8D6-4D6C-BD57-5EEDAD3FFDD6}" destId="{965936A5-495B-4692-AE44-E736F5A2FE6B}" srcOrd="1" destOrd="0" presId="urn:microsoft.com/office/officeart/2005/8/layout/cycle8"/>
    <dgm:cxn modelId="{445644C7-229A-41C7-B914-4334FEF9B533}" srcId="{D6235E47-CB20-4BCC-866B-13BD808E7DC6}" destId="{0E6CCC6C-BE9E-4915-8D35-D95B87252D17}" srcOrd="1" destOrd="0" parTransId="{8D1DFA75-4FA7-433C-BB0C-846C6BF27DD2}" sibTransId="{6EDC9C06-C841-4A2E-9F4A-7F8106D1FC38}"/>
    <dgm:cxn modelId="{4F1E55F3-38AA-406F-9D22-5F1AA3507787}" type="presOf" srcId="{18813C7A-817E-40F2-95A1-1EFDD608B960}" destId="{1ACC701D-9445-4C20-96A9-9DEF7AEEC4B3}" srcOrd="1" destOrd="0" presId="urn:microsoft.com/office/officeart/2005/8/layout/cycle8"/>
    <dgm:cxn modelId="{E3C68C98-BA3D-4955-B99E-A7479FBE8756}" type="presOf" srcId="{0E6CCC6C-BE9E-4915-8D35-D95B87252D17}" destId="{4FAE3C6F-63E9-4625-8655-A0428ED1E268}" srcOrd="0" destOrd="0" presId="urn:microsoft.com/office/officeart/2005/8/layout/cycle8"/>
    <dgm:cxn modelId="{41EF5F7F-5D50-48AA-96F0-FC7226763A74}" type="presOf" srcId="{18813C7A-817E-40F2-95A1-1EFDD608B960}" destId="{343CE299-B0A4-45D6-8D68-3D9CE721F6A7}" srcOrd="0" destOrd="0" presId="urn:microsoft.com/office/officeart/2005/8/layout/cycle8"/>
    <dgm:cxn modelId="{463C94A3-D993-4AF9-B475-A550C27823F6}" srcId="{D6235E47-CB20-4BCC-866B-13BD808E7DC6}" destId="{58BB1739-F8D6-4D6C-BD57-5EEDAD3FFDD6}" srcOrd="0" destOrd="0" parTransId="{9C11D414-7EF4-4F3D-86D9-D5EF9D4134D0}" sibTransId="{F9D6C17F-9185-482C-A3CF-1E75CD324D2F}"/>
    <dgm:cxn modelId="{A001F8F1-00DD-4CF9-AB25-39E12AD8ECC8}" type="presParOf" srcId="{5204A86B-A267-4A93-99C7-9BC123A4912D}" destId="{6BAC4226-6467-4C49-8727-BE13D9FE9556}" srcOrd="0" destOrd="0" presId="urn:microsoft.com/office/officeart/2005/8/layout/cycle8"/>
    <dgm:cxn modelId="{44745294-D6E8-41BC-BFCE-B89E0FD242EA}" type="presParOf" srcId="{5204A86B-A267-4A93-99C7-9BC123A4912D}" destId="{308EC171-B79B-4A40-A538-B73D44EC9384}" srcOrd="1" destOrd="0" presId="urn:microsoft.com/office/officeart/2005/8/layout/cycle8"/>
    <dgm:cxn modelId="{41A76865-42D0-4D66-9052-2FA13CBC5488}" type="presParOf" srcId="{5204A86B-A267-4A93-99C7-9BC123A4912D}" destId="{19C5BD4F-36EC-4153-91B4-456B341D0322}" srcOrd="2" destOrd="0" presId="urn:microsoft.com/office/officeart/2005/8/layout/cycle8"/>
    <dgm:cxn modelId="{2E0480D2-382A-4070-AD06-E2C4E1F7E84F}" type="presParOf" srcId="{5204A86B-A267-4A93-99C7-9BC123A4912D}" destId="{965936A5-495B-4692-AE44-E736F5A2FE6B}" srcOrd="3" destOrd="0" presId="urn:microsoft.com/office/officeart/2005/8/layout/cycle8"/>
    <dgm:cxn modelId="{6BA55D03-EEE7-48D4-901E-783ACFB69542}" type="presParOf" srcId="{5204A86B-A267-4A93-99C7-9BC123A4912D}" destId="{4FAE3C6F-63E9-4625-8655-A0428ED1E268}" srcOrd="4" destOrd="0" presId="urn:microsoft.com/office/officeart/2005/8/layout/cycle8"/>
    <dgm:cxn modelId="{166A3279-7780-4127-AE2D-E6064FCDF075}" type="presParOf" srcId="{5204A86B-A267-4A93-99C7-9BC123A4912D}" destId="{EE8532E6-BC23-464A-9105-E0EA82F62D6F}" srcOrd="5" destOrd="0" presId="urn:microsoft.com/office/officeart/2005/8/layout/cycle8"/>
    <dgm:cxn modelId="{867AB17B-8AD1-4BDA-9DE2-8D26EEB08B31}" type="presParOf" srcId="{5204A86B-A267-4A93-99C7-9BC123A4912D}" destId="{1F4671D8-A059-4B53-BA6A-C517CC2480A7}" srcOrd="6" destOrd="0" presId="urn:microsoft.com/office/officeart/2005/8/layout/cycle8"/>
    <dgm:cxn modelId="{3D8B68EE-8A78-4910-B808-13529CCB682E}" type="presParOf" srcId="{5204A86B-A267-4A93-99C7-9BC123A4912D}" destId="{B0551C36-35EA-4C0D-8406-60D015CE6BA0}" srcOrd="7" destOrd="0" presId="urn:microsoft.com/office/officeart/2005/8/layout/cycle8"/>
    <dgm:cxn modelId="{FDA5D0D9-D11A-47F6-9EF4-58909E774DAB}" type="presParOf" srcId="{5204A86B-A267-4A93-99C7-9BC123A4912D}" destId="{343CE299-B0A4-45D6-8D68-3D9CE721F6A7}" srcOrd="8" destOrd="0" presId="urn:microsoft.com/office/officeart/2005/8/layout/cycle8"/>
    <dgm:cxn modelId="{DD7CACA4-3841-4C05-9394-44E0E655B219}" type="presParOf" srcId="{5204A86B-A267-4A93-99C7-9BC123A4912D}" destId="{D9CF6E49-46F2-4AAA-98A2-929E99B307D1}" srcOrd="9" destOrd="0" presId="urn:microsoft.com/office/officeart/2005/8/layout/cycle8"/>
    <dgm:cxn modelId="{B3135359-0E05-46FC-89AC-580EBD1D0992}" type="presParOf" srcId="{5204A86B-A267-4A93-99C7-9BC123A4912D}" destId="{8D8523EE-AD34-4353-ADAD-FC7B0D5D1D6C}" srcOrd="10" destOrd="0" presId="urn:microsoft.com/office/officeart/2005/8/layout/cycle8"/>
    <dgm:cxn modelId="{F457D508-2397-4B30-AAE9-D37252DF1449}" type="presParOf" srcId="{5204A86B-A267-4A93-99C7-9BC123A4912D}" destId="{1ACC701D-9445-4C20-96A9-9DEF7AEEC4B3}" srcOrd="11" destOrd="0" presId="urn:microsoft.com/office/officeart/2005/8/layout/cycle8"/>
    <dgm:cxn modelId="{C8E5BDF5-DA9A-49BD-8D3F-CE29B6D2C92C}" type="presParOf" srcId="{5204A86B-A267-4A93-99C7-9BC123A4912D}" destId="{4893018F-BB1C-4ABD-92F2-9A81EA656B4D}" srcOrd="12" destOrd="0" presId="urn:microsoft.com/office/officeart/2005/8/layout/cycle8"/>
    <dgm:cxn modelId="{8FD2F4AE-07DF-43D5-82DA-622EA3D4A7CE}" type="presParOf" srcId="{5204A86B-A267-4A93-99C7-9BC123A4912D}" destId="{C753849A-6093-4C0E-9A73-5A80C4398DF1}" srcOrd="13" destOrd="0" presId="urn:microsoft.com/office/officeart/2005/8/layout/cycle8"/>
    <dgm:cxn modelId="{5C1CAEB5-B5EE-421C-81CB-717B579B02D5}" type="presParOf" srcId="{5204A86B-A267-4A93-99C7-9BC123A4912D}" destId="{130B98AE-9A37-4488-8A63-78DE3D0CA07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BCB8D-1571-4B46-BDA7-C42459395C04}">
      <dsp:nvSpPr>
        <dsp:cNvPr id="0" name=""/>
        <dsp:cNvSpPr/>
      </dsp:nvSpPr>
      <dsp:spPr>
        <a:xfrm>
          <a:off x="0" y="28843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500" kern="1200" noProof="0" dirty="0" smtClean="0"/>
            <a:t>Civilian employees  </a:t>
          </a:r>
          <a:endParaRPr lang="en-CA" sz="3500" kern="1200" noProof="0" dirty="0"/>
        </a:p>
      </dsp:txBody>
      <dsp:txXfrm>
        <a:off x="40980" y="69823"/>
        <a:ext cx="8147640" cy="757514"/>
      </dsp:txXfrm>
    </dsp:sp>
    <dsp:sp modelId="{FB7EB21B-A702-4480-9EC2-47DF8F1CE00E}">
      <dsp:nvSpPr>
        <dsp:cNvPr id="0" name=""/>
        <dsp:cNvSpPr/>
      </dsp:nvSpPr>
      <dsp:spPr>
        <a:xfrm>
          <a:off x="0" y="868318"/>
          <a:ext cx="8229600" cy="941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CA" sz="2700" kern="1200" noProof="0" dirty="0" smtClean="0"/>
            <a:t>Support roles</a:t>
          </a:r>
          <a:endParaRPr lang="en-CA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CA" sz="2700" kern="1200" noProof="0" dirty="0" smtClean="0"/>
            <a:t>Specialists</a:t>
          </a:r>
          <a:endParaRPr lang="en-CA" sz="2700" kern="1200" noProof="0" dirty="0"/>
        </a:p>
      </dsp:txBody>
      <dsp:txXfrm>
        <a:off x="0" y="868318"/>
        <a:ext cx="8229600" cy="941850"/>
      </dsp:txXfrm>
    </dsp:sp>
    <dsp:sp modelId="{EA22A779-ECC8-4C8A-87E5-6261C3F87598}">
      <dsp:nvSpPr>
        <dsp:cNvPr id="0" name=""/>
        <dsp:cNvSpPr/>
      </dsp:nvSpPr>
      <dsp:spPr>
        <a:xfrm>
          <a:off x="0" y="1810169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3500" kern="1200" noProof="0" dirty="0" smtClean="0"/>
            <a:t>Military members  </a:t>
          </a:r>
          <a:endParaRPr lang="en-CA" sz="3500" kern="1200" noProof="0" dirty="0"/>
        </a:p>
      </dsp:txBody>
      <dsp:txXfrm>
        <a:off x="40980" y="1851149"/>
        <a:ext cx="8147640" cy="757514"/>
      </dsp:txXfrm>
    </dsp:sp>
    <dsp:sp modelId="{CC6659C5-1FEF-4F1D-B519-707FE46FB1C0}">
      <dsp:nvSpPr>
        <dsp:cNvPr id="0" name=""/>
        <dsp:cNvSpPr/>
      </dsp:nvSpPr>
      <dsp:spPr>
        <a:xfrm>
          <a:off x="0" y="2649644"/>
          <a:ext cx="8229600" cy="1847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CA" sz="2700" kern="1200" noProof="0" dirty="0" smtClean="0"/>
            <a:t>Support roles</a:t>
          </a:r>
          <a:endParaRPr lang="en-CA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CA" sz="2700" kern="1200" noProof="0" dirty="0" smtClean="0"/>
            <a:t>Specialists (doctors, lawyers, etc.)</a:t>
          </a:r>
          <a:endParaRPr lang="en-CA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CA" sz="2700" kern="1200" noProof="0" dirty="0" smtClean="0"/>
            <a:t>Warriors </a:t>
          </a:r>
          <a:endParaRPr lang="en-CA" sz="2700" kern="1200" noProof="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CA" sz="2700" kern="1200" noProof="0" dirty="0" smtClean="0"/>
            <a:t>Leaders</a:t>
          </a:r>
          <a:endParaRPr lang="en-CA" sz="2700" kern="1200" noProof="0" dirty="0"/>
        </a:p>
      </dsp:txBody>
      <dsp:txXfrm>
        <a:off x="0" y="2649644"/>
        <a:ext cx="8229600" cy="18474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FADE4E-54B1-4872-90FD-45A3481D9E67}" type="datetimeFigureOut">
              <a:rPr lang="fr-CA" smtClean="0"/>
              <a:t>2018-05-21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BA9862-EFBB-4188-9067-AC13283CCF4B}" type="slidenum">
              <a:rPr lang="fr-CA" smtClean="0"/>
              <a:t>‹nº›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40799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A2DC6A6-70E4-4AA3-98A5-C440EFCFE115}" type="datetimeFigureOut">
              <a:rPr lang="fr-CA" smtClean="0"/>
              <a:t>2018-05-21</a:t>
            </a:fld>
            <a:endParaRPr lang="fr-CA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296FFD-B365-4901-82B6-7B2889C89423}" type="slidenum">
              <a:rPr lang="fr-CA" smtClean="0"/>
              <a:t>‹nº›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34528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96FFD-B365-4901-82B6-7B2889C89423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7651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96FFD-B365-4901-82B6-7B2889C89423}" type="slidenum">
              <a:rPr lang="fr-CA" smtClean="0"/>
              <a:t>24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337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96FFD-B365-4901-82B6-7B2889C89423}" type="slidenum">
              <a:rPr lang="fr-CA" smtClean="0"/>
              <a:pPr/>
              <a:t>38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030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181A-03A5-47B0-9775-51C8445CD2D3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253A-3871-4B3D-8783-77A8CDA90097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A19-7D6B-404D-9EFD-BE6957752BCA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9DF3-06EE-4E40-9A59-DDC71260412A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9C20-A510-4125-AD5C-2E6D5515A799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57B3-AD35-4143-AD08-A1D114174990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84C2-84C8-4C5E-A524-BBA9C3BE7E8A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BBB9-6172-4665-A0F2-0D83318172F0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D181-3F42-4C57-9D2E-3CAC4E73BE1A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C71E-D1DF-4AB9-AA51-15ED6D870C31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2597-B5F6-44E9-BF80-BF6563809D45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817A5-E77B-4A13-BEDA-83BA8BB68AFA}" type="datetime1">
              <a:rPr lang="fr-CA" smtClean="0"/>
              <a:t>2018-05-21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B7581-2788-4F53-9460-A2C077F609B1}" type="slidenum">
              <a:rPr lang="fr-CA" smtClean="0"/>
              <a:pPr/>
              <a:t>‹nº›</a:t>
            </a:fld>
            <a:endParaRPr lang="fr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hyperlink" Target="mailto:Fannie.labbe@forces.gc.ca" TargetMode="Externa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4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tags" Target="../tags/tag61.xml"/><Relationship Id="rId7" Type="http://schemas.openxmlformats.org/officeDocument/2006/relationships/diagramQuickStyle" Target="../diagrams/quickStyle2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Layout" Target="../slideLayouts/slideLayout2.xml"/><Relationship Id="rId9" Type="http://schemas.microsoft.com/office/2007/relationships/diagramDrawing" Target="../diagrams/drawing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Layout" Target="../slideLayouts/slideLayout2.xml"/><Relationship Id="rId7" Type="http://schemas.openxmlformats.org/officeDocument/2006/relationships/diagramColors" Target="../diagrams/colors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hyperlink" Target="https://www.cfmws.com/en/aboutus/dcsm/osiss/pages/operational-stress-injury-social-support-(osiss).aspx/en/index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620688"/>
            <a:ext cx="7772400" cy="2979763"/>
          </a:xfrm>
        </p:spPr>
        <p:txBody>
          <a:bodyPr>
            <a:normAutofit/>
          </a:bodyPr>
          <a:lstStyle/>
          <a:p>
            <a:r>
              <a:rPr lang="en-CA" sz="2800" b="1" dirty="0" smtClean="0">
                <a:solidFill>
                  <a:schemeClr val="accent5">
                    <a:lumMod val="75000"/>
                  </a:schemeClr>
                </a:solidFill>
              </a:rPr>
              <a:t>Efficient Learning Strategies Designed for Military Personnel Who Have Experienced One or More Traumatic Events: A </a:t>
            </a:r>
            <a:r>
              <a:rPr lang="en-CA" sz="2800" b="1" smtClean="0">
                <a:solidFill>
                  <a:schemeClr val="accent5">
                    <a:lumMod val="75000"/>
                  </a:schemeClr>
                </a:solidFill>
              </a:rPr>
              <a:t>Better </a:t>
            </a:r>
            <a:r>
              <a:rPr lang="en-CA" sz="2800" b="1" smtClean="0">
                <a:solidFill>
                  <a:schemeClr val="accent5">
                    <a:lumMod val="75000"/>
                  </a:schemeClr>
                </a:solidFill>
              </a:rPr>
              <a:t>Understanding </a:t>
            </a:r>
            <a:r>
              <a:rPr lang="en-CA" sz="2800" b="1" dirty="0" smtClean="0">
                <a:solidFill>
                  <a:schemeClr val="accent5">
                    <a:lumMod val="75000"/>
                  </a:schemeClr>
                </a:solidFill>
              </a:rPr>
              <a:t>of their Specific Characteristics</a:t>
            </a:r>
            <a:endParaRPr lang="en-CA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Fannie L’Abbé</a:t>
            </a:r>
          </a:p>
          <a:p>
            <a:r>
              <a:rPr lang="en-CA" dirty="0" smtClean="0">
                <a:hlinkClick r:id="rId5"/>
              </a:rPr>
              <a:t>Fannie.labbe@forces.gc.ca</a:t>
            </a:r>
            <a:endParaRPr lang="en-CA" dirty="0" smtClean="0"/>
          </a:p>
          <a:p>
            <a:r>
              <a:rPr lang="en-CA" dirty="0" smtClean="0"/>
              <a:t>May 2018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51520" y="342107"/>
            <a:ext cx="8229600" cy="1143000"/>
          </a:xfrm>
        </p:spPr>
        <p:txBody>
          <a:bodyPr>
            <a:noAutofit/>
          </a:bodyPr>
          <a:lstStyle/>
          <a:p>
            <a:r>
              <a:rPr lang="fr-CA" sz="4000" dirty="0">
                <a:solidFill>
                  <a:schemeClr val="accent4"/>
                </a:solidFill>
              </a:rPr>
              <a:t>2.2 </a:t>
            </a:r>
            <a:r>
              <a:rPr lang="en-CA" sz="4000" dirty="0">
                <a:solidFill>
                  <a:schemeClr val="accent4"/>
                </a:solidFill>
              </a:rPr>
              <a:t>Post-Traumatic Stress Disorder</a:t>
            </a:r>
            <a:endParaRPr lang="fr-CA" sz="4000" dirty="0">
              <a:solidFill>
                <a:schemeClr val="accent4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According to several authors</a:t>
            </a:r>
          </a:p>
          <a:p>
            <a:pPr lvl="1">
              <a:defRPr/>
            </a:pPr>
            <a:r>
              <a:rPr lang="en-CA" dirty="0" smtClean="0"/>
              <a:t>PTSD rarely occurs alone</a:t>
            </a:r>
          </a:p>
          <a:p>
            <a:pPr lvl="2">
              <a:defRPr/>
            </a:pPr>
            <a:r>
              <a:rPr lang="en-CA" sz="2600" dirty="0" smtClean="0">
                <a:solidFill>
                  <a:schemeClr val="accent6"/>
                </a:solidFill>
              </a:rPr>
              <a:t>Depression</a:t>
            </a:r>
            <a:r>
              <a:rPr lang="en-CA" sz="2600" dirty="0" smtClean="0"/>
              <a:t> is one of the concurrent diagnoses</a:t>
            </a:r>
          </a:p>
          <a:p>
            <a:pPr lvl="1">
              <a:defRPr/>
            </a:pPr>
            <a:r>
              <a:rPr lang="en-CA" dirty="0" smtClean="0"/>
              <a:t>The risk of experiencing operational stress </a:t>
            </a:r>
            <a:r>
              <a:rPr lang="en-CA" dirty="0"/>
              <a:t>is greater </a:t>
            </a:r>
            <a:r>
              <a:rPr lang="en-CA" dirty="0" smtClean="0"/>
              <a:t>when </a:t>
            </a:r>
            <a:r>
              <a:rPr lang="en-CA" dirty="0"/>
              <a:t>participation in combat </a:t>
            </a:r>
            <a:r>
              <a:rPr lang="en-CA" dirty="0" smtClean="0"/>
              <a:t>is </a:t>
            </a:r>
            <a:r>
              <a:rPr lang="en-CA" dirty="0"/>
              <a:t>more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direct</a:t>
            </a:r>
            <a:r>
              <a:rPr lang="en-CA" dirty="0" smtClean="0"/>
              <a:t>, i.e. closer </a:t>
            </a:r>
            <a:r>
              <a:rPr lang="en-CA" dirty="0"/>
              <a:t>to </a:t>
            </a:r>
            <a:r>
              <a:rPr lang="en-CA" dirty="0" smtClean="0"/>
              <a:t>the danger</a:t>
            </a:r>
          </a:p>
          <a:p>
            <a:pPr lvl="1">
              <a:defRPr/>
            </a:pPr>
            <a:r>
              <a:rPr lang="en-CA" dirty="0" smtClean="0"/>
              <a:t>Military members who are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indirectly </a:t>
            </a:r>
            <a:r>
              <a:rPr lang="en-CA" dirty="0" smtClean="0"/>
              <a:t>involved in a traumatic event can also show symptoms of PTSD</a:t>
            </a:r>
          </a:p>
          <a:p>
            <a:pPr lvl="2">
              <a:defRPr/>
            </a:pPr>
            <a:r>
              <a:rPr lang="en-CA" dirty="0" smtClean="0"/>
              <a:t>A feeling of survivor’s guilt after witnessing a comrade’s death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3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000" dirty="0">
                <a:solidFill>
                  <a:schemeClr val="accent4"/>
                </a:solidFill>
              </a:rPr>
              <a:t>2.2 </a:t>
            </a:r>
            <a:r>
              <a:rPr lang="en-CA" sz="4000" dirty="0">
                <a:solidFill>
                  <a:schemeClr val="accent4"/>
                </a:solidFill>
              </a:rPr>
              <a:t>Post-Traumatic Stress Disorder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CA" sz="3600" dirty="0" smtClean="0"/>
              <a:t>The difference between OSI and PTSD</a:t>
            </a:r>
          </a:p>
          <a:p>
            <a:pPr lvl="1">
              <a:lnSpc>
                <a:spcPct val="90000"/>
              </a:lnSpc>
              <a:defRPr/>
            </a:pPr>
            <a:r>
              <a:rPr lang="en-CA" sz="3600" dirty="0" smtClean="0"/>
              <a:t> To develop PTSD</a:t>
            </a:r>
          </a:p>
          <a:p>
            <a:pPr lvl="2">
              <a:lnSpc>
                <a:spcPct val="90000"/>
              </a:lnSpc>
              <a:defRPr/>
            </a:pPr>
            <a:r>
              <a:rPr lang="en-CA" sz="3600" dirty="0">
                <a:solidFill>
                  <a:srgbClr val="FF0000"/>
                </a:solidFill>
              </a:rPr>
              <a:t>t</a:t>
            </a:r>
            <a:r>
              <a:rPr lang="en-CA" sz="3600" dirty="0" smtClean="0">
                <a:solidFill>
                  <a:srgbClr val="FF0000"/>
                </a:solidFill>
              </a:rPr>
              <a:t>he individual must have been exposed to death, serious injury or a threat to his or her physical integrity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CA" sz="3200" dirty="0" smtClean="0"/>
              <a:t> DSM-V: diagnostics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fr-CA" dirty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9073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000" dirty="0" smtClean="0">
                <a:solidFill>
                  <a:schemeClr val="accent4"/>
                </a:solidFill>
              </a:rPr>
              <a:t>2.2 </a:t>
            </a:r>
            <a:r>
              <a:rPr lang="en-CA" sz="4000" dirty="0">
                <a:solidFill>
                  <a:schemeClr val="accent4"/>
                </a:solidFill>
              </a:rPr>
              <a:t>Post-Traumatic Stress Disorder</a:t>
            </a:r>
            <a:endParaRPr lang="fr-CA" sz="4000" dirty="0">
              <a:solidFill>
                <a:schemeClr val="accent4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DSM-V</a:t>
            </a:r>
          </a:p>
          <a:p>
            <a:pPr marL="514350" indent="-514350">
              <a:buAutoNum type="arabicParenR"/>
            </a:pPr>
            <a:r>
              <a:rPr lang="en-CA" dirty="0" smtClean="0"/>
              <a:t>Those who </a:t>
            </a:r>
            <a:r>
              <a:rPr lang="en-CA" b="1" dirty="0" smtClean="0"/>
              <a:t>directly experienced </a:t>
            </a:r>
            <a:r>
              <a:rPr lang="en-CA" dirty="0" smtClean="0"/>
              <a:t>a traumatic event </a:t>
            </a:r>
          </a:p>
          <a:p>
            <a:pPr marL="514350" indent="-514350">
              <a:buAutoNum type="arabicParenR"/>
            </a:pPr>
            <a:r>
              <a:rPr lang="en-CA" dirty="0" smtClean="0"/>
              <a:t>Those who </a:t>
            </a:r>
            <a:r>
              <a:rPr lang="en-CA" b="1" dirty="0" smtClean="0"/>
              <a:t>witnessed</a:t>
            </a:r>
            <a:r>
              <a:rPr lang="en-CA" dirty="0" smtClean="0"/>
              <a:t> a traumatic event in person</a:t>
            </a:r>
          </a:p>
          <a:p>
            <a:pPr marL="514350" indent="-514350">
              <a:buAutoNum type="arabicParenR"/>
            </a:pPr>
            <a:r>
              <a:rPr lang="en-CA" dirty="0" smtClean="0"/>
              <a:t>Those who find out a </a:t>
            </a:r>
            <a:r>
              <a:rPr lang="en-CA" b="1" dirty="0" smtClean="0"/>
              <a:t>family member or close friend </a:t>
            </a:r>
            <a:r>
              <a:rPr lang="en-CA" dirty="0" smtClean="0"/>
              <a:t>has experienced a traumatic event (violent or accidental death)</a:t>
            </a:r>
          </a:p>
          <a:p>
            <a:pPr marL="514350" indent="-514350">
              <a:buAutoNum type="arabicParenR"/>
            </a:pPr>
            <a:r>
              <a:rPr lang="en-CA" dirty="0" smtClean="0"/>
              <a:t>Those who have personally and </a:t>
            </a:r>
            <a:r>
              <a:rPr lang="en-CA" b="1" dirty="0" smtClean="0"/>
              <a:t>repeatedly </a:t>
            </a:r>
            <a:r>
              <a:rPr lang="en-CA" dirty="0" smtClean="0"/>
              <a:t>experienced, or been exposed in an extreme way to, the </a:t>
            </a:r>
            <a:r>
              <a:rPr lang="en-CA" b="1" dirty="0" smtClean="0"/>
              <a:t>graphic details </a:t>
            </a:r>
            <a:r>
              <a:rPr lang="en-CA" dirty="0" smtClean="0"/>
              <a:t>of a traumatic event (not through the media, images, TV or movies </a:t>
            </a:r>
            <a:r>
              <a:rPr lang="en-CA" b="1" dirty="0" smtClean="0"/>
              <a:t>unless it is related to their work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12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479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000" dirty="0">
                <a:solidFill>
                  <a:schemeClr val="accent4"/>
                </a:solidFill>
              </a:rPr>
              <a:t>2.2 </a:t>
            </a:r>
            <a:r>
              <a:rPr lang="en-CA" sz="4000" dirty="0">
                <a:solidFill>
                  <a:schemeClr val="accent4"/>
                </a:solidFill>
              </a:rPr>
              <a:t>Post-Traumatic Stress Disorde</a:t>
            </a:r>
            <a:r>
              <a:rPr lang="en-CA" dirty="0">
                <a:solidFill>
                  <a:schemeClr val="accent4"/>
                </a:solidFill>
              </a:rPr>
              <a:t>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CA" b="1" dirty="0" smtClean="0">
                <a:solidFill>
                  <a:srgbClr val="7030A0"/>
                </a:solidFill>
              </a:rPr>
              <a:t>The Amygdala: </a:t>
            </a:r>
            <a:r>
              <a:rPr lang="en-CA" dirty="0" smtClean="0"/>
              <a:t>the only part of the brain activated in the event of fear or anger</a:t>
            </a:r>
          </a:p>
          <a:p>
            <a:pPr>
              <a:defRPr/>
            </a:pPr>
            <a:r>
              <a:rPr lang="en-CA" dirty="0" smtClean="0"/>
              <a:t>Danger signs quickly reach and alert the amygdala, the brain’s fear system, while the cortex is still assessing them</a:t>
            </a:r>
          </a:p>
          <a:p>
            <a:pPr>
              <a:defRPr/>
            </a:pPr>
            <a:r>
              <a:rPr lang="en-CA" dirty="0" smtClean="0"/>
              <a:t>Classic conditioning</a:t>
            </a:r>
          </a:p>
          <a:p>
            <a:pPr lvl="1">
              <a:defRPr/>
            </a:pPr>
            <a:r>
              <a:rPr lang="en-CA" dirty="0" smtClean="0"/>
              <a:t>Emotions respond faster than the ability to process information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CA" sz="2600" dirty="0" smtClean="0"/>
              <a:t>The amygdala receives the information </a:t>
            </a:r>
            <a:br>
              <a:rPr lang="en-CA" sz="2600" dirty="0" smtClean="0"/>
            </a:br>
            <a:r>
              <a:rPr lang="en-CA" sz="2600" b="1" dirty="0" smtClean="0">
                <a:solidFill>
                  <a:srgbClr val="7030A0"/>
                </a:solidFill>
              </a:rPr>
              <a:t>40 milliseconds </a:t>
            </a:r>
            <a:r>
              <a:rPr lang="en-CA" sz="2600" dirty="0" smtClean="0"/>
              <a:t>before the more cognitive sections of the brain do (Bourrassa, 2006)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13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064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000" dirty="0">
                <a:solidFill>
                  <a:schemeClr val="accent4"/>
                </a:solidFill>
              </a:rPr>
              <a:t>2.2 </a:t>
            </a:r>
            <a:r>
              <a:rPr lang="en-CA" sz="4000" dirty="0">
                <a:solidFill>
                  <a:schemeClr val="accent4"/>
                </a:solidFill>
              </a:rPr>
              <a:t>Post-Traumatic Stress Disorder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CA" dirty="0" smtClean="0"/>
              <a:t>As per Bourrassa (2006), when dealing with a high level of stress</a:t>
            </a:r>
          </a:p>
          <a:p>
            <a:pPr lvl="1">
              <a:defRPr/>
            </a:pPr>
            <a:r>
              <a:rPr lang="en-CA" dirty="0"/>
              <a:t>y</a:t>
            </a:r>
            <a:r>
              <a:rPr lang="en-CA" dirty="0" smtClean="0"/>
              <a:t>our nervous system reacts primitively</a:t>
            </a:r>
          </a:p>
          <a:p>
            <a:pPr lvl="2">
              <a:defRPr/>
            </a:pPr>
            <a:r>
              <a:rPr lang="en-CA" dirty="0" smtClean="0"/>
              <a:t>“fight or flee”</a:t>
            </a:r>
          </a:p>
          <a:p>
            <a:pPr lvl="1">
              <a:defRPr/>
            </a:pPr>
            <a:r>
              <a:rPr lang="en-CA" dirty="0"/>
              <a:t>y</a:t>
            </a:r>
            <a:r>
              <a:rPr lang="en-CA" dirty="0" smtClean="0"/>
              <a:t>our heart beats faster</a:t>
            </a:r>
          </a:p>
          <a:p>
            <a:pPr lvl="1">
              <a:defRPr/>
            </a:pPr>
            <a:r>
              <a:rPr lang="en-CA" dirty="0"/>
              <a:t>y</a:t>
            </a:r>
            <a:r>
              <a:rPr lang="en-CA" dirty="0" smtClean="0"/>
              <a:t>our breath speeds up</a:t>
            </a:r>
          </a:p>
          <a:p>
            <a:pPr marL="457200" lvl="1" indent="0">
              <a:buNone/>
              <a:defRPr/>
            </a:pPr>
            <a:r>
              <a:rPr lang="en-CA" dirty="0" smtClean="0"/>
              <a:t>and</a:t>
            </a:r>
          </a:p>
          <a:p>
            <a:pPr lvl="1">
              <a:defRPr/>
            </a:pPr>
            <a:r>
              <a:rPr lang="en-CA" dirty="0" smtClean="0"/>
              <a:t>your body reacts in eight areas</a:t>
            </a:r>
          </a:p>
          <a:p>
            <a:pPr lvl="2">
              <a:defRPr/>
            </a:pPr>
            <a:r>
              <a:rPr lang="en-CA" dirty="0" smtClean="0"/>
              <a:t>the five senses (hearing, sight, smell, touch and taste) </a:t>
            </a:r>
          </a:p>
          <a:p>
            <a:pPr lvl="2">
              <a:defRPr/>
            </a:pPr>
            <a:r>
              <a:rPr lang="en-CA" dirty="0" smtClean="0"/>
              <a:t>three body responses (posture, movement and the sensation experienced)</a:t>
            </a:r>
          </a:p>
          <a:p>
            <a:pPr>
              <a:defRPr/>
            </a:pPr>
            <a:r>
              <a:rPr lang="en-CA" dirty="0" smtClean="0"/>
              <a:t>There is a changing sense of the passage of time (LCol Grossman, 2008)</a:t>
            </a:r>
          </a:p>
          <a:p>
            <a:pPr lvl="1">
              <a:defRPr/>
            </a:pPr>
            <a:r>
              <a:rPr lang="en-CA" dirty="0" smtClean="0"/>
              <a:t>Isolated movements</a:t>
            </a:r>
          </a:p>
          <a:p>
            <a:pPr lvl="1">
              <a:defRPr/>
            </a:pPr>
            <a:r>
              <a:rPr lang="en-CA" dirty="0" smtClean="0"/>
              <a:t>Focussed attention</a:t>
            </a:r>
          </a:p>
          <a:p>
            <a:pPr lvl="1">
              <a:defRPr/>
            </a:pPr>
            <a:r>
              <a:rPr lang="en-CA" dirty="0" smtClean="0"/>
              <a:t>Survival instinct activated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14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259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>
                <a:solidFill>
                  <a:schemeClr val="accent5">
                    <a:lumMod val="75000"/>
                  </a:schemeClr>
                </a:solidFill>
              </a:rPr>
              <a:t>2.4 </a:t>
            </a:r>
            <a:r>
              <a:rPr lang="en-CA" dirty="0" smtClean="0">
                <a:solidFill>
                  <a:schemeClr val="accent5">
                    <a:lumMod val="75000"/>
                  </a:schemeClr>
                </a:solidFill>
              </a:rPr>
              <a:t>Operational </a:t>
            </a:r>
            <a:r>
              <a:rPr lang="en-CA" dirty="0">
                <a:solidFill>
                  <a:schemeClr val="accent5">
                    <a:lumMod val="75000"/>
                  </a:schemeClr>
                </a:solidFill>
              </a:rPr>
              <a:t>Stress Management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CA" dirty="0" smtClean="0"/>
              <a:t>After a traumatic event </a:t>
            </a:r>
          </a:p>
          <a:p>
            <a:pPr lvl="1">
              <a:defRPr/>
            </a:pPr>
            <a:r>
              <a:rPr lang="en-CA" dirty="0"/>
              <a:t>P</a:t>
            </a:r>
            <a:r>
              <a:rPr lang="en-CA" dirty="0" smtClean="0"/>
              <a:t>eople look for</a:t>
            </a:r>
          </a:p>
          <a:p>
            <a:pPr lvl="2">
              <a:defRPr/>
            </a:pPr>
            <a:r>
              <a:rPr lang="en-CA" dirty="0" smtClean="0"/>
              <a:t>life lessons that can be drawn from it</a:t>
            </a:r>
          </a:p>
          <a:p>
            <a:pPr lvl="2">
              <a:defRPr/>
            </a:pPr>
            <a:r>
              <a:rPr lang="en-CA" dirty="0" smtClean="0"/>
              <a:t>a positive impact in terms of changes caused</a:t>
            </a:r>
          </a:p>
          <a:p>
            <a:pPr lvl="2">
              <a:defRPr/>
            </a:pPr>
            <a:r>
              <a:rPr lang="en-CA" dirty="0"/>
              <a:t>p</a:t>
            </a:r>
            <a:r>
              <a:rPr lang="en-CA" dirty="0" smtClean="0"/>
              <a:t>ositive or negative consequence of the event</a:t>
            </a:r>
          </a:p>
          <a:p>
            <a:pPr>
              <a:defRPr/>
            </a:pPr>
            <a:r>
              <a:rPr lang="en-CA" dirty="0" smtClean="0"/>
              <a:t>Why people look for those things</a:t>
            </a:r>
          </a:p>
          <a:p>
            <a:pPr lvl="1">
              <a:defRPr/>
            </a:pPr>
            <a:r>
              <a:rPr lang="en-CA" dirty="0" smtClean="0"/>
              <a:t>It’s a search for meaning</a:t>
            </a:r>
          </a:p>
          <a:p>
            <a:pPr lvl="2">
              <a:defRPr/>
            </a:pPr>
            <a:r>
              <a:rPr lang="en-CA" dirty="0" smtClean="0"/>
              <a:t>to figure out why what happened happened</a:t>
            </a:r>
          </a:p>
          <a:p>
            <a:pPr lvl="2">
              <a:defRPr/>
            </a:pPr>
            <a:r>
              <a:rPr lang="en-CA" dirty="0"/>
              <a:t>t</a:t>
            </a:r>
            <a:r>
              <a:rPr lang="en-CA" dirty="0" smtClean="0"/>
              <a:t>o address their need to talk with others who have been through similar traumatic events, in order to find meaning in theirs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290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000" dirty="0">
                <a:solidFill>
                  <a:schemeClr val="accent5">
                    <a:lumMod val="75000"/>
                  </a:schemeClr>
                </a:solidFill>
              </a:rPr>
              <a:t>2.4 </a:t>
            </a:r>
            <a:r>
              <a:rPr lang="en-CA" sz="4000" dirty="0">
                <a:solidFill>
                  <a:schemeClr val="accent5">
                    <a:lumMod val="75000"/>
                  </a:schemeClr>
                </a:solidFill>
              </a:rPr>
              <a:t>Operational Stress Management</a:t>
            </a:r>
            <a:endParaRPr lang="fr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CA" dirty="0" smtClean="0"/>
              <a:t>The adaption process is influenced by personality traits</a:t>
            </a:r>
          </a:p>
          <a:p>
            <a:pPr>
              <a:lnSpc>
                <a:spcPct val="90000"/>
              </a:lnSpc>
              <a:defRPr/>
            </a:pPr>
            <a:r>
              <a:rPr lang="en-CA" dirty="0" smtClean="0"/>
              <a:t>Prevalence related to genetics</a:t>
            </a:r>
          </a:p>
          <a:p>
            <a:pPr>
              <a:lnSpc>
                <a:spcPct val="90000"/>
              </a:lnSpc>
              <a:defRPr/>
            </a:pPr>
            <a:r>
              <a:rPr lang="en-CA" dirty="0" smtClean="0"/>
              <a:t>Prevalence among certain people, such as women</a:t>
            </a:r>
          </a:p>
          <a:p>
            <a:pPr>
              <a:lnSpc>
                <a:spcPct val="90000"/>
              </a:lnSpc>
              <a:defRPr/>
            </a:pPr>
            <a:r>
              <a:rPr lang="en-CA" dirty="0" smtClean="0"/>
              <a:t>Prevalence among those who have taken part in several combat missions </a:t>
            </a:r>
          </a:p>
          <a:p>
            <a:pPr>
              <a:defRPr/>
            </a:pPr>
            <a:r>
              <a:rPr lang="en-CA" dirty="0" smtClean="0"/>
              <a:t>Reactions vary from one person to the next</a:t>
            </a:r>
          </a:p>
          <a:p>
            <a:pPr lvl="1">
              <a:defRPr/>
            </a:pPr>
            <a:r>
              <a:rPr lang="en-CA" dirty="0" smtClean="0"/>
              <a:t>Vulnerability factors</a:t>
            </a:r>
          </a:p>
          <a:p>
            <a:pPr lvl="1">
              <a:defRPr/>
            </a:pPr>
            <a:r>
              <a:rPr lang="en-CA" dirty="0" smtClean="0"/>
              <a:t>Depending on the person’s experience-related baggage</a:t>
            </a:r>
          </a:p>
          <a:p>
            <a:pPr lvl="2">
              <a:defRPr/>
            </a:pPr>
            <a:r>
              <a:rPr lang="en-CA" dirty="0" smtClean="0"/>
              <a:t>Cumulative traumatic events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16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540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>
                <a:solidFill>
                  <a:schemeClr val="accent5">
                    <a:lumMod val="75000"/>
                  </a:schemeClr>
                </a:solidFill>
              </a:rPr>
              <a:t>2.4 </a:t>
            </a:r>
            <a:r>
              <a:rPr lang="en-CA" dirty="0">
                <a:solidFill>
                  <a:schemeClr val="accent5">
                    <a:lumMod val="75000"/>
                  </a:schemeClr>
                </a:solidFill>
              </a:rPr>
              <a:t>Operational Stress Management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Resilience</a:t>
            </a:r>
          </a:p>
          <a:p>
            <a:pPr lvl="1"/>
            <a:r>
              <a:rPr lang="en-CA" dirty="0" smtClean="0"/>
              <a:t>Natural human process characterized by positive actions during a stressful period</a:t>
            </a:r>
          </a:p>
          <a:p>
            <a:pPr lvl="1"/>
            <a:r>
              <a:rPr lang="en-CA" i="1" dirty="0" smtClean="0"/>
              <a:t>Road to Resilience </a:t>
            </a:r>
            <a:r>
              <a:rPr lang="en-CA" dirty="0" smtClean="0"/>
              <a:t>(2008)</a:t>
            </a:r>
          </a:p>
          <a:p>
            <a:r>
              <a:rPr lang="en-CA" b="1" dirty="0" smtClean="0"/>
              <a:t>Humour</a:t>
            </a:r>
            <a:r>
              <a:rPr lang="en-CA" dirty="0" smtClean="0"/>
              <a:t>, </a:t>
            </a:r>
            <a:r>
              <a:rPr lang="en-CA" b="1" dirty="0" smtClean="0"/>
              <a:t>sublimation</a:t>
            </a:r>
            <a:r>
              <a:rPr lang="en-CA" dirty="0" smtClean="0"/>
              <a:t>, </a:t>
            </a:r>
            <a:r>
              <a:rPr lang="en-CA" b="1" dirty="0" smtClean="0"/>
              <a:t>denial</a:t>
            </a:r>
            <a:r>
              <a:rPr lang="en-CA" dirty="0" smtClean="0"/>
              <a:t>, </a:t>
            </a:r>
            <a:r>
              <a:rPr lang="en-CA" b="1" dirty="0" smtClean="0"/>
              <a:t>intellectualization</a:t>
            </a:r>
            <a:r>
              <a:rPr lang="en-CA" dirty="0" smtClean="0"/>
              <a:t> and </a:t>
            </a:r>
            <a:r>
              <a:rPr lang="en-CA" b="1" dirty="0" smtClean="0"/>
              <a:t>mentalization</a:t>
            </a:r>
          </a:p>
          <a:p>
            <a:pPr lvl="1"/>
            <a:r>
              <a:rPr lang="en-CA" dirty="0" smtClean="0"/>
              <a:t>Possible ways of avoiding PTSD </a:t>
            </a:r>
            <a:r>
              <a:rPr lang="en-CA" sz="2400" dirty="0" smtClean="0"/>
              <a:t>(Tychey, 2001)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818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5">
                    <a:lumMod val="75000"/>
                  </a:schemeClr>
                </a:solidFill>
              </a:rPr>
              <a:t>2.5 Symptoms of PTSD-Related Stress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en-CA" sz="2800" dirty="0" smtClean="0"/>
              <a:t>Significant impact on the victim’s psycho-social abilities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CA" sz="2800" dirty="0" smtClean="0"/>
              <a:t>There are three overarching types of PTSD symptoms</a:t>
            </a:r>
          </a:p>
          <a:p>
            <a:pPr marL="990600" lvl="1" indent="-5334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CA" sz="2400" dirty="0" smtClean="0"/>
              <a:t>Reliving, with daytime and night-time flashbacks: images, thoughts, sensory perceptions, intrusive memories</a:t>
            </a:r>
          </a:p>
          <a:p>
            <a:pPr marL="990600" lvl="1" indent="-5334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CA" sz="2400" dirty="0" smtClean="0"/>
              <a:t>Persistently avoiding any stimuli associated with the traumatic event</a:t>
            </a:r>
          </a:p>
          <a:p>
            <a:pPr marL="990600" lvl="1" indent="-533400" fontAlgn="auto">
              <a:lnSpc>
                <a:spcPct val="90000"/>
              </a:lnSpc>
              <a:spcAft>
                <a:spcPts val="0"/>
              </a:spcAft>
              <a:buFontTx/>
              <a:buAutoNum type="arabicPeriod" startAt="3"/>
              <a:defRPr/>
            </a:pPr>
            <a:r>
              <a:rPr lang="en-CA" sz="2400" dirty="0" smtClean="0"/>
              <a:t>Hyperarousal: signs of somato-psychic anxiety, trouble falling or staying asleep, extreme irritability, outbursts of anger, trouble concentrating, constantly on guard in any environment</a:t>
            </a:r>
          </a:p>
          <a:p>
            <a:pPr marL="990600" lvl="1" indent="-53340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CA" sz="2400" dirty="0" smtClean="0"/>
          </a:p>
          <a:p>
            <a:pPr marL="990600" lvl="1" indent="-5334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CA" sz="2400" dirty="0" smtClean="0"/>
              <a:t>DSM-V criteria for making a diagnosis</a:t>
            </a:r>
            <a:endParaRPr lang="en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18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12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>
                <a:solidFill>
                  <a:schemeClr val="accent5">
                    <a:lumMod val="75000"/>
                  </a:schemeClr>
                </a:solidFill>
              </a:rPr>
              <a:t>2.5 </a:t>
            </a:r>
            <a:r>
              <a:rPr lang="en-CA" dirty="0">
                <a:solidFill>
                  <a:schemeClr val="accent5">
                    <a:lumMod val="75000"/>
                  </a:schemeClr>
                </a:solidFill>
              </a:rPr>
              <a:t>Symptoms of PTSD-Related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Dissociation </a:t>
            </a:r>
          </a:p>
          <a:p>
            <a:pPr lvl="1">
              <a:defRPr/>
            </a:pPr>
            <a:r>
              <a:rPr lang="en-CA" dirty="0" smtClean="0"/>
              <a:t>One of the best indicators of acute stress</a:t>
            </a:r>
          </a:p>
          <a:p>
            <a:pPr lvl="1">
              <a:defRPr/>
            </a:pPr>
            <a:r>
              <a:rPr lang="en-CA" dirty="0" smtClean="0"/>
              <a:t>An excellent predictor of PTSD</a:t>
            </a:r>
          </a:p>
          <a:p>
            <a:pPr indent="-157163">
              <a:buNone/>
              <a:defRPr/>
            </a:pPr>
            <a:r>
              <a:rPr lang="en-CA" dirty="0" smtClean="0"/>
              <a:t>“[Translation] The dissociative symptoms are characterized by a lower level of consciousness and by heightened or numbed emotions, along with a feeling of detachment from one’s environment.”</a:t>
            </a:r>
          </a:p>
          <a:p>
            <a:pPr>
              <a:buNone/>
              <a:defRPr/>
            </a:pPr>
            <a:r>
              <a:rPr lang="en-CA" dirty="0" smtClean="0"/>
              <a:t>(Jehel and Guay, 2006)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19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962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5">
                    <a:lumMod val="75000"/>
                  </a:schemeClr>
                </a:solidFill>
              </a:rPr>
              <a:t>Presentation Overview</a:t>
            </a:r>
            <a:endParaRPr lang="en-C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 teaching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Issues with second </a:t>
            </a:r>
            <a:r>
              <a:rPr lang="en-CA" dirty="0"/>
              <a:t>o</a:t>
            </a:r>
            <a:r>
              <a:rPr lang="en-CA" dirty="0" smtClean="0"/>
              <a:t>fficial language </a:t>
            </a:r>
            <a:r>
              <a:rPr lang="en-CA" dirty="0"/>
              <a:t>e</a:t>
            </a:r>
            <a:r>
              <a:rPr lang="en-CA" dirty="0" smtClean="0"/>
              <a:t>ducation and training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Military students</a:t>
            </a:r>
            <a:r>
              <a:rPr lang="en-CA" dirty="0"/>
              <a:t>’ </a:t>
            </a:r>
            <a:r>
              <a:rPr lang="en-CA" dirty="0" smtClean="0"/>
              <a:t>characteristics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What promotes their learning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4146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sz="4000" dirty="0" smtClean="0">
                <a:solidFill>
                  <a:srgbClr val="C00000"/>
                </a:solidFill>
              </a:rPr>
              <a:t>2.6 Impact of PTSD Symptoms on Learning</a:t>
            </a:r>
            <a:endParaRPr lang="en-CA" sz="4000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CA" sz="2800" dirty="0" smtClean="0"/>
              <a:t>Reading skills</a:t>
            </a:r>
          </a:p>
          <a:p>
            <a:pPr>
              <a:buFont typeface="Courier New" pitchFamily="49" charset="0"/>
              <a:buChar char="o"/>
            </a:pPr>
            <a:r>
              <a:rPr lang="en-CA" sz="2800" dirty="0" smtClean="0"/>
              <a:t>The ability to listen to a presentation and take notes simultaneously</a:t>
            </a:r>
          </a:p>
          <a:p>
            <a:pPr>
              <a:buFont typeface="Courier New" pitchFamily="49" charset="0"/>
              <a:buChar char="o"/>
            </a:pPr>
            <a:r>
              <a:rPr lang="en-CA" sz="2800" dirty="0" smtClean="0"/>
              <a:t>Trouble concentrating when studying</a:t>
            </a:r>
          </a:p>
          <a:p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CA" sz="2800" dirty="0" smtClean="0"/>
              <a:t>The ability to plan, organize, prioritize goals and objectives and manage time</a:t>
            </a:r>
          </a:p>
          <a:p>
            <a:pPr>
              <a:buFont typeface="Courier New" pitchFamily="49" charset="0"/>
              <a:buChar char="o"/>
            </a:pPr>
            <a:r>
              <a:rPr lang="en-CA" sz="2800" dirty="0" smtClean="0"/>
              <a:t>Memory problems</a:t>
            </a:r>
          </a:p>
          <a:p>
            <a:pPr>
              <a:buFont typeface="Courier New" pitchFamily="49" charset="0"/>
              <a:buChar char="o"/>
            </a:pPr>
            <a:r>
              <a:rPr lang="en-CA" sz="2800" dirty="0" smtClean="0"/>
              <a:t>Learning strategies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972A101D-1FE1-4494-A7E2-38BBFFFEE784}" type="slidenum">
              <a:rPr lang="fr-CA" smtClean="0"/>
              <a:pPr>
                <a:defRPr/>
              </a:pPr>
              <a:t>20</a:t>
            </a:fld>
            <a:endParaRPr lang="fr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704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fr-CA" sz="3600" dirty="0" smtClean="0">
                <a:solidFill>
                  <a:srgbClr val="C00000"/>
                </a:solidFill>
              </a:rPr>
              <a:t>2.6 </a:t>
            </a:r>
            <a:r>
              <a:rPr lang="en-CA" sz="3600" dirty="0">
                <a:solidFill>
                  <a:srgbClr val="C00000"/>
                </a:solidFill>
              </a:rPr>
              <a:t>Impact of PTSD Symptoms </a:t>
            </a:r>
            <a:r>
              <a:rPr lang="en-CA" sz="3600" dirty="0" smtClean="0">
                <a:solidFill>
                  <a:srgbClr val="C00000"/>
                </a:solidFill>
              </a:rPr>
              <a:t>on Learning</a:t>
            </a: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PTSD</a:t>
            </a:r>
          </a:p>
          <a:p>
            <a:pPr marL="895350" lvl="1" indent="-539750">
              <a:buFont typeface="Wingdings" pitchFamily="2" charset="2"/>
              <a:buChar char="v"/>
            </a:pPr>
            <a:r>
              <a:rPr lang="en-CA" sz="3200" dirty="0"/>
              <a:t>c</a:t>
            </a:r>
            <a:r>
              <a:rPr lang="en-CA" sz="3200" dirty="0" smtClean="0"/>
              <a:t>an affect academic success</a:t>
            </a:r>
          </a:p>
          <a:p>
            <a:pPr marL="355600" lvl="1" indent="0">
              <a:buNone/>
            </a:pPr>
            <a:endParaRPr lang="en-CA" sz="3200" dirty="0" smtClean="0"/>
          </a:p>
          <a:p>
            <a:pPr lvl="2"/>
            <a:r>
              <a:rPr lang="en-CA" sz="2800" dirty="0" smtClean="0"/>
              <a:t>Cognitive deficiencies</a:t>
            </a:r>
          </a:p>
          <a:p>
            <a:pPr lvl="2"/>
            <a:r>
              <a:rPr lang="en-CA" sz="2800" dirty="0" smtClean="0"/>
              <a:t>Behavioural changes</a:t>
            </a:r>
          </a:p>
          <a:p>
            <a:pPr lvl="2">
              <a:buNone/>
            </a:pPr>
            <a:endParaRPr lang="en-CA" sz="2800" dirty="0" smtClean="0"/>
          </a:p>
          <a:p>
            <a:pPr lvl="2">
              <a:buNone/>
            </a:pPr>
            <a:r>
              <a:rPr lang="en-CA" sz="2800" dirty="0" smtClean="0"/>
              <a:t>(MacLennan and MacLennan, 2008)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21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9104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 dirty="0" smtClean="0">
                <a:solidFill>
                  <a:srgbClr val="C00000"/>
                </a:solidFill>
              </a:rPr>
              <a:t>2.6 </a:t>
            </a:r>
            <a:r>
              <a:rPr lang="en-CA" sz="3600" dirty="0">
                <a:solidFill>
                  <a:srgbClr val="C00000"/>
                </a:solidFill>
              </a:rPr>
              <a:t>Impact of PTSD Symptoms on Learning</a:t>
            </a: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Those with PTSD develop low tolerance for frustrating, tense or stressful situations and therefore have problems with adapting to new things and changes in life</a:t>
            </a:r>
          </a:p>
          <a:p>
            <a:r>
              <a:rPr lang="en-CA" dirty="0" smtClean="0"/>
              <a:t>They want to choose where they will sit in class, for example, and they refuse to sit in the seat that the teacher assigned to them</a:t>
            </a:r>
          </a:p>
          <a:p>
            <a:pPr marL="0" indent="0">
              <a:buNone/>
            </a:pPr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22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520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 dirty="0" smtClean="0">
                <a:solidFill>
                  <a:srgbClr val="C00000"/>
                </a:solidFill>
              </a:rPr>
              <a:t>2.6 </a:t>
            </a:r>
            <a:r>
              <a:rPr lang="en-CA" sz="3600" dirty="0">
                <a:solidFill>
                  <a:srgbClr val="C00000"/>
                </a:solidFill>
              </a:rPr>
              <a:t>Impact of PTSD Symptoms on Learning</a:t>
            </a: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Generally speaking, PTSD victims can react </a:t>
            </a:r>
            <a:r>
              <a:rPr lang="en-CA" dirty="0"/>
              <a:t>to situations </a:t>
            </a:r>
            <a:r>
              <a:rPr lang="en-CA" dirty="0" smtClean="0"/>
              <a:t>emotionally by</a:t>
            </a:r>
          </a:p>
          <a:p>
            <a:pPr lvl="1"/>
            <a:r>
              <a:rPr lang="en-CA" dirty="0" smtClean="0"/>
              <a:t>getting angry and exhibiting impulsive behaviour</a:t>
            </a:r>
          </a:p>
          <a:p>
            <a:pPr lvl="1"/>
            <a:r>
              <a:rPr lang="en-CA" dirty="0" smtClean="0"/>
              <a:t>withdrawing more</a:t>
            </a:r>
          </a:p>
          <a:p>
            <a:pPr marL="457200" lvl="1" indent="0">
              <a:buNone/>
            </a:pPr>
            <a:r>
              <a:rPr lang="en-CA" dirty="0" smtClean="0"/>
              <a:t>or</a:t>
            </a:r>
          </a:p>
          <a:p>
            <a:pPr lvl="1"/>
            <a:r>
              <a:rPr lang="en-CA" dirty="0" smtClean="0"/>
              <a:t>consuming alcohol, illegal drugs or medications such as anxiety-reducing drugs</a:t>
            </a:r>
          </a:p>
          <a:p>
            <a:pPr lvl="1">
              <a:buNone/>
            </a:pPr>
            <a:r>
              <a:rPr lang="en-CA" dirty="0" smtClean="0"/>
              <a:t>(Boyer, Guay and Marchand, 2006)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23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244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2.6.1 Signs of PTSD in the Classroom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CA" dirty="0" smtClean="0"/>
              <a:t>Hyperactive behaviour and problems with aggression, rage and impulsiveness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CA" dirty="0" smtClean="0"/>
              <a:t>Cognitive signs, such as memory or information-retrieval problems, reliving the situation and flashbacks, concentration problems, trouble adapting to change, and dissociation</a:t>
            </a:r>
          </a:p>
          <a:p>
            <a:pPr marL="514350" indent="-514350">
              <a:buNone/>
              <a:defRPr/>
            </a:pPr>
            <a:r>
              <a:rPr lang="en-CA" dirty="0" smtClean="0"/>
              <a:t>3.  Emotional signs, such as withdrawal from the group, avoidance, shame, frustration and low self-esteem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24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592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accent5">
                    <a:lumMod val="75000"/>
                  </a:schemeClr>
                </a:solidFill>
              </a:rPr>
              <a:t>2.7 Learning and a Sense of Effectiveness</a:t>
            </a:r>
            <a:endParaRPr lang="en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442913" indent="-442913">
              <a:buFont typeface="Wingdings" pitchFamily="2" charset="2"/>
              <a:buChar char="q"/>
            </a:pPr>
            <a:r>
              <a:rPr lang="en-CA" dirty="0" smtClean="0"/>
              <a:t>In the context of FSL learning, a </a:t>
            </a:r>
            <a:r>
              <a:rPr lang="en-CA" b="1" dirty="0" smtClean="0">
                <a:solidFill>
                  <a:srgbClr val="00B050"/>
                </a:solidFill>
              </a:rPr>
              <a:t>feeling of personal effectiveness </a:t>
            </a:r>
            <a:r>
              <a:rPr lang="en-CA" dirty="0" smtClean="0"/>
              <a:t>can contribute greatly to the achievement of objectives</a:t>
            </a:r>
          </a:p>
          <a:p>
            <a:pPr marL="177800" indent="0" algn="ctr">
              <a:buNone/>
            </a:pPr>
            <a:endParaRPr lang="en-CA" dirty="0" smtClean="0"/>
          </a:p>
          <a:p>
            <a:pPr marL="177800" indent="0" algn="ctr">
              <a:buNone/>
            </a:pPr>
            <a:r>
              <a:rPr lang="en-CA" sz="2400" dirty="0" smtClean="0"/>
              <a:t>(Horwitz, 1999; Magogwe and Oliver, 2007; Mizumoto, 2013; Noels, Pelletier and Vallerand, 2000; Yilmaz, 2010; </a:t>
            </a:r>
            <a:br>
              <a:rPr lang="en-CA" sz="2400" dirty="0" smtClean="0"/>
            </a:br>
            <a:r>
              <a:rPr lang="en-CA" sz="2400" dirty="0" smtClean="0"/>
              <a:t>Zare-ee, 2010)</a:t>
            </a:r>
          </a:p>
          <a:p>
            <a:pPr marL="0" indent="0">
              <a:buNone/>
            </a:pPr>
            <a:r>
              <a:rPr lang="fr-CA" dirty="0" smtClean="0"/>
              <a:t>  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189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CA" sz="3600" dirty="0">
                <a:solidFill>
                  <a:schemeClr val="accent5">
                    <a:lumMod val="75000"/>
                  </a:schemeClr>
                </a:solidFill>
              </a:rPr>
              <a:t>2.7 Learning and a Sense of Effectiveness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CA" dirty="0" smtClean="0"/>
              <a:t>Someone who has a </a:t>
            </a:r>
            <a:r>
              <a:rPr lang="en-CA" b="1" dirty="0" smtClean="0">
                <a:solidFill>
                  <a:srgbClr val="00B050"/>
                </a:solidFill>
              </a:rPr>
              <a:t>greater sense of personal effectiveness</a:t>
            </a:r>
            <a:endParaRPr lang="en-CA" dirty="0" smtClean="0"/>
          </a:p>
          <a:p>
            <a:pPr lvl="1"/>
            <a:r>
              <a:rPr lang="en-CA" dirty="0"/>
              <a:t>experiences </a:t>
            </a:r>
            <a:r>
              <a:rPr lang="en-CA" b="1" dirty="0">
                <a:solidFill>
                  <a:srgbClr val="7030A0"/>
                </a:solidFill>
              </a:rPr>
              <a:t>less psychological distress</a:t>
            </a:r>
            <a:r>
              <a:rPr lang="en-CA" dirty="0"/>
              <a:t> and fewer PTSD symptoms </a:t>
            </a:r>
            <a:endParaRPr lang="en-CA" dirty="0" smtClean="0"/>
          </a:p>
          <a:p>
            <a:pPr lvl="1"/>
            <a:r>
              <a:rPr lang="en-CA" dirty="0" smtClean="0"/>
              <a:t>expects to be successful</a:t>
            </a:r>
          </a:p>
          <a:p>
            <a:pPr lvl="1"/>
            <a:r>
              <a:rPr lang="en-CA" dirty="0" smtClean="0"/>
              <a:t>can resolve problems</a:t>
            </a:r>
          </a:p>
          <a:p>
            <a:pPr lvl="1"/>
            <a:r>
              <a:rPr lang="en-CA" dirty="0" smtClean="0"/>
              <a:t>is able to overcome challenges</a:t>
            </a:r>
          </a:p>
          <a:p>
            <a:pPr marL="457200" lvl="1" indent="0">
              <a:buNone/>
            </a:pPr>
            <a:r>
              <a:rPr lang="en-CA" dirty="0"/>
              <a:t>and</a:t>
            </a:r>
            <a:endParaRPr lang="en-CA" dirty="0" smtClean="0"/>
          </a:p>
          <a:p>
            <a:pPr lvl="1"/>
            <a:r>
              <a:rPr lang="en-CA" dirty="0" smtClean="0"/>
              <a:t>is able to manage stressful situations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26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825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5400" b="1" dirty="0" smtClean="0">
                <a:solidFill>
                  <a:srgbClr val="00B050"/>
                </a:solidFill>
              </a:rPr>
              <a:t>How can you promote second-language learning?</a:t>
            </a:r>
            <a:endParaRPr lang="en-CA" sz="5400" b="1" dirty="0">
              <a:solidFill>
                <a:srgbClr val="00B05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08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CA" sz="3600" dirty="0">
                <a:solidFill>
                  <a:srgbClr val="00B050"/>
                </a:solidFill>
              </a:rPr>
              <a:t>6. What Promotes Second-Language Learning</a:t>
            </a:r>
            <a:endParaRPr lang="fr-CA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CA" dirty="0" smtClean="0"/>
              <a:t>Motivation </a:t>
            </a:r>
          </a:p>
          <a:p>
            <a:pPr>
              <a:defRPr/>
            </a:pPr>
            <a:r>
              <a:rPr lang="en-CA" dirty="0" smtClean="0"/>
              <a:t>Age</a:t>
            </a:r>
          </a:p>
          <a:p>
            <a:pPr>
              <a:defRPr/>
            </a:pPr>
            <a:r>
              <a:rPr lang="en-CA" dirty="0" smtClean="0"/>
              <a:t>Learning problems</a:t>
            </a:r>
          </a:p>
          <a:p>
            <a:pPr>
              <a:defRPr/>
            </a:pPr>
            <a:r>
              <a:rPr lang="en-CA" dirty="0" smtClean="0"/>
              <a:t>Emotional filters</a:t>
            </a:r>
          </a:p>
          <a:p>
            <a:pPr>
              <a:defRPr/>
            </a:pPr>
            <a:r>
              <a:rPr lang="en-CA" dirty="0" smtClean="0"/>
              <a:t>Cultural filters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CA" dirty="0" smtClean="0"/>
              <a:t> Prior experience</a:t>
            </a:r>
          </a:p>
          <a:p>
            <a:pPr lvl="1">
              <a:defRPr/>
            </a:pPr>
            <a:r>
              <a:rPr lang="en-CA" dirty="0" smtClean="0"/>
              <a:t>Anxiety about going back to school</a:t>
            </a:r>
          </a:p>
          <a:p>
            <a:pPr lvl="1">
              <a:defRPr/>
            </a:pPr>
            <a:r>
              <a:rPr lang="en-CA" dirty="0" smtClean="0"/>
              <a:t>Military experiences</a:t>
            </a:r>
          </a:p>
          <a:p>
            <a:pPr lvl="1">
              <a:defRPr/>
            </a:pPr>
            <a:r>
              <a:rPr lang="en-CA" dirty="0" smtClean="0"/>
              <a:t>OSI and PTSD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28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919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rgbClr val="00B050"/>
                </a:solidFill>
              </a:rPr>
              <a:t>6. What Promotes Second-Language Learning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CA" sz="5200" b="1" dirty="0" smtClean="0">
                <a:solidFill>
                  <a:schemeClr val="accent2">
                    <a:lumMod val="75000"/>
                  </a:schemeClr>
                </a:solidFill>
              </a:rPr>
              <a:t>An inter-language system</a:t>
            </a:r>
            <a:endParaRPr lang="en-CA" sz="5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42925"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CA" sz="4300" b="1" dirty="0" smtClean="0"/>
              <a:t>A language system</a:t>
            </a:r>
          </a:p>
          <a:p>
            <a:pPr marL="714375" lvl="2" indent="200025">
              <a:lnSpc>
                <a:spcPct val="80000"/>
              </a:lnSpc>
            </a:pPr>
            <a:r>
              <a:rPr lang="en-CA" sz="3500" dirty="0" smtClean="0"/>
              <a:t>created by the students in their second language</a:t>
            </a:r>
          </a:p>
          <a:p>
            <a:pPr marL="714375" lvl="2" indent="200025">
              <a:lnSpc>
                <a:spcPct val="80000"/>
              </a:lnSpc>
            </a:pPr>
            <a:r>
              <a:rPr lang="en-CA" sz="3500" dirty="0" smtClean="0"/>
              <a:t>that includes second-language </a:t>
            </a:r>
            <a:r>
              <a:rPr lang="en-CA" sz="3500" dirty="0"/>
              <a:t>learning and </a:t>
            </a:r>
            <a:endParaRPr lang="en-CA" sz="3500" dirty="0" smtClean="0"/>
          </a:p>
          <a:p>
            <a:pPr marL="714375" lvl="2" indent="200025">
              <a:lnSpc>
                <a:spcPct val="80000"/>
              </a:lnSpc>
            </a:pPr>
            <a:r>
              <a:rPr lang="en-CA" sz="3500" dirty="0" smtClean="0"/>
              <a:t>that provides authentic phrases to be used as models to imitate</a:t>
            </a:r>
            <a:endParaRPr lang="en-CA" sz="35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fr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950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chemeClr val="accent5">
                    <a:lumMod val="75000"/>
                  </a:schemeClr>
                </a:solidFill>
              </a:rPr>
              <a:t>1. The Teaching Context</a:t>
            </a:r>
            <a:endParaRPr lang="en-CA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1433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071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CA" sz="3600" dirty="0" smtClean="0">
                <a:solidFill>
                  <a:srgbClr val="00B050"/>
                </a:solidFill>
              </a:rPr>
              <a:t>6. What Promotes Second-Language Learning</a:t>
            </a:r>
            <a:endParaRPr lang="en-CA" sz="36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Environment</a:t>
            </a:r>
          </a:p>
          <a:p>
            <a:pPr lvl="1"/>
            <a:r>
              <a:rPr lang="en-CA" sz="2000" dirty="0" smtClean="0"/>
              <a:t>Try to create a healthy, friendly, approving, secure, respectful and understanding atmosphere focussed on needs and based on teamwork rather than competition</a:t>
            </a:r>
          </a:p>
          <a:p>
            <a:r>
              <a:rPr lang="en-CA" sz="2400" dirty="0" smtClean="0"/>
              <a:t>Emotional factors</a:t>
            </a:r>
          </a:p>
          <a:p>
            <a:pPr lvl="1"/>
            <a:r>
              <a:rPr lang="en-CA" sz="2000" dirty="0" smtClean="0"/>
              <a:t>Emphasize the importance of self-esteem</a:t>
            </a:r>
          </a:p>
          <a:p>
            <a:pPr lvl="1"/>
            <a:r>
              <a:rPr lang="en-CA" sz="2000" dirty="0" smtClean="0"/>
              <a:t>Try to reduce or eliminate stressful conditions and the intensity of the associated emotional distress</a:t>
            </a:r>
          </a:p>
          <a:p>
            <a:r>
              <a:rPr lang="en-CA" sz="2400" dirty="0" smtClean="0"/>
              <a:t>Cognitive factors </a:t>
            </a:r>
          </a:p>
          <a:p>
            <a:pPr lvl="1"/>
            <a:r>
              <a:rPr lang="en-CA" sz="2000" dirty="0" smtClean="0"/>
              <a:t>Respect the diversity of learning strategies that the students may have</a:t>
            </a:r>
          </a:p>
          <a:p>
            <a:pPr lvl="1"/>
            <a:r>
              <a:rPr lang="en-CA" sz="2000" dirty="0" smtClean="0"/>
              <a:t>Bilingual mind</a:t>
            </a:r>
          </a:p>
          <a:p>
            <a:pPr lvl="1"/>
            <a:r>
              <a:rPr lang="en-CA" sz="2000" dirty="0" smtClean="0"/>
              <a:t>ERP</a:t>
            </a:r>
            <a:endParaRPr lang="en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111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CA" sz="3600" dirty="0" smtClean="0">
                <a:solidFill>
                  <a:srgbClr val="00B050"/>
                </a:solidFill>
              </a:rPr>
              <a:t>6.1 The Most Common and Most Effective Learning Strategies</a:t>
            </a:r>
            <a:endParaRPr lang="en-CA" sz="36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964182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A0C98826-F421-434D-9BE5-A58F35A1D8CE}" type="slidenum">
              <a:rPr lang="fr-CA" smtClean="0"/>
              <a:pPr>
                <a:defRPr/>
              </a:pPr>
              <a:t>31</a:t>
            </a:fld>
            <a:endParaRPr lang="fr-CA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8006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dirty="0">
                <a:solidFill>
                  <a:srgbClr val="00B050"/>
                </a:solidFill>
              </a:rPr>
              <a:t>6.1 The Most Common and Most Effective Learning Strategies</a:t>
            </a:r>
            <a:endParaRPr lang="fr-CA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32</a:t>
            </a:fld>
            <a:endParaRPr lang="fr-CA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083786"/>
              </p:ext>
            </p:extLst>
          </p:nvPr>
        </p:nvGraphicFramePr>
        <p:xfrm>
          <a:off x="457200" y="1772816"/>
          <a:ext cx="8229600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592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Memorization Process</a:t>
            </a:r>
            <a:endParaRPr lang="en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000222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33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872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>
                <a:solidFill>
                  <a:srgbClr val="7030A0"/>
                </a:solidFill>
              </a:rPr>
              <a:t>Merci!</a:t>
            </a:r>
          </a:p>
          <a:p>
            <a:pPr marL="0" indent="0" algn="ctr">
              <a:buNone/>
            </a:pPr>
            <a:endParaRPr lang="fr-CA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fr-CA" dirty="0" err="1" smtClean="0">
                <a:solidFill>
                  <a:srgbClr val="7030A0"/>
                </a:solidFill>
              </a:rPr>
              <a:t>Thank</a:t>
            </a:r>
            <a:r>
              <a:rPr lang="fr-CA" dirty="0" smtClean="0">
                <a:solidFill>
                  <a:srgbClr val="7030A0"/>
                </a:solidFill>
              </a:rPr>
              <a:t> </a:t>
            </a:r>
            <a:r>
              <a:rPr lang="fr-CA" dirty="0" err="1" smtClean="0">
                <a:solidFill>
                  <a:srgbClr val="7030A0"/>
                </a:solidFill>
              </a:rPr>
              <a:t>you</a:t>
            </a:r>
            <a:r>
              <a:rPr lang="fr-CA" dirty="0" smtClean="0">
                <a:solidFill>
                  <a:srgbClr val="7030A0"/>
                </a:solidFill>
              </a:rPr>
              <a:t>!</a:t>
            </a:r>
          </a:p>
          <a:p>
            <a:pPr marL="0" indent="0" algn="ctr">
              <a:buNone/>
            </a:pPr>
            <a:endParaRPr lang="fr-CA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fr-CA" dirty="0" err="1" smtClean="0">
                <a:solidFill>
                  <a:srgbClr val="7030A0"/>
                </a:solidFill>
              </a:rPr>
              <a:t>Obrigado</a:t>
            </a:r>
            <a:r>
              <a:rPr lang="fr-CA" dirty="0" smtClean="0">
                <a:solidFill>
                  <a:srgbClr val="7030A0"/>
                </a:solidFill>
              </a:rPr>
              <a:t>!</a:t>
            </a:r>
            <a:endParaRPr lang="fr-CA" dirty="0">
              <a:solidFill>
                <a:srgbClr val="7030A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Fannie L'Abbé (fannie.labbe@forces.gc.ca) </a:t>
            </a:r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34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694879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Set learning goals</a:t>
            </a:r>
          </a:p>
          <a:p>
            <a:r>
              <a:rPr lang="en-CA" dirty="0" smtClean="0"/>
              <a:t>Aim to reach a certain standard</a:t>
            </a:r>
          </a:p>
          <a:p>
            <a:r>
              <a:rPr lang="en-CA" dirty="0" smtClean="0"/>
              <a:t>Use various methods for memorizing</a:t>
            </a:r>
          </a:p>
          <a:p>
            <a:r>
              <a:rPr lang="en-CA" dirty="0" smtClean="0"/>
              <a:t>Change your methods if they don’t work</a:t>
            </a:r>
          </a:p>
          <a:p>
            <a:r>
              <a:rPr lang="en-CA" dirty="0" smtClean="0"/>
              <a:t>Organize the learning environment</a:t>
            </a:r>
          </a:p>
          <a:p>
            <a:r>
              <a:rPr lang="en-CA" dirty="0" smtClean="0"/>
              <a:t>Limit interference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2106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-252536" y="1772816"/>
            <a:ext cx="8928992" cy="4608512"/>
          </a:xfrm>
        </p:spPr>
        <p:txBody>
          <a:bodyPr>
            <a:normAutofit/>
          </a:bodyPr>
          <a:lstStyle/>
          <a:p>
            <a:pPr lvl="2"/>
            <a:r>
              <a:rPr lang="en-CA" dirty="0" smtClean="0"/>
              <a:t>Making associations (actions, stories, emotions)</a:t>
            </a:r>
          </a:p>
          <a:p>
            <a:pPr lvl="2"/>
            <a:r>
              <a:rPr lang="en-CA" dirty="0" smtClean="0"/>
              <a:t>Drawing analogies</a:t>
            </a:r>
          </a:p>
          <a:p>
            <a:pPr lvl="2"/>
            <a:r>
              <a:rPr lang="en-CA" dirty="0" smtClean="0"/>
              <a:t>Making diagrams and tables</a:t>
            </a:r>
          </a:p>
          <a:p>
            <a:pPr lvl="2"/>
            <a:r>
              <a:rPr lang="en-CA" dirty="0" smtClean="0"/>
              <a:t>Telling</a:t>
            </a:r>
          </a:p>
          <a:p>
            <a:pPr lvl="2"/>
            <a:r>
              <a:rPr lang="en-CA" dirty="0" smtClean="0"/>
              <a:t>Writing the essential information</a:t>
            </a:r>
          </a:p>
          <a:p>
            <a:pPr lvl="2"/>
            <a:r>
              <a:rPr lang="en-CA" dirty="0" smtClean="0"/>
              <a:t>Seeing oneself in the future and imagining oneself doing it</a:t>
            </a:r>
          </a:p>
          <a:p>
            <a:pPr lvl="2"/>
            <a:r>
              <a:rPr lang="en-CA" dirty="0" smtClean="0"/>
              <a:t>Working with the teacher</a:t>
            </a:r>
          </a:p>
          <a:p>
            <a:pPr lvl="2"/>
            <a:r>
              <a:rPr lang="en-CA" dirty="0" smtClean="0"/>
              <a:t>Building up trust</a:t>
            </a:r>
          </a:p>
          <a:p>
            <a:pPr lvl="2"/>
            <a:r>
              <a:rPr lang="en-CA" dirty="0" smtClean="0"/>
              <a:t>Listening to one’s own needs</a:t>
            </a:r>
          </a:p>
          <a:p>
            <a:pPr lvl="2"/>
            <a:endParaRPr lang="fr-CA" dirty="0" smtClean="0"/>
          </a:p>
          <a:p>
            <a:pPr marL="1371600" lvl="3" indent="0">
              <a:buNone/>
            </a:pPr>
            <a:endParaRPr lang="fr-CA" dirty="0" smtClean="0"/>
          </a:p>
          <a:p>
            <a:pPr lvl="2"/>
            <a:endParaRPr lang="fr-CA" dirty="0" smtClean="0"/>
          </a:p>
          <a:p>
            <a:pPr lvl="2"/>
            <a:endParaRPr lang="fr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36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282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Work in small groups to focus on the meaning of what needs to be memorized</a:t>
            </a:r>
          </a:p>
          <a:p>
            <a:r>
              <a:rPr lang="en-CA" dirty="0" smtClean="0"/>
              <a:t>Act it out in authentic situations</a:t>
            </a:r>
          </a:p>
          <a:p>
            <a:r>
              <a:rPr lang="en-CA" dirty="0" smtClean="0"/>
              <a:t>Put the words into context</a:t>
            </a:r>
          </a:p>
          <a:p>
            <a:r>
              <a:rPr lang="en-CA" dirty="0" smtClean="0"/>
              <a:t>Take notes in class and review them</a:t>
            </a:r>
          </a:p>
          <a:p>
            <a:r>
              <a:rPr lang="en-CA" dirty="0" smtClean="0"/>
              <a:t>Use all five senses (hearing, smell, sight, taste and touch)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37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8104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Secure environment (lighting, choose your seat in the classroom, know where the emergency exits are, limit background noise, no surprises)</a:t>
            </a:r>
          </a:p>
          <a:p>
            <a:r>
              <a:rPr lang="en-CA" dirty="0" smtClean="0"/>
              <a:t>Exercise and oxygenation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dirty="0" smtClean="0"/>
              <a:t> Lead a healthy lifestyle</a:t>
            </a:r>
          </a:p>
          <a:p>
            <a:pPr lvl="3"/>
            <a:r>
              <a:rPr lang="en-CA" dirty="0" smtClean="0"/>
              <a:t>Breathing</a:t>
            </a:r>
          </a:p>
          <a:p>
            <a:pPr lvl="3"/>
            <a:r>
              <a:rPr lang="en-CA" dirty="0" smtClean="0"/>
              <a:t>Exercise</a:t>
            </a:r>
          </a:p>
          <a:p>
            <a:pPr lvl="3"/>
            <a:r>
              <a:rPr lang="en-CA" dirty="0" smtClean="0"/>
              <a:t>Sleep</a:t>
            </a:r>
          </a:p>
          <a:p>
            <a:pPr lvl="3"/>
            <a:r>
              <a:rPr lang="en-CA" dirty="0" smtClean="0"/>
              <a:t>Relaxation</a:t>
            </a:r>
          </a:p>
          <a:p>
            <a:pPr lvl="3"/>
            <a:r>
              <a:rPr lang="en-CA" dirty="0" smtClean="0"/>
              <a:t>Diet (calcium, phosphorus, magnesium, copper)</a:t>
            </a:r>
          </a:p>
          <a:p>
            <a:pPr lvl="4">
              <a:buFont typeface="Courier New" pitchFamily="49" charset="0"/>
              <a:buChar char="o"/>
            </a:pPr>
            <a:r>
              <a:rPr lang="en-CA" dirty="0" smtClean="0"/>
              <a:t>Avoid alcohol, tobacco and drugs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57CB8C89-5219-4096-8D76-FEAF25B7BA3F}" type="slidenum">
              <a:rPr lang="fr-CA" smtClean="0"/>
              <a:pPr>
                <a:defRPr/>
              </a:pPr>
              <a:t>38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0186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49898" y="240197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 smtClean="0">
                <a:solidFill>
                  <a:schemeClr val="accent4"/>
                </a:solidFill>
              </a:rPr>
              <a:t>2. </a:t>
            </a:r>
            <a:r>
              <a:rPr lang="en-CA" sz="3600" dirty="0">
                <a:solidFill>
                  <a:schemeClr val="accent4"/>
                </a:solidFill>
              </a:rPr>
              <a:t>Issues with second official language education and </a:t>
            </a:r>
            <a:r>
              <a:rPr lang="en-CA" sz="3600" dirty="0" smtClean="0">
                <a:solidFill>
                  <a:schemeClr val="accent4"/>
                </a:solidFill>
              </a:rPr>
              <a:t>training</a:t>
            </a:r>
            <a:endParaRPr lang="fr-CA" sz="3600" dirty="0">
              <a:solidFill>
                <a:schemeClr val="accent4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n-CA" sz="1300" dirty="0" smtClean="0"/>
          </a:p>
          <a:p>
            <a:r>
              <a:rPr lang="en-CA" dirty="0" smtClean="0"/>
              <a:t>Canada’s </a:t>
            </a:r>
            <a:r>
              <a:rPr lang="en-CA" i="1" dirty="0" smtClean="0"/>
              <a:t>Official Languages Act </a:t>
            </a:r>
            <a:r>
              <a:rPr lang="en-CA" dirty="0" smtClean="0"/>
              <a:t>(1969)</a:t>
            </a:r>
          </a:p>
          <a:p>
            <a:r>
              <a:rPr lang="en-CA" dirty="0" smtClean="0"/>
              <a:t>Military members and operations: </a:t>
            </a:r>
          </a:p>
          <a:p>
            <a:pPr lvl="1"/>
            <a:r>
              <a:rPr lang="en-CA" dirty="0" smtClean="0"/>
              <a:t>Domestic missions (the Olympic Games, defending Canada’s sovereignty, floods, etc.)</a:t>
            </a:r>
          </a:p>
          <a:p>
            <a:pPr lvl="1"/>
            <a:r>
              <a:rPr lang="en-CA" dirty="0" smtClean="0"/>
              <a:t>Combat missions (Afghanistan, </a:t>
            </a:r>
            <a:r>
              <a:rPr lang="en-CA" dirty="0"/>
              <a:t>Iraq, etc.) </a:t>
            </a:r>
            <a:endParaRPr lang="en-CA" dirty="0" smtClean="0"/>
          </a:p>
          <a:p>
            <a:pPr lvl="1"/>
            <a:r>
              <a:rPr lang="en-CA" dirty="0" smtClean="0"/>
              <a:t>Peace-keeping missions (Rwanda, </a:t>
            </a:r>
            <a:r>
              <a:rPr lang="en-CA" dirty="0"/>
              <a:t>Bosnia, etc</a:t>
            </a:r>
            <a:r>
              <a:rPr lang="en-CA" dirty="0" smtClean="0"/>
              <a:t>.)</a:t>
            </a:r>
          </a:p>
          <a:p>
            <a:pPr lvl="1"/>
            <a:r>
              <a:rPr lang="en-CA" dirty="0" smtClean="0"/>
              <a:t>Humanitarian missions (earthquakes, hurricanes, </a:t>
            </a:r>
            <a:r>
              <a:rPr lang="en-CA" dirty="0"/>
              <a:t>tsunamis, etc.) </a:t>
            </a:r>
            <a:endParaRPr lang="en-CA" dirty="0" smtClean="0"/>
          </a:p>
          <a:p>
            <a:pPr lvl="1"/>
            <a:r>
              <a:rPr lang="en-CA" dirty="0" smtClean="0"/>
              <a:t>Officer training missions (Afghanistan, Central Africa, the </a:t>
            </a:r>
            <a:r>
              <a:rPr lang="en-CA" dirty="0"/>
              <a:t>Congo, etc.)</a:t>
            </a:r>
            <a:endParaRPr lang="en-CA" dirty="0" smtClean="0"/>
          </a:p>
          <a:p>
            <a:pPr lvl="1"/>
            <a:r>
              <a:rPr lang="en-CA" dirty="0" smtClean="0"/>
              <a:t>NATO missions (Germany, the </a:t>
            </a:r>
            <a:r>
              <a:rPr lang="en-CA" dirty="0"/>
              <a:t>Ukraine, etc.)</a:t>
            </a:r>
            <a:endParaRPr lang="en-CA" dirty="0" smtClean="0"/>
          </a:p>
          <a:p>
            <a:pPr marL="457200" lvl="1" indent="0">
              <a:buNone/>
            </a:pPr>
            <a:endParaRPr lang="en-CA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CA" sz="3500" b="1" dirty="0" smtClean="0">
                <a:solidFill>
                  <a:srgbClr val="FF0000"/>
                </a:solidFill>
              </a:rPr>
              <a:t>Physical and mental injuries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sz="3100" b="1" dirty="0" smtClean="0">
                <a:solidFill>
                  <a:srgbClr val="FF0000"/>
                </a:solidFill>
              </a:rPr>
              <a:t> Including depression, traumatic brain injury (TBI) and </a:t>
            </a:r>
            <a:br>
              <a:rPr lang="en-CA" sz="3100" b="1" dirty="0" smtClean="0">
                <a:solidFill>
                  <a:srgbClr val="FF0000"/>
                </a:solidFill>
              </a:rPr>
            </a:br>
            <a:r>
              <a:rPr lang="en-CA" sz="3100" b="1" dirty="0" smtClean="0">
                <a:solidFill>
                  <a:srgbClr val="FF0000"/>
                </a:solidFill>
              </a:rPr>
              <a:t>post-traumatic stress disorder (PTSD)</a:t>
            </a:r>
            <a:endParaRPr lang="en-CA" sz="31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4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393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42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dirty="0">
                <a:solidFill>
                  <a:schemeClr val="accent4"/>
                </a:solidFill>
              </a:rPr>
              <a:t>2. </a:t>
            </a:r>
            <a:r>
              <a:rPr lang="en-CA" dirty="0">
                <a:solidFill>
                  <a:schemeClr val="accent4"/>
                </a:solidFill>
              </a:rPr>
              <a:t>Issues with second official language education and training</a:t>
            </a:r>
            <a:endParaRPr lang="fr-C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2/3 of CAF members </a:t>
            </a:r>
            <a:r>
              <a:rPr lang="en-CA" dirty="0" smtClean="0"/>
              <a:t>will not seek help (Fikretoglu, Brunet, Guay and Pedlar, 2007) </a:t>
            </a:r>
          </a:p>
          <a:p>
            <a:pPr>
              <a:defRPr/>
            </a:pPr>
            <a:r>
              <a:rPr lang="en-CA" dirty="0" smtClean="0"/>
              <a:t>Some are afraid that</a:t>
            </a:r>
          </a:p>
          <a:p>
            <a:pPr lvl="1">
              <a:defRPr/>
            </a:pPr>
            <a:r>
              <a:rPr lang="en-CA" dirty="0" smtClean="0"/>
              <a:t>the information will end up in their file</a:t>
            </a:r>
          </a:p>
          <a:p>
            <a:pPr lvl="1">
              <a:defRPr/>
            </a:pPr>
            <a:r>
              <a:rPr lang="en-CA" dirty="0" smtClean="0"/>
              <a:t>they will not be able to obtain a certain position or promotion</a:t>
            </a:r>
          </a:p>
          <a:p>
            <a:pPr marL="457200" lvl="1" indent="0">
              <a:buNone/>
              <a:defRPr/>
            </a:pPr>
            <a:r>
              <a:rPr lang="en-CA" dirty="0" smtClean="0"/>
              <a:t>and/or</a:t>
            </a:r>
          </a:p>
          <a:p>
            <a:pPr lvl="1">
              <a:defRPr/>
            </a:pPr>
            <a:r>
              <a:rPr lang="en-CA" dirty="0" smtClean="0"/>
              <a:t>their superiors will treat them differently</a:t>
            </a:r>
          </a:p>
          <a:p>
            <a:pPr marL="457200" lvl="1" indent="0">
              <a:buNone/>
              <a:defRPr/>
            </a:pPr>
            <a:r>
              <a:rPr lang="en-CA" dirty="0" smtClean="0"/>
              <a:t>(Burke, Degeneffe and Olney, 2009)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5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928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fr-CA" sz="3600" dirty="0">
                <a:solidFill>
                  <a:schemeClr val="accent4"/>
                </a:solidFill>
              </a:rPr>
              <a:t>2. </a:t>
            </a:r>
            <a:r>
              <a:rPr lang="en-CA" sz="3600" dirty="0">
                <a:solidFill>
                  <a:schemeClr val="accent4"/>
                </a:solidFill>
              </a:rPr>
              <a:t>Issues with second official language education and </a:t>
            </a:r>
            <a:r>
              <a:rPr lang="en-CA" sz="3600" dirty="0" smtClean="0">
                <a:solidFill>
                  <a:schemeClr val="accent4"/>
                </a:solidFill>
              </a:rPr>
              <a:t>training</a:t>
            </a:r>
            <a:endParaRPr lang="en-CA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Definition</a:t>
            </a:r>
          </a:p>
          <a:p>
            <a:pPr lvl="1"/>
            <a:r>
              <a:rPr lang="en-CA" dirty="0" smtClean="0"/>
              <a:t>CAF: According to DND, there are four main types of </a:t>
            </a:r>
            <a:r>
              <a:rPr lang="en-CA" dirty="0" smtClean="0">
                <a:solidFill>
                  <a:srgbClr val="FF0000"/>
                </a:solidFill>
              </a:rPr>
              <a:t>operational stress injury (OSI) </a:t>
            </a:r>
            <a:r>
              <a:rPr lang="en-CA" dirty="0" smtClean="0"/>
              <a:t>following participation in a mission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dirty="0" smtClean="0"/>
              <a:t>Trauma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dirty="0" smtClean="0"/>
              <a:t>Fatigue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dirty="0" smtClean="0"/>
              <a:t>Grief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dirty="0" smtClean="0"/>
              <a:t>Moral injury</a:t>
            </a:r>
          </a:p>
          <a:p>
            <a:pPr marL="0" lvl="2" indent="0">
              <a:buNone/>
            </a:pPr>
            <a:r>
              <a:rPr lang="en-CA" dirty="0" smtClean="0"/>
              <a:t>(</a:t>
            </a:r>
            <a:r>
              <a:rPr lang="en-CA" dirty="0" smtClean="0">
                <a:solidFill>
                  <a:srgbClr val="00B050"/>
                </a:solidFill>
                <a:hlinkClick r:id="rId4"/>
              </a:rPr>
              <a:t>https://www.cfmws.com/en/aboutus/dcsm/osiss/pages/operational-stress-injury-social-support-(osiss).aspx/en/index.html</a:t>
            </a:r>
            <a:r>
              <a:rPr lang="en-CA" dirty="0" smtClean="0"/>
              <a:t>) 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6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438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CA" sz="4000" dirty="0" smtClean="0">
                <a:solidFill>
                  <a:schemeClr val="accent4"/>
                </a:solidFill>
              </a:rPr>
              <a:t>2.1 </a:t>
            </a:r>
            <a:r>
              <a:rPr lang="en-CA" sz="4000" dirty="0">
                <a:solidFill>
                  <a:schemeClr val="accent4"/>
                </a:solidFill>
              </a:rPr>
              <a:t>Operational Stress </a:t>
            </a:r>
            <a:r>
              <a:rPr lang="en-CA" sz="4000" dirty="0" smtClean="0">
                <a:solidFill>
                  <a:schemeClr val="accent4"/>
                </a:solidFill>
              </a:rPr>
              <a:t>Injuries</a:t>
            </a:r>
            <a:endParaRPr lang="fr-CA" sz="4000" dirty="0">
              <a:solidFill>
                <a:schemeClr val="accent4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CA" dirty="0" smtClean="0"/>
              <a:t>Fundamental assumptions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CA" dirty="0" smtClean="0"/>
              <a:t>The world is </a:t>
            </a:r>
            <a:r>
              <a:rPr lang="en-CA" dirty="0"/>
              <a:t>benevolent, </a:t>
            </a:r>
            <a:r>
              <a:rPr lang="en-CA" dirty="0" smtClean="0"/>
              <a:t>and everyone is fair, good and trustworthy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CA" dirty="0" smtClean="0"/>
              <a:t>The world is meaningful, everything happens for a good reason, and for better or worse everyone gets what they deserve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CA" dirty="0" smtClean="0"/>
              <a:t>Unrealistic thinking: “That </a:t>
            </a:r>
            <a:r>
              <a:rPr lang="en-CA" dirty="0"/>
              <a:t>c</a:t>
            </a:r>
            <a:r>
              <a:rPr lang="en-CA" dirty="0" smtClean="0"/>
              <a:t>ould never happen to me” or “We’re invincible”</a:t>
            </a:r>
          </a:p>
          <a:p>
            <a:pPr marL="0" indent="0">
              <a:buNone/>
              <a:defRPr/>
            </a:pPr>
            <a:endParaRPr lang="en-CA" dirty="0" smtClean="0"/>
          </a:p>
          <a:p>
            <a:pPr marL="0" indent="0">
              <a:buNone/>
              <a:defRPr/>
            </a:pPr>
            <a:r>
              <a:rPr lang="en-CA" dirty="0" smtClean="0"/>
              <a:t>(Janoff-Bulman, 1992)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042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CA" sz="4000" dirty="0">
                <a:solidFill>
                  <a:schemeClr val="accent4"/>
                </a:solidFill>
              </a:rPr>
              <a:t>2.1 Operational Stress Injuries</a:t>
            </a:r>
            <a:endParaRPr lang="en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Everyone deals with the stress associated with each of these events differently in accordance with their personal vulnerability factors.</a:t>
            </a:r>
          </a:p>
          <a:p>
            <a:pPr marL="914400" lvl="1" indent="-514350">
              <a:defRPr/>
            </a:pPr>
            <a:r>
              <a:rPr lang="en-CA" dirty="0" smtClean="0"/>
              <a:t>What works well for one person may not be suitable for another in terms of strategies for recovering from trauma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8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566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fr-CA" sz="4000" dirty="0">
                <a:solidFill>
                  <a:schemeClr val="accent4"/>
                </a:solidFill>
              </a:rPr>
              <a:t>2.2 </a:t>
            </a:r>
            <a:r>
              <a:rPr lang="en-CA" sz="4000" dirty="0">
                <a:solidFill>
                  <a:schemeClr val="accent4"/>
                </a:solidFill>
              </a:rPr>
              <a:t>Post-Traumatic Stress Disorder</a:t>
            </a:r>
            <a:endParaRPr lang="fr-CA" sz="4000" dirty="0">
              <a:solidFill>
                <a:schemeClr val="accent4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 smtClean="0"/>
              <a:t>PTSD</a:t>
            </a:r>
          </a:p>
          <a:p>
            <a:pPr lvl="1"/>
            <a:r>
              <a:rPr lang="en-CA" b="1" dirty="0" smtClean="0"/>
              <a:t>1 to 14% </a:t>
            </a:r>
            <a:r>
              <a:rPr lang="en-CA" dirty="0" smtClean="0"/>
              <a:t>of the general population</a:t>
            </a:r>
            <a:endParaRPr lang="en-CA" dirty="0" smtClean="0">
              <a:solidFill>
                <a:srgbClr val="FF0000"/>
              </a:solidFill>
            </a:endParaRPr>
          </a:p>
          <a:p>
            <a:pPr lvl="1"/>
            <a:r>
              <a:rPr lang="en-CA" dirty="0" smtClean="0">
                <a:solidFill>
                  <a:srgbClr val="FF0000"/>
                </a:solidFill>
              </a:rPr>
              <a:t>Up to 58%</a:t>
            </a:r>
            <a:r>
              <a:rPr lang="en-CA" dirty="0" smtClean="0"/>
              <a:t> of the victims of natural disasters and of military members who have seen combat action </a:t>
            </a:r>
            <a:r>
              <a:rPr lang="en-CA" sz="2400" dirty="0" smtClean="0"/>
              <a:t>(Bouchard, Baus, Bernier and McCreary, 2010) </a:t>
            </a:r>
          </a:p>
          <a:p>
            <a:pPr lvl="1"/>
            <a:r>
              <a:rPr lang="en-CA" dirty="0" smtClean="0"/>
              <a:t>Canada: </a:t>
            </a:r>
            <a:r>
              <a:rPr lang="en-CA" dirty="0" smtClean="0">
                <a:solidFill>
                  <a:srgbClr val="FF0000"/>
                </a:solidFill>
              </a:rPr>
              <a:t>13% of deployed military personnel </a:t>
            </a:r>
            <a:r>
              <a:rPr lang="en-CA" dirty="0" smtClean="0"/>
              <a:t>(McKay, 2012)</a:t>
            </a:r>
          </a:p>
          <a:p>
            <a:pPr lvl="1"/>
            <a:r>
              <a:rPr lang="en-CA" dirty="0" smtClean="0"/>
              <a:t>United States: </a:t>
            </a:r>
            <a:r>
              <a:rPr lang="en-CA" dirty="0" smtClean="0">
                <a:solidFill>
                  <a:srgbClr val="FF0000"/>
                </a:solidFill>
              </a:rPr>
              <a:t>14 to 19% </a:t>
            </a:r>
            <a:r>
              <a:rPr lang="en-CA" dirty="0" smtClean="0"/>
              <a:t>of deployed military members have reportedly developed PTSD or depression (O’Herrin, 2011)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7581-2788-4F53-9460-A2C077F609B1}" type="slidenum">
              <a:rPr lang="fr-CA" smtClean="0"/>
              <a:pPr/>
              <a:t>9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 smtClean="0"/>
              <a:t>Fannie L'Abbé (fannie.labbe@forces.gc.ca)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1458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3832</TotalTime>
  <Words>2211</Words>
  <Application>Microsoft Office PowerPoint</Application>
  <PresentationFormat>Apresentação no Ecrã (4:3)</PresentationFormat>
  <Paragraphs>351</Paragraphs>
  <Slides>38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38</vt:i4>
      </vt:variant>
    </vt:vector>
  </HeadingPairs>
  <TitlesOfParts>
    <vt:vector size="39" baseType="lpstr">
      <vt:lpstr>Thème Office</vt:lpstr>
      <vt:lpstr>Efficient Learning Strategies Designed for Military Personnel Who Have Experienced One or More Traumatic Events: A Better Understanding of their Specific Characteristics</vt:lpstr>
      <vt:lpstr>Presentation Overview</vt:lpstr>
      <vt:lpstr>1. The Teaching Context</vt:lpstr>
      <vt:lpstr>2. Issues with second official language education and training</vt:lpstr>
      <vt:lpstr>2. Issues with second official language education and training</vt:lpstr>
      <vt:lpstr>2. Issues with second official language education and training</vt:lpstr>
      <vt:lpstr>2.1 Operational Stress Injuries</vt:lpstr>
      <vt:lpstr>2.1 Operational Stress Injuries</vt:lpstr>
      <vt:lpstr>2.2 Post-Traumatic Stress Disorder</vt:lpstr>
      <vt:lpstr>2.2 Post-Traumatic Stress Disorder</vt:lpstr>
      <vt:lpstr>2.2 Post-Traumatic Stress Disorder</vt:lpstr>
      <vt:lpstr>2.2 Post-Traumatic Stress Disorder</vt:lpstr>
      <vt:lpstr>2.2 Post-Traumatic Stress Disorder</vt:lpstr>
      <vt:lpstr>2.2 Post-Traumatic Stress Disorder</vt:lpstr>
      <vt:lpstr>2.4 Operational Stress Management</vt:lpstr>
      <vt:lpstr>2.4 Operational Stress Management</vt:lpstr>
      <vt:lpstr>2.4 Operational Stress Management</vt:lpstr>
      <vt:lpstr>2.5 Symptoms of PTSD-Related Stress</vt:lpstr>
      <vt:lpstr>2.5 Symptoms of PTSD-Related Stress</vt:lpstr>
      <vt:lpstr>2.6 Impact of PTSD Symptoms on Learning</vt:lpstr>
      <vt:lpstr>2.6 Impact of PTSD Symptoms on Learning</vt:lpstr>
      <vt:lpstr>2.6 Impact of PTSD Symptoms on Learning</vt:lpstr>
      <vt:lpstr>2.6 Impact of PTSD Symptoms on Learning</vt:lpstr>
      <vt:lpstr>2.6.1 Signs of PTSD in the Classroom</vt:lpstr>
      <vt:lpstr>2.7 Learning and a Sense of Effectiveness</vt:lpstr>
      <vt:lpstr>2.7 Learning and a Sense of Effectiveness</vt:lpstr>
      <vt:lpstr> </vt:lpstr>
      <vt:lpstr>6. What Promotes Second-Language Learning</vt:lpstr>
      <vt:lpstr>6. What Promotes Second-Language Learning</vt:lpstr>
      <vt:lpstr>6. What Promotes Second-Language Learning</vt:lpstr>
      <vt:lpstr>6.1 The Most Common and Most Effective Learning Strategies</vt:lpstr>
      <vt:lpstr>6.1 The Most Common and Most Effective Learning Strategies</vt:lpstr>
      <vt:lpstr>The Memorization Process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mentale et mémorisation</dc:title>
  <dc:creator>Fannie</dc:creator>
  <cp:lastModifiedBy>HELPDESK</cp:lastModifiedBy>
  <cp:revision>358</cp:revision>
  <cp:lastPrinted>2018-05-07T19:22:52Z</cp:lastPrinted>
  <dcterms:created xsi:type="dcterms:W3CDTF">2013-10-05T16:49:07Z</dcterms:created>
  <dcterms:modified xsi:type="dcterms:W3CDTF">2018-05-21T07:59:54Z</dcterms:modified>
</cp:coreProperties>
</file>