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8" r:id="rId2"/>
    <p:sldId id="257" r:id="rId3"/>
    <p:sldId id="261" r:id="rId4"/>
    <p:sldId id="263" r:id="rId5"/>
    <p:sldId id="267" r:id="rId6"/>
    <p:sldId id="274" r:id="rId7"/>
    <p:sldId id="276" r:id="rId8"/>
    <p:sldId id="277" r:id="rId9"/>
    <p:sldId id="337" r:id="rId10"/>
    <p:sldId id="338" r:id="rId11"/>
    <p:sldId id="269" r:id="rId12"/>
    <p:sldId id="271" r:id="rId13"/>
    <p:sldId id="264" r:id="rId14"/>
    <p:sldId id="268" r:id="rId15"/>
    <p:sldId id="286" r:id="rId16"/>
    <p:sldId id="288" r:id="rId17"/>
    <p:sldId id="289" r:id="rId18"/>
    <p:sldId id="291" r:id="rId19"/>
    <p:sldId id="265" r:id="rId20"/>
    <p:sldId id="279" r:id="rId21"/>
    <p:sldId id="300" r:id="rId22"/>
    <p:sldId id="303" r:id="rId23"/>
    <p:sldId id="336" r:id="rId24"/>
    <p:sldId id="305" r:id="rId25"/>
    <p:sldId id="311" r:id="rId26"/>
    <p:sldId id="314" r:id="rId27"/>
    <p:sldId id="315" r:id="rId28"/>
    <p:sldId id="318" r:id="rId29"/>
    <p:sldId id="319" r:id="rId30"/>
    <p:sldId id="333" r:id="rId31"/>
    <p:sldId id="334" r:id="rId32"/>
    <p:sldId id="335" r:id="rId33"/>
    <p:sldId id="266" r:id="rId34"/>
    <p:sldId id="280" r:id="rId35"/>
    <p:sldId id="330" r:id="rId36"/>
    <p:sldId id="328" r:id="rId37"/>
    <p:sldId id="331" r:id="rId38"/>
    <p:sldId id="259" r:id="rId3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233"/>
    <a:srgbClr val="F5F8FA"/>
    <a:srgbClr val="F2F4F7"/>
    <a:srgbClr val="E8F6F0"/>
    <a:srgbClr val="D3DFDA"/>
    <a:srgbClr val="F1F2F5"/>
    <a:srgbClr val="C0CBC7"/>
    <a:srgbClr val="612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4" autoAdjust="0"/>
    <p:restoredTop sz="96341" autoAdjust="0"/>
  </p:normalViewPr>
  <p:slideViewPr>
    <p:cSldViewPr showGuides="1">
      <p:cViewPr>
        <p:scale>
          <a:sx n="110" d="100"/>
          <a:sy n="110" d="100"/>
        </p:scale>
        <p:origin x="1672" y="472"/>
      </p:cViewPr>
      <p:guideLst>
        <p:guide orient="horz" pos="12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1974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fld id="{32564F56-7F1A-466B-B03A-A5100ADDECE6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fld id="{310465CA-B596-4A11-8E5C-8C138C36E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167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3396D1-0013-4034-A091-289F5AB707F6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84A225-BFFF-425E-9753-8C0BF20B2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911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Tests has a item bank so the system generates different tests but same levels.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4A225-BFFF-425E-9753-8C0BF20B23E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336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titlepage_Graph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00400"/>
            <a:ext cx="301148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>
                <a:solidFill>
                  <a:srgbClr val="3432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43233"/>
                </a:solidFill>
              </a:defRPr>
            </a:lvl1pPr>
          </a:lstStyle>
          <a:p>
            <a:fld id="{25AB51D3-B94F-4E98-9C8C-551786869D24}" type="datetimeFigureOut">
              <a:rPr lang="en-US" altLang="en-US"/>
              <a:pPr/>
              <a:t>5/21/18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1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53723B-B1B0-481A-8D1E-8AEA33E81E43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BD367-22E1-46F1-A34E-3B86ED743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16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DEF441-B1BC-4648-BD82-15FC1C5F265D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FF87E-2546-493E-8B2C-4947D8ABF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39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A06A00-5116-450D-8D0F-1173CDD5B00C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95BEF-1382-4F85-983A-79AED1DFAE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80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88BDE-6B3C-4453-BBF2-3B307163BAE3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40AA9-2E90-4C0A-8EC4-3430A49C6D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92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A2046F-6EEB-4187-9D5C-1859587BFBA9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BA1A8-321C-4E3D-823C-20069E9735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7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DE0507-10CE-436C-9B6A-8705BD926110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99739-C13E-425E-8A1A-E445299A9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07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E67696-5948-4561-840B-1381E9B32384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A3913-747C-4942-9B46-F31BC8F6F6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01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28C5FE-5A31-42DC-B2C6-22E2D679F01A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E8BA9-7B35-4641-94F1-CCFF0EA7B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75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0E457D-DE53-46BB-8323-1560C2C5D270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FB173-4E42-44C5-9B0E-A664B8D10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69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D088B-D7C8-4335-BBDD-A96AE4ECD75F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CEFEA-2B24-4943-A176-B06805CF4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737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D9D9D9"/>
          </a:fgClr>
          <a:bgClr>
            <a:srgbClr val="F5F8F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Arial Bold Italic 40pt Black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fld id="{A3B76CE1-B319-413F-8BC2-BB9AB43D7D2E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fld id="{414DDBA5-1BC1-405A-A0D4-3EBBEA8C1E3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2" name="Picture 3" descr="DLI crest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914400" cy="1219200"/>
          </a:xfrm>
          <a:prstGeom prst="rect">
            <a:avLst/>
          </a:prstGeom>
          <a:noFill/>
          <a:ln>
            <a:noFill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 txBox="1">
            <a:spLocks/>
          </p:cNvSpPr>
          <p:nvPr userDrawn="1"/>
        </p:nvSpPr>
        <p:spPr bwMode="auto">
          <a:xfrm>
            <a:off x="0" y="-76200"/>
            <a:ext cx="9220200" cy="533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i="0" dirty="0" smtClean="0">
                <a:solidFill>
                  <a:srgbClr val="612059"/>
                </a:solidFill>
                <a:latin typeface="Times New Roman"/>
                <a:cs typeface="Times New Roman"/>
              </a:rPr>
              <a:t>DEFENSE LANGUAGE INSTITUTE FOREIGN LANGUAGE CENTER</a:t>
            </a:r>
            <a:endParaRPr lang="en-US" sz="1600" i="0" dirty="0">
              <a:solidFill>
                <a:srgbClr val="612059"/>
              </a:solidFill>
              <a:latin typeface="Times New Roman"/>
              <a:cs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 kern="1200">
          <a:solidFill>
            <a:srgbClr val="34323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34323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43233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43233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43233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43233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loss.dliflc.ed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da.dliflc.edu/" TargetMode="External"/><Relationship Id="rId3" Type="http://schemas.openxmlformats.org/officeDocument/2006/relationships/hyperlink" Target="http://caa.dliflc.edu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eldsupport.dliflc.edu/productList.aspx?v=lsk" TargetMode="External"/><Relationship Id="rId3" Type="http://schemas.openxmlformats.org/officeDocument/2006/relationships/hyperlink" Target="http://rapport.dliflc.edu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ateway2.dliflc.edu/gateway/course/" TargetMode="External"/><Relationship Id="rId4" Type="http://schemas.openxmlformats.org/officeDocument/2006/relationships/hyperlink" Target="http://fieldsupport.dliflc.edu/productList.aspx?v=c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s2.dliflc.edu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8001000" cy="2362200"/>
          </a:xfrm>
        </p:spPr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>DLIFLC-Developed Online Language Learning/Teaching Tools</a:t>
            </a: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>Mina Lee, Ph.D. </a:t>
            </a:r>
            <a:br>
              <a:rPr lang="en-US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>Assistant Provost, Academic Support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Orientation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59" t="12196" r="17659" b="19855"/>
          <a:stretch/>
        </p:blipFill>
        <p:spPr>
          <a:xfrm>
            <a:off x="609600" y="1905000"/>
            <a:ext cx="7930662" cy="46863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52800" y="3962400"/>
            <a:ext cx="533400" cy="76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Swahili Gateway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39" t="12196" r="25499" b="5917"/>
          <a:stretch/>
        </p:blipFill>
        <p:spPr>
          <a:xfrm>
            <a:off x="304800" y="1905000"/>
            <a:ext cx="4648200" cy="46482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27459" t="12196" r="29339" b="36602"/>
          <a:stretch/>
        </p:blipFill>
        <p:spPr bwMode="auto">
          <a:xfrm>
            <a:off x="4041058" y="31242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ent Arrow 14"/>
          <p:cNvSpPr/>
          <p:nvPr/>
        </p:nvSpPr>
        <p:spPr>
          <a:xfrm rot="5400000">
            <a:off x="5170932" y="2016252"/>
            <a:ext cx="890016" cy="102108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79" t="12196" r="26479" b="18112"/>
          <a:stretch/>
        </p:blipFill>
        <p:spPr>
          <a:xfrm>
            <a:off x="381000" y="1828800"/>
            <a:ext cx="3383280" cy="28194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53920" t="20907" r="29419" b="72124"/>
          <a:stretch/>
        </p:blipFill>
        <p:spPr bwMode="auto">
          <a:xfrm>
            <a:off x="5311877" y="1828800"/>
            <a:ext cx="3505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l="30507" t="33103" r="30291" b="19854"/>
          <a:stretch/>
        </p:blipFill>
        <p:spPr bwMode="auto">
          <a:xfrm>
            <a:off x="3200400" y="2950527"/>
            <a:ext cx="5715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Swahili Gateway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86200" y="2209800"/>
            <a:ext cx="13716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400800" y="2209800"/>
            <a:ext cx="1447800" cy="7921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114800" y="6172200"/>
            <a:ext cx="2514600" cy="2967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Skills: </a:t>
            </a:r>
            <a:br>
              <a:rPr lang="en-US" dirty="0" smtClean="0"/>
            </a:br>
            <a:r>
              <a:rPr lang="en-US" dirty="0" smtClean="0"/>
              <a:t>Enhancement &amp; Sustainment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39" t="12196" r="19619" b="4174"/>
          <a:stretch/>
        </p:blipFill>
        <p:spPr>
          <a:xfrm>
            <a:off x="1371600" y="1905000"/>
            <a:ext cx="6248400" cy="476068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19200" y="3429000"/>
            <a:ext cx="23622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hlinkClick r:id="rId2"/>
              </a:rPr>
              <a:t>Global </a:t>
            </a:r>
            <a:r>
              <a:rPr lang="en-US" sz="2400" dirty="0">
                <a:hlinkClick r:id="rId2"/>
              </a:rPr>
              <a:t>Language Online Support System</a:t>
            </a:r>
            <a:r>
              <a:rPr lang="en-US" sz="2400" dirty="0"/>
              <a:t> </a:t>
            </a:r>
            <a:r>
              <a:rPr lang="en-US" sz="2400" dirty="0" smtClean="0"/>
              <a:t>(GLOSS)</a:t>
            </a:r>
            <a:r>
              <a:rPr lang="en-US" sz="2800" dirty="0" smtClean="0"/>
              <a:t> </a:t>
            </a:r>
          </a:p>
          <a:p>
            <a:pPr lvl="1"/>
            <a:r>
              <a:rPr lang="en-US" sz="2000" dirty="0" smtClean="0"/>
              <a:t>1000s </a:t>
            </a:r>
            <a:r>
              <a:rPr lang="en-US" sz="2000" dirty="0"/>
              <a:t>of lessons in dozens of languages for independent learners to improve their foreign language </a:t>
            </a:r>
            <a:r>
              <a:rPr lang="en-US" sz="2000" dirty="0" smtClean="0"/>
              <a:t>skills </a:t>
            </a:r>
          </a:p>
          <a:p>
            <a:pPr lvl="1"/>
            <a:r>
              <a:rPr lang="en-US" sz="2000" dirty="0" smtClean="0"/>
              <a:t>Available </a:t>
            </a:r>
            <a:r>
              <a:rPr lang="en-US" sz="2000" dirty="0"/>
              <a:t>for intermediate and advanced learners, with the ability to focus on specific topic areas, tailored for building listening or reading </a:t>
            </a:r>
            <a:r>
              <a:rPr lang="en-US" sz="2000" dirty="0" smtClean="0"/>
              <a:t>proficiency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39" t="10454" r="28440" b="21597"/>
          <a:stretch/>
        </p:blipFill>
        <p:spPr>
          <a:xfrm>
            <a:off x="3505200" y="1828800"/>
            <a:ext cx="5334000" cy="472786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31693" t="50526" r="51017" b="32051"/>
          <a:stretch/>
        </p:blipFill>
        <p:spPr bwMode="auto">
          <a:xfrm>
            <a:off x="219997" y="1853381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7315200" y="3840162"/>
            <a:ext cx="990600" cy="2135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5" idx="3"/>
          </p:cNvCxnSpPr>
          <p:nvPr/>
        </p:nvCxnSpPr>
        <p:spPr>
          <a:xfrm flipH="1" flipV="1">
            <a:off x="2886997" y="2424881"/>
            <a:ext cx="999203" cy="2604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/>
          <a:srcRect l="30400" t="52268" r="49892" b="29909"/>
          <a:stretch/>
        </p:blipFill>
        <p:spPr bwMode="auto">
          <a:xfrm>
            <a:off x="55309" y="3077169"/>
            <a:ext cx="2831688" cy="129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2963200" y="4053680"/>
            <a:ext cx="923000" cy="13256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91000" y="4861214"/>
            <a:ext cx="342900" cy="44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043699" y="5625281"/>
            <a:ext cx="842501" cy="2060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3"/>
          <p:cNvPicPr>
            <a:picLocks noChangeAspect="1"/>
          </p:cNvPicPr>
          <p:nvPr/>
        </p:nvPicPr>
        <p:blipFill rotWithShape="1">
          <a:blip r:embed="rId5"/>
          <a:srcRect l="30454" t="53494" r="49635" b="18649"/>
          <a:stretch/>
        </p:blipFill>
        <p:spPr bwMode="auto">
          <a:xfrm>
            <a:off x="55309" y="4727028"/>
            <a:ext cx="2907890" cy="174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4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GLOSS: Portuguese-Brazilian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22" t="12554" r="30015" b="11843"/>
          <a:stretch/>
        </p:blipFill>
        <p:spPr>
          <a:xfrm>
            <a:off x="457200" y="1879190"/>
            <a:ext cx="4572000" cy="484094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/>
          <a:srcRect l="25481" t="10454" r="25517" b="18113"/>
          <a:stretch/>
        </p:blipFill>
        <p:spPr bwMode="auto">
          <a:xfrm>
            <a:off x="5105400" y="1901313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8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 Sample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27459" t="11766" r="28439" b="35535"/>
          <a:stretch/>
        </p:blipFill>
        <p:spPr bwMode="auto">
          <a:xfrm>
            <a:off x="3510095" y="1828800"/>
            <a:ext cx="532814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27365" t="22863" r="27347" b="52897"/>
          <a:stretch/>
        </p:blipFill>
        <p:spPr bwMode="auto">
          <a:xfrm>
            <a:off x="317339" y="4665475"/>
            <a:ext cx="6921661" cy="18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l="28439" t="27878" r="37259" b="40761"/>
          <a:stretch/>
        </p:blipFill>
        <p:spPr bwMode="auto">
          <a:xfrm>
            <a:off x="228600" y="1983130"/>
            <a:ext cx="4293080" cy="22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80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 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21" t="15226" r="27513" b="27494"/>
          <a:stretch/>
        </p:blipFill>
        <p:spPr>
          <a:xfrm>
            <a:off x="914400" y="1874873"/>
            <a:ext cx="2819400" cy="466659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53141" t="16141" r="27384" b="28871"/>
          <a:stretch/>
        </p:blipFill>
        <p:spPr bwMode="auto">
          <a:xfrm>
            <a:off x="4800600" y="1904999"/>
            <a:ext cx="2895600" cy="459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922116" y="4572000"/>
            <a:ext cx="2811684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5475" y="5562634"/>
            <a:ext cx="1600200" cy="5333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14400" y="6096033"/>
            <a:ext cx="1066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Language &amp; Cultural Proficiency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39" t="10453" r="19619" b="14628"/>
          <a:stretch/>
        </p:blipFill>
        <p:spPr>
          <a:xfrm>
            <a:off x="990600" y="1828800"/>
            <a:ext cx="7086600" cy="48368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24200" y="4724400"/>
            <a:ext cx="2743200" cy="205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D9D9D9"/>
          </a:fgClr>
          <a:bgClr>
            <a:srgbClr val="F5F8F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Basic Skills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Advanced Skills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Assessment 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Deployment  </a:t>
            </a:r>
          </a:p>
          <a:p>
            <a:endParaRPr lang="en-US" altLang="en-US" sz="2600" dirty="0" smtClean="0">
              <a:ea typeface="ＭＳ Ｐゴシック" pitchFamily="34" charset="-128"/>
            </a:endParaRPr>
          </a:p>
        </p:txBody>
      </p:sp>
      <p:sp>
        <p:nvSpPr>
          <p:cNvPr id="6147" name="Title Placehol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ea typeface="ＭＳ Ｐゴシック" pitchFamily="34" charset="-128"/>
                <a:cs typeface="Arial" charset="0"/>
              </a:rPr>
              <a:t>Overview</a:t>
            </a:r>
            <a:endParaRPr lang="en-US" altLang="en-US" sz="11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hlinkClick r:id="rId2"/>
              </a:rPr>
              <a:t>Online </a:t>
            </a:r>
            <a:r>
              <a:rPr lang="en-US" sz="2400" dirty="0">
                <a:hlinkClick r:id="rId2"/>
              </a:rPr>
              <a:t>Diagnostic Assessment</a:t>
            </a:r>
            <a:r>
              <a:rPr lang="en-US" sz="2400" dirty="0"/>
              <a:t> </a:t>
            </a:r>
            <a:r>
              <a:rPr lang="en-US" sz="2400" dirty="0" smtClean="0"/>
              <a:t>(ODA) 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ynamic </a:t>
            </a:r>
            <a:r>
              <a:rPr lang="en-US" sz="2000" dirty="0"/>
              <a:t>online platform to estimate language proficiency in reading or </a:t>
            </a:r>
            <a:r>
              <a:rPr lang="en-US" sz="2000" dirty="0" smtClean="0"/>
              <a:t>listening </a:t>
            </a:r>
          </a:p>
          <a:p>
            <a:pPr lvl="1"/>
            <a:r>
              <a:rPr lang="en-US" sz="2000" dirty="0" smtClean="0"/>
              <a:t>Helps </a:t>
            </a:r>
            <a:r>
              <a:rPr lang="en-US" sz="2000" dirty="0"/>
              <a:t>learners determine the subject areas and language specifics to improve, with customized suggestions for GLOSS lessons to help reach proficiency </a:t>
            </a:r>
            <a:r>
              <a:rPr lang="en-US" sz="2000" dirty="0" smtClean="0"/>
              <a:t>goals </a:t>
            </a:r>
            <a:endParaRPr lang="en-US" sz="2000" dirty="0"/>
          </a:p>
          <a:p>
            <a:endParaRPr lang="en-US" dirty="0" smtClean="0"/>
          </a:p>
          <a:p>
            <a:r>
              <a:rPr lang="en-US" sz="2400" dirty="0" smtClean="0">
                <a:hlinkClick r:id="rId3"/>
              </a:rPr>
              <a:t>Cultural </a:t>
            </a:r>
            <a:r>
              <a:rPr lang="en-US" sz="2400" dirty="0">
                <a:hlinkClick r:id="rId3"/>
              </a:rPr>
              <a:t>Awareness Assessments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000" dirty="0"/>
              <a:t>G</a:t>
            </a:r>
            <a:r>
              <a:rPr lang="en-US" sz="2000" dirty="0" smtClean="0"/>
              <a:t>auge </a:t>
            </a:r>
            <a:r>
              <a:rPr lang="en-US" sz="2000" dirty="0"/>
              <a:t>your familiarity with a particular society, including geographic facts, major religions, history, security situation, social customs, and basic survival phrases in the dominant language of the </a:t>
            </a:r>
            <a:r>
              <a:rPr lang="en-US" sz="2000" dirty="0" smtClean="0"/>
              <a:t>region 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Language &amp; Cultural Proficiency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Diagnostic Assessment (ODA)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19" t="12196" r="29420" b="25081"/>
          <a:stretch/>
        </p:blipFill>
        <p:spPr>
          <a:xfrm>
            <a:off x="609600" y="1905000"/>
            <a:ext cx="5562600" cy="476794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38239" t="35360" r="33339" b="35495"/>
          <a:stretch/>
        </p:blipFill>
        <p:spPr bwMode="auto">
          <a:xfrm>
            <a:off x="5486400" y="4280111"/>
            <a:ext cx="3510239" cy="202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981200" y="5105400"/>
            <a:ext cx="685800" cy="187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62500" y="3962399"/>
            <a:ext cx="685800" cy="317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19" t="12196" r="29419" b="23339"/>
          <a:stretch/>
        </p:blipFill>
        <p:spPr>
          <a:xfrm>
            <a:off x="3276600" y="1905000"/>
            <a:ext cx="5410200" cy="4766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89560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Select Language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04799" y="373380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dirty="0" smtClean="0"/>
              <a:t>. Select Skill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4958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dirty="0" smtClean="0"/>
              <a:t>. Select Your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Starting Level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234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Assessment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606" y="1894574"/>
            <a:ext cx="8364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Identifies </a:t>
            </a:r>
            <a:r>
              <a:rPr lang="en-US" sz="2000" dirty="0"/>
              <a:t>one’s current language skills, and the skills s/he needs to advance to a higher proficiency </a:t>
            </a:r>
            <a:r>
              <a:rPr lang="en-US" sz="2000" dirty="0" smtClean="0">
                <a:sym typeface="Wingdings"/>
              </a:rPr>
              <a:t> </a:t>
            </a:r>
            <a:endParaRPr lang="en-US" sz="20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30094" t="24192" r="31444" b="39820"/>
          <a:stretch/>
        </p:blipFill>
        <p:spPr bwMode="auto">
          <a:xfrm>
            <a:off x="359122" y="2654808"/>
            <a:ext cx="6575078" cy="346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/>
          <a:srcRect l="30577" t="27746" r="32182" b="51346"/>
          <a:stretch/>
        </p:blipFill>
        <p:spPr bwMode="auto">
          <a:xfrm>
            <a:off x="838200" y="4876800"/>
            <a:ext cx="5943600" cy="187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0660" t="28267" r="32134" b="51890"/>
          <a:stretch/>
        </p:blipFill>
        <p:spPr>
          <a:xfrm>
            <a:off x="2845309" y="3352800"/>
            <a:ext cx="6070091" cy="18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ODA Question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99" t="42076" r="29887" b="47867"/>
          <a:stretch/>
        </p:blipFill>
        <p:spPr>
          <a:xfrm>
            <a:off x="457200" y="2988923"/>
            <a:ext cx="8253642" cy="1163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905000"/>
            <a:ext cx="845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Content </a:t>
            </a:r>
            <a:r>
              <a:rPr lang="en-US" sz="2000" dirty="0"/>
              <a:t>Qs </a:t>
            </a:r>
            <a:r>
              <a:rPr lang="en-US" sz="2000" dirty="0" smtClean="0"/>
              <a:t>and </a:t>
            </a:r>
            <a:r>
              <a:rPr lang="en-US" sz="2000" dirty="0"/>
              <a:t>Linguistics Qs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Open-ended </a:t>
            </a:r>
            <a:r>
              <a:rPr lang="en-US" sz="2000" dirty="0"/>
              <a:t>questions, multiple choice questions, </a:t>
            </a:r>
            <a:r>
              <a:rPr lang="en-US" sz="2000" dirty="0" smtClean="0"/>
              <a:t>and identifying </a:t>
            </a:r>
            <a:r>
              <a:rPr lang="en-US" sz="2000" dirty="0"/>
              <a:t>questions (Click-Paste)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30119" t="42064" r="30679" b="39269"/>
          <a:stretch/>
        </p:blipFill>
        <p:spPr bwMode="auto">
          <a:xfrm>
            <a:off x="457200" y="4376085"/>
            <a:ext cx="7543800" cy="202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/>
          <a:srcRect l="30117" t="41963" r="32210" b="46875"/>
          <a:stretch/>
        </p:blipFill>
        <p:spPr bwMode="auto">
          <a:xfrm>
            <a:off x="1371600" y="5469313"/>
            <a:ext cx="7467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Profile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98" t="24392" r="32360" b="52959"/>
          <a:stretch/>
        </p:blipFill>
        <p:spPr>
          <a:xfrm>
            <a:off x="457200" y="3124199"/>
            <a:ext cx="6477000" cy="221581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29942" t="20907" r="33797" b="72124"/>
          <a:stretch/>
        </p:blipFill>
        <p:spPr bwMode="auto">
          <a:xfrm>
            <a:off x="474317" y="4470165"/>
            <a:ext cx="8375043" cy="90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953161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ym typeface="Wingdings"/>
              </a:rPr>
              <a:t>Creating </a:t>
            </a:r>
            <a:r>
              <a:rPr lang="en-US" sz="2000" dirty="0"/>
              <a:t>a personalized "Diagnostic Profile” - an individualized snapshot of what specific tasks s/he can perform, and more importantly, what areas present the most difficulty for him/her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l="29999" t="23533" r="51449" b="58946"/>
          <a:stretch/>
        </p:blipFill>
        <p:spPr bwMode="auto">
          <a:xfrm>
            <a:off x="1905000" y="5205477"/>
            <a:ext cx="3071523" cy="163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3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Profile Sample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19" t="12196" r="30399" b="11143"/>
          <a:stretch/>
        </p:blipFill>
        <p:spPr>
          <a:xfrm>
            <a:off x="457200" y="1828801"/>
            <a:ext cx="3337214" cy="35814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29420" t="52840" r="38019" b="16370"/>
          <a:stretch/>
        </p:blipFill>
        <p:spPr bwMode="auto">
          <a:xfrm>
            <a:off x="2743200" y="3531140"/>
            <a:ext cx="5943600" cy="316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2161383"/>
            <a:ext cx="432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Your goal is to work toward proficiency level 1+ (Target Level). 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86000" y="2590800"/>
            <a:ext cx="1905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90800" y="3631268"/>
            <a:ext cx="1828800" cy="178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02560" y="5122005"/>
            <a:ext cx="1828800" cy="178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5400000">
            <a:off x="1574967" y="5275240"/>
            <a:ext cx="850392" cy="1181273"/>
          </a:xfrm>
          <a:prstGeom prst="bentUpArrow">
            <a:avLst>
              <a:gd name="adj1" fmla="val 8274"/>
              <a:gd name="adj2" fmla="val 25000"/>
              <a:gd name="adj3" fmla="val 11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19" t="12196" r="30399" b="14628"/>
          <a:stretch/>
        </p:blipFill>
        <p:spPr>
          <a:xfrm>
            <a:off x="254000" y="1727199"/>
            <a:ext cx="4876800" cy="49957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Report </a:t>
            </a:r>
            <a:r>
              <a:rPr lang="mr-IN" dirty="0" smtClean="0"/>
              <a:t>–</a:t>
            </a:r>
            <a:r>
              <a:rPr lang="en-US" dirty="0" smtClean="0"/>
              <a:t> Current Level &amp; Target Level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29419" t="10454" r="30399" b="4174"/>
          <a:stretch/>
        </p:blipFill>
        <p:spPr bwMode="auto">
          <a:xfrm>
            <a:off x="4648200" y="1676399"/>
            <a:ext cx="4243874" cy="507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</a:t>
            </a:r>
            <a:r>
              <a:rPr lang="en-US" dirty="0" smtClean="0"/>
              <a:t>materials (GLOSS)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19" t="12196" r="28439" b="25082"/>
          <a:stretch/>
        </p:blipFill>
        <p:spPr>
          <a:xfrm>
            <a:off x="1600200" y="1828799"/>
            <a:ext cx="5791200" cy="48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a profile link via email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40" t="12196" r="1979" b="26824"/>
          <a:stretch/>
        </p:blipFill>
        <p:spPr>
          <a:xfrm>
            <a:off x="381000" y="2057400"/>
            <a:ext cx="8438608" cy="3886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2971800"/>
            <a:ext cx="685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www.dliflc.edu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8" t="1742" r="998" b="4174"/>
          <a:stretch/>
        </p:blipFill>
        <p:spPr>
          <a:xfrm>
            <a:off x="457200" y="2133600"/>
            <a:ext cx="8242301" cy="4495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562600" y="2133600"/>
            <a:ext cx="53340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86400" y="176426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0000"/>
                  </a:solidFill>
                </a:ln>
              </a:rPr>
              <a:t>Online </a:t>
            </a:r>
            <a:r>
              <a:rPr lang="en-US" dirty="0" smtClean="0">
                <a:ln>
                  <a:solidFill>
                    <a:srgbClr val="FF0000"/>
                  </a:solidFill>
                </a:ln>
              </a:rPr>
              <a:t>Resources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952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Awareness Assessment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79" t="12196" r="27459" b="25082"/>
          <a:stretch/>
        </p:blipFill>
        <p:spPr>
          <a:xfrm>
            <a:off x="228599" y="1828800"/>
            <a:ext cx="5869517" cy="44958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52472" t="28008" r="32419" b="30982"/>
          <a:stretch/>
        </p:blipFill>
        <p:spPr bwMode="auto">
          <a:xfrm>
            <a:off x="5791200" y="1828800"/>
            <a:ext cx="2971800" cy="492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9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786" t="28179" r="33737" b="31830"/>
          <a:stretch/>
        </p:blipFill>
        <p:spPr>
          <a:xfrm>
            <a:off x="3048000" y="1762538"/>
            <a:ext cx="2743200" cy="494607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52492" t="27980" r="32289" b="54188"/>
          <a:stretch/>
        </p:blipFill>
        <p:spPr bwMode="auto">
          <a:xfrm>
            <a:off x="5139559" y="2743200"/>
            <a:ext cx="369964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l="53634" t="28008" r="33582" b="32015"/>
          <a:stretch/>
        </p:blipFill>
        <p:spPr bwMode="auto">
          <a:xfrm>
            <a:off x="304800" y="1762538"/>
            <a:ext cx="2590800" cy="49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Awareness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8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Awareness</a:t>
            </a:r>
            <a:r>
              <a:rPr lang="en-US" dirty="0" smtClean="0"/>
              <a:t>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43799"/>
            <a:ext cx="8229600" cy="69058"/>
          </a:xfrm>
        </p:spPr>
        <p:txBody>
          <a:bodyPr/>
          <a:lstStyle/>
          <a:p>
            <a:r>
              <a:rPr lang="en-US" sz="2400" dirty="0" smtClean="0"/>
              <a:t>Caution: A supporting/reference tool, not a validated test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917" t="37159" r="40830" b="39659"/>
          <a:stretch/>
        </p:blipFill>
        <p:spPr>
          <a:xfrm>
            <a:off x="304800" y="1900717"/>
            <a:ext cx="5943600" cy="284384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31420" t="66172" r="51126" b="12808"/>
          <a:stretch/>
        </p:blipFill>
        <p:spPr bwMode="auto">
          <a:xfrm>
            <a:off x="3048000" y="3523216"/>
            <a:ext cx="3962400" cy="268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1174" t="67606" r="30684" b="11837"/>
          <a:stretch/>
        </p:blipFill>
        <p:spPr>
          <a:xfrm>
            <a:off x="5410200" y="1766156"/>
            <a:ext cx="3590477" cy="228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Deployment: Language &amp; Culture Downrange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39" t="12197" r="19619" b="4173"/>
          <a:stretch/>
        </p:blipFill>
        <p:spPr>
          <a:xfrm>
            <a:off x="1371600" y="1905000"/>
            <a:ext cx="6248400" cy="47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hlinkClick r:id="rId2"/>
              </a:rPr>
              <a:t>Language </a:t>
            </a:r>
            <a:r>
              <a:rPr lang="en-US" sz="2000" dirty="0">
                <a:hlinkClick r:id="rId2"/>
              </a:rPr>
              <a:t>Survival Kits</a:t>
            </a:r>
            <a:r>
              <a:rPr lang="en-US" sz="2000" dirty="0"/>
              <a:t> </a:t>
            </a:r>
            <a:r>
              <a:rPr lang="en-US" sz="2000" dirty="0" smtClean="0"/>
              <a:t>(LSKs) </a:t>
            </a:r>
          </a:p>
          <a:p>
            <a:pPr lvl="1"/>
            <a:r>
              <a:rPr lang="en-US" sz="1600" dirty="0" smtClean="0"/>
              <a:t>Text</a:t>
            </a:r>
            <a:r>
              <a:rPr lang="en-US" sz="1600" dirty="0"/>
              <a:t>, audio recordings, and translations for up to 3,000 mission-related </a:t>
            </a:r>
            <a:r>
              <a:rPr lang="en-US" sz="1600" dirty="0" smtClean="0"/>
              <a:t>phrases</a:t>
            </a:r>
          </a:p>
          <a:p>
            <a:pPr lvl="1"/>
            <a:r>
              <a:rPr lang="en-US" sz="1600" dirty="0" smtClean="0"/>
              <a:t>Available </a:t>
            </a:r>
            <a:r>
              <a:rPr lang="en-US" sz="1600" dirty="0"/>
              <a:t>online, as a printed booklet with CD, or as a mobile app for certain </a:t>
            </a:r>
            <a:r>
              <a:rPr lang="en-US" sz="1600" dirty="0" smtClean="0"/>
              <a:t>languages</a:t>
            </a:r>
          </a:p>
          <a:p>
            <a:pPr lvl="1"/>
            <a:r>
              <a:rPr lang="en-US" sz="1600" dirty="0" smtClean="0"/>
              <a:t>Phrases </a:t>
            </a:r>
            <a:r>
              <a:rPr lang="en-US" sz="1600" dirty="0"/>
              <a:t>covering specific topics that you can read or playback without having to know the </a:t>
            </a:r>
            <a:r>
              <a:rPr lang="en-US" sz="1600" dirty="0" smtClean="0"/>
              <a:t>language </a:t>
            </a:r>
          </a:p>
          <a:p>
            <a:pPr lvl="1"/>
            <a:r>
              <a:rPr lang="en-US" sz="1600" dirty="0" smtClean="0"/>
              <a:t>Modules: </a:t>
            </a:r>
            <a:r>
              <a:rPr lang="en-US" sz="1600" dirty="0"/>
              <a:t>Air Crew, Basic Phrases, Civil Affairs, Cordon/Search, Force Protection, Medical, Military Police, Naval Commands, Public Affairs, and </a:t>
            </a:r>
            <a:r>
              <a:rPr lang="en-US" sz="1600" dirty="0" smtClean="0"/>
              <a:t>Weapons </a:t>
            </a:r>
            <a:endParaRPr lang="en-US" sz="1600" dirty="0" smtClean="0"/>
          </a:p>
          <a:p>
            <a:endParaRPr lang="en-US" sz="800" dirty="0" smtClean="0">
              <a:hlinkClick r:id="rId3"/>
            </a:endParaRPr>
          </a:p>
          <a:p>
            <a:endParaRPr lang="en-US" sz="800" dirty="0" smtClean="0">
              <a:hlinkClick r:id="rId3"/>
            </a:endParaRPr>
          </a:p>
          <a:p>
            <a:r>
              <a:rPr lang="en-US" sz="2000" dirty="0" smtClean="0">
                <a:hlinkClick r:id="rId3"/>
              </a:rPr>
              <a:t>Rapport</a:t>
            </a:r>
            <a:r>
              <a:rPr lang="en-US" sz="2000" dirty="0" smtClean="0"/>
              <a:t> </a:t>
            </a:r>
          </a:p>
          <a:p>
            <a:pPr lvl="1"/>
            <a:r>
              <a:rPr lang="en-US" sz="1600" dirty="0" smtClean="0"/>
              <a:t>Six </a:t>
            </a:r>
            <a:r>
              <a:rPr lang="en-US" sz="1600" dirty="0"/>
              <a:t>to eight hours of language and culture pre-deployment </a:t>
            </a:r>
            <a:r>
              <a:rPr lang="en-US" sz="1600" dirty="0" smtClean="0"/>
              <a:t>training</a:t>
            </a:r>
            <a:endParaRPr lang="en-US" sz="1600" dirty="0"/>
          </a:p>
          <a:p>
            <a:pPr lvl="1"/>
            <a:r>
              <a:rPr lang="en-US" sz="1600" dirty="0" smtClean="0"/>
              <a:t>Mandatory </a:t>
            </a:r>
            <a:r>
              <a:rPr lang="en-US" sz="1600" dirty="0"/>
              <a:t>training for all civilian and military U.S. Army personnel deploying to Iraq or </a:t>
            </a:r>
            <a:r>
              <a:rPr lang="en-US" sz="1600" dirty="0" smtClean="0"/>
              <a:t>Afghanistan</a:t>
            </a:r>
          </a:p>
          <a:p>
            <a:pPr lvl="1"/>
            <a:r>
              <a:rPr lang="en-US" sz="1600" dirty="0" smtClean="0"/>
              <a:t>Available </a:t>
            </a:r>
            <a:r>
              <a:rPr lang="en-US" sz="1600" dirty="0"/>
              <a:t>in Dari, Pashto, Iraqi, Swahili, Hausa, Portuguese, French, Modern Standard Arabic, and </a:t>
            </a:r>
            <a:r>
              <a:rPr lang="en-US" sz="1600" dirty="0" smtClean="0"/>
              <a:t>Korean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85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LSK: Portuguese-European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027" t="31720" r="27471" b="26110"/>
          <a:stretch/>
        </p:blipFill>
        <p:spPr>
          <a:xfrm>
            <a:off x="152400" y="2033133"/>
            <a:ext cx="5562600" cy="382428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19200" y="2552700"/>
            <a:ext cx="15240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32227" t="15178" r="32074" b="28761"/>
          <a:stretch/>
        </p:blipFill>
        <p:spPr bwMode="auto">
          <a:xfrm>
            <a:off x="4267200" y="1925977"/>
            <a:ext cx="4724400" cy="417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819400" y="2667000"/>
            <a:ext cx="13716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267200" y="3657600"/>
            <a:ext cx="15240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67200" y="2857500"/>
            <a:ext cx="4572000" cy="228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82" t="10455" r="31397" b="43029"/>
          <a:stretch/>
        </p:blipFill>
        <p:spPr>
          <a:xfrm>
            <a:off x="228599" y="1752600"/>
            <a:ext cx="4452483" cy="3048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1960" t="12196" r="1995" b="52958"/>
          <a:stretch/>
        </p:blipFill>
        <p:spPr bwMode="auto">
          <a:xfrm>
            <a:off x="252781" y="5073595"/>
            <a:ext cx="858774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533400" y="4495800"/>
            <a:ext cx="5334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35657" y="4724400"/>
            <a:ext cx="716943" cy="272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LSK: Portuguese-European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Online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sz="2200" dirty="0" smtClean="0"/>
              <a:t>Cost 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Time</a:t>
            </a:r>
          </a:p>
          <a:p>
            <a:pPr>
              <a:buFont typeface="Wingdings" charset="2"/>
              <a:buChar char="ü"/>
            </a:pPr>
            <a:r>
              <a:rPr lang="en-US" sz="2200" dirty="0"/>
              <a:t>Security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Proper </a:t>
            </a:r>
            <a:r>
              <a:rPr lang="en-US" sz="2200" dirty="0"/>
              <a:t>technology 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Proper training for developers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Level-appropriateness of texts and tasks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Variety of texts and tasks 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Motivating and engaging activities 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Use of authentic materials </a:t>
            </a:r>
          </a:p>
          <a:p>
            <a:pPr>
              <a:buFont typeface="Wingdings" charset="2"/>
              <a:buChar char="ü"/>
            </a:pPr>
            <a:r>
              <a:rPr lang="en-US" sz="2200" dirty="0" smtClean="0"/>
              <a:t>Tracking progress</a:t>
            </a:r>
          </a:p>
          <a:p>
            <a:pPr>
              <a:buFont typeface="Wingdings" charset="2"/>
              <a:buChar char="ü"/>
            </a:pPr>
            <a:r>
              <a:rPr lang="en-US" sz="2200" dirty="0"/>
              <a:t>A</a:t>
            </a:r>
            <a:r>
              <a:rPr lang="en-US" sz="2200" dirty="0" smtClean="0"/>
              <a:t>ssessment </a:t>
            </a:r>
            <a:endParaRPr lang="en-US" sz="2200" dirty="0"/>
          </a:p>
          <a:p>
            <a:pPr>
              <a:buFont typeface="Wingdings" charset="2"/>
              <a:buChar char="ü"/>
            </a:pPr>
            <a:r>
              <a:rPr lang="en-US" sz="2200" dirty="0" smtClean="0"/>
              <a:t>Copyright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726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2819400"/>
            <a:ext cx="6553200" cy="19811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0"/>
              </a:rPr>
              <a:t>Obri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0"/>
              </a:rPr>
              <a:t>gada</a:t>
            </a:r>
            <a:r>
              <a:rPr lang="en-US" sz="54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0"/>
              </a:rPr>
              <a:t>!</a:t>
            </a:r>
          </a:p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0"/>
              </a:rPr>
              <a:t>Thank</a:t>
            </a:r>
            <a:r>
              <a:rPr lang="en-US" sz="540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0"/>
              </a:rPr>
              <a:t> you</a:t>
            </a:r>
            <a:r>
              <a:rPr lang="en-US" sz="540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0"/>
              </a:rPr>
              <a:t>!</a:t>
            </a:r>
            <a:r>
              <a:rPr lang="en-US" sz="540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0"/>
              </a:rPr>
              <a:t>  </a:t>
            </a:r>
            <a:endParaRPr lang="en-US" sz="54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7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Skills: </a:t>
            </a:r>
            <a:br>
              <a:rPr lang="en-US" dirty="0" smtClean="0"/>
            </a:br>
            <a:r>
              <a:rPr lang="en-US" dirty="0" smtClean="0"/>
              <a:t>Language &amp; Culture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19" t="10997" r="19316" b="4173"/>
          <a:stretch/>
        </p:blipFill>
        <p:spPr>
          <a:xfrm>
            <a:off x="1366684" y="1828800"/>
            <a:ext cx="6400800" cy="4889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19200" y="3429000"/>
            <a:ext cx="2209800" cy="168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hlinkClick r:id="rId2"/>
              </a:rPr>
              <a:t>Headstart2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 lvl="1"/>
            <a:r>
              <a:rPr lang="en-US" sz="1600" dirty="0" smtClean="0"/>
              <a:t>80 </a:t>
            </a:r>
            <a:r>
              <a:rPr lang="en-US" sz="1600" dirty="0"/>
              <a:t>to 100 hours of </a:t>
            </a:r>
            <a:r>
              <a:rPr lang="en-US" sz="1600" dirty="0" smtClean="0"/>
              <a:t>instruction</a:t>
            </a:r>
          </a:p>
          <a:p>
            <a:pPr lvl="1"/>
            <a:r>
              <a:rPr lang="en-US" sz="1600" dirty="0"/>
              <a:t>I</a:t>
            </a:r>
            <a:r>
              <a:rPr lang="en-US" sz="1600" dirty="0" smtClean="0"/>
              <a:t>nteractive </a:t>
            </a:r>
            <a:r>
              <a:rPr lang="en-US" sz="1600" dirty="0"/>
              <a:t>tasks, language-specific pronunciation guides, cultural familiarization and orientation </a:t>
            </a:r>
            <a:r>
              <a:rPr lang="en-US" sz="1600" dirty="0" smtClean="0"/>
              <a:t>modules </a:t>
            </a:r>
          </a:p>
          <a:p>
            <a:pPr lvl="1"/>
            <a:r>
              <a:rPr lang="en-US" sz="1600" dirty="0" smtClean="0"/>
              <a:t>Available </a:t>
            </a:r>
            <a:r>
              <a:rPr lang="en-US" sz="1600" dirty="0"/>
              <a:t>in a stand alone (DVD format) or on-line </a:t>
            </a:r>
            <a:r>
              <a:rPr lang="en-US" sz="1600" dirty="0" smtClean="0"/>
              <a:t>version</a:t>
            </a:r>
            <a:endParaRPr lang="en-US" sz="800" dirty="0" smtClean="0">
              <a:hlinkClick r:id="rId3"/>
            </a:endParaRPr>
          </a:p>
          <a:p>
            <a:endParaRPr lang="en-US" sz="2000" dirty="0" smtClean="0">
              <a:hlinkClick r:id="rId4"/>
            </a:endParaRPr>
          </a:p>
          <a:p>
            <a:r>
              <a:rPr lang="en-US" sz="2000" dirty="0" smtClean="0">
                <a:hlinkClick r:id="rId4"/>
              </a:rPr>
              <a:t>Cultural </a:t>
            </a:r>
            <a:r>
              <a:rPr lang="en-US" sz="2000" dirty="0">
                <a:hlinkClick r:id="rId4"/>
              </a:rPr>
              <a:t>Orientation</a:t>
            </a:r>
            <a:r>
              <a:rPr lang="en-US" sz="2000" dirty="0"/>
              <a:t> </a:t>
            </a:r>
          </a:p>
          <a:p>
            <a:pPr lvl="1"/>
            <a:r>
              <a:rPr lang="en-US" sz="1600" dirty="0"/>
              <a:t>Topics: Religion, traditions, family life and differences in the lifestyles of urban and rural populations </a:t>
            </a:r>
          </a:p>
          <a:p>
            <a:endParaRPr lang="en-US" sz="2000" dirty="0" smtClean="0">
              <a:hlinkClick r:id="rId3"/>
            </a:endParaRPr>
          </a:p>
          <a:p>
            <a:r>
              <a:rPr lang="en-US" sz="2000" dirty="0" smtClean="0">
                <a:hlinkClick r:id="rId3"/>
              </a:rPr>
              <a:t>Swahili </a:t>
            </a:r>
            <a:r>
              <a:rPr lang="en-US" sz="2000" dirty="0" smtClean="0">
                <a:hlinkClick r:id="rId3"/>
              </a:rPr>
              <a:t>Gateway</a:t>
            </a:r>
            <a:r>
              <a:rPr lang="en-US" sz="2000" dirty="0" smtClean="0"/>
              <a:t> </a:t>
            </a:r>
          </a:p>
          <a:p>
            <a:pPr lvl="1"/>
            <a:r>
              <a:rPr lang="en-US" sz="1600" dirty="0" smtClean="0"/>
              <a:t>Self-paced, interactive introductory language course using multimedia activities</a:t>
            </a:r>
          </a:p>
          <a:p>
            <a:pPr lvl="1"/>
            <a:r>
              <a:rPr lang="en-US" sz="1600" dirty="0" smtClean="0"/>
              <a:t>Topics: </a:t>
            </a:r>
            <a:r>
              <a:rPr lang="en-US" sz="1600" dirty="0"/>
              <a:t>B</a:t>
            </a:r>
            <a:r>
              <a:rPr lang="en-US" sz="1600" dirty="0" smtClean="0"/>
              <a:t>asic greetings, travel phrases, numbers, time, currency, and making appointments, etc.</a:t>
            </a:r>
          </a:p>
          <a:p>
            <a:endParaRPr lang="en-US" sz="16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Skills: </a:t>
            </a:r>
            <a:br>
              <a:rPr lang="en-US" dirty="0" smtClean="0"/>
            </a:br>
            <a:r>
              <a:rPr lang="en-US" dirty="0" smtClean="0"/>
              <a:t>Language &amp; 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Headstart</a:t>
            </a:r>
            <a:r>
              <a:rPr lang="en-US" dirty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51" r="57883" b="4763"/>
          <a:stretch/>
        </p:blipFill>
        <p:spPr>
          <a:xfrm>
            <a:off x="304800" y="1973020"/>
            <a:ext cx="4087092" cy="4594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8867" y="2392887"/>
            <a:ext cx="4343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Consists of two units containing ten modules each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Unit 1 (Sound and Script): Basics of the target language in twenty interactive tasks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Unit 2 (Military): Fifty mission-specific tasks, including scenarios covering public safety, medical situations, basic command, cordon and search, and gathering intelligence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for Headstart2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79" t="15680" r="22559" b="4174"/>
          <a:stretch/>
        </p:blipFill>
        <p:spPr>
          <a:xfrm>
            <a:off x="304800" y="1828800"/>
            <a:ext cx="6042991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7791" y="2971800"/>
            <a:ext cx="26516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First and last name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Email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Password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981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Portuguese Headstart2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24519" t="13938" r="25499" b="14628"/>
          <a:stretch/>
        </p:blipFill>
        <p:spPr bwMode="auto">
          <a:xfrm>
            <a:off x="2819400" y="1905000"/>
            <a:ext cx="587669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1" y="28956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Unit 1: Sound and Script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219200" y="3429000"/>
            <a:ext cx="190500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1" y="3997404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Unit 2: Military 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057401" y="4257368"/>
            <a:ext cx="1066799" cy="891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086600" y="4114800"/>
            <a:ext cx="914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048000" y="4606450"/>
            <a:ext cx="914400" cy="2205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Familiarization Tools: </a:t>
            </a:r>
            <a:br>
              <a:rPr lang="en-US" dirty="0" smtClean="0"/>
            </a:br>
            <a:r>
              <a:rPr lang="en-US" dirty="0" smtClean="0"/>
              <a:t>Search by Language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8" t="11646" r="27562" b="5825"/>
          <a:stretch/>
        </p:blipFill>
        <p:spPr>
          <a:xfrm>
            <a:off x="381000" y="1828800"/>
            <a:ext cx="5105400" cy="4909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3116678"/>
            <a:ext cx="324319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Portuguese-Angola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Cultural Orientation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Pronunciation Guide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Portuguese-Brazilian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Cultural Orientation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Pronunciation Guide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Language Survival Kit </a:t>
            </a: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00B050"/>
                </a:solidFill>
              </a:rPr>
              <a:t>Portuguese-European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Language Survival Kit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52600" y="4724400"/>
            <a:ext cx="2971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52600" y="5181601"/>
            <a:ext cx="2971800" cy="6858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52600" y="5832109"/>
            <a:ext cx="2971800" cy="533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10879</TotalTime>
  <Words>698</Words>
  <Application>Microsoft Macintosh PowerPoint</Application>
  <PresentationFormat>On-screen Show (4:3)</PresentationFormat>
  <Paragraphs>119</Paragraphs>
  <Slides>38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Brush Script MT</vt:lpstr>
      <vt:lpstr>Calibri</vt:lpstr>
      <vt:lpstr>ＭＳ Ｐゴシック</vt:lpstr>
      <vt:lpstr>Times New Roman</vt:lpstr>
      <vt:lpstr>Wingdings</vt:lpstr>
      <vt:lpstr>Arial</vt:lpstr>
      <vt:lpstr>Office Theme</vt:lpstr>
      <vt:lpstr> DLIFLC-Developed Online Language Learning/Teaching Tools  Mina Lee, Ph.D.  Assistant Provost, Academic Support</vt:lpstr>
      <vt:lpstr>Overview</vt:lpstr>
      <vt:lpstr>www.dliflc.edu</vt:lpstr>
      <vt:lpstr>Basic Skills:  Language &amp; Culture</vt:lpstr>
      <vt:lpstr>Basic Skills:  Language &amp; Culture</vt:lpstr>
      <vt:lpstr>Headstart2</vt:lpstr>
      <vt:lpstr>Registration for Headstart2</vt:lpstr>
      <vt:lpstr>Portuguese Headstart2</vt:lpstr>
      <vt:lpstr>Familiarization Tools:  Search by Language</vt:lpstr>
      <vt:lpstr>Cultural Orientation</vt:lpstr>
      <vt:lpstr>Swahili Gateway</vt:lpstr>
      <vt:lpstr>Swahili Gateway</vt:lpstr>
      <vt:lpstr>Advanced Skills:  Enhancement &amp; Sustainment </vt:lpstr>
      <vt:lpstr>Advanced Skills</vt:lpstr>
      <vt:lpstr>GLOSS</vt:lpstr>
      <vt:lpstr>GLOSS: Portuguese-Brazilian</vt:lpstr>
      <vt:lpstr>GLOSS Sample</vt:lpstr>
      <vt:lpstr>GLOSS Sample</vt:lpstr>
      <vt:lpstr>Assessment: Language &amp; Cultural Proficiency </vt:lpstr>
      <vt:lpstr>Assessment: Language &amp; Cultural Proficiency </vt:lpstr>
      <vt:lpstr>Online Diagnostic Assessment (ODA)</vt:lpstr>
      <vt:lpstr>ODA</vt:lpstr>
      <vt:lpstr>Diagnostic Assessment</vt:lpstr>
      <vt:lpstr>ODA Question Types</vt:lpstr>
      <vt:lpstr>Diagnostic Profile</vt:lpstr>
      <vt:lpstr>Diagnostic Profile Sample</vt:lpstr>
      <vt:lpstr>Performance Report – Current Level &amp; Target Level</vt:lpstr>
      <vt:lpstr>Suggested materials (GLOSS)</vt:lpstr>
      <vt:lpstr>Send a profile link via email</vt:lpstr>
      <vt:lpstr>Cultural Awareness Assessment</vt:lpstr>
      <vt:lpstr>Cultural Awareness Assessment</vt:lpstr>
      <vt:lpstr>Cultural Awareness Assessment</vt:lpstr>
      <vt:lpstr>Deployment: Language &amp; Culture Downrange</vt:lpstr>
      <vt:lpstr>DEPLOYMENT</vt:lpstr>
      <vt:lpstr>LSK: Portuguese-European</vt:lpstr>
      <vt:lpstr>LSK: Portuguese-European</vt:lpstr>
      <vt:lpstr>Developing Online Materials</vt:lpstr>
      <vt:lpstr>PowerPoint Presentation</vt:lpstr>
    </vt:vector>
  </TitlesOfParts>
  <Company>U.S. Army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U.S. Army</dc:creator>
  <cp:lastModifiedBy>Microsoft Office User</cp:lastModifiedBy>
  <cp:revision>226</cp:revision>
  <cp:lastPrinted>2016-01-13T19:30:11Z</cp:lastPrinted>
  <dcterms:created xsi:type="dcterms:W3CDTF">2010-02-26T19:40:50Z</dcterms:created>
  <dcterms:modified xsi:type="dcterms:W3CDTF">2018-05-22T11:28:21Z</dcterms:modified>
</cp:coreProperties>
</file>