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2" r:id="rId2"/>
    <p:sldId id="269" r:id="rId3"/>
    <p:sldId id="270" r:id="rId4"/>
    <p:sldId id="267" r:id="rId5"/>
    <p:sldId id="257" r:id="rId6"/>
    <p:sldId id="258" r:id="rId7"/>
    <p:sldId id="259" r:id="rId8"/>
    <p:sldId id="260" r:id="rId9"/>
    <p:sldId id="261" r:id="rId10"/>
    <p:sldId id="265" r:id="rId11"/>
    <p:sldId id="268" r:id="rId12"/>
    <p:sldId id="26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54" autoAdjust="0"/>
  </p:normalViewPr>
  <p:slideViewPr>
    <p:cSldViewPr>
      <p:cViewPr>
        <p:scale>
          <a:sx n="100" d="100"/>
          <a:sy n="100" d="100"/>
        </p:scale>
        <p:origin x="-516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4019CB-5794-4B96-8B85-99E3894CDBC8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FAA541-1477-4FB5-BCB6-14AD7D3B88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C09C8-08E9-42F3-8E4B-DD72F7DFDCB8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55D8B-9B7E-4B5C-B4E5-B48610994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55D8B-9B7E-4B5C-B4E5-B486109945A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55D8B-9B7E-4B5C-B4E5-B486109945A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55D8B-9B7E-4B5C-B4E5-B486109945A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55D8B-9B7E-4B5C-B4E5-B486109945A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55D8B-9B7E-4B5C-B4E5-B486109945A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55D8B-9B7E-4B5C-B4E5-B486109945A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55D8B-9B7E-4B5C-B4E5-B486109945A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4605-9861-4094-9C5C-910253684D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7E83-74EC-450C-93EE-DBB5CDEC20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4605-9861-4094-9C5C-910253684D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7E83-74EC-450C-93EE-DBB5CDEC20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4605-9861-4094-9C5C-910253684D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7E83-74EC-450C-93EE-DBB5CDEC20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6705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4605-9861-4094-9C5C-910253684D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7E83-74EC-450C-93EE-DBB5CDEC20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5" descr="C:\Jeannie's Stuff\Letterheads, Templates, Certificates, &amp; Original Creations\Logos &amp; Photos\natologo.gif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457200"/>
            <a:ext cx="990600" cy="742950"/>
          </a:xfrm>
          <a:prstGeom prst="rect">
            <a:avLst/>
          </a:prstGeom>
          <a:noFill/>
        </p:spPr>
      </p:pic>
      <p:pic>
        <p:nvPicPr>
          <p:cNvPr id="8" name="Picture 6" descr="C:\Jeannie's Stuff\Letterheads, Templates, Certificates, &amp; Original Creations\Logos &amp; Photos\bilc logo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53400" y="511175"/>
            <a:ext cx="762000" cy="635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4605-9861-4094-9C5C-910253684D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7E83-74EC-450C-93EE-DBB5CDEC20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4605-9861-4094-9C5C-910253684D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7E83-74EC-450C-93EE-DBB5CDEC20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4605-9861-4094-9C5C-910253684D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7E83-74EC-450C-93EE-DBB5CDEC20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4605-9861-4094-9C5C-910253684D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7E83-74EC-450C-93EE-DBB5CDEC20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 descr="C:\Jeannie's Stuff\Letterheads, Templates, Certificates, &amp; Original Creations\Logos &amp; Photos\natologo.gif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457200"/>
            <a:ext cx="990600" cy="742950"/>
          </a:xfrm>
          <a:prstGeom prst="rect">
            <a:avLst/>
          </a:prstGeom>
          <a:noFill/>
        </p:spPr>
      </p:pic>
      <p:pic>
        <p:nvPicPr>
          <p:cNvPr id="7" name="Picture 6" descr="C:\Jeannie's Stuff\Letterheads, Templates, Certificates, &amp; Original Creations\Logos &amp; Photos\bilc logo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05800" y="6172200"/>
            <a:ext cx="762000" cy="635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4605-9861-4094-9C5C-910253684D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7E83-74EC-450C-93EE-DBB5CDEC20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4605-9861-4094-9C5C-910253684D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7E83-74EC-450C-93EE-DBB5CDEC20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4605-9861-4094-9C5C-910253684D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7E83-74EC-450C-93EE-DBB5CDEC20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F4605-9861-4094-9C5C-910253684D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E7E83-74EC-450C-93EE-DBB5CDEC20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3" descr="C:\Users\lura.weddle\Desktop\Template_main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2514600" cy="6858000"/>
          </a:xfrm>
          <a:prstGeom prst="rect">
            <a:avLst/>
          </a:prstGeom>
          <a:noFill/>
        </p:spPr>
      </p:pic>
      <p:pic>
        <p:nvPicPr>
          <p:cNvPr id="8" name="Picture 3" descr="C:\Users\lura.weddle\Desktop\Template_main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514600" y="0"/>
            <a:ext cx="66294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2133600"/>
          </a:xfrm>
        </p:spPr>
        <p:txBody>
          <a:bodyPr>
            <a:normAutofit/>
          </a:bodyPr>
          <a:lstStyle/>
          <a:p>
            <a:r>
              <a:rPr lang="en-US" dirty="0" smtClean="0"/>
              <a:t>Study </a:t>
            </a:r>
            <a:r>
              <a:rPr lang="en-US" dirty="0" smtClean="0"/>
              <a:t>Groups (SG)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</a:t>
            </a:r>
            <a:br>
              <a:rPr lang="en-US" dirty="0" smtClean="0"/>
            </a:br>
            <a:r>
              <a:rPr lang="en-US" dirty="0" smtClean="0"/>
              <a:t>Working </a:t>
            </a:r>
            <a:r>
              <a:rPr lang="en-US" dirty="0" smtClean="0"/>
              <a:t>Groups (WG)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6" name="Picture 4" descr="http://geminilifeinfashion.myblog.arts.ac.uk/files/2014/02/grou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676650"/>
            <a:ext cx="3810000" cy="3181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Level 4 </a:t>
            </a:r>
            <a:br>
              <a:rPr lang="en-US" dirty="0" smtClean="0"/>
            </a:br>
            <a:r>
              <a:rPr lang="en-US" dirty="0" smtClean="0"/>
              <a:t>Working Group (WG)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362200"/>
            <a:ext cx="76200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300" dirty="0" smtClean="0"/>
              <a:t>The WG will:</a:t>
            </a:r>
          </a:p>
          <a:p>
            <a:pPr marL="1085850" indent="-228600"/>
            <a:r>
              <a:rPr lang="en-US" sz="2300" dirty="0" smtClean="0"/>
              <a:t>discuss the Tutorial on Level 4 Test Development</a:t>
            </a:r>
          </a:p>
          <a:p>
            <a:pPr marL="1085850" indent="-228600"/>
            <a:r>
              <a:rPr lang="en-US" sz="2300" dirty="0" smtClean="0"/>
              <a:t>review text discourse analysis – </a:t>
            </a:r>
            <a:r>
              <a:rPr lang="en-US" sz="2300" dirty="0" err="1" smtClean="0"/>
              <a:t>norming</a:t>
            </a:r>
            <a:r>
              <a:rPr lang="en-US" sz="2300" dirty="0" smtClean="0"/>
              <a:t> of testers</a:t>
            </a:r>
          </a:p>
          <a:p>
            <a:pPr marL="1085850" indent="-228600"/>
            <a:r>
              <a:rPr lang="en-US" sz="2300" dirty="0" smtClean="0"/>
              <a:t>discuss </a:t>
            </a:r>
            <a:r>
              <a:rPr lang="en-US" sz="2300" dirty="0" err="1" smtClean="0"/>
              <a:t>trialling</a:t>
            </a:r>
            <a:r>
              <a:rPr lang="en-US" sz="2300" dirty="0" smtClean="0"/>
              <a:t> of the </a:t>
            </a:r>
            <a:r>
              <a:rPr lang="en-US" sz="2300" dirty="0" smtClean="0"/>
              <a:t>Prototype Level 4 Reading Test</a:t>
            </a:r>
          </a:p>
          <a:p>
            <a:pPr marL="1085850" indent="-228600"/>
            <a:r>
              <a:rPr lang="en-US" sz="2300" dirty="0" smtClean="0"/>
              <a:t> plan further </a:t>
            </a:r>
            <a:r>
              <a:rPr lang="en-US" sz="2300" dirty="0" err="1" smtClean="0"/>
              <a:t>trialling</a:t>
            </a:r>
            <a:r>
              <a:rPr lang="en-US" sz="2300" dirty="0" smtClean="0"/>
              <a:t> and data collection</a:t>
            </a:r>
          </a:p>
          <a:p>
            <a:pPr marL="0" indent="0">
              <a:buNone/>
            </a:pPr>
            <a:endParaRPr lang="en-US" sz="2300" dirty="0" smtClean="0"/>
          </a:p>
          <a:p>
            <a:r>
              <a:rPr lang="en-US" sz="2300" dirty="0" smtClean="0"/>
              <a:t>Jana </a:t>
            </a:r>
            <a:r>
              <a:rPr lang="en-US" sz="2300" dirty="0" err="1" smtClean="0"/>
              <a:t>Vasilj-Begovic</a:t>
            </a:r>
            <a:r>
              <a:rPr lang="en-US" sz="2300" dirty="0" smtClean="0"/>
              <a:t>, BILC</a:t>
            </a:r>
          </a:p>
          <a:p>
            <a:endParaRPr lang="en-US" sz="2300" dirty="0" smtClean="0"/>
          </a:p>
          <a:p>
            <a:pPr>
              <a:buNone/>
            </a:pPr>
            <a:r>
              <a:rPr lang="en-US" sz="2300" dirty="0" smtClean="0"/>
              <a:t>Room: D (ground floor)</a:t>
            </a:r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6629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Language Needs Analysis (LNA) Working Group (WG)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667000"/>
            <a:ext cx="7924800" cy="2971799"/>
          </a:xfrm>
        </p:spPr>
        <p:txBody>
          <a:bodyPr>
            <a:normAutofit/>
          </a:bodyPr>
          <a:lstStyle/>
          <a:p>
            <a:pPr marL="1600200" indent="-1600200">
              <a:buNone/>
            </a:pPr>
            <a:r>
              <a:rPr lang="en-US" sz="2300" dirty="0" smtClean="0"/>
              <a:t>The WG will: </a:t>
            </a:r>
          </a:p>
          <a:p>
            <a:pPr marL="1543050"/>
            <a:r>
              <a:rPr lang="en-US" sz="2300" dirty="0" smtClean="0"/>
              <a:t>plan the way ahead for conducting the Language Needs Analysis (LNA) at NATO HQ and SHAPE</a:t>
            </a:r>
          </a:p>
          <a:p>
            <a:pPr marL="0" indent="0">
              <a:buNone/>
            </a:pPr>
            <a:endParaRPr lang="en-US" sz="2300" dirty="0" smtClean="0"/>
          </a:p>
          <a:p>
            <a:r>
              <a:rPr lang="en-US" sz="2300" dirty="0" smtClean="0"/>
              <a:t>Julie </a:t>
            </a:r>
            <a:r>
              <a:rPr lang="en-US" sz="2300" dirty="0" err="1" smtClean="0"/>
              <a:t>Dubeau</a:t>
            </a:r>
            <a:r>
              <a:rPr lang="en-US" sz="2300" dirty="0" smtClean="0"/>
              <a:t>, BILC</a:t>
            </a:r>
          </a:p>
          <a:p>
            <a:pPr>
              <a:buNone/>
            </a:pPr>
            <a:endParaRPr lang="en-US" sz="2300" dirty="0" smtClean="0"/>
          </a:p>
          <a:p>
            <a:pPr marL="0" indent="0">
              <a:buNone/>
            </a:pPr>
            <a:r>
              <a:rPr lang="en-US" sz="2300" dirty="0" smtClean="0"/>
              <a:t>Room: </a:t>
            </a:r>
            <a:r>
              <a:rPr lang="en-US" sz="2300" dirty="0" err="1" smtClean="0"/>
              <a:t>Hernan</a:t>
            </a:r>
            <a:r>
              <a:rPr lang="en-US" sz="2300" dirty="0" smtClean="0"/>
              <a:t> Cortés</a:t>
            </a:r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s3.amazonaws.com/lowres.cartoonstock.com/media-study-study_group-research-researcher-washington-hsc3952_lo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609600"/>
            <a:ext cx="6846277" cy="556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Study Groups </a:t>
            </a:r>
            <a:r>
              <a:rPr lang="en-US" dirty="0" smtClean="0"/>
              <a:t>(SG) and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Working </a:t>
            </a:r>
            <a:r>
              <a:rPr lang="en-US" dirty="0" smtClean="0"/>
              <a:t>Groups (WG)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763000" cy="5029200"/>
          </a:xfrm>
        </p:spPr>
        <p:txBody>
          <a:bodyPr>
            <a:normAutofit lnSpcReduction="10000"/>
          </a:bodyPr>
          <a:lstStyle/>
          <a:p>
            <a:pPr marL="514350" indent="-51435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500" dirty="0" smtClean="0"/>
              <a:t>Common Challenges Faced by Language Training Managers</a:t>
            </a:r>
          </a:p>
          <a:p>
            <a:pPr marL="514350" indent="-51435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500" dirty="0" smtClean="0"/>
              <a:t>Assessing NATO Operational Language Performance </a:t>
            </a:r>
          </a:p>
          <a:p>
            <a:pPr marL="514350" indent="-51435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500" dirty="0" smtClean="0"/>
              <a:t>Bridging the Divide with Advanced Distributed Learning (ADL)  </a:t>
            </a:r>
          </a:p>
          <a:p>
            <a:pPr marL="514350" indent="-51435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500" dirty="0" smtClean="0"/>
              <a:t>Beyond the BILC Website:  Marketing BILC Events and Resources</a:t>
            </a:r>
          </a:p>
          <a:p>
            <a:pPr marL="514350" indent="-51435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500" dirty="0" smtClean="0"/>
              <a:t>Forecasting Requirements:  From Needs Analysis to           Long-term Planning</a:t>
            </a:r>
          </a:p>
          <a:p>
            <a:pPr marL="514350" indent="-51435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500" dirty="0" smtClean="0"/>
              <a:t>Level 4 Working Group</a:t>
            </a:r>
          </a:p>
          <a:p>
            <a:pPr marL="514350" indent="-51435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500" dirty="0" smtClean="0"/>
              <a:t>Language Needs Analysis (LNA) Working Group</a:t>
            </a:r>
          </a:p>
          <a:p>
            <a:pPr marL="514350" indent="-514350">
              <a:buFont typeface="+mj-lt"/>
              <a:buAutoNum type="arabicPeriod"/>
            </a:pPr>
            <a:endParaRPr lang="en-US" i="1" dirty="0" smtClean="0"/>
          </a:p>
          <a:p>
            <a:pPr marL="514350" indent="-514350">
              <a:buFont typeface="+mj-lt"/>
              <a:buAutoNum type="arabicPeriod"/>
            </a:pPr>
            <a:endParaRPr lang="en-US" i="1" dirty="0" smtClean="0"/>
          </a:p>
          <a:p>
            <a:pPr marL="514350" indent="-514350">
              <a:buFont typeface="+mj-lt"/>
              <a:buAutoNum type="arabicPeriod"/>
            </a:pPr>
            <a:endParaRPr lang="en-US" i="1" dirty="0" smtClean="0"/>
          </a:p>
          <a:p>
            <a:pPr marL="514350" indent="-514350">
              <a:buFont typeface="+mj-lt"/>
              <a:buAutoNum type="arabicPeriod"/>
            </a:pPr>
            <a:endParaRPr lang="en-US" i="1" dirty="0" smtClean="0"/>
          </a:p>
          <a:p>
            <a:pPr marL="514350" indent="-514350">
              <a:buFont typeface="+mj-lt"/>
              <a:buAutoNum type="arabicPeriod"/>
            </a:pPr>
            <a:endParaRPr lang="en-US" i="1" dirty="0" smtClean="0"/>
          </a:p>
          <a:p>
            <a:pPr marL="0" indent="0">
              <a:buNone/>
            </a:pPr>
            <a:endParaRPr lang="en-US" i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Time Allotment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09800"/>
            <a:ext cx="7924800" cy="35814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dirty="0" smtClean="0"/>
              <a:t>Monday, 4 May:		2 hours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dirty="0" smtClean="0"/>
              <a:t>Tuesday, 5 May:		2 hours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dirty="0" smtClean="0"/>
              <a:t>Wednesday, 6 May:	2 hours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dirty="0" smtClean="0"/>
              <a:t>Thursday, 7 May:	SG/WG report to plenary                         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/>
              <a:t>                                             (10 minutes each)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SG and WG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362200"/>
            <a:ext cx="7924800" cy="3886200"/>
          </a:xfrm>
        </p:spPr>
        <p:txBody>
          <a:bodyPr>
            <a:noAutofit/>
          </a:bodyPr>
          <a:lstStyle/>
          <a:p>
            <a:r>
              <a:rPr lang="en-US" dirty="0" smtClean="0"/>
              <a:t>Presentations</a:t>
            </a:r>
          </a:p>
          <a:p>
            <a:pPr lvl="1"/>
            <a:r>
              <a:rPr lang="en-US" dirty="0" smtClean="0"/>
              <a:t>Thursday, 7 May- 11:30-12:30</a:t>
            </a:r>
            <a:endParaRPr lang="en-US" sz="32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dirty="0" smtClean="0"/>
              <a:t>Steering Committee will review Study Group </a:t>
            </a:r>
            <a:r>
              <a:rPr lang="en-US" dirty="0" smtClean="0"/>
              <a:t>recommendations</a:t>
            </a:r>
            <a:endParaRPr lang="en-US" dirty="0"/>
          </a:p>
        </p:txBody>
      </p:sp>
      <p:pic>
        <p:nvPicPr>
          <p:cNvPr id="1026" name="Picture 2" descr="https://yaantrika13.files.wordpress.com/2013/02/pap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3124200"/>
            <a:ext cx="2730902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763000" cy="1143000"/>
          </a:xfrm>
        </p:spPr>
        <p:txBody>
          <a:bodyPr/>
          <a:lstStyle/>
          <a:p>
            <a:r>
              <a:rPr lang="en-US" dirty="0" smtClean="0"/>
              <a:t>Study Group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924800" cy="51054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4600" i="1" dirty="0" smtClean="0"/>
              <a:t>Common Challenges Faced by </a:t>
            </a:r>
          </a:p>
          <a:p>
            <a:pPr marL="0" indent="0" algn="ctr">
              <a:buNone/>
            </a:pPr>
            <a:r>
              <a:rPr lang="en-US" sz="4600" i="1" dirty="0" smtClean="0"/>
              <a:t>Language Training Managers</a:t>
            </a:r>
          </a:p>
          <a:p>
            <a:pPr marL="0" indent="0">
              <a:buNone/>
            </a:pPr>
            <a:endParaRPr lang="en-US" sz="3600" i="1" dirty="0" smtClean="0"/>
          </a:p>
          <a:p>
            <a:pPr marL="1600200" indent="-1600200" algn="just">
              <a:buNone/>
            </a:pPr>
            <a:r>
              <a:rPr lang="en-CA" sz="3300" dirty="0" smtClean="0"/>
              <a:t>The SG will: </a:t>
            </a:r>
          </a:p>
          <a:p>
            <a:pPr marL="1485900" algn="just"/>
            <a:r>
              <a:rPr lang="en-CA" sz="3300" dirty="0" smtClean="0"/>
              <a:t>identify and discuss common challenges faced by language training managers</a:t>
            </a:r>
          </a:p>
          <a:p>
            <a:pPr marL="1485900" algn="just"/>
            <a:r>
              <a:rPr lang="en-CA" sz="3300" dirty="0" smtClean="0"/>
              <a:t>formulate strategies for effective solutions to these challenges</a:t>
            </a:r>
            <a:endParaRPr lang="en-US" sz="3300" dirty="0" smtClean="0"/>
          </a:p>
          <a:p>
            <a:pPr>
              <a:buNone/>
            </a:pPr>
            <a:endParaRPr lang="en-US" sz="3300" i="1" dirty="0" smtClean="0"/>
          </a:p>
          <a:p>
            <a:r>
              <a:rPr lang="en-US" sz="3300" dirty="0" smtClean="0"/>
              <a:t>COL Petko Petkov, Bulgaria</a:t>
            </a:r>
          </a:p>
          <a:p>
            <a:r>
              <a:rPr lang="en-US" sz="3300" dirty="0" smtClean="0"/>
              <a:t>Col Dr. Josef Ernst, Austria</a:t>
            </a:r>
          </a:p>
          <a:p>
            <a:pPr>
              <a:buNone/>
            </a:pPr>
            <a:endParaRPr lang="en-US" sz="3300" dirty="0" smtClean="0"/>
          </a:p>
          <a:p>
            <a:pPr>
              <a:buNone/>
            </a:pPr>
            <a:r>
              <a:rPr lang="en-US" sz="3300" dirty="0" smtClean="0"/>
              <a:t>Room: 21 (2</a:t>
            </a:r>
            <a:r>
              <a:rPr lang="en-US" sz="3300" baseline="30000" dirty="0" smtClean="0"/>
              <a:t>nd</a:t>
            </a:r>
            <a:r>
              <a:rPr lang="en-US" sz="3300" dirty="0" smtClean="0"/>
              <a:t> floor)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1143000"/>
          </a:xfrm>
        </p:spPr>
        <p:txBody>
          <a:bodyPr/>
          <a:lstStyle/>
          <a:p>
            <a:r>
              <a:rPr lang="en-US" dirty="0" smtClean="0"/>
              <a:t>Study Group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924800" cy="5867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900" i="1" dirty="0" smtClean="0"/>
              <a:t>Assessing NATO Operational </a:t>
            </a:r>
          </a:p>
          <a:p>
            <a:pPr algn="ctr">
              <a:buNone/>
            </a:pPr>
            <a:r>
              <a:rPr lang="en-US" sz="2900" i="1" dirty="0" smtClean="0"/>
              <a:t>Language Performance </a:t>
            </a:r>
          </a:p>
          <a:p>
            <a:pPr marL="0" indent="0">
              <a:buNone/>
            </a:pPr>
            <a:endParaRPr lang="en-US" sz="1400" i="1" dirty="0" smtClean="0"/>
          </a:p>
          <a:p>
            <a:pPr marL="1485900" indent="-1485900" algn="just">
              <a:buNone/>
            </a:pPr>
            <a:r>
              <a:rPr lang="en-CA" sz="2300" dirty="0" smtClean="0"/>
              <a:t>The SG will: </a:t>
            </a:r>
          </a:p>
          <a:p>
            <a:pPr marL="1428750" algn="just"/>
            <a:r>
              <a:rPr lang="en-CA" sz="2300" dirty="0" smtClean="0"/>
              <a:t>discuss classroom assessment best practices </a:t>
            </a:r>
          </a:p>
          <a:p>
            <a:pPr marL="1428750"/>
            <a:r>
              <a:rPr lang="en-CA" sz="2300" dirty="0" smtClean="0"/>
              <a:t>p</a:t>
            </a:r>
            <a:r>
              <a:rPr lang="en-CA" sz="2300" dirty="0" smtClean="0"/>
              <a:t>ropose different ways </a:t>
            </a:r>
            <a:r>
              <a:rPr lang="en-CA" sz="2300" dirty="0" smtClean="0"/>
              <a:t>to </a:t>
            </a:r>
            <a:r>
              <a:rPr lang="en-CA" sz="2300" dirty="0" smtClean="0"/>
              <a:t>assess operational </a:t>
            </a:r>
            <a:r>
              <a:rPr lang="en-CA" sz="2300" dirty="0" smtClean="0"/>
              <a:t>language that are practical, reliable and valid</a:t>
            </a:r>
          </a:p>
          <a:p>
            <a:pPr marL="0" indent="0">
              <a:buNone/>
            </a:pPr>
            <a:endParaRPr lang="en-US" sz="2300" i="1" dirty="0" smtClean="0"/>
          </a:p>
          <a:p>
            <a:r>
              <a:rPr lang="en-US" sz="2300" dirty="0" smtClean="0"/>
              <a:t>Dr. Ray Clifford, BILC</a:t>
            </a:r>
          </a:p>
          <a:p>
            <a:r>
              <a:rPr lang="en-US" sz="2300" dirty="0" smtClean="0"/>
              <a:t>Ms. </a:t>
            </a:r>
            <a:r>
              <a:rPr lang="en-US" sz="2300" dirty="0" err="1" smtClean="0"/>
              <a:t>Birgitte</a:t>
            </a:r>
            <a:r>
              <a:rPr lang="en-US" sz="2300" dirty="0" smtClean="0"/>
              <a:t> Grande, Norway </a:t>
            </a:r>
          </a:p>
          <a:p>
            <a:pPr marL="0" indent="0"/>
            <a:endParaRPr lang="en-US" sz="2300" dirty="0" smtClean="0"/>
          </a:p>
          <a:p>
            <a:pPr marL="0" indent="0">
              <a:buNone/>
            </a:pPr>
            <a:r>
              <a:rPr lang="en-US" sz="2300" dirty="0" smtClean="0"/>
              <a:t>Room: 02 (ground floor)</a:t>
            </a:r>
          </a:p>
          <a:p>
            <a:pPr marL="0" indent="0">
              <a:buNone/>
            </a:pP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839200" cy="1143000"/>
          </a:xfrm>
        </p:spPr>
        <p:txBody>
          <a:bodyPr/>
          <a:lstStyle/>
          <a:p>
            <a:r>
              <a:rPr lang="en-US" dirty="0" smtClean="0"/>
              <a:t>Study Group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924800" cy="5486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100" i="1" dirty="0" smtClean="0"/>
              <a:t>Bridging the Divide with </a:t>
            </a:r>
          </a:p>
          <a:p>
            <a:pPr marL="0" indent="0" algn="ctr">
              <a:buNone/>
            </a:pPr>
            <a:r>
              <a:rPr lang="en-US" sz="3100" i="1" dirty="0" smtClean="0"/>
              <a:t>Advanced Distributed Learning (ADL) </a:t>
            </a:r>
            <a:endParaRPr lang="en-US" sz="3100" dirty="0" smtClean="0"/>
          </a:p>
          <a:p>
            <a:pPr marL="0" indent="0">
              <a:buNone/>
            </a:pPr>
            <a:endParaRPr lang="en-CA" sz="3600" dirty="0" smtClean="0"/>
          </a:p>
          <a:p>
            <a:pPr algn="just">
              <a:buNone/>
            </a:pPr>
            <a:r>
              <a:rPr lang="en-CA" sz="2500" dirty="0" smtClean="0"/>
              <a:t>The SG will: </a:t>
            </a:r>
          </a:p>
          <a:p>
            <a:pPr marL="1428750" algn="just"/>
            <a:r>
              <a:rPr lang="en-CA" sz="2500" dirty="0" smtClean="0"/>
              <a:t>explore language training needs and identify target audiences for ADL courses  </a:t>
            </a:r>
          </a:p>
          <a:p>
            <a:pPr marL="1428750"/>
            <a:r>
              <a:rPr lang="en-CA" sz="2500" dirty="0" smtClean="0"/>
              <a:t>discuss practicality concerns</a:t>
            </a:r>
          </a:p>
          <a:p>
            <a:pPr marL="1428750"/>
            <a:r>
              <a:rPr lang="en-CA" sz="2500" dirty="0" smtClean="0"/>
              <a:t>make recommendations for course delivery (blended learning, </a:t>
            </a:r>
            <a:r>
              <a:rPr lang="en-CA" sz="2500" dirty="0" err="1" smtClean="0"/>
              <a:t>m</a:t>
            </a:r>
            <a:r>
              <a:rPr lang="en-CA" sz="2500" dirty="0" smtClean="0"/>
              <a:t>-learning, standalone, etc.)</a:t>
            </a:r>
            <a:endParaRPr lang="en-US" sz="2500" dirty="0" smtClean="0"/>
          </a:p>
          <a:p>
            <a:pPr>
              <a:buNone/>
            </a:pPr>
            <a:endParaRPr lang="en-US" sz="2500" dirty="0" smtClean="0"/>
          </a:p>
          <a:p>
            <a:r>
              <a:rPr lang="en-US" sz="2500" dirty="0" smtClean="0"/>
              <a:t>Ms. Greta Keremidchieva, Bulgaria</a:t>
            </a:r>
          </a:p>
          <a:p>
            <a:r>
              <a:rPr lang="en-US" sz="2500" dirty="0" smtClean="0"/>
              <a:t>MAJ Dariusz Ćwierzona, Poland</a:t>
            </a:r>
          </a:p>
          <a:p>
            <a:pPr>
              <a:buNone/>
            </a:pPr>
            <a:endParaRPr lang="en-US" sz="2500" dirty="0" smtClean="0"/>
          </a:p>
          <a:p>
            <a:pPr>
              <a:buNone/>
            </a:pPr>
            <a:r>
              <a:rPr lang="en-US" sz="2500" dirty="0" smtClean="0"/>
              <a:t>Room: 24 (2</a:t>
            </a:r>
            <a:r>
              <a:rPr lang="en-US" sz="2500" baseline="30000" dirty="0" smtClean="0"/>
              <a:t>nd</a:t>
            </a:r>
            <a:r>
              <a:rPr lang="en-US" sz="2500" dirty="0" smtClean="0"/>
              <a:t> floor)</a:t>
            </a: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763000" cy="1143000"/>
          </a:xfrm>
        </p:spPr>
        <p:txBody>
          <a:bodyPr/>
          <a:lstStyle/>
          <a:p>
            <a:r>
              <a:rPr lang="en-US" dirty="0" smtClean="0"/>
              <a:t>Study Group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5257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100" i="1" dirty="0" smtClean="0"/>
              <a:t>Beyond the BILC Website: </a:t>
            </a:r>
          </a:p>
          <a:p>
            <a:pPr marL="0" indent="0" algn="ctr">
              <a:buNone/>
            </a:pPr>
            <a:r>
              <a:rPr lang="en-US" sz="3100" i="1" dirty="0" smtClean="0"/>
              <a:t>Marketing BILC Events and Resources</a:t>
            </a:r>
            <a:endParaRPr lang="en-US" sz="3100" dirty="0" smtClean="0"/>
          </a:p>
          <a:p>
            <a:pPr marL="0" indent="0">
              <a:buNone/>
            </a:pPr>
            <a:endParaRPr lang="en-CA" sz="2500" dirty="0" smtClean="0"/>
          </a:p>
          <a:p>
            <a:pPr marL="1485900" indent="-1485900" algn="just">
              <a:buNone/>
            </a:pPr>
            <a:r>
              <a:rPr lang="en-CA" sz="2500" dirty="0" smtClean="0"/>
              <a:t>The SG will: </a:t>
            </a:r>
          </a:p>
          <a:p>
            <a:pPr marL="1371600" algn="just"/>
            <a:r>
              <a:rPr lang="en-CA" sz="2500" dirty="0" smtClean="0"/>
              <a:t>discuss the challenges of marketing </a:t>
            </a:r>
            <a:r>
              <a:rPr lang="en-CA" sz="2500" dirty="0" err="1" smtClean="0"/>
              <a:t>BILC’s</a:t>
            </a:r>
            <a:r>
              <a:rPr lang="en-CA" sz="2500" dirty="0" smtClean="0"/>
              <a:t> products and resources to a wider audience</a:t>
            </a:r>
          </a:p>
          <a:p>
            <a:pPr marL="1371600" algn="just"/>
            <a:r>
              <a:rPr lang="en-CA" sz="2500" dirty="0" smtClean="0"/>
              <a:t>propose ways of improving the way information is disseminated and accessed </a:t>
            </a:r>
            <a:endParaRPr lang="en-US" sz="2500" dirty="0" smtClean="0"/>
          </a:p>
          <a:p>
            <a:pPr>
              <a:buNone/>
            </a:pPr>
            <a:endParaRPr lang="en-US" sz="2500" dirty="0" smtClean="0"/>
          </a:p>
          <a:p>
            <a:r>
              <a:rPr lang="en-US" sz="2500" dirty="0" smtClean="0"/>
              <a:t>Ms. Anna </a:t>
            </a:r>
            <a:r>
              <a:rPr lang="en-US" sz="2500" dirty="0" err="1" smtClean="0"/>
              <a:t>Ivanova</a:t>
            </a:r>
            <a:r>
              <a:rPr lang="en-US" sz="2500" dirty="0" smtClean="0"/>
              <a:t>, Australia</a:t>
            </a:r>
          </a:p>
          <a:p>
            <a:r>
              <a:rPr lang="en-US" sz="2500" dirty="0" smtClean="0"/>
              <a:t>CAPT (N) </a:t>
            </a:r>
            <a:r>
              <a:rPr lang="en-US" sz="2500" dirty="0" err="1" smtClean="0"/>
              <a:t>Volodymyr</a:t>
            </a:r>
            <a:r>
              <a:rPr lang="en-US" sz="2500" dirty="0" smtClean="0"/>
              <a:t> </a:t>
            </a:r>
            <a:r>
              <a:rPr lang="en-US" sz="2500" dirty="0" err="1" smtClean="0"/>
              <a:t>Khilkevych</a:t>
            </a:r>
            <a:r>
              <a:rPr lang="en-US" sz="2500" dirty="0" smtClean="0"/>
              <a:t>, HQ SACT</a:t>
            </a:r>
          </a:p>
          <a:p>
            <a:endParaRPr lang="en-US" sz="2500" dirty="0" smtClean="0"/>
          </a:p>
          <a:p>
            <a:pPr>
              <a:buNone/>
            </a:pPr>
            <a:r>
              <a:rPr lang="en-US" sz="2500" dirty="0" smtClean="0"/>
              <a:t>Room: E (2</a:t>
            </a:r>
            <a:r>
              <a:rPr lang="en-US" sz="2500" baseline="30000" dirty="0" smtClean="0"/>
              <a:t>nd</a:t>
            </a:r>
            <a:r>
              <a:rPr lang="en-US" sz="2500" dirty="0" smtClean="0"/>
              <a:t> floor)</a:t>
            </a:r>
          </a:p>
          <a:p>
            <a:pPr>
              <a:buNone/>
            </a:pPr>
            <a:endParaRPr lang="en-US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763000" cy="1143000"/>
          </a:xfrm>
        </p:spPr>
        <p:txBody>
          <a:bodyPr/>
          <a:lstStyle/>
          <a:p>
            <a:r>
              <a:rPr lang="en-US" dirty="0" smtClean="0"/>
              <a:t>Study Group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924800" cy="50292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100" i="1" dirty="0" smtClean="0"/>
              <a:t>Forecasting Requirements: </a:t>
            </a:r>
          </a:p>
          <a:p>
            <a:pPr marL="0" indent="0" algn="ctr">
              <a:buNone/>
            </a:pPr>
            <a:r>
              <a:rPr lang="en-US" sz="3100" i="1" dirty="0" smtClean="0"/>
              <a:t>From Needs Analysis to Long-term Planning </a:t>
            </a:r>
            <a:endParaRPr lang="en-US" sz="3100" dirty="0" smtClean="0"/>
          </a:p>
          <a:p>
            <a:pPr marL="0" indent="0">
              <a:buNone/>
            </a:pPr>
            <a:endParaRPr lang="en-CA" sz="2000" dirty="0" smtClean="0"/>
          </a:p>
          <a:p>
            <a:pPr marL="1485900" indent="-1485900" algn="just">
              <a:buNone/>
            </a:pPr>
            <a:r>
              <a:rPr lang="en-CA" sz="2500" dirty="0" smtClean="0"/>
              <a:t>The SG will: </a:t>
            </a:r>
          </a:p>
          <a:p>
            <a:pPr marL="1428750" indent="-400050" algn="just"/>
            <a:r>
              <a:rPr lang="en-CA" sz="2500" dirty="0" smtClean="0"/>
              <a:t>discuss today’s reality of shifting and unexpected training priorities</a:t>
            </a:r>
          </a:p>
          <a:p>
            <a:pPr marL="1428750" indent="-400050" algn="just"/>
            <a:r>
              <a:rPr lang="en-CA" sz="2500" dirty="0" smtClean="0"/>
              <a:t>propose strategies/processes that can be followed in order to ensure more timely and long-term course delivery planning </a:t>
            </a:r>
          </a:p>
          <a:p>
            <a:pPr marL="0" indent="0">
              <a:buNone/>
            </a:pPr>
            <a:endParaRPr lang="en-US" sz="2500" dirty="0" smtClean="0"/>
          </a:p>
          <a:p>
            <a:r>
              <a:rPr lang="en-US" sz="2500" dirty="0" smtClean="0"/>
              <a:t>Ms. </a:t>
            </a:r>
            <a:r>
              <a:rPr lang="en-US" sz="2500" dirty="0" err="1" smtClean="0"/>
              <a:t>Ginta</a:t>
            </a:r>
            <a:r>
              <a:rPr lang="en-US" sz="2500" dirty="0" smtClean="0"/>
              <a:t> </a:t>
            </a:r>
            <a:r>
              <a:rPr lang="en-US" sz="2500" dirty="0" err="1" smtClean="0"/>
              <a:t>Lauva-Treide</a:t>
            </a:r>
            <a:r>
              <a:rPr lang="en-US" sz="2500" dirty="0" smtClean="0"/>
              <a:t>, Latvia</a:t>
            </a:r>
          </a:p>
          <a:p>
            <a:r>
              <a:rPr lang="en-US" sz="2500" dirty="0" smtClean="0"/>
              <a:t>Ms. </a:t>
            </a:r>
            <a:r>
              <a:rPr lang="en-US" sz="2500" dirty="0" err="1" smtClean="0"/>
              <a:t>Mariamma</a:t>
            </a:r>
            <a:r>
              <a:rPr lang="en-US" sz="2500" dirty="0" smtClean="0"/>
              <a:t> Martin, Sweden</a:t>
            </a:r>
          </a:p>
          <a:p>
            <a:pPr>
              <a:buNone/>
            </a:pPr>
            <a:endParaRPr lang="en-US" sz="2500" dirty="0" smtClean="0"/>
          </a:p>
          <a:p>
            <a:pPr>
              <a:buNone/>
            </a:pPr>
            <a:r>
              <a:rPr lang="en-US" sz="2500" dirty="0" smtClean="0"/>
              <a:t>Room: </a:t>
            </a:r>
            <a:r>
              <a:rPr lang="en-US" sz="2500" dirty="0" err="1" smtClean="0"/>
              <a:t>Nuñez</a:t>
            </a:r>
            <a:r>
              <a:rPr lang="en-US" sz="2500" dirty="0" smtClean="0"/>
              <a:t> de Balboa (2</a:t>
            </a:r>
            <a:r>
              <a:rPr lang="en-US" sz="2500" baseline="30000" dirty="0" smtClean="0"/>
              <a:t>nd</a:t>
            </a:r>
            <a:r>
              <a:rPr lang="en-US" sz="2500" dirty="0" smtClean="0"/>
              <a:t> floor)</a:t>
            </a: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481</Words>
  <Application>Microsoft Office PowerPoint</Application>
  <PresentationFormat>On-screen Show (4:3)</PresentationFormat>
  <Paragraphs>111</Paragraphs>
  <Slides>12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1_Office Theme</vt:lpstr>
      <vt:lpstr>Study Groups (SG) and Working Groups (WG)</vt:lpstr>
      <vt:lpstr>Study Groups (SG) and Working Groups (WG)</vt:lpstr>
      <vt:lpstr>Time Allotment</vt:lpstr>
      <vt:lpstr>SG and WG Findings</vt:lpstr>
      <vt:lpstr>Study Group #1</vt:lpstr>
      <vt:lpstr>Study Group #2</vt:lpstr>
      <vt:lpstr>Study Group #3</vt:lpstr>
      <vt:lpstr>Study Group #4</vt:lpstr>
      <vt:lpstr>Study Group #5</vt:lpstr>
      <vt:lpstr>Level 4  Working Group (WG)</vt:lpstr>
      <vt:lpstr>Language Needs Analysis (LNA) Working Group (WG)</vt:lpstr>
      <vt:lpstr>Slide 12</vt:lpstr>
    </vt:vector>
  </TitlesOfParts>
  <Company>George C. Marshall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Groups</dc:title>
  <dc:creator>lura.weddle</dc:creator>
  <cp:lastModifiedBy>peggy</cp:lastModifiedBy>
  <cp:revision>31</cp:revision>
  <dcterms:created xsi:type="dcterms:W3CDTF">2015-04-27T12:10:14Z</dcterms:created>
  <dcterms:modified xsi:type="dcterms:W3CDTF">2015-05-02T06:33:24Z</dcterms:modified>
</cp:coreProperties>
</file>