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71" r:id="rId4"/>
    <p:sldId id="258" r:id="rId5"/>
    <p:sldId id="272" r:id="rId6"/>
    <p:sldId id="265" r:id="rId7"/>
    <p:sldId id="260" r:id="rId8"/>
    <p:sldId id="269" r:id="rId9"/>
    <p:sldId id="261" r:id="rId10"/>
    <p:sldId id="266" r:id="rId11"/>
    <p:sldId id="273" r:id="rId12"/>
    <p:sldId id="262" r:id="rId13"/>
    <p:sldId id="268" r:id="rId14"/>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3FCD339-D2A4-49B0-B297-F02296734444}" type="datetimeFigureOut">
              <a:rPr lang="en-US" smtClean="0"/>
              <a:pPr/>
              <a:t>5/28/2019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4DDACEC-1451-481D-9EAD-455615CB842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CD339-D2A4-49B0-B297-F02296734444}"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DACEC-1451-481D-9EAD-455615CB8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CD339-D2A4-49B0-B297-F02296734444}"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DACEC-1451-481D-9EAD-455615CB8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3FCD339-D2A4-49B0-B297-F02296734444}" type="datetimeFigureOut">
              <a:rPr lang="en-US" smtClean="0"/>
              <a:pPr/>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DACEC-1451-481D-9EAD-455615CB842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FCD339-D2A4-49B0-B297-F02296734444}" type="datetimeFigureOut">
              <a:rPr lang="en-US" smtClean="0"/>
              <a:pPr/>
              <a:t>5/28/2019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4DDACEC-1451-481D-9EAD-455615CB84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3FCD339-D2A4-49B0-B297-F02296734444}" type="datetimeFigureOut">
              <a:rPr lang="en-US" smtClean="0"/>
              <a:pPr/>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DACEC-1451-481D-9EAD-455615CB842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FCD339-D2A4-49B0-B297-F02296734444}" type="datetimeFigureOut">
              <a:rPr lang="en-US" smtClean="0"/>
              <a:pPr/>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DACEC-1451-481D-9EAD-455615CB842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FCD339-D2A4-49B0-B297-F02296734444}" type="datetimeFigureOut">
              <a:rPr lang="en-US" smtClean="0"/>
              <a:pPr/>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DACEC-1451-481D-9EAD-455615CB8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CD339-D2A4-49B0-B297-F02296734444}" type="datetimeFigureOut">
              <a:rPr lang="en-US" smtClean="0"/>
              <a:pPr/>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DACEC-1451-481D-9EAD-455615CB8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FCD339-D2A4-49B0-B297-F02296734444}" type="datetimeFigureOut">
              <a:rPr lang="en-US" smtClean="0"/>
              <a:pPr/>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DACEC-1451-481D-9EAD-455615CB842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FCD339-D2A4-49B0-B297-F02296734444}" type="datetimeFigureOut">
              <a:rPr lang="en-US" smtClean="0"/>
              <a:pPr/>
              <a:t>5/28/2019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4DDACEC-1451-481D-9EAD-455615CB842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3FCD339-D2A4-49B0-B297-F02296734444}" type="datetimeFigureOut">
              <a:rPr lang="en-US" smtClean="0"/>
              <a:pPr/>
              <a:t>5/28/2019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4DDACEC-1451-481D-9EAD-455615CB8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reeieltscourse.com/" TargetMode="External"/><Relationship Id="rId3" Type="http://schemas.openxmlformats.org/officeDocument/2006/relationships/hyperlink" Target="https://www.khanacademy.org/humanities/grammar/parts-of-speech-the-verb/verb-aspect-and-modal-verbs/v/perfect-progressive-aspect-the-parts-of-speech-grammar" TargetMode="External"/><Relationship Id="rId7" Type="http://schemas.openxmlformats.org/officeDocument/2006/relationships/hyperlink" Target="https://learningenglish.voanews.com/a/hamlin-garland-return-of-a-private/4307341.html" TargetMode="External"/><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 Id="rId6" Type="http://schemas.openxmlformats.org/officeDocument/2006/relationships/hyperlink" Target="https://learningenglish.voanews.com/" TargetMode="External"/><Relationship Id="rId5" Type="http://schemas.openxmlformats.org/officeDocument/2006/relationships/hyperlink" Target="https://www.englishcentral.com/video/22679" TargetMode="External"/><Relationship Id="rId4" Type="http://schemas.openxmlformats.org/officeDocument/2006/relationships/hyperlink" Target="https://www.englishcentral.com/" TargetMode="External"/><Relationship Id="rId9" Type="http://schemas.openxmlformats.org/officeDocument/2006/relationships/hyperlink" Target="https://www.youtube.com/watch?time_continue=19&amp;v=iOQG6SpxaR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ishclub.com/speaking/weather-vocabulary-quiz.htm" TargetMode="External"/><Relationship Id="rId7" Type="http://schemas.openxmlformats.org/officeDocument/2006/relationships/hyperlink" Target="https://writeandimprove.com/workbooks" TargetMode="External"/><Relationship Id="rId2" Type="http://schemas.openxmlformats.org/officeDocument/2006/relationships/hyperlink" Target="https://www.englishclub.com/" TargetMode="External"/><Relationship Id="rId1" Type="http://schemas.openxmlformats.org/officeDocument/2006/relationships/slideLayout" Target="../slideLayouts/slideLayout2.xml"/><Relationship Id="rId6" Type="http://schemas.openxmlformats.org/officeDocument/2006/relationships/hyperlink" Target="https://writeandimprove.com/" TargetMode="External"/><Relationship Id="rId5" Type="http://schemas.openxmlformats.org/officeDocument/2006/relationships/hyperlink" Target="http://www.tubequizard.com/quiz.php?id=149" TargetMode="External"/><Relationship Id="rId4" Type="http://schemas.openxmlformats.org/officeDocument/2006/relationships/hyperlink" Target="http://www.tubequizard.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057400"/>
          </a:xfrm>
        </p:spPr>
        <p:txBody>
          <a:bodyPr>
            <a:normAutofit fontScale="92500"/>
          </a:bodyPr>
          <a:lstStyle/>
          <a:p>
            <a:r>
              <a:rPr lang="en-US" sz="3200" dirty="0" smtClean="0">
                <a:latin typeface="Cambria" pitchFamily="18" charset="0"/>
              </a:rPr>
              <a:t>Assoc. Prof. </a:t>
            </a:r>
            <a:r>
              <a:rPr lang="en-US" sz="3200" dirty="0" err="1" smtClean="0">
                <a:latin typeface="Cambria" pitchFamily="18" charset="0"/>
              </a:rPr>
              <a:t>Valentina</a:t>
            </a:r>
            <a:r>
              <a:rPr lang="en-US" sz="3200" dirty="0" smtClean="0">
                <a:latin typeface="Cambria" pitchFamily="18" charset="0"/>
              </a:rPr>
              <a:t> </a:t>
            </a:r>
            <a:r>
              <a:rPr lang="en-US" sz="3200" dirty="0" err="1" smtClean="0">
                <a:latin typeface="Cambria" pitchFamily="18" charset="0"/>
              </a:rPr>
              <a:t>Georgieva</a:t>
            </a:r>
            <a:r>
              <a:rPr lang="en-US" sz="3200" dirty="0" smtClean="0">
                <a:latin typeface="Cambria" pitchFamily="18" charset="0"/>
              </a:rPr>
              <a:t>, PhD</a:t>
            </a:r>
          </a:p>
          <a:p>
            <a:endParaRPr lang="en-US" sz="1900" dirty="0" smtClean="0">
              <a:latin typeface="Cambria" pitchFamily="18" charset="0"/>
            </a:endParaRPr>
          </a:p>
          <a:p>
            <a:r>
              <a:rPr lang="en-US" sz="2800" i="1" dirty="0" err="1" smtClean="0">
                <a:latin typeface="Cambria" pitchFamily="18" charset="0"/>
              </a:rPr>
              <a:t>Rakovski</a:t>
            </a:r>
            <a:r>
              <a:rPr lang="en-US" sz="2800" i="1" dirty="0" smtClean="0">
                <a:latin typeface="Cambria" pitchFamily="18" charset="0"/>
              </a:rPr>
              <a:t> </a:t>
            </a:r>
            <a:r>
              <a:rPr lang="en-US" sz="2800" dirty="0" smtClean="0">
                <a:latin typeface="Cambria" pitchFamily="18" charset="0"/>
              </a:rPr>
              <a:t>National </a:t>
            </a:r>
            <a:r>
              <a:rPr lang="en-US" sz="2800" dirty="0" err="1" smtClean="0">
                <a:latin typeface="Cambria" pitchFamily="18" charset="0"/>
              </a:rPr>
              <a:t>Defence</a:t>
            </a:r>
            <a:r>
              <a:rPr lang="en-US" sz="2800" dirty="0" smtClean="0">
                <a:latin typeface="Cambria" pitchFamily="18" charset="0"/>
              </a:rPr>
              <a:t> College Sofia</a:t>
            </a:r>
          </a:p>
          <a:p>
            <a:r>
              <a:rPr lang="en-US" sz="2800" dirty="0" smtClean="0">
                <a:latin typeface="Cambria" pitchFamily="18" charset="0"/>
              </a:rPr>
              <a:t>Tartu, 29</a:t>
            </a:r>
            <a:r>
              <a:rPr lang="en-US" sz="2800" baseline="30000" dirty="0" smtClean="0">
                <a:latin typeface="Cambria" pitchFamily="18" charset="0"/>
              </a:rPr>
              <a:t>th</a:t>
            </a:r>
            <a:r>
              <a:rPr lang="en-US" sz="2800" dirty="0" smtClean="0">
                <a:latin typeface="Cambria" pitchFamily="18" charset="0"/>
              </a:rPr>
              <a:t> May 2019</a:t>
            </a:r>
            <a:endParaRPr lang="bg-BG" sz="2800" dirty="0" smtClean="0">
              <a:latin typeface="Cambria" pitchFamily="18" charset="0"/>
            </a:endParaRPr>
          </a:p>
          <a:p>
            <a:endParaRPr lang="en-US" dirty="0">
              <a:latin typeface="Cambria" pitchFamily="18" charset="0"/>
            </a:endParaRPr>
          </a:p>
        </p:txBody>
      </p:sp>
      <p:sp>
        <p:nvSpPr>
          <p:cNvPr id="2" name="Title 1"/>
          <p:cNvSpPr>
            <a:spLocks noGrp="1"/>
          </p:cNvSpPr>
          <p:nvPr>
            <p:ph type="ctrTitle"/>
          </p:nvPr>
        </p:nvSpPr>
        <p:spPr>
          <a:xfrm>
            <a:off x="685800" y="1676401"/>
            <a:ext cx="7772400" cy="1924050"/>
          </a:xfrm>
        </p:spPr>
        <p:txBody>
          <a:bodyPr>
            <a:normAutofit fontScale="90000"/>
          </a:bodyPr>
          <a:lstStyle/>
          <a:p>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smtClean="0">
                <a:latin typeface="Cambria" pitchFamily="18" charset="0"/>
              </a:rPr>
              <a:t>     </a:t>
            </a:r>
            <a:r>
              <a:rPr lang="en-US" b="1" dirty="0" smtClean="0"/>
              <a:t>SUPPORTING ESP LEARNING OF THE MILITARY PERSONNEL </a:t>
            </a:r>
            <a:r>
              <a:rPr lang="en-US" dirty="0" smtClean="0"/>
              <a:t/>
            </a:r>
            <a:br>
              <a:rPr lang="en-US" dirty="0" smtClean="0"/>
            </a:br>
            <a:r>
              <a:rPr lang="bg-BG" dirty="0" smtClean="0"/>
              <a:t/>
            </a:r>
            <a:br>
              <a:rPr lang="bg-BG" dirty="0" smtClean="0"/>
            </a:br>
            <a:r>
              <a:rPr lang="en-US" b="1" dirty="0"/>
              <a:t/>
            </a:r>
            <a:br>
              <a:rPr lang="en-US" b="1" dirty="0"/>
            </a:br>
            <a:endParaRPr lang="en-US" dirty="0"/>
          </a:p>
        </p:txBody>
      </p:sp>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1981200" cy="1676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457200"/>
            <a:ext cx="7772400" cy="960438"/>
          </a:xfrm>
        </p:spPr>
        <p:txBody>
          <a:bodyPr>
            <a:normAutofit fontScale="90000"/>
          </a:bodyPr>
          <a:lstStyle/>
          <a:p>
            <a:pPr algn="ct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sz="4400" b="1" dirty="0" smtClean="0">
                <a:latin typeface="Cambria" pitchFamily="18" charset="0"/>
              </a:rPr>
              <a:t>Hybrid teaching methods</a:t>
            </a:r>
            <a:r>
              <a:rPr lang="bg-BG" sz="4400" b="1" dirty="0" smtClean="0">
                <a:latin typeface="Cambria" pitchFamily="18" charset="0"/>
              </a:rPr>
              <a:t/>
            </a:r>
            <a:br>
              <a:rPr lang="bg-BG" sz="4400" b="1" dirty="0" smtClean="0">
                <a:latin typeface="Cambria" pitchFamily="18" charset="0"/>
              </a:rPr>
            </a:br>
            <a:endParaRPr lang="bg-BG" sz="4400" b="1" dirty="0">
              <a:latin typeface="Cambria" pitchFamily="18" charset="0"/>
            </a:endParaRPr>
          </a:p>
        </p:txBody>
      </p:sp>
      <p:sp>
        <p:nvSpPr>
          <p:cNvPr id="9" name="Content Placeholder 8"/>
          <p:cNvSpPr>
            <a:spLocks noGrp="1"/>
          </p:cNvSpPr>
          <p:nvPr>
            <p:ph sz="quarter" idx="1"/>
          </p:nvPr>
        </p:nvSpPr>
        <p:spPr>
          <a:xfrm>
            <a:off x="457200" y="990600"/>
            <a:ext cx="8229600" cy="5486400"/>
          </a:xfrm>
        </p:spPr>
        <p:txBody>
          <a:bodyPr>
            <a:noAutofit/>
          </a:bodyPr>
          <a:lstStyle/>
          <a:p>
            <a:pPr>
              <a:buFont typeface="Wingdings" pitchFamily="2" charset="2"/>
              <a:buChar char="v"/>
            </a:pPr>
            <a:r>
              <a:rPr lang="en-US" sz="2400" b="1" dirty="0" smtClean="0">
                <a:latin typeface="Cambria" pitchFamily="18" charset="0"/>
              </a:rPr>
              <a:t>Flipped classroom - </a:t>
            </a:r>
            <a:r>
              <a:rPr lang="en-US" sz="2400" dirty="0" smtClean="0">
                <a:latin typeface="Cambria" pitchFamily="18" charset="0"/>
              </a:rPr>
              <a:t>students learn new content at home – predominantly online by watching video lectures – and the face-to-face class time is devoted to more creative activities </a:t>
            </a:r>
          </a:p>
          <a:p>
            <a:pPr>
              <a:buNone/>
            </a:pPr>
            <a:r>
              <a:rPr lang="en-US" sz="2400" dirty="0" smtClean="0">
                <a:hlinkClick r:id="rId2"/>
              </a:rPr>
              <a:t>https</a:t>
            </a:r>
            <a:r>
              <a:rPr lang="bg-BG" sz="2400" dirty="0" smtClean="0">
                <a:hlinkClick r:id="rId2"/>
              </a:rPr>
              <a:t>://</a:t>
            </a:r>
            <a:r>
              <a:rPr lang="en-US" sz="2400" dirty="0" smtClean="0">
                <a:hlinkClick r:id="rId2"/>
              </a:rPr>
              <a:t>www</a:t>
            </a:r>
            <a:r>
              <a:rPr lang="bg-BG" sz="2400" dirty="0" smtClean="0">
                <a:hlinkClick r:id="rId2"/>
              </a:rPr>
              <a:t>.</a:t>
            </a:r>
            <a:r>
              <a:rPr lang="en-US" sz="2400" dirty="0" err="1" smtClean="0">
                <a:hlinkClick r:id="rId2"/>
              </a:rPr>
              <a:t>khanacademy</a:t>
            </a:r>
            <a:r>
              <a:rPr lang="bg-BG" sz="2400" dirty="0" smtClean="0">
                <a:hlinkClick r:id="rId2"/>
              </a:rPr>
              <a:t>.</a:t>
            </a:r>
            <a:r>
              <a:rPr lang="en-US" sz="2400" dirty="0" smtClean="0">
                <a:hlinkClick r:id="rId2"/>
              </a:rPr>
              <a:t>org</a:t>
            </a:r>
            <a:r>
              <a:rPr lang="bg-BG" sz="2400" dirty="0" smtClean="0">
                <a:hlinkClick r:id="rId2"/>
              </a:rPr>
              <a:t>/</a:t>
            </a:r>
            <a:endParaRPr lang="en-US" sz="2400" dirty="0" smtClean="0"/>
          </a:p>
          <a:p>
            <a:pPr>
              <a:buNone/>
            </a:pPr>
            <a:r>
              <a:rPr lang="en-US" sz="1400" dirty="0" smtClean="0">
                <a:hlinkClick r:id="rId3"/>
              </a:rPr>
              <a:t>https://www.khanacademy.org/humanities/grammar/parts-of-speech-the-verb/verb-aspect-and-modal-verbs/v/perfect-progressive-aspect-the-parts-of-speech-grammar</a:t>
            </a:r>
            <a:endParaRPr lang="en-US" sz="1400" dirty="0" smtClean="0"/>
          </a:p>
          <a:p>
            <a:pPr>
              <a:buNone/>
            </a:pPr>
            <a:r>
              <a:rPr lang="en-US" sz="2400" dirty="0" smtClean="0">
                <a:hlinkClick r:id="rId4"/>
              </a:rPr>
              <a:t>https://www.englishcentral.com/</a:t>
            </a:r>
            <a:endParaRPr lang="en-US" sz="2400" dirty="0" smtClean="0"/>
          </a:p>
          <a:p>
            <a:pPr>
              <a:buNone/>
            </a:pPr>
            <a:r>
              <a:rPr lang="en-US" sz="1600" dirty="0" smtClean="0">
                <a:hlinkClick r:id="rId5"/>
              </a:rPr>
              <a:t>https://www.englishcentral.com/video/22679</a:t>
            </a:r>
            <a:endParaRPr lang="en-US" sz="1600" dirty="0" smtClean="0"/>
          </a:p>
          <a:p>
            <a:pPr>
              <a:buNone/>
            </a:pPr>
            <a:r>
              <a:rPr lang="en-US" sz="2400" dirty="0" smtClean="0">
                <a:hlinkClick r:id="rId6"/>
              </a:rPr>
              <a:t>https://learningenglish.voanews.com</a:t>
            </a:r>
            <a:endParaRPr lang="en-US" sz="2400" dirty="0" smtClean="0"/>
          </a:p>
          <a:p>
            <a:pPr>
              <a:buNone/>
            </a:pPr>
            <a:r>
              <a:rPr lang="en-US" sz="1600" dirty="0" smtClean="0">
                <a:hlinkClick r:id="rId7"/>
              </a:rPr>
              <a:t>https://learningenglish.voanews.com/a/hamlin-garland-return-of-a-private/4307341.html</a:t>
            </a:r>
            <a:endParaRPr lang="en-US" sz="1600" dirty="0" smtClean="0"/>
          </a:p>
          <a:p>
            <a:pPr>
              <a:buNone/>
            </a:pPr>
            <a:r>
              <a:rPr lang="en-US" sz="2400" dirty="0" smtClean="0">
                <a:hlinkClick r:id="rId8"/>
              </a:rPr>
              <a:t>http</a:t>
            </a:r>
            <a:r>
              <a:rPr lang="bg-BG" sz="2400" dirty="0" smtClean="0">
                <a:hlinkClick r:id="rId8"/>
              </a:rPr>
              <a:t>://</a:t>
            </a:r>
            <a:r>
              <a:rPr lang="en-US" sz="2400" dirty="0" smtClean="0">
                <a:hlinkClick r:id="rId8"/>
              </a:rPr>
              <a:t>www</a:t>
            </a:r>
            <a:r>
              <a:rPr lang="bg-BG" sz="2400" dirty="0" smtClean="0">
                <a:hlinkClick r:id="rId8"/>
              </a:rPr>
              <a:t>.</a:t>
            </a:r>
            <a:r>
              <a:rPr lang="en-US" sz="2400" dirty="0" err="1" smtClean="0">
                <a:hlinkClick r:id="rId8"/>
              </a:rPr>
              <a:t>freeieltscourse</a:t>
            </a:r>
            <a:r>
              <a:rPr lang="bg-BG" sz="2400" dirty="0" smtClean="0">
                <a:hlinkClick r:id="rId8"/>
              </a:rPr>
              <a:t>.</a:t>
            </a:r>
            <a:r>
              <a:rPr lang="en-US" sz="2400" dirty="0" smtClean="0">
                <a:hlinkClick r:id="rId8"/>
              </a:rPr>
              <a:t>com</a:t>
            </a:r>
            <a:r>
              <a:rPr lang="bg-BG" sz="2400" dirty="0" smtClean="0">
                <a:hlinkClick r:id="rId8"/>
              </a:rPr>
              <a:t>/</a:t>
            </a:r>
            <a:endParaRPr lang="en-US" sz="2400" dirty="0" smtClean="0"/>
          </a:p>
          <a:p>
            <a:pPr>
              <a:buNone/>
            </a:pPr>
            <a:r>
              <a:rPr lang="en-US" sz="1600" dirty="0" smtClean="0">
                <a:hlinkClick r:id="rId9"/>
              </a:rPr>
              <a:t>https://www.youtube.com/watch?time_continue=19&amp;v=iOQG6SpxaRQ</a:t>
            </a:r>
            <a:endParaRPr lang="en-US" sz="1600" b="1" dirty="0" smtClean="0">
              <a:latin typeface="Cambria" pitchFamily="18" charset="0"/>
            </a:endParaRPr>
          </a:p>
          <a:p>
            <a:pPr marL="514350" indent="-514350">
              <a:buFont typeface="Wingdings" pitchFamily="2" charset="2"/>
              <a:buChar char="v"/>
            </a:pPr>
            <a:r>
              <a:rPr lang="en-US" sz="2400" b="1" dirty="0" smtClean="0">
                <a:latin typeface="Cambria" pitchFamily="18" charset="0"/>
              </a:rPr>
              <a:t>Debates</a:t>
            </a:r>
          </a:p>
          <a:p>
            <a:pPr marL="514350" indent="-514350">
              <a:buFont typeface="Wingdings" pitchFamily="2" charset="2"/>
              <a:buChar char="v"/>
            </a:pPr>
            <a:r>
              <a:rPr lang="en-US" sz="2400" b="1" dirty="0" smtClean="0">
                <a:latin typeface="Cambria" pitchFamily="18" charset="0"/>
              </a:rPr>
              <a:t>Discussions and group chats</a:t>
            </a:r>
          </a:p>
          <a:p>
            <a:pPr marL="514350" indent="-514350">
              <a:buFont typeface="Wingdings" pitchFamily="2" charset="2"/>
              <a:buChar char="v"/>
            </a:pPr>
            <a:r>
              <a:rPr lang="en-US" sz="2400" b="1" dirty="0" smtClean="0">
                <a:latin typeface="Cambria" pitchFamily="18" charset="0"/>
              </a:rPr>
              <a:t>Peer review</a:t>
            </a:r>
            <a:r>
              <a:rPr lang="en-US" sz="2400" dirty="0" smtClean="0">
                <a:latin typeface="Cambria" pitchFamily="18" charset="0"/>
              </a:rPr>
              <a:t> </a:t>
            </a:r>
            <a:endParaRPr lang="en-US" sz="2400" b="1" dirty="0" smtClean="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Cambria" pitchFamily="18" charset="0"/>
              </a:rPr>
              <a:t>Self-evaluation as a hybrid method</a:t>
            </a:r>
            <a:endParaRPr lang="en-US" dirty="0"/>
          </a:p>
        </p:txBody>
      </p:sp>
      <p:sp>
        <p:nvSpPr>
          <p:cNvPr id="3" name="Content Placeholder 2"/>
          <p:cNvSpPr>
            <a:spLocks noGrp="1"/>
          </p:cNvSpPr>
          <p:nvPr>
            <p:ph sz="quarter" idx="1"/>
          </p:nvPr>
        </p:nvSpPr>
        <p:spPr>
          <a:xfrm>
            <a:off x="914400" y="1447800"/>
            <a:ext cx="7772400" cy="4800600"/>
          </a:xfrm>
        </p:spPr>
        <p:txBody>
          <a:bodyPr>
            <a:normAutofit fontScale="62500" lnSpcReduction="20000"/>
          </a:bodyPr>
          <a:lstStyle/>
          <a:p>
            <a:pPr marL="514350" lvl="0" indent="-514350">
              <a:buFont typeface="Wingdings" pitchFamily="2" charset="2"/>
              <a:buChar char="v"/>
            </a:pPr>
            <a:r>
              <a:rPr lang="en-US" sz="3600" b="1" dirty="0" smtClean="0">
                <a:latin typeface="Cambria" pitchFamily="18" charset="0"/>
              </a:rPr>
              <a:t>Self-evaluation through quizzes</a:t>
            </a:r>
          </a:p>
          <a:p>
            <a:pPr marL="514350" lvl="0" indent="-514350">
              <a:buNone/>
            </a:pPr>
            <a:r>
              <a:rPr lang="bg-BG" sz="3600" dirty="0" smtClean="0">
                <a:latin typeface="Cambria" pitchFamily="18" charset="0"/>
                <a:hlinkClick r:id="rId2"/>
              </a:rPr>
              <a:t>https://www.englishclub.com/</a:t>
            </a:r>
            <a:endParaRPr lang="en-US" sz="3600" dirty="0" smtClean="0">
              <a:latin typeface="Cambria" pitchFamily="18" charset="0"/>
            </a:endParaRPr>
          </a:p>
          <a:p>
            <a:pPr marL="514350" lvl="0" indent="-514350">
              <a:buNone/>
            </a:pPr>
            <a:r>
              <a:rPr lang="en-US" sz="2400" dirty="0" smtClean="0">
                <a:hlinkClick r:id="rId3"/>
              </a:rPr>
              <a:t>https://www.englishclub.com/speaking/weather-vocabulary-quiz.htm</a:t>
            </a:r>
            <a:r>
              <a:rPr lang="en-US" sz="3600" dirty="0" smtClean="0">
                <a:latin typeface="Cambria" pitchFamily="18" charset="0"/>
              </a:rPr>
              <a:t> </a:t>
            </a:r>
            <a:endParaRPr lang="bg-BG" sz="3600" dirty="0" smtClean="0">
              <a:latin typeface="Cambria" pitchFamily="18" charset="0"/>
            </a:endParaRPr>
          </a:p>
          <a:p>
            <a:pPr marL="514350" indent="-514350">
              <a:buFont typeface="Wingdings" pitchFamily="2" charset="2"/>
              <a:buChar char="v"/>
            </a:pPr>
            <a:r>
              <a:rPr lang="en-US" sz="3600" b="1" dirty="0" smtClean="0">
                <a:latin typeface="Cambria" pitchFamily="18" charset="0"/>
              </a:rPr>
              <a:t>Self</a:t>
            </a:r>
            <a:r>
              <a:rPr lang="bg-BG" sz="3600" b="1" dirty="0" smtClean="0">
                <a:latin typeface="Cambria" pitchFamily="18" charset="0"/>
              </a:rPr>
              <a:t>-</a:t>
            </a:r>
            <a:r>
              <a:rPr lang="en-US" sz="3600" b="1" dirty="0" smtClean="0">
                <a:latin typeface="Cambria" pitchFamily="18" charset="0"/>
              </a:rPr>
              <a:t>evaluation of the listening skill </a:t>
            </a:r>
            <a:endParaRPr lang="en-US" sz="3600" dirty="0" smtClean="0">
              <a:latin typeface="Cambria" pitchFamily="18" charset="0"/>
            </a:endParaRPr>
          </a:p>
          <a:p>
            <a:pPr marL="514350" lvl="0" indent="-514350">
              <a:buNone/>
            </a:pPr>
            <a:r>
              <a:rPr lang="en-US" sz="3600" dirty="0" smtClean="0">
                <a:latin typeface="Cambria" pitchFamily="18" charset="0"/>
                <a:hlinkClick r:id="rId4"/>
              </a:rPr>
              <a:t>www</a:t>
            </a:r>
            <a:r>
              <a:rPr lang="bg-BG" sz="3600" dirty="0" smtClean="0">
                <a:latin typeface="Cambria" pitchFamily="18" charset="0"/>
                <a:hlinkClick r:id="rId4"/>
              </a:rPr>
              <a:t>.</a:t>
            </a:r>
            <a:r>
              <a:rPr lang="en-US" sz="3600" dirty="0" err="1" smtClean="0">
                <a:latin typeface="Cambria" pitchFamily="18" charset="0"/>
                <a:hlinkClick r:id="rId4"/>
              </a:rPr>
              <a:t>tubequizard</a:t>
            </a:r>
            <a:r>
              <a:rPr lang="bg-BG" sz="3600" dirty="0" smtClean="0">
                <a:latin typeface="Cambria" pitchFamily="18" charset="0"/>
                <a:hlinkClick r:id="rId4"/>
              </a:rPr>
              <a:t>.</a:t>
            </a:r>
            <a:r>
              <a:rPr lang="en-US" sz="3600" dirty="0" smtClean="0">
                <a:latin typeface="Cambria" pitchFamily="18" charset="0"/>
                <a:hlinkClick r:id="rId4"/>
              </a:rPr>
              <a:t>com</a:t>
            </a:r>
            <a:endParaRPr lang="en-US" sz="3600" dirty="0" smtClean="0">
              <a:latin typeface="Cambria" pitchFamily="18" charset="0"/>
            </a:endParaRPr>
          </a:p>
          <a:p>
            <a:pPr marL="514350" lvl="0" indent="-514350">
              <a:buNone/>
            </a:pPr>
            <a:r>
              <a:rPr lang="en-US" sz="2400" dirty="0" smtClean="0">
                <a:hlinkClick r:id="rId5"/>
              </a:rPr>
              <a:t>http://www.tubequizard.com/quiz.php?id=149</a:t>
            </a:r>
            <a:endParaRPr lang="en-US" sz="3600" dirty="0" smtClean="0">
              <a:latin typeface="Cambria" pitchFamily="18" charset="0"/>
            </a:endParaRPr>
          </a:p>
          <a:p>
            <a:pPr marL="514350" indent="-514350">
              <a:buFont typeface="Wingdings" pitchFamily="2" charset="2"/>
              <a:buChar char="v"/>
            </a:pPr>
            <a:r>
              <a:rPr lang="en-US" sz="3600" b="1" dirty="0" smtClean="0">
                <a:latin typeface="Cambria" pitchFamily="18" charset="0"/>
              </a:rPr>
              <a:t>Self</a:t>
            </a:r>
            <a:r>
              <a:rPr lang="bg-BG" sz="3600" b="1" dirty="0" smtClean="0">
                <a:latin typeface="Cambria" pitchFamily="18" charset="0"/>
              </a:rPr>
              <a:t>-</a:t>
            </a:r>
            <a:r>
              <a:rPr lang="en-US" sz="3600" b="1" dirty="0" smtClean="0">
                <a:latin typeface="Cambria" pitchFamily="18" charset="0"/>
              </a:rPr>
              <a:t>evaluation of the writing skill </a:t>
            </a:r>
            <a:endParaRPr lang="en-US" sz="3600" dirty="0" smtClean="0">
              <a:latin typeface="Cambria" pitchFamily="18" charset="0"/>
            </a:endParaRPr>
          </a:p>
          <a:p>
            <a:pPr marL="514350" lvl="0" indent="-514350">
              <a:buNone/>
            </a:pPr>
            <a:r>
              <a:rPr lang="bg-BG" sz="3600" dirty="0" smtClean="0">
                <a:latin typeface="Cambria" pitchFamily="18" charset="0"/>
                <a:hlinkClick r:id="rId6"/>
              </a:rPr>
              <a:t>https://writeandimprove.com/</a:t>
            </a:r>
            <a:endParaRPr lang="en-US" sz="3600" dirty="0" smtClean="0">
              <a:latin typeface="Cambria" pitchFamily="18" charset="0"/>
            </a:endParaRPr>
          </a:p>
          <a:p>
            <a:pPr marL="514350" lvl="0" indent="-514350">
              <a:buNone/>
            </a:pPr>
            <a:r>
              <a:rPr lang="en-US" sz="2400" dirty="0" smtClean="0">
                <a:hlinkClick r:id="rId7"/>
              </a:rPr>
              <a:t>https://writeandimprove.com/workbooks#/wi-workbooks/bdc648bc-b760-4bac-98bc-161a95deff5e/tasks/585be9d7-55b7-4bab-9832-ba017429e470</a:t>
            </a:r>
            <a:endParaRPr lang="en-US" sz="3600" dirty="0" smtClean="0">
              <a:latin typeface="Cambria" pitchFamily="18" charset="0"/>
            </a:endParaRPr>
          </a:p>
          <a:p>
            <a:pPr marL="514350" lvl="0" indent="-514350">
              <a:buFont typeface="Wingdings" pitchFamily="2" charset="2"/>
              <a:buChar char="v"/>
            </a:pPr>
            <a:r>
              <a:rPr lang="en-US" sz="3600" b="1" dirty="0" smtClean="0">
                <a:latin typeface="Cambria" pitchFamily="18" charset="0"/>
              </a:rPr>
              <a:t>Inquiry based research:</a:t>
            </a:r>
            <a:r>
              <a:rPr lang="en-US" sz="3600" dirty="0" smtClean="0">
                <a:latin typeface="Cambria" pitchFamily="18" charset="0"/>
              </a:rPr>
              <a:t> students ask their own question(s) on a primary source of information</a:t>
            </a:r>
          </a:p>
          <a:p>
            <a:pPr marL="514350" indent="-514350">
              <a:buFont typeface="Wingdings" pitchFamily="2" charset="2"/>
              <a:buChar char="v"/>
            </a:pPr>
            <a:r>
              <a:rPr lang="en-US" sz="3600" b="1" dirty="0" smtClean="0">
                <a:latin typeface="Cambria" pitchFamily="18" charset="0"/>
              </a:rPr>
              <a:t>Critical incident questionnaire: </a:t>
            </a:r>
            <a:r>
              <a:rPr lang="en-US" sz="3600" dirty="0" smtClean="0">
                <a:latin typeface="Cambria" pitchFamily="18" charset="0"/>
              </a:rPr>
              <a:t>helps teachers see their teaching practice through students’ ey</a:t>
            </a:r>
            <a:r>
              <a:rPr lang="en-US" sz="3300" dirty="0" smtClean="0">
                <a:latin typeface="Cambria" pitchFamily="18" charset="0"/>
              </a:rPr>
              <a:t>es.</a:t>
            </a:r>
            <a:endParaRPr lang="en-US" sz="3300" b="1" dirty="0" smtClean="0">
              <a:latin typeface="Cambria" pitchFamily="18" charset="0"/>
            </a:endParaRPr>
          </a:p>
          <a:p>
            <a:pPr marL="514350" lvl="0" indent="-514350">
              <a:buNone/>
            </a:pPr>
            <a:endParaRPr lang="en-US" sz="3200" b="1" dirty="0" smtClean="0">
              <a:latin typeface="Cambria"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mbria" pitchFamily="18" charset="0"/>
              </a:rPr>
              <a:t>Conclusion</a:t>
            </a:r>
            <a:endParaRPr lang="en-US" dirty="0"/>
          </a:p>
        </p:txBody>
      </p:sp>
      <p:sp>
        <p:nvSpPr>
          <p:cNvPr id="4" name="Rectangle 3"/>
          <p:cNvSpPr/>
          <p:nvPr/>
        </p:nvSpPr>
        <p:spPr>
          <a:xfrm>
            <a:off x="609600" y="1371601"/>
            <a:ext cx="7848600" cy="2431435"/>
          </a:xfrm>
          <a:prstGeom prst="rect">
            <a:avLst/>
          </a:prstGeom>
        </p:spPr>
        <p:txBody>
          <a:bodyPr wrap="square">
            <a:spAutoFit/>
          </a:bodyPr>
          <a:lstStyle/>
          <a:p>
            <a:r>
              <a:rPr lang="en-US" sz="2400" dirty="0" smtClean="0">
                <a:latin typeface="Cambria" pitchFamily="18" charset="0"/>
              </a:rPr>
              <a:t>Hybrid ESP model which integrates traditional and online teaching </a:t>
            </a:r>
            <a:r>
              <a:rPr lang="en-US" sz="2400" smtClean="0">
                <a:latin typeface="Cambria" pitchFamily="18" charset="0"/>
              </a:rPr>
              <a:t>approaches and combines </a:t>
            </a:r>
            <a:r>
              <a:rPr lang="en-US" sz="2400" dirty="0" smtClean="0">
                <a:latin typeface="Cambria" pitchFamily="18" charset="0"/>
              </a:rPr>
              <a:t>innovative technology with effective personalized teaching is the answer for the military specialists who need English for performing their tasks in an international environment</a:t>
            </a:r>
            <a:endParaRPr lang="bg-BG" sz="2400" dirty="0" smtClean="0">
              <a:latin typeface="Cambria" pitchFamily="18" charset="0"/>
            </a:endParaRPr>
          </a:p>
          <a:p>
            <a:endParaRPr lang="bg-BG" sz="3200" dirty="0"/>
          </a:p>
        </p:txBody>
      </p:sp>
      <p:pic>
        <p:nvPicPr>
          <p:cNvPr id="1026" name="Picture 2" descr="C:\Users\Ivo\Desktop\12.jpg"/>
          <p:cNvPicPr>
            <a:picLocks noChangeAspect="1" noChangeArrowheads="1"/>
          </p:cNvPicPr>
          <p:nvPr/>
        </p:nvPicPr>
        <p:blipFill>
          <a:blip r:embed="rId2" cstate="print"/>
          <a:srcRect/>
          <a:stretch>
            <a:fillRect/>
          </a:stretch>
        </p:blipFill>
        <p:spPr bwMode="auto">
          <a:xfrm>
            <a:off x="990600" y="3657600"/>
            <a:ext cx="7010400"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
            </a:r>
            <a:br>
              <a:rPr lang="bg-BG" dirty="0" smtClean="0"/>
            </a:br>
            <a:endParaRPr lang="en-US" dirty="0"/>
          </a:p>
        </p:txBody>
      </p:sp>
      <p:pic>
        <p:nvPicPr>
          <p:cNvPr id="3" name="Picture 2" descr="C:\Users\Ivo\Desktop\images[6].jpg"/>
          <p:cNvPicPr>
            <a:picLocks noChangeAspect="1" noChangeArrowheads="1"/>
          </p:cNvPicPr>
          <p:nvPr/>
        </p:nvPicPr>
        <p:blipFill>
          <a:blip r:embed="rId2" cstate="print"/>
          <a:srcRect/>
          <a:stretch>
            <a:fillRect/>
          </a:stretch>
        </p:blipFill>
        <p:spPr bwMode="auto">
          <a:xfrm>
            <a:off x="2987824" y="3429000"/>
            <a:ext cx="3184376" cy="2286001"/>
          </a:xfrm>
          <a:prstGeom prst="rect">
            <a:avLst/>
          </a:prstGeom>
          <a:noFill/>
          <a:ln w="9525">
            <a:noFill/>
            <a:miter lim="800000"/>
            <a:headEnd/>
            <a:tailEnd/>
          </a:ln>
        </p:spPr>
      </p:pic>
      <p:sp>
        <p:nvSpPr>
          <p:cNvPr id="4" name="TextBox 3"/>
          <p:cNvSpPr txBox="1"/>
          <p:nvPr/>
        </p:nvSpPr>
        <p:spPr>
          <a:xfrm>
            <a:off x="1219200" y="2133600"/>
            <a:ext cx="5867400" cy="584775"/>
          </a:xfrm>
          <a:prstGeom prst="rect">
            <a:avLst/>
          </a:prstGeom>
          <a:noFill/>
        </p:spPr>
        <p:txBody>
          <a:bodyPr wrap="square" rtlCol="0">
            <a:spAutoFit/>
          </a:bodyPr>
          <a:lstStyle/>
          <a:p>
            <a:pPr algn="ctr"/>
            <a:r>
              <a:rPr lang="en-US" sz="3200" dirty="0" smtClean="0">
                <a:latin typeface="Cambria" pitchFamily="18" charset="0"/>
              </a:rPr>
              <a:t>Thank you for your attention</a:t>
            </a:r>
            <a:r>
              <a:rPr lang="bg-BG" sz="3200" dirty="0" smtClean="0">
                <a:latin typeface="Cambria" pitchFamily="18" charset="0"/>
              </a:rPr>
              <a:t>!</a:t>
            </a:r>
            <a:endParaRPr lang="en-US" sz="3200" dirty="0">
              <a:latin typeface="Cambria" pitchFamily="18" charset="0"/>
            </a:endParaRPr>
          </a:p>
        </p:txBody>
      </p:sp>
      <p:pic>
        <p:nvPicPr>
          <p:cNvPr id="5" name="Picture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2438400" cy="1981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Agenda</a:t>
            </a:r>
            <a:endParaRPr lang="en-US" dirty="0">
              <a:latin typeface="Cambria" pitchFamily="18" charset="0"/>
            </a:endParaRPr>
          </a:p>
        </p:txBody>
      </p:sp>
      <p:sp>
        <p:nvSpPr>
          <p:cNvPr id="3" name="Content Placeholder 2"/>
          <p:cNvSpPr>
            <a:spLocks noGrp="1"/>
          </p:cNvSpPr>
          <p:nvPr>
            <p:ph sz="quarter" idx="1"/>
          </p:nvPr>
        </p:nvSpPr>
        <p:spPr/>
        <p:txBody>
          <a:bodyPr>
            <a:normAutofit/>
          </a:bodyPr>
          <a:lstStyle/>
          <a:p>
            <a:r>
              <a:rPr lang="en-US" dirty="0" smtClean="0">
                <a:latin typeface="Cambria" pitchFamily="18" charset="0"/>
              </a:rPr>
              <a:t>Background</a:t>
            </a:r>
          </a:p>
          <a:p>
            <a:r>
              <a:rPr lang="en-US" dirty="0" smtClean="0">
                <a:latin typeface="Cambria" pitchFamily="18" charset="0"/>
              </a:rPr>
              <a:t>Hybrid learning: a definition</a:t>
            </a:r>
            <a:endParaRPr lang="bg-BG" dirty="0" smtClean="0">
              <a:latin typeface="Cambria" pitchFamily="18" charset="0"/>
            </a:endParaRPr>
          </a:p>
          <a:p>
            <a:r>
              <a:rPr lang="bg-BG" dirty="0" smtClean="0">
                <a:latin typeface="Cambria" pitchFamily="18" charset="0"/>
              </a:rPr>
              <a:t>Face-to-face</a:t>
            </a:r>
            <a:r>
              <a:rPr lang="en-US" dirty="0" smtClean="0">
                <a:latin typeface="Cambria" pitchFamily="18" charset="0"/>
              </a:rPr>
              <a:t> </a:t>
            </a:r>
            <a:r>
              <a:rPr lang="en-US" dirty="0" err="1" smtClean="0">
                <a:latin typeface="Cambria" pitchFamily="18" charset="0"/>
              </a:rPr>
              <a:t>vs</a:t>
            </a:r>
            <a:r>
              <a:rPr lang="en-US" dirty="0" smtClean="0">
                <a:latin typeface="Cambria" pitchFamily="18" charset="0"/>
              </a:rPr>
              <a:t> </a:t>
            </a:r>
            <a:r>
              <a:rPr lang="bg-BG" dirty="0" smtClean="0">
                <a:latin typeface="Cambria" pitchFamily="18" charset="0"/>
              </a:rPr>
              <a:t>Online </a:t>
            </a:r>
            <a:r>
              <a:rPr lang="en-US" dirty="0" smtClean="0">
                <a:latin typeface="Cambria" pitchFamily="18" charset="0"/>
              </a:rPr>
              <a:t>teaching benefits</a:t>
            </a:r>
            <a:endParaRPr lang="bg-BG" dirty="0" smtClean="0">
              <a:latin typeface="Cambria" pitchFamily="18" charset="0"/>
            </a:endParaRPr>
          </a:p>
          <a:p>
            <a:r>
              <a:rPr lang="en-US" dirty="0" smtClean="0">
                <a:latin typeface="Cambria" pitchFamily="18" charset="0"/>
              </a:rPr>
              <a:t>A</a:t>
            </a:r>
            <a:r>
              <a:rPr lang="bg-BG" dirty="0" smtClean="0">
                <a:latin typeface="Cambria" pitchFamily="18" charset="0"/>
              </a:rPr>
              <a:t>dvantages</a:t>
            </a:r>
            <a:r>
              <a:rPr lang="en-US" dirty="0" smtClean="0">
                <a:latin typeface="Cambria" pitchFamily="18" charset="0"/>
              </a:rPr>
              <a:t> of hybrid teaching approaches</a:t>
            </a:r>
            <a:endParaRPr lang="bg-BG" dirty="0" smtClean="0">
              <a:latin typeface="Cambria" pitchFamily="18" charset="0"/>
            </a:endParaRPr>
          </a:p>
          <a:p>
            <a:r>
              <a:rPr lang="bg-BG" dirty="0" smtClean="0">
                <a:latin typeface="Cambria" pitchFamily="18" charset="0"/>
              </a:rPr>
              <a:t>Hybrid </a:t>
            </a:r>
            <a:r>
              <a:rPr lang="en-US" dirty="0" smtClean="0">
                <a:latin typeface="Cambria" pitchFamily="18" charset="0"/>
              </a:rPr>
              <a:t>c</a:t>
            </a:r>
            <a:r>
              <a:rPr lang="bg-BG" dirty="0" smtClean="0">
                <a:latin typeface="Cambria" pitchFamily="18" charset="0"/>
              </a:rPr>
              <a:t>ourse </a:t>
            </a:r>
            <a:r>
              <a:rPr lang="en-US" dirty="0" smtClean="0">
                <a:latin typeface="Cambria" pitchFamily="18" charset="0"/>
              </a:rPr>
              <a:t>d</a:t>
            </a:r>
            <a:r>
              <a:rPr lang="bg-BG" dirty="0" smtClean="0">
                <a:latin typeface="Cambria" pitchFamily="18" charset="0"/>
              </a:rPr>
              <a:t>esign</a:t>
            </a:r>
            <a:r>
              <a:rPr lang="en-US" dirty="0" smtClean="0">
                <a:latin typeface="Cambria" pitchFamily="18" charset="0"/>
              </a:rPr>
              <a:t>: challenges for teachers</a:t>
            </a:r>
          </a:p>
          <a:p>
            <a:r>
              <a:rPr lang="en-US" dirty="0" smtClean="0">
                <a:latin typeface="Cambria" pitchFamily="18" charset="0"/>
              </a:rPr>
              <a:t>Hybrid teaching methods</a:t>
            </a:r>
            <a:endParaRPr lang="bg-BG" dirty="0" smtClean="0">
              <a:latin typeface="Cambria" pitchFamily="18" charset="0"/>
            </a:endParaRPr>
          </a:p>
          <a:p>
            <a:r>
              <a:rPr lang="en-US" dirty="0" smtClean="0">
                <a:latin typeface="Cambria" pitchFamily="18" charset="0"/>
              </a:rPr>
              <a:t>Conclusion</a:t>
            </a:r>
            <a:endParaRPr lang="bg-BG" dirty="0" smtClean="0">
              <a:latin typeface="Cambria" pitchFamily="18" charset="0"/>
            </a:endParaRPr>
          </a:p>
          <a:p>
            <a:pPr>
              <a:buNone/>
            </a:pPr>
            <a:endParaRPr lang="bg-BG"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Cambria" pitchFamily="18" charset="0"/>
              </a:rPr>
              <a:t>Background</a:t>
            </a:r>
            <a:r>
              <a:rPr lang="en-US" dirty="0" smtClean="0"/>
              <a:t/>
            </a:r>
            <a:br>
              <a:rPr lang="en-US" dirty="0" smtClean="0"/>
            </a:br>
            <a:endParaRPr lang="en-US" dirty="0"/>
          </a:p>
        </p:txBody>
      </p:sp>
      <p:sp>
        <p:nvSpPr>
          <p:cNvPr id="3" name="Content Placeholder 2"/>
          <p:cNvSpPr>
            <a:spLocks noGrp="1"/>
          </p:cNvSpPr>
          <p:nvPr>
            <p:ph sz="quarter" idx="1"/>
          </p:nvPr>
        </p:nvSpPr>
        <p:spPr>
          <a:xfrm>
            <a:off x="457200" y="1066800"/>
            <a:ext cx="8229600" cy="5486400"/>
          </a:xfrm>
        </p:spPr>
        <p:txBody>
          <a:bodyPr>
            <a:normAutofit fontScale="85000" lnSpcReduction="20000"/>
          </a:bodyPr>
          <a:lstStyle/>
          <a:p>
            <a:r>
              <a:rPr lang="en-US" dirty="0" smtClean="0">
                <a:latin typeface="Cambria" pitchFamily="18" charset="0"/>
              </a:rPr>
              <a:t>Teaching General and Specialized English (ESP) to the military in Bulgaria</a:t>
            </a:r>
          </a:p>
          <a:p>
            <a:r>
              <a:rPr lang="en-US" dirty="0" smtClean="0">
                <a:latin typeface="Cambria" pitchFamily="18" charset="0"/>
              </a:rPr>
              <a:t>“Digital Natives, Digital Immigrants” Marc </a:t>
            </a:r>
            <a:r>
              <a:rPr lang="en-US" dirty="0" err="1" smtClean="0">
                <a:latin typeface="Cambria" pitchFamily="18" charset="0"/>
              </a:rPr>
              <a:t>Prensky</a:t>
            </a:r>
            <a:endParaRPr lang="en-US" dirty="0" smtClean="0">
              <a:latin typeface="Cambria" pitchFamily="18" charset="0"/>
            </a:endParaRPr>
          </a:p>
          <a:p>
            <a:r>
              <a:rPr lang="en-US" i="1" dirty="0" smtClean="0">
                <a:latin typeface="Cambria" pitchFamily="18" charset="0"/>
              </a:rPr>
              <a:t>The Strategy for Development of the System for English Language Education: </a:t>
            </a:r>
            <a:r>
              <a:rPr lang="en-US" dirty="0" smtClean="0">
                <a:latin typeface="Cambria" pitchFamily="18" charset="0"/>
              </a:rPr>
              <a:t>“English Language Education is a priority and one of the main tools for fulfillment of the national commitment for contributing to NATO capabilities. The System for English Language Education does not exist in isolation, but is affected by many factors, among which are the new missions and tasks for the Armed Forces […], </a:t>
            </a:r>
            <a:r>
              <a:rPr lang="en-US" i="1" dirty="0" smtClean="0">
                <a:latin typeface="Cambria" pitchFamily="18" charset="0"/>
              </a:rPr>
              <a:t>powerful impact of modern technologies</a:t>
            </a:r>
            <a:r>
              <a:rPr lang="en-US" dirty="0" smtClean="0">
                <a:latin typeface="Cambria" pitchFamily="18" charset="0"/>
              </a:rPr>
              <a:t>, etc.” (p.2); “distance and continuous education capabilities are underused” </a:t>
            </a:r>
          </a:p>
          <a:p>
            <a:r>
              <a:rPr lang="en-US" i="1" dirty="0" smtClean="0">
                <a:latin typeface="Cambria" pitchFamily="18" charset="0"/>
              </a:rPr>
              <a:t>Strategy</a:t>
            </a:r>
            <a:r>
              <a:rPr lang="en-US" dirty="0" smtClean="0">
                <a:latin typeface="Cambria" pitchFamily="18" charset="0"/>
              </a:rPr>
              <a:t> goals: of the System for English Language Education are also included among others: development and piloting of new forms of teaching that combine blended and distance learning phases; development of the distance learning system; enhancing English courses’ potential with development of new short blended and/or distance courses.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Hybrid learning: a definition</a:t>
            </a:r>
            <a:endParaRPr lang="bg-BG" dirty="0" smtClean="0">
              <a:latin typeface="Cambria" pitchFamily="18" charset="0"/>
            </a:endParaRPr>
          </a:p>
        </p:txBody>
      </p:sp>
      <p:sp>
        <p:nvSpPr>
          <p:cNvPr id="3" name="Content Placeholder 2"/>
          <p:cNvSpPr>
            <a:spLocks noGrp="1"/>
          </p:cNvSpPr>
          <p:nvPr>
            <p:ph sz="quarter" idx="1"/>
          </p:nvPr>
        </p:nvSpPr>
        <p:spPr>
          <a:xfrm>
            <a:off x="228600" y="1600200"/>
            <a:ext cx="3962400" cy="4800600"/>
          </a:xfrm>
        </p:spPr>
        <p:txBody>
          <a:bodyPr>
            <a:noAutofit/>
          </a:bodyPr>
          <a:lstStyle/>
          <a:p>
            <a:pPr>
              <a:buNone/>
            </a:pPr>
            <a:r>
              <a:rPr lang="en-US" sz="2400" b="1" dirty="0" smtClean="0">
                <a:latin typeface="Cambria" pitchFamily="18" charset="0"/>
              </a:rPr>
              <a:t>hybrid:</a:t>
            </a:r>
            <a:r>
              <a:rPr lang="en-US" sz="2400" b="1" dirty="0" smtClean="0"/>
              <a:t> </a:t>
            </a:r>
            <a:r>
              <a:rPr lang="bg-BG" sz="2400" dirty="0" smtClean="0"/>
              <a:t>a plant</a:t>
            </a:r>
            <a:r>
              <a:rPr lang="en-US" sz="2400" dirty="0" smtClean="0"/>
              <a:t> </a:t>
            </a:r>
            <a:r>
              <a:rPr lang="bg-BG" sz="2400" dirty="0" smtClean="0"/>
              <a:t>or animal that</a:t>
            </a:r>
            <a:r>
              <a:rPr lang="en-US" sz="2400" dirty="0" smtClean="0"/>
              <a:t> </a:t>
            </a:r>
            <a:r>
              <a:rPr lang="bg-BG" sz="2400" dirty="0" smtClean="0"/>
              <a:t>has been produced from two different types of plant or animal, esp</a:t>
            </a:r>
            <a:r>
              <a:rPr lang="en-US" sz="2400" dirty="0" smtClean="0"/>
              <a:t>.</a:t>
            </a:r>
            <a:r>
              <a:rPr lang="bg-BG" sz="2400" dirty="0" smtClean="0"/>
              <a:t> to get better characteristics</a:t>
            </a:r>
            <a:r>
              <a:rPr lang="en-US" sz="2400" dirty="0" smtClean="0"/>
              <a:t>; </a:t>
            </a:r>
            <a:r>
              <a:rPr lang="en-US" sz="2400" dirty="0" smtClean="0">
                <a:latin typeface="Cambria" pitchFamily="18" charset="0"/>
              </a:rPr>
              <a:t>or s</a:t>
            </a:r>
            <a:r>
              <a:rPr lang="bg-BG" sz="2400" dirty="0" smtClean="0">
                <a:latin typeface="Cambria" pitchFamily="18" charset="0"/>
              </a:rPr>
              <a:t>omething that is a mixture of two very different things</a:t>
            </a:r>
            <a:endParaRPr lang="en-US" sz="2400" dirty="0" smtClean="0">
              <a:latin typeface="Cambria" pitchFamily="18" charset="0"/>
            </a:endParaRPr>
          </a:p>
          <a:p>
            <a:pPr>
              <a:buNone/>
            </a:pPr>
            <a:r>
              <a:rPr lang="en-US" sz="2400" b="1" dirty="0" smtClean="0">
                <a:latin typeface="Cambria" pitchFamily="18" charset="0"/>
              </a:rPr>
              <a:t>h</a:t>
            </a:r>
            <a:r>
              <a:rPr lang="bg-BG" sz="2400" b="1" dirty="0" smtClean="0">
                <a:latin typeface="Cambria" pitchFamily="18" charset="0"/>
              </a:rPr>
              <a:t>ybrid learning</a:t>
            </a:r>
            <a:r>
              <a:rPr lang="en-US" sz="2400" b="1" dirty="0" smtClean="0">
                <a:latin typeface="Cambria" pitchFamily="18" charset="0"/>
              </a:rPr>
              <a:t>:</a:t>
            </a:r>
            <a:r>
              <a:rPr lang="bg-BG" sz="2400" dirty="0" smtClean="0">
                <a:latin typeface="Cambria" pitchFamily="18" charset="0"/>
              </a:rPr>
              <a:t> </a:t>
            </a:r>
            <a:r>
              <a:rPr lang="bg-BG" sz="2400" dirty="0" smtClean="0"/>
              <a:t>combin</a:t>
            </a:r>
            <a:r>
              <a:rPr lang="en-US" sz="2400" dirty="0" err="1" smtClean="0">
                <a:latin typeface="Cambria" pitchFamily="18" charset="0"/>
              </a:rPr>
              <a:t>ing</a:t>
            </a:r>
            <a:r>
              <a:rPr lang="en-US" sz="2400" dirty="0" smtClean="0"/>
              <a:t> </a:t>
            </a:r>
            <a:r>
              <a:rPr lang="en-US" sz="2400" dirty="0" smtClean="0">
                <a:latin typeface="Cambria" pitchFamily="18" charset="0"/>
              </a:rPr>
              <a:t>traditional </a:t>
            </a:r>
            <a:r>
              <a:rPr lang="bg-BG" sz="2400" dirty="0" smtClean="0"/>
              <a:t>face-to-face teaching and online teaching into one cohesive experience</a:t>
            </a:r>
            <a:endParaRPr lang="en-US" sz="2400" dirty="0"/>
          </a:p>
        </p:txBody>
      </p:sp>
      <p:pic>
        <p:nvPicPr>
          <p:cNvPr id="6" name="Content Placeholder 5" descr="online class laptop"/>
          <p:cNvPicPr>
            <a:picLocks noGrp="1"/>
          </p:cNvPicPr>
          <p:nvPr>
            <p:ph sz="quarter" idx="2"/>
          </p:nvPr>
        </p:nvPicPr>
        <p:blipFill>
          <a:blip r:embed="rId2" cstate="print"/>
          <a:srcRect/>
          <a:stretch>
            <a:fillRect/>
          </a:stretch>
        </p:blipFill>
        <p:spPr bwMode="auto">
          <a:xfrm>
            <a:off x="4191000" y="3886200"/>
            <a:ext cx="3886200" cy="2682081"/>
          </a:xfrm>
          <a:prstGeom prst="rect">
            <a:avLst/>
          </a:prstGeom>
          <a:noFill/>
          <a:ln w="9525">
            <a:noFill/>
            <a:miter lim="800000"/>
            <a:headEnd/>
            <a:tailEnd/>
          </a:ln>
        </p:spPr>
      </p:pic>
      <p:pic>
        <p:nvPicPr>
          <p:cNvPr id="7" name="Picture 6" descr="https://images.theconversation.com/files/72475/original/image-20150219-28215-gszvio.jpg?ixlib=rb-1.1.0&amp;q=45&amp;auto=format&amp;w=237&amp;fit=clip"/>
          <p:cNvPicPr/>
          <p:nvPr/>
        </p:nvPicPr>
        <p:blipFill>
          <a:blip r:embed="rId3" cstate="print"/>
          <a:srcRect/>
          <a:stretch>
            <a:fillRect/>
          </a:stretch>
        </p:blipFill>
        <p:spPr bwMode="auto">
          <a:xfrm>
            <a:off x="4267200" y="1600200"/>
            <a:ext cx="3581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mbria" pitchFamily="18" charset="0"/>
              </a:rPr>
              <a:t>Face-to-face </a:t>
            </a:r>
            <a:r>
              <a:rPr lang="en-US" dirty="0" err="1" smtClean="0">
                <a:latin typeface="Cambria" pitchFamily="18" charset="0"/>
              </a:rPr>
              <a:t>vs</a:t>
            </a:r>
            <a:r>
              <a:rPr lang="en-US" dirty="0" smtClean="0">
                <a:latin typeface="Cambria" pitchFamily="18" charset="0"/>
              </a:rPr>
              <a:t> online </a:t>
            </a:r>
            <a:endParaRPr lang="en-US" dirty="0">
              <a:latin typeface="Cambria" pitchFamily="18" charset="0"/>
            </a:endParaRPr>
          </a:p>
        </p:txBody>
      </p:sp>
      <p:sp>
        <p:nvSpPr>
          <p:cNvPr id="6" name="Content Placeholder 5"/>
          <p:cNvSpPr>
            <a:spLocks noGrp="1"/>
          </p:cNvSpPr>
          <p:nvPr>
            <p:ph sz="quarter" idx="1"/>
          </p:nvPr>
        </p:nvSpPr>
        <p:spPr/>
        <p:txBody>
          <a:bodyPr/>
          <a:lstStyle/>
          <a:p>
            <a:endParaRPr lang="en-US" dirty="0" smtClean="0">
              <a:latin typeface="Cambria" pitchFamily="18" charset="0"/>
            </a:endParaRPr>
          </a:p>
          <a:p>
            <a:pPr>
              <a:buFont typeface="Wingdings" pitchFamily="2" charset="2"/>
              <a:buChar char="v"/>
            </a:pPr>
            <a:r>
              <a:rPr lang="en-US" dirty="0" smtClean="0">
                <a:latin typeface="Cambria" pitchFamily="18" charset="0"/>
              </a:rPr>
              <a:t>blended learning: 75/25</a:t>
            </a:r>
          </a:p>
          <a:p>
            <a:endParaRPr lang="en-US" dirty="0" smtClean="0">
              <a:latin typeface="Cambria" pitchFamily="18" charset="0"/>
            </a:endParaRPr>
          </a:p>
          <a:p>
            <a:pPr>
              <a:buFont typeface="Wingdings" pitchFamily="2" charset="2"/>
              <a:buChar char="v"/>
            </a:pPr>
            <a:r>
              <a:rPr lang="en-US" dirty="0" smtClean="0">
                <a:latin typeface="Cambria" pitchFamily="18" charset="0"/>
              </a:rPr>
              <a:t>hybrid learning: 50/50 or </a:t>
            </a:r>
          </a:p>
          <a:p>
            <a:pPr>
              <a:buNone/>
            </a:pPr>
            <a:r>
              <a:rPr lang="en-US" dirty="0" smtClean="0">
                <a:latin typeface="Cambria" pitchFamily="18" charset="0"/>
              </a:rPr>
              <a:t>“</a:t>
            </a:r>
            <a:r>
              <a:rPr lang="bg-BG" dirty="0" smtClean="0">
                <a:latin typeface="Cambria" pitchFamily="18" charset="0"/>
              </a:rPr>
              <a:t>courses in which a significant portion of the learning activities have been moved online, and time traditionally spent in the classroom is reduced but not eliminated</a:t>
            </a:r>
            <a:r>
              <a:rPr lang="en-US" dirty="0" smtClean="0">
                <a:latin typeface="Cambria" pitchFamily="18" charset="0"/>
              </a:rPr>
              <a:t>”, i.e. h</a:t>
            </a:r>
            <a:r>
              <a:rPr lang="bg-BG" dirty="0" smtClean="0">
                <a:latin typeface="Cambria" pitchFamily="18" charset="0"/>
              </a:rPr>
              <a:t>ybrid</a:t>
            </a:r>
            <a:r>
              <a:rPr lang="en-US" dirty="0" smtClean="0">
                <a:latin typeface="Cambria" pitchFamily="18" charset="0"/>
              </a:rPr>
              <a:t> learning is done mostly online.</a:t>
            </a:r>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8077200" cy="868362"/>
          </a:xfrm>
        </p:spPr>
        <p:txBody>
          <a:bodyPr>
            <a:noAutofit/>
          </a:bodyPr>
          <a:lstStyle/>
          <a:p>
            <a:r>
              <a:rPr lang="en-US" sz="3600" dirty="0" smtClean="0">
                <a:latin typeface="Cambria" pitchFamily="18" charset="0"/>
              </a:rPr>
              <a:t/>
            </a:r>
            <a:br>
              <a:rPr lang="en-US" sz="3600" dirty="0" smtClean="0">
                <a:latin typeface="Cambria" pitchFamily="18" charset="0"/>
              </a:rPr>
            </a:br>
            <a:r>
              <a:rPr lang="en-US" sz="3600" dirty="0" smtClean="0">
                <a:latin typeface="Cambria" pitchFamily="18" charset="0"/>
              </a:rPr>
              <a:t/>
            </a:r>
            <a:br>
              <a:rPr lang="en-US" sz="3600" dirty="0" smtClean="0">
                <a:latin typeface="Cambria" pitchFamily="18" charset="0"/>
              </a:rPr>
            </a:br>
            <a:r>
              <a:rPr lang="en-US" sz="3600" dirty="0" smtClean="0">
                <a:latin typeface="Cambria" pitchFamily="18" charset="0"/>
              </a:rPr>
              <a:t/>
            </a:r>
            <a:br>
              <a:rPr lang="en-US" sz="3600" dirty="0" smtClean="0">
                <a:latin typeface="Cambria" pitchFamily="18" charset="0"/>
              </a:rPr>
            </a:br>
            <a:r>
              <a:rPr lang="en-US" sz="3600" dirty="0" smtClean="0">
                <a:latin typeface="Cambria" pitchFamily="18" charset="0"/>
              </a:rPr>
              <a:t/>
            </a:r>
            <a:br>
              <a:rPr lang="en-US" sz="3600" dirty="0" smtClean="0">
                <a:latin typeface="Cambria" pitchFamily="18" charset="0"/>
              </a:rPr>
            </a:br>
            <a:r>
              <a:rPr lang="bg-BG" sz="3600" b="1" dirty="0" smtClean="0">
                <a:latin typeface="Cambria" pitchFamily="18" charset="0"/>
              </a:rPr>
              <a:t>Face-to-face</a:t>
            </a:r>
            <a:r>
              <a:rPr lang="en-US" sz="3600" b="1" dirty="0" smtClean="0">
                <a:latin typeface="Cambria" pitchFamily="18" charset="0"/>
              </a:rPr>
              <a:t> </a:t>
            </a:r>
            <a:r>
              <a:rPr lang="en-US" sz="3600" b="1" dirty="0" err="1" smtClean="0">
                <a:latin typeface="Cambria" pitchFamily="18" charset="0"/>
              </a:rPr>
              <a:t>vs</a:t>
            </a:r>
            <a:r>
              <a:rPr lang="en-US" sz="3600" b="1" dirty="0" smtClean="0">
                <a:latin typeface="Cambria" pitchFamily="18" charset="0"/>
              </a:rPr>
              <a:t> </a:t>
            </a:r>
            <a:r>
              <a:rPr lang="bg-BG" sz="3600" b="1" dirty="0" smtClean="0">
                <a:latin typeface="Cambria" pitchFamily="18" charset="0"/>
              </a:rPr>
              <a:t>Online </a:t>
            </a:r>
            <a:r>
              <a:rPr lang="en-US" sz="3200" b="1" dirty="0" smtClean="0">
                <a:latin typeface="Cambria" pitchFamily="18" charset="0"/>
              </a:rPr>
              <a:t>teaching benefits</a:t>
            </a:r>
            <a:endParaRPr lang="bg-BG" sz="3600" b="1" dirty="0">
              <a:latin typeface="Cambria" pitchFamily="18" charset="0"/>
            </a:endParaRPr>
          </a:p>
        </p:txBody>
      </p:sp>
      <p:sp>
        <p:nvSpPr>
          <p:cNvPr id="10" name="Content Placeholder 9"/>
          <p:cNvSpPr>
            <a:spLocks noGrp="1"/>
          </p:cNvSpPr>
          <p:nvPr>
            <p:ph sz="quarter" idx="1"/>
          </p:nvPr>
        </p:nvSpPr>
        <p:spPr>
          <a:xfrm>
            <a:off x="457200" y="1600200"/>
            <a:ext cx="4038600" cy="4800600"/>
          </a:xfrm>
        </p:spPr>
        <p:txBody>
          <a:bodyPr>
            <a:normAutofit fontScale="47500" lnSpcReduction="20000"/>
          </a:bodyPr>
          <a:lstStyle/>
          <a:p>
            <a:pPr>
              <a:buNone/>
            </a:pPr>
            <a:r>
              <a:rPr lang="en-US" dirty="0" smtClean="0"/>
              <a:t>     </a:t>
            </a:r>
            <a:r>
              <a:rPr lang="bg-BG" sz="4200" b="1" dirty="0" smtClean="0">
                <a:latin typeface="Cambria" pitchFamily="18" charset="0"/>
              </a:rPr>
              <a:t>Face-to-face </a:t>
            </a:r>
            <a:r>
              <a:rPr lang="en-US" sz="4200" b="1" dirty="0" smtClean="0">
                <a:latin typeface="Cambria" pitchFamily="18" charset="0"/>
              </a:rPr>
              <a:t>teaching benefits</a:t>
            </a:r>
          </a:p>
          <a:p>
            <a:r>
              <a:rPr lang="en-US" sz="4200" dirty="0" smtClean="0">
                <a:latin typeface="Cambria" pitchFamily="18" charset="0"/>
              </a:rPr>
              <a:t>Human contact</a:t>
            </a:r>
            <a:r>
              <a:rPr lang="bg-BG" sz="4200" dirty="0" smtClean="0">
                <a:latin typeface="Cambria" pitchFamily="18" charset="0"/>
              </a:rPr>
              <a:t> and support </a:t>
            </a:r>
          </a:p>
          <a:p>
            <a:r>
              <a:rPr lang="bg-BG" sz="4200" dirty="0" smtClean="0">
                <a:latin typeface="Cambria" pitchFamily="18" charset="0"/>
              </a:rPr>
              <a:t>Nonverbal communication </a:t>
            </a:r>
          </a:p>
          <a:p>
            <a:r>
              <a:rPr lang="en-US" sz="4200" dirty="0" smtClean="0">
                <a:latin typeface="Cambria" pitchFamily="18" charset="0"/>
              </a:rPr>
              <a:t>Discussing, assigning tasks </a:t>
            </a:r>
            <a:endParaRPr lang="bg-BG" sz="4200" dirty="0" smtClean="0">
              <a:latin typeface="Cambria" pitchFamily="18" charset="0"/>
            </a:endParaRPr>
          </a:p>
          <a:p>
            <a:r>
              <a:rPr lang="bg-BG" sz="4200" dirty="0" smtClean="0">
                <a:latin typeface="Cambria" pitchFamily="18" charset="0"/>
              </a:rPr>
              <a:t>Negotiating expectations and responsibilities </a:t>
            </a:r>
          </a:p>
          <a:p>
            <a:r>
              <a:rPr lang="bg-BG" sz="4200" dirty="0" smtClean="0">
                <a:latin typeface="Cambria" pitchFamily="18" charset="0"/>
              </a:rPr>
              <a:t>Diagnosing students’ conceptual problems and providing immediate feedback </a:t>
            </a:r>
          </a:p>
          <a:p>
            <a:r>
              <a:rPr lang="bg-BG" sz="4200" dirty="0" smtClean="0">
                <a:latin typeface="Cambria" pitchFamily="18" charset="0"/>
              </a:rPr>
              <a:t>Brainstorming </a:t>
            </a:r>
          </a:p>
          <a:p>
            <a:r>
              <a:rPr lang="en-US" sz="4200" dirty="0" smtClean="0">
                <a:latin typeface="Cambria" pitchFamily="18" charset="0"/>
              </a:rPr>
              <a:t>Developing s</a:t>
            </a:r>
            <a:r>
              <a:rPr lang="bg-BG" sz="4200" dirty="0" smtClean="0">
                <a:latin typeface="Cambria" pitchFamily="18" charset="0"/>
              </a:rPr>
              <a:t>tudent</a:t>
            </a:r>
            <a:r>
              <a:rPr lang="en-US" sz="4200" dirty="0" smtClean="0">
                <a:latin typeface="Cambria" pitchFamily="18" charset="0"/>
              </a:rPr>
              <a:t>’s debating skills </a:t>
            </a:r>
            <a:endParaRPr lang="bg-BG" sz="4200" dirty="0" smtClean="0">
              <a:latin typeface="Cambria" pitchFamily="18" charset="0"/>
            </a:endParaRPr>
          </a:p>
          <a:p>
            <a:r>
              <a:rPr lang="en-US" sz="4200" dirty="0" smtClean="0">
                <a:latin typeface="Cambria" pitchFamily="18" charset="0"/>
              </a:rPr>
              <a:t>Developing s</a:t>
            </a:r>
            <a:r>
              <a:rPr lang="bg-BG" sz="4200" dirty="0" smtClean="0">
                <a:latin typeface="Cambria" pitchFamily="18" charset="0"/>
              </a:rPr>
              <a:t>tudent</a:t>
            </a:r>
            <a:r>
              <a:rPr lang="en-US" sz="4200" dirty="0" smtClean="0">
                <a:latin typeface="Cambria" pitchFamily="18" charset="0"/>
              </a:rPr>
              <a:t>’s presentation skills </a:t>
            </a:r>
            <a:endParaRPr lang="bg-BG" sz="4200" dirty="0" smtClean="0">
              <a:latin typeface="Cambria" pitchFamily="18" charset="0"/>
            </a:endParaRPr>
          </a:p>
          <a:p>
            <a:endParaRPr lang="bg-BG" dirty="0"/>
          </a:p>
        </p:txBody>
      </p:sp>
      <p:sp>
        <p:nvSpPr>
          <p:cNvPr id="9" name="Content Placeholder 8"/>
          <p:cNvSpPr>
            <a:spLocks noGrp="1"/>
          </p:cNvSpPr>
          <p:nvPr>
            <p:ph sz="quarter" idx="2"/>
          </p:nvPr>
        </p:nvSpPr>
        <p:spPr>
          <a:xfrm>
            <a:off x="4648200" y="1600200"/>
            <a:ext cx="4038600" cy="4953000"/>
          </a:xfrm>
        </p:spPr>
        <p:txBody>
          <a:bodyPr>
            <a:normAutofit fontScale="47500" lnSpcReduction="20000"/>
          </a:bodyPr>
          <a:lstStyle/>
          <a:p>
            <a:pPr>
              <a:buNone/>
            </a:pPr>
            <a:r>
              <a:rPr lang="en-US" b="1" dirty="0" smtClean="0"/>
              <a:t>     </a:t>
            </a:r>
            <a:r>
              <a:rPr lang="bg-BG" sz="4000" b="1" dirty="0" smtClean="0">
                <a:latin typeface="Cambria" pitchFamily="18" charset="0"/>
              </a:rPr>
              <a:t>Online </a:t>
            </a:r>
            <a:r>
              <a:rPr lang="en-US" sz="4000" b="1" dirty="0" smtClean="0">
                <a:latin typeface="Cambria" pitchFamily="18" charset="0"/>
              </a:rPr>
              <a:t>teaching benefits</a:t>
            </a:r>
          </a:p>
          <a:p>
            <a:r>
              <a:rPr lang="en-US" sz="4000" dirty="0" smtClean="0">
                <a:latin typeface="Cambria" pitchFamily="18" charset="0"/>
              </a:rPr>
              <a:t>Flexibility in time management; s</a:t>
            </a:r>
            <a:r>
              <a:rPr lang="bg-BG" sz="4000" dirty="0" smtClean="0">
                <a:latin typeface="Cambria" pitchFamily="18" charset="0"/>
              </a:rPr>
              <a:t>elf-paced learning and practice </a:t>
            </a:r>
          </a:p>
          <a:p>
            <a:r>
              <a:rPr lang="bg-BG" sz="4000" dirty="0" smtClean="0">
                <a:latin typeface="Cambria" pitchFamily="18" charset="0"/>
              </a:rPr>
              <a:t>Broader participation in discussions</a:t>
            </a:r>
          </a:p>
          <a:p>
            <a:r>
              <a:rPr lang="bg-BG" sz="4000" dirty="0" smtClean="0">
                <a:latin typeface="Cambria" pitchFamily="18" charset="0"/>
              </a:rPr>
              <a:t>Sustaining group cohesion, collaboration, and support </a:t>
            </a:r>
          </a:p>
          <a:p>
            <a:r>
              <a:rPr lang="bg-BG" sz="4000" dirty="0" smtClean="0">
                <a:latin typeface="Cambria" pitchFamily="18" charset="0"/>
              </a:rPr>
              <a:t>Reflective, on-task discourse maintaining students’ sense of autonomy</a:t>
            </a:r>
          </a:p>
          <a:p>
            <a:r>
              <a:rPr lang="bg-BG" sz="4000" dirty="0" smtClean="0">
                <a:latin typeface="Cambria" pitchFamily="18" charset="0"/>
              </a:rPr>
              <a:t>Critical analysis </a:t>
            </a:r>
            <a:r>
              <a:rPr lang="en-US" sz="4000" dirty="0" smtClean="0">
                <a:latin typeface="Cambria" pitchFamily="18" charset="0"/>
              </a:rPr>
              <a:t>and greater student </a:t>
            </a:r>
            <a:r>
              <a:rPr lang="bg-BG" sz="4000" dirty="0" smtClean="0">
                <a:latin typeface="Cambria" pitchFamily="18" charset="0"/>
              </a:rPr>
              <a:t>responsibility </a:t>
            </a:r>
          </a:p>
          <a:p>
            <a:r>
              <a:rPr lang="bg-BG" sz="4000" dirty="0" smtClean="0">
                <a:latin typeface="Cambria" pitchFamily="18" charset="0"/>
              </a:rPr>
              <a:t>Self-assessment quizzes with feedback </a:t>
            </a:r>
          </a:p>
          <a:p>
            <a:r>
              <a:rPr lang="bg-BG" sz="4000" dirty="0" smtClean="0">
                <a:latin typeface="Cambria" pitchFamily="18" charset="0"/>
              </a:rPr>
              <a:t>Automatic grading of multiple choice, T/F, fill-in-the-blank tests </a:t>
            </a:r>
          </a:p>
          <a:p>
            <a:r>
              <a:rPr lang="en-US" sz="4000" dirty="0" smtClean="0">
                <a:latin typeface="Cambria" pitchFamily="18" charset="0"/>
              </a:rPr>
              <a:t>C</a:t>
            </a:r>
            <a:r>
              <a:rPr lang="bg-BG" sz="4000" dirty="0" smtClean="0">
                <a:latin typeface="Cambria" pitchFamily="18" charset="0"/>
              </a:rPr>
              <a:t>hunking content into modules</a:t>
            </a:r>
          </a:p>
          <a:p>
            <a:pPr>
              <a:buNone/>
            </a:pPr>
            <a:endParaRPr lang="bg-BG"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lgn="ctr"/>
            <a:r>
              <a:rPr lang="en-US" dirty="0" smtClean="0">
                <a:latin typeface="Cambria" pitchFamily="18" charset="0"/>
              </a:rPr>
              <a:t>A</a:t>
            </a:r>
            <a:r>
              <a:rPr lang="bg-BG" dirty="0" smtClean="0">
                <a:latin typeface="Cambria" pitchFamily="18" charset="0"/>
              </a:rPr>
              <a:t>dvantages</a:t>
            </a:r>
            <a:r>
              <a:rPr lang="en-US" dirty="0" smtClean="0">
                <a:latin typeface="Cambria" pitchFamily="18" charset="0"/>
              </a:rPr>
              <a:t> for students </a:t>
            </a:r>
            <a:r>
              <a:rPr lang="bg-BG" dirty="0" smtClean="0"/>
              <a:t/>
            </a:r>
            <a:br>
              <a:rPr lang="bg-BG" dirty="0" smtClean="0"/>
            </a:br>
            <a:endParaRPr lang="en-US" dirty="0"/>
          </a:p>
        </p:txBody>
      </p:sp>
      <p:sp>
        <p:nvSpPr>
          <p:cNvPr id="7" name="Content Placeholder 6"/>
          <p:cNvSpPr>
            <a:spLocks noGrp="1"/>
          </p:cNvSpPr>
          <p:nvPr>
            <p:ph sz="quarter" idx="1"/>
          </p:nvPr>
        </p:nvSpPr>
        <p:spPr>
          <a:xfrm>
            <a:off x="457200" y="1371600"/>
            <a:ext cx="4038600" cy="4754563"/>
          </a:xfrm>
        </p:spPr>
        <p:txBody>
          <a:bodyPr>
            <a:noAutofit/>
          </a:bodyPr>
          <a:lstStyle/>
          <a:p>
            <a:pPr>
              <a:buFont typeface="Wingdings" pitchFamily="2" charset="2"/>
              <a:buChar char="v"/>
            </a:pPr>
            <a:r>
              <a:rPr lang="en-US" sz="2000" b="1" dirty="0" smtClean="0">
                <a:latin typeface="Cambria" pitchFamily="18" charset="0"/>
              </a:rPr>
              <a:t>Flexibility</a:t>
            </a:r>
          </a:p>
          <a:p>
            <a:pPr>
              <a:buNone/>
            </a:pPr>
            <a:r>
              <a:rPr lang="en-US" sz="2000" dirty="0" smtClean="0">
                <a:latin typeface="Cambria" pitchFamily="18" charset="0"/>
                <a:sym typeface="Wingdings" pitchFamily="2" charset="2"/>
              </a:rPr>
              <a:t></a:t>
            </a:r>
            <a:r>
              <a:rPr lang="en-US" sz="2000" dirty="0" smtClean="0">
                <a:latin typeface="Cambria" pitchFamily="18" charset="0"/>
              </a:rPr>
              <a:t> students can watch a video or listen to a listening task many times</a:t>
            </a:r>
          </a:p>
          <a:p>
            <a:pPr>
              <a:buNone/>
            </a:pPr>
            <a:r>
              <a:rPr lang="en-US" sz="2000" dirty="0" smtClean="0">
                <a:latin typeface="Cambria" pitchFamily="18" charset="0"/>
                <a:sym typeface="Wingdings" pitchFamily="2" charset="2"/>
              </a:rPr>
              <a:t></a:t>
            </a:r>
            <a:r>
              <a:rPr lang="bg-BG" sz="2000" dirty="0" smtClean="0">
                <a:latin typeface="Cambria" pitchFamily="18" charset="0"/>
              </a:rPr>
              <a:t>students </a:t>
            </a:r>
            <a:r>
              <a:rPr lang="en-US" sz="2000" dirty="0" smtClean="0">
                <a:latin typeface="Cambria" pitchFamily="18" charset="0"/>
              </a:rPr>
              <a:t>access study materials  anywhere anytime </a:t>
            </a:r>
          </a:p>
          <a:p>
            <a:pPr>
              <a:buNone/>
            </a:pPr>
            <a:r>
              <a:rPr lang="en-US" sz="2000" dirty="0" smtClean="0">
                <a:latin typeface="Cambria" pitchFamily="18" charset="0"/>
                <a:sym typeface="Wingdings" pitchFamily="2" charset="2"/>
              </a:rPr>
              <a:t></a:t>
            </a:r>
            <a:r>
              <a:rPr lang="bg-BG" sz="2000" dirty="0" smtClean="0">
                <a:latin typeface="Cambria" pitchFamily="18" charset="0"/>
              </a:rPr>
              <a:t>complete online assignments</a:t>
            </a:r>
            <a:r>
              <a:rPr lang="en-US" sz="2000" dirty="0" smtClean="0">
                <a:latin typeface="Cambria" pitchFamily="18" charset="0"/>
              </a:rPr>
              <a:t> </a:t>
            </a:r>
          </a:p>
          <a:p>
            <a:pPr>
              <a:buNone/>
            </a:pPr>
            <a:r>
              <a:rPr lang="en-US" sz="2000" dirty="0" smtClean="0">
                <a:latin typeface="Cambria" pitchFamily="18" charset="0"/>
                <a:sym typeface="Wingdings" pitchFamily="2" charset="2"/>
              </a:rPr>
              <a:t> </a:t>
            </a:r>
            <a:r>
              <a:rPr lang="bg-BG" sz="2000" dirty="0" smtClean="0">
                <a:latin typeface="Cambria" pitchFamily="18" charset="0"/>
              </a:rPr>
              <a:t>online assignments are posted to asynchronous discussion forums for online discussion</a:t>
            </a:r>
            <a:r>
              <a:rPr lang="en-US" sz="2000" dirty="0" smtClean="0">
                <a:latin typeface="Cambria" pitchFamily="18" charset="0"/>
              </a:rPr>
              <a:t> and students comment, advise, argue and get actively engaged in the topic. </a:t>
            </a:r>
          </a:p>
          <a:p>
            <a:pPr>
              <a:buNone/>
            </a:pPr>
            <a:endParaRPr lang="en-US" sz="1800" dirty="0" smtClean="0"/>
          </a:p>
        </p:txBody>
      </p:sp>
      <p:sp>
        <p:nvSpPr>
          <p:cNvPr id="9" name="Content Placeholder 8"/>
          <p:cNvSpPr>
            <a:spLocks noGrp="1"/>
          </p:cNvSpPr>
          <p:nvPr>
            <p:ph sz="quarter" idx="2"/>
          </p:nvPr>
        </p:nvSpPr>
        <p:spPr/>
        <p:txBody>
          <a:bodyPr/>
          <a:lstStyle/>
          <a:p>
            <a:endParaRPr lang="bg-BG"/>
          </a:p>
        </p:txBody>
      </p:sp>
      <p:pic>
        <p:nvPicPr>
          <p:cNvPr id="1027" name="Picture 3" descr="C:\Users\v.georgieva\Desktop\student-laptop-768x512.jpg"/>
          <p:cNvPicPr>
            <a:picLocks noChangeAspect="1" noChangeArrowheads="1"/>
          </p:cNvPicPr>
          <p:nvPr/>
        </p:nvPicPr>
        <p:blipFill>
          <a:blip r:embed="rId2" cstate="print"/>
          <a:srcRect/>
          <a:stretch>
            <a:fillRect/>
          </a:stretch>
        </p:blipFill>
        <p:spPr bwMode="auto">
          <a:xfrm>
            <a:off x="4724400" y="1600200"/>
            <a:ext cx="3962400" cy="3352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ctr"/>
            <a:r>
              <a:rPr lang="en-US" dirty="0" smtClean="0">
                <a:latin typeface="Cambria" pitchFamily="18" charset="0"/>
              </a:rPr>
              <a:t>A</a:t>
            </a:r>
            <a:r>
              <a:rPr lang="bg-BG" dirty="0" smtClean="0">
                <a:latin typeface="Cambria" pitchFamily="18" charset="0"/>
              </a:rPr>
              <a:t>dvantages</a:t>
            </a:r>
            <a:r>
              <a:rPr lang="en-US" dirty="0" smtClean="0">
                <a:latin typeface="Cambria" pitchFamily="18" charset="0"/>
              </a:rPr>
              <a:t> for students Cont’d</a:t>
            </a:r>
            <a:endParaRPr lang="bg-BG" dirty="0"/>
          </a:p>
        </p:txBody>
      </p:sp>
      <p:sp>
        <p:nvSpPr>
          <p:cNvPr id="3" name="Content Placeholder 2"/>
          <p:cNvSpPr>
            <a:spLocks noGrp="1"/>
          </p:cNvSpPr>
          <p:nvPr>
            <p:ph sz="quarter" idx="1"/>
          </p:nvPr>
        </p:nvSpPr>
        <p:spPr>
          <a:xfrm>
            <a:off x="228600" y="1143000"/>
            <a:ext cx="4724400" cy="5334000"/>
          </a:xfrm>
        </p:spPr>
        <p:txBody>
          <a:bodyPr>
            <a:normAutofit fontScale="55000" lnSpcReduction="20000"/>
          </a:bodyPr>
          <a:lstStyle/>
          <a:p>
            <a:pPr>
              <a:buFont typeface="Wingdings" pitchFamily="2" charset="2"/>
              <a:buChar char="v"/>
            </a:pPr>
            <a:endParaRPr lang="bg-BG" b="1" dirty="0" smtClean="0"/>
          </a:p>
          <a:p>
            <a:pPr>
              <a:buFont typeface="Wingdings" pitchFamily="2" charset="2"/>
              <a:buChar char="v"/>
            </a:pPr>
            <a:r>
              <a:rPr lang="en-US" sz="5000" b="1" dirty="0" smtClean="0">
                <a:latin typeface="Cambria" pitchFamily="18" charset="0"/>
              </a:rPr>
              <a:t>S</a:t>
            </a:r>
            <a:r>
              <a:rPr lang="bg-BG" sz="5000" b="1" dirty="0" smtClean="0">
                <a:latin typeface="Cambria" pitchFamily="18" charset="0"/>
              </a:rPr>
              <a:t>tudents</a:t>
            </a:r>
            <a:r>
              <a:rPr lang="en-US" sz="5000" b="1" dirty="0" smtClean="0">
                <a:latin typeface="Cambria" pitchFamily="18" charset="0"/>
              </a:rPr>
              <a:t> interact  and collaborate</a:t>
            </a:r>
            <a:endParaRPr lang="en-US" sz="5000" dirty="0" smtClean="0">
              <a:latin typeface="Cambria" pitchFamily="18" charset="0"/>
            </a:endParaRPr>
          </a:p>
          <a:p>
            <a:pPr>
              <a:buNone/>
            </a:pPr>
            <a:r>
              <a:rPr lang="en-US" sz="5000" dirty="0" smtClean="0">
                <a:latin typeface="Cambria" pitchFamily="18" charset="0"/>
              </a:rPr>
              <a:t>Activity: s</a:t>
            </a:r>
            <a:r>
              <a:rPr lang="bg-BG" sz="5000" dirty="0" smtClean="0">
                <a:latin typeface="Cambria" pitchFamily="18" charset="0"/>
              </a:rPr>
              <a:t>tudents prepare </a:t>
            </a:r>
            <a:r>
              <a:rPr lang="en-US" sz="5000" dirty="0" smtClean="0">
                <a:latin typeface="Cambria" pitchFamily="18" charset="0"/>
              </a:rPr>
              <a:t>a </a:t>
            </a:r>
            <a:r>
              <a:rPr lang="bg-BG" sz="5000" b="1" i="1" dirty="0" smtClean="0">
                <a:latin typeface="Cambria" pitchFamily="18" charset="0"/>
              </a:rPr>
              <a:t>project</a:t>
            </a:r>
            <a:r>
              <a:rPr lang="bg-BG" sz="5000" dirty="0" smtClean="0">
                <a:latin typeface="Cambria" pitchFamily="18" charset="0"/>
              </a:rPr>
              <a:t> online, post </a:t>
            </a:r>
            <a:r>
              <a:rPr lang="en-US" sz="5000" dirty="0" smtClean="0">
                <a:latin typeface="Cambria" pitchFamily="18" charset="0"/>
              </a:rPr>
              <a:t>it</a:t>
            </a:r>
            <a:r>
              <a:rPr lang="bg-BG" sz="5000" dirty="0" smtClean="0">
                <a:latin typeface="Cambria" pitchFamily="18" charset="0"/>
              </a:rPr>
              <a:t> to </a:t>
            </a:r>
            <a:r>
              <a:rPr lang="en-US" sz="5000" dirty="0" smtClean="0">
                <a:latin typeface="Cambria" pitchFamily="18" charset="0"/>
              </a:rPr>
              <a:t>the university platform’s </a:t>
            </a:r>
            <a:r>
              <a:rPr lang="bg-BG" sz="5000" dirty="0" smtClean="0">
                <a:latin typeface="Cambria" pitchFamily="18" charset="0"/>
              </a:rPr>
              <a:t>discussion forum for debate and revision, </a:t>
            </a:r>
            <a:r>
              <a:rPr lang="en-US" sz="5000" dirty="0" smtClean="0">
                <a:latin typeface="Cambria" pitchFamily="18" charset="0"/>
              </a:rPr>
              <a:t>and </a:t>
            </a:r>
            <a:r>
              <a:rPr lang="bg-BG" sz="5000" dirty="0" smtClean="0">
                <a:latin typeface="Cambria" pitchFamily="18" charset="0"/>
              </a:rPr>
              <a:t>then present </a:t>
            </a:r>
            <a:r>
              <a:rPr lang="en-US" sz="5000" dirty="0" smtClean="0">
                <a:latin typeface="Cambria" pitchFamily="18" charset="0"/>
              </a:rPr>
              <a:t>it</a:t>
            </a:r>
            <a:r>
              <a:rPr lang="bg-BG" sz="5000" dirty="0" smtClean="0">
                <a:latin typeface="Cambria" pitchFamily="18" charset="0"/>
              </a:rPr>
              <a:t> in the face-to-face class for final discussion and assessment</a:t>
            </a:r>
            <a:endParaRPr lang="en-US" sz="5000" dirty="0" smtClean="0">
              <a:latin typeface="Cambria" pitchFamily="18" charset="0"/>
            </a:endParaRPr>
          </a:p>
          <a:p>
            <a:pPr>
              <a:buFont typeface="Wingdings" pitchFamily="2" charset="2"/>
              <a:buChar char="v"/>
            </a:pPr>
            <a:r>
              <a:rPr lang="en-US" sz="5000" b="1" dirty="0" smtClean="0">
                <a:latin typeface="Cambria" pitchFamily="18" charset="0"/>
              </a:rPr>
              <a:t>P</a:t>
            </a:r>
            <a:r>
              <a:rPr lang="bg-BG" sz="5000" b="1" dirty="0" smtClean="0">
                <a:latin typeface="Cambria" pitchFamily="18" charset="0"/>
              </a:rPr>
              <a:t>ersonalised learning</a:t>
            </a:r>
            <a:endParaRPr lang="en-US" sz="5000" b="1" dirty="0" smtClean="0">
              <a:latin typeface="Cambria" pitchFamily="18" charset="0"/>
            </a:endParaRPr>
          </a:p>
          <a:p>
            <a:pPr>
              <a:buFont typeface="Wingdings" pitchFamily="2" charset="2"/>
              <a:buChar char="v"/>
            </a:pPr>
            <a:r>
              <a:rPr lang="en-US" sz="5000" b="1" dirty="0" err="1" smtClean="0">
                <a:latin typeface="Cambria" pitchFamily="18" charset="0"/>
              </a:rPr>
              <a:t>Personalised</a:t>
            </a:r>
            <a:r>
              <a:rPr lang="en-US" sz="5000" dirty="0" smtClean="0">
                <a:latin typeface="Cambria" pitchFamily="18" charset="0"/>
              </a:rPr>
              <a:t> </a:t>
            </a:r>
            <a:r>
              <a:rPr lang="bg-BG" sz="5000" b="1" dirty="0" smtClean="0">
                <a:latin typeface="Cambria" pitchFamily="18" charset="0"/>
              </a:rPr>
              <a:t>feedback</a:t>
            </a:r>
            <a:endParaRPr lang="en-US" sz="5000" b="1" dirty="0" smtClean="0">
              <a:latin typeface="Cambria" pitchFamily="18" charset="0"/>
            </a:endParaRPr>
          </a:p>
          <a:p>
            <a:pPr>
              <a:buFont typeface="Wingdings" pitchFamily="2" charset="2"/>
              <a:buChar char="v"/>
            </a:pPr>
            <a:r>
              <a:rPr lang="en-US" sz="5100" b="1" dirty="0" smtClean="0">
                <a:latin typeface="Cambria" pitchFamily="18" charset="0"/>
              </a:rPr>
              <a:t>Advice and support to Sts</a:t>
            </a:r>
          </a:p>
          <a:p>
            <a:endParaRPr lang="bg-BG"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5257800" y="1447800"/>
            <a:ext cx="3428999" cy="44195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8077200" cy="1143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bg-BG" dirty="0" smtClean="0"/>
              <a:t/>
            </a:r>
            <a:br>
              <a:rPr lang="bg-BG" dirty="0" smtClean="0"/>
            </a:br>
            <a:r>
              <a:rPr lang="bg-BG" sz="4400" dirty="0" smtClean="0">
                <a:latin typeface="Cambria" pitchFamily="18" charset="0"/>
              </a:rPr>
              <a:t>Hybrid </a:t>
            </a:r>
            <a:r>
              <a:rPr lang="en-US" sz="4400" dirty="0" smtClean="0">
                <a:latin typeface="Cambria" pitchFamily="18" charset="0"/>
              </a:rPr>
              <a:t>c</a:t>
            </a:r>
            <a:r>
              <a:rPr lang="bg-BG" sz="4400" dirty="0" smtClean="0">
                <a:latin typeface="Cambria" pitchFamily="18" charset="0"/>
              </a:rPr>
              <a:t>ourse </a:t>
            </a:r>
            <a:r>
              <a:rPr lang="en-US" sz="4400" dirty="0" smtClean="0">
                <a:latin typeface="Cambria" pitchFamily="18" charset="0"/>
              </a:rPr>
              <a:t>d</a:t>
            </a:r>
            <a:r>
              <a:rPr lang="bg-BG" sz="4400" dirty="0" smtClean="0">
                <a:latin typeface="Cambria" pitchFamily="18" charset="0"/>
              </a:rPr>
              <a:t>esign</a:t>
            </a:r>
            <a:r>
              <a:rPr lang="en-US" sz="4400" dirty="0" smtClean="0">
                <a:latin typeface="Cambria" pitchFamily="18" charset="0"/>
              </a:rPr>
              <a:t>: challenges for teachers</a:t>
            </a:r>
            <a:endParaRPr lang="bg-BG" sz="4400" dirty="0"/>
          </a:p>
        </p:txBody>
      </p:sp>
      <p:sp>
        <p:nvSpPr>
          <p:cNvPr id="8" name="Content Placeholder 7"/>
          <p:cNvSpPr>
            <a:spLocks noGrp="1"/>
          </p:cNvSpPr>
          <p:nvPr>
            <p:ph sz="quarter" idx="1"/>
          </p:nvPr>
        </p:nvSpPr>
        <p:spPr/>
        <p:txBody>
          <a:bodyPr>
            <a:normAutofit fontScale="85000" lnSpcReduction="20000"/>
          </a:bodyPr>
          <a:lstStyle/>
          <a:p>
            <a:pPr>
              <a:buNone/>
            </a:pPr>
            <a:r>
              <a:rPr lang="en-US" dirty="0" smtClean="0">
                <a:latin typeface="Cambria" pitchFamily="18" charset="0"/>
              </a:rPr>
              <a:t>requires more </a:t>
            </a:r>
            <a:r>
              <a:rPr lang="bg-BG" dirty="0" smtClean="0">
                <a:latin typeface="Cambria" pitchFamily="18" charset="0"/>
              </a:rPr>
              <a:t>time because a systematic course structure</a:t>
            </a:r>
            <a:r>
              <a:rPr lang="en-US" dirty="0" smtClean="0">
                <a:latin typeface="Cambria" pitchFamily="18" charset="0"/>
              </a:rPr>
              <a:t> is necessary</a:t>
            </a:r>
          </a:p>
          <a:p>
            <a:pPr>
              <a:buNone/>
            </a:pPr>
            <a:r>
              <a:rPr lang="en-US" dirty="0" smtClean="0">
                <a:latin typeface="Cambria" pitchFamily="18" charset="0"/>
              </a:rPr>
              <a:t>not </a:t>
            </a:r>
            <a:r>
              <a:rPr lang="bg-BG" dirty="0" smtClean="0">
                <a:latin typeface="Cambria" pitchFamily="18" charset="0"/>
              </a:rPr>
              <a:t>just upgrad</a:t>
            </a:r>
            <a:r>
              <a:rPr lang="en-US" dirty="0" smtClean="0">
                <a:latin typeface="Cambria" pitchFamily="18" charset="0"/>
              </a:rPr>
              <a:t>ing</a:t>
            </a:r>
            <a:r>
              <a:rPr lang="bg-BG" dirty="0" smtClean="0">
                <a:latin typeface="Cambria" pitchFamily="18" charset="0"/>
              </a:rPr>
              <a:t> the </a:t>
            </a:r>
            <a:r>
              <a:rPr lang="en-US" dirty="0" smtClean="0">
                <a:latin typeface="Cambria" pitchFamily="18" charset="0"/>
              </a:rPr>
              <a:t>existing </a:t>
            </a:r>
            <a:r>
              <a:rPr lang="bg-BG" dirty="0" smtClean="0">
                <a:latin typeface="Cambria" pitchFamily="18" charset="0"/>
              </a:rPr>
              <a:t>traditional face-to-face course with additional online activities</a:t>
            </a:r>
            <a:endParaRPr lang="en-US" dirty="0" smtClean="0">
              <a:latin typeface="Cambria" pitchFamily="18" charset="0"/>
            </a:endParaRPr>
          </a:p>
          <a:p>
            <a:pPr>
              <a:buNone/>
            </a:pPr>
            <a:r>
              <a:rPr lang="en-US" b="1" dirty="0" smtClean="0">
                <a:latin typeface="Cambria" pitchFamily="18" charset="0"/>
              </a:rPr>
              <a:t>Converting </a:t>
            </a:r>
            <a:r>
              <a:rPr lang="bg-BG" dirty="0" smtClean="0">
                <a:latin typeface="Cambria" pitchFamily="18" charset="0"/>
              </a:rPr>
              <a:t>a traditional course</a:t>
            </a:r>
            <a:r>
              <a:rPr lang="en-US" dirty="0" smtClean="0">
                <a:latin typeface="Cambria" pitchFamily="18" charset="0"/>
              </a:rPr>
              <a:t>: </a:t>
            </a:r>
            <a:r>
              <a:rPr lang="bg-BG" dirty="0" smtClean="0">
                <a:latin typeface="Cambria" pitchFamily="18" charset="0"/>
              </a:rPr>
              <a:t>re</a:t>
            </a:r>
            <a:r>
              <a:rPr lang="en-US" dirty="0" smtClean="0">
                <a:latin typeface="Cambria" pitchFamily="18" charset="0"/>
              </a:rPr>
              <a:t>-</a:t>
            </a:r>
            <a:r>
              <a:rPr lang="bg-BG" dirty="0" smtClean="0">
                <a:latin typeface="Cambria" pitchFamily="18" charset="0"/>
              </a:rPr>
              <a:t>examin</a:t>
            </a:r>
            <a:r>
              <a:rPr lang="en-US" dirty="0" smtClean="0">
                <a:latin typeface="Cambria" pitchFamily="18" charset="0"/>
              </a:rPr>
              <a:t>ing </a:t>
            </a:r>
            <a:r>
              <a:rPr lang="bg-BG" dirty="0" smtClean="0">
                <a:latin typeface="Cambria" pitchFamily="18" charset="0"/>
              </a:rPr>
              <a:t>course objectives, design</a:t>
            </a:r>
            <a:r>
              <a:rPr lang="en-US" dirty="0" smtClean="0">
                <a:latin typeface="Cambria" pitchFamily="18" charset="0"/>
              </a:rPr>
              <a:t>ing</a:t>
            </a:r>
            <a:r>
              <a:rPr lang="bg-BG" dirty="0" smtClean="0">
                <a:latin typeface="Cambria" pitchFamily="18" charset="0"/>
              </a:rPr>
              <a:t> online learning activities to meet </a:t>
            </a:r>
            <a:r>
              <a:rPr lang="en-US" dirty="0" smtClean="0">
                <a:latin typeface="Cambria" pitchFamily="18" charset="0"/>
              </a:rPr>
              <a:t>course’s</a:t>
            </a:r>
            <a:r>
              <a:rPr lang="bg-BG" dirty="0" smtClean="0">
                <a:latin typeface="Cambria" pitchFamily="18" charset="0"/>
              </a:rPr>
              <a:t> objectives, and effectively integrat</a:t>
            </a:r>
            <a:r>
              <a:rPr lang="en-US" dirty="0" smtClean="0">
                <a:latin typeface="Cambria" pitchFamily="18" charset="0"/>
              </a:rPr>
              <a:t>ing</a:t>
            </a:r>
            <a:r>
              <a:rPr lang="bg-BG" dirty="0" smtClean="0">
                <a:latin typeface="Cambria" pitchFamily="18" charset="0"/>
              </a:rPr>
              <a:t> online activities with the face-to-face </a:t>
            </a:r>
            <a:r>
              <a:rPr lang="en-US" dirty="0" smtClean="0">
                <a:latin typeface="Cambria" pitchFamily="18" charset="0"/>
              </a:rPr>
              <a:t>classes</a:t>
            </a:r>
            <a:endParaRPr lang="bg-BG" dirty="0">
              <a:latin typeface="Cambria" pitchFamily="18" charset="0"/>
            </a:endParaRPr>
          </a:p>
        </p:txBody>
      </p:sp>
      <p:pic>
        <p:nvPicPr>
          <p:cNvPr id="10" name="Content Placeholder 9"/>
          <p:cNvPicPr>
            <a:picLocks noGrp="1"/>
          </p:cNvPicPr>
          <p:nvPr>
            <p:ph sz="quarter" idx="2"/>
          </p:nvPr>
        </p:nvPicPr>
        <p:blipFill>
          <a:blip r:embed="rId2" cstate="print"/>
          <a:srcRect/>
          <a:stretch>
            <a:fillRect/>
          </a:stretch>
        </p:blipFill>
        <p:spPr bwMode="auto">
          <a:xfrm>
            <a:off x="4572000" y="2133600"/>
            <a:ext cx="4267200" cy="3276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837</TotalTime>
  <Words>783</Words>
  <Application>Microsoft Office PowerPoint</Application>
  <PresentationFormat>On-screen Show (4:3)</PresentationFormat>
  <Paragraphs>92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       SUPPORTING ESP LEARNING OF THE MILITARY PERSONNEL    </vt:lpstr>
      <vt:lpstr>Agenda</vt:lpstr>
      <vt:lpstr>Background </vt:lpstr>
      <vt:lpstr>Hybrid learning: a definition</vt:lpstr>
      <vt:lpstr>Face-to-face vs online </vt:lpstr>
      <vt:lpstr>    Face-to-face vs Online teaching benefits</vt:lpstr>
      <vt:lpstr>Advantages for students  </vt:lpstr>
      <vt:lpstr>Advantages for students Cont’d</vt:lpstr>
      <vt:lpstr>    Hybrid course design: challenges for teachers</vt:lpstr>
      <vt:lpstr>  Hybrid teaching methods </vt:lpstr>
      <vt:lpstr>Self-evaluation as a hybrid method</vt:lpstr>
      <vt:lpstr>Conclusion</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 ПОЛИТИЧЕСКАТА КОРЕКТНОСТ И ПРИЯТЕЛСКИЯ ОГЪН</dc:title>
  <dc:creator>Ivo</dc:creator>
  <cp:lastModifiedBy>Ivo</cp:lastModifiedBy>
  <cp:revision>97</cp:revision>
  <dcterms:created xsi:type="dcterms:W3CDTF">2014-11-11T13:38:35Z</dcterms:created>
  <dcterms:modified xsi:type="dcterms:W3CDTF">2019-05-28T05:13:02Z</dcterms:modified>
</cp:coreProperties>
</file>