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2" r:id="rId2"/>
    <p:sldId id="275" r:id="rId3"/>
    <p:sldId id="258" r:id="rId4"/>
    <p:sldId id="262" r:id="rId5"/>
    <p:sldId id="257" r:id="rId6"/>
    <p:sldId id="277" r:id="rId7"/>
    <p:sldId id="276" r:id="rId8"/>
    <p:sldId id="274" r:id="rId9"/>
    <p:sldId id="278" r:id="rId10"/>
    <p:sldId id="279" r:id="rId11"/>
    <p:sldId id="280" r:id="rId12"/>
    <p:sldId id="260" r:id="rId13"/>
    <p:sldId id="26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FF4"/>
    <a:srgbClr val="BEF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34" autoAdjust="0"/>
  </p:normalViewPr>
  <p:slideViewPr>
    <p:cSldViewPr>
      <p:cViewPr varScale="1">
        <p:scale>
          <a:sx n="56" d="100"/>
          <a:sy n="56" d="100"/>
        </p:scale>
        <p:origin x="15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60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CAD9F-2D97-4FE9-B743-E63F8D2A5683}" type="datetimeFigureOut">
              <a:rPr lang="es-ES" smtClean="0"/>
              <a:t>15/05/2017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C4445-B5EC-4F14-B793-A512680458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 err="1"/>
              <a:t>Good</a:t>
            </a:r>
            <a:r>
              <a:rPr lang="es-ES" baseline="0" dirty="0"/>
              <a:t> </a:t>
            </a:r>
            <a:r>
              <a:rPr lang="es-ES" baseline="0" dirty="0" err="1"/>
              <a:t>morning</a:t>
            </a:r>
            <a:r>
              <a:rPr lang="es-ES" baseline="0" dirty="0"/>
              <a:t> Mr. </a:t>
            </a:r>
            <a:r>
              <a:rPr lang="es-ES" baseline="0" dirty="0" err="1"/>
              <a:t>Chairman</a:t>
            </a:r>
            <a:r>
              <a:rPr lang="es-ES" baseline="0" dirty="0"/>
              <a:t>, </a:t>
            </a:r>
            <a:r>
              <a:rPr lang="es-ES" baseline="0" dirty="0" err="1"/>
              <a:t>Secretariat</a:t>
            </a:r>
            <a:r>
              <a:rPr lang="es-ES" baseline="0" dirty="0"/>
              <a:t>…</a:t>
            </a:r>
            <a:endParaRPr lang="es-ES" dirty="0"/>
          </a:p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hosts</a:t>
            </a:r>
          </a:p>
          <a:p>
            <a:endParaRPr lang="es-ES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4445-B5EC-4F14-B793-A512680458A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268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err="1"/>
              <a:t>Weekly</a:t>
            </a:r>
            <a:r>
              <a:rPr lang="es-ES" b="1" dirty="0"/>
              <a:t> meeting: staff </a:t>
            </a:r>
            <a:r>
              <a:rPr lang="es-ES" b="1" dirty="0" err="1"/>
              <a:t>teamwork</a:t>
            </a:r>
            <a:r>
              <a:rPr lang="es-ES" b="1" dirty="0"/>
              <a:t>.  </a:t>
            </a:r>
            <a:r>
              <a:rPr lang="es-ES" b="0" dirty="0"/>
              <a:t>TEAM SPIRIT COMPETENCES are</a:t>
            </a:r>
            <a:r>
              <a:rPr lang="es-ES" b="0" baseline="0" dirty="0"/>
              <a:t> </a:t>
            </a:r>
            <a:r>
              <a:rPr lang="es-ES" b="0" baseline="0" dirty="0" err="1"/>
              <a:t>essential</a:t>
            </a:r>
            <a:r>
              <a:rPr lang="es-ES" b="0" baseline="0" dirty="0"/>
              <a:t>.</a:t>
            </a:r>
            <a:r>
              <a:rPr lang="es-ES" b="0" dirty="0"/>
              <a:t> Exchange </a:t>
            </a:r>
            <a:r>
              <a:rPr lang="es-ES" b="0" dirty="0" err="1"/>
              <a:t>all</a:t>
            </a:r>
            <a:r>
              <a:rPr lang="es-ES" b="0" dirty="0"/>
              <a:t> </a:t>
            </a:r>
            <a:r>
              <a:rPr lang="es-ES" b="0" dirty="0" err="1"/>
              <a:t>sorts</a:t>
            </a:r>
            <a:r>
              <a:rPr lang="es-ES" b="0" dirty="0"/>
              <a:t> of </a:t>
            </a:r>
            <a:r>
              <a:rPr lang="es-ES" b="0" dirty="0" err="1"/>
              <a:t>information</a:t>
            </a:r>
            <a:r>
              <a:rPr lang="es-ES" b="0" dirty="0"/>
              <a:t>, </a:t>
            </a:r>
            <a:r>
              <a:rPr lang="es-ES" b="0" dirty="0" err="1"/>
              <a:t>have</a:t>
            </a:r>
            <a:r>
              <a:rPr lang="es-ES" b="0" dirty="0"/>
              <a:t> </a:t>
            </a:r>
            <a:r>
              <a:rPr lang="es-ES" b="0" dirty="0" err="1"/>
              <a:t>an</a:t>
            </a:r>
            <a:r>
              <a:rPr lang="es-ES" b="0" dirty="0"/>
              <a:t> </a:t>
            </a:r>
            <a:r>
              <a:rPr lang="es-ES" b="0" dirty="0" err="1"/>
              <a:t>enthusiastic</a:t>
            </a:r>
            <a:r>
              <a:rPr lang="es-ES" b="0" dirty="0"/>
              <a:t> and </a:t>
            </a:r>
            <a:r>
              <a:rPr lang="es-ES" b="0" dirty="0" err="1"/>
              <a:t>motivated</a:t>
            </a:r>
            <a:r>
              <a:rPr lang="es-ES" b="0" dirty="0"/>
              <a:t> </a:t>
            </a:r>
            <a:r>
              <a:rPr lang="es-ES" b="0" dirty="0" err="1"/>
              <a:t>team</a:t>
            </a:r>
            <a:r>
              <a:rPr lang="es-ES" b="0" dirty="0"/>
              <a:t> of </a:t>
            </a:r>
            <a:r>
              <a:rPr lang="es-ES" b="0" dirty="0" err="1"/>
              <a:t>teachers</a:t>
            </a:r>
            <a:r>
              <a:rPr lang="es-ES" b="0" dirty="0"/>
              <a:t>, </a:t>
            </a:r>
            <a:r>
              <a:rPr lang="es-ES" b="0" dirty="0" err="1"/>
              <a:t>express</a:t>
            </a:r>
            <a:r>
              <a:rPr lang="es-ES" b="0" dirty="0"/>
              <a:t> </a:t>
            </a:r>
            <a:r>
              <a:rPr lang="es-ES" b="0" dirty="0" err="1"/>
              <a:t>themselves</a:t>
            </a:r>
            <a:r>
              <a:rPr lang="es-ES" b="0" dirty="0"/>
              <a:t> </a:t>
            </a:r>
            <a:r>
              <a:rPr lang="es-ES" b="0" dirty="0" err="1"/>
              <a:t>openly</a:t>
            </a:r>
            <a:r>
              <a:rPr lang="es-ES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dirty="0"/>
              <a:t>EG: </a:t>
            </a:r>
            <a:r>
              <a:rPr lang="es-ES" b="0" i="1" dirty="0" err="1"/>
              <a:t>shy</a:t>
            </a:r>
            <a:r>
              <a:rPr lang="es-ES" b="0" i="1" dirty="0"/>
              <a:t> </a:t>
            </a:r>
            <a:r>
              <a:rPr lang="es-ES" b="0" i="1" dirty="0" err="1"/>
              <a:t>student</a:t>
            </a:r>
            <a:r>
              <a:rPr lang="es-ES" b="0" i="1" dirty="0"/>
              <a:t> in </a:t>
            </a:r>
            <a:r>
              <a:rPr lang="es-ES" b="0" i="1" dirty="0" err="1"/>
              <a:t>class</a:t>
            </a:r>
            <a:r>
              <a:rPr lang="es-ES" b="0" i="1" dirty="0"/>
              <a:t> </a:t>
            </a:r>
            <a:r>
              <a:rPr lang="es-ES" b="0" i="1" dirty="0" err="1"/>
              <a:t>group</a:t>
            </a:r>
            <a:r>
              <a:rPr lang="es-ES" b="0" i="1" dirty="0"/>
              <a:t> of 10, </a:t>
            </a:r>
            <a:r>
              <a:rPr lang="es-ES" b="0" i="1" dirty="0" err="1"/>
              <a:t>but</a:t>
            </a:r>
            <a:r>
              <a:rPr lang="es-ES" b="0" i="1" dirty="0"/>
              <a:t> </a:t>
            </a:r>
            <a:r>
              <a:rPr lang="es-ES" b="0" i="1" dirty="0" err="1"/>
              <a:t>talkative</a:t>
            </a:r>
            <a:r>
              <a:rPr lang="es-ES" b="0" i="1" dirty="0"/>
              <a:t> in </a:t>
            </a:r>
            <a:r>
              <a:rPr lang="es-ES" b="0" i="1" dirty="0" err="1"/>
              <a:t>one</a:t>
            </a:r>
            <a:r>
              <a:rPr lang="es-ES" b="0" i="1" dirty="0"/>
              <a:t> to </a:t>
            </a:r>
            <a:r>
              <a:rPr lang="es-ES" b="0" i="1" dirty="0" err="1"/>
              <a:t>one</a:t>
            </a:r>
            <a:r>
              <a:rPr lang="es-ES" b="0" i="1" dirty="0"/>
              <a:t> </a:t>
            </a:r>
            <a:r>
              <a:rPr lang="es-ES" b="0" i="1" dirty="0" err="1"/>
              <a:t>sessions</a:t>
            </a:r>
            <a:r>
              <a:rPr lang="es-ES" b="0" i="1" dirty="0"/>
              <a:t> 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err="1"/>
              <a:t>Tutorials</a:t>
            </a:r>
            <a:r>
              <a:rPr lang="es-ES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Keep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 </a:t>
            </a:r>
            <a:r>
              <a:rPr lang="es-ES" dirty="0" err="1"/>
              <a:t>informed</a:t>
            </a:r>
            <a:r>
              <a:rPr lang="es-ES" dirty="0"/>
              <a:t> of </a:t>
            </a:r>
            <a:r>
              <a:rPr lang="es-ES" dirty="0" err="1"/>
              <a:t>progress</a:t>
            </a:r>
            <a:r>
              <a:rPr lang="es-ES" dirty="0"/>
              <a:t> and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needs</a:t>
            </a:r>
            <a:r>
              <a:rPr lang="es-ES" baseline="0" dirty="0"/>
              <a:t> to be done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r>
              <a:rPr lang="es-ES" b="1" dirty="0" err="1"/>
              <a:t>Detect</a:t>
            </a:r>
            <a:r>
              <a:rPr lang="es-ES" b="1" dirty="0"/>
              <a:t>/</a:t>
            </a:r>
            <a:r>
              <a:rPr lang="es-ES" b="1" baseline="0" dirty="0"/>
              <a:t> </a:t>
            </a:r>
            <a:r>
              <a:rPr lang="es-ES" b="1" baseline="0"/>
              <a:t>Tackle</a:t>
            </a:r>
            <a:r>
              <a:rPr lang="es-ES" b="1" baseline="0" dirty="0"/>
              <a:t> </a:t>
            </a:r>
            <a:r>
              <a:rPr lang="es-ES" b="1" baseline="0" dirty="0" err="1"/>
              <a:t>problem</a:t>
            </a:r>
            <a:r>
              <a:rPr lang="es-ES" baseline="0" dirty="0"/>
              <a:t>: </a:t>
            </a:r>
            <a:r>
              <a:rPr lang="es-ES" dirty="0"/>
              <a:t>formal </a:t>
            </a:r>
            <a:r>
              <a:rPr lang="es-ES" dirty="0" err="1"/>
              <a:t>talk</a:t>
            </a:r>
            <a:r>
              <a:rPr lang="es-ES" dirty="0"/>
              <a:t>/ </a:t>
            </a:r>
            <a:r>
              <a:rPr lang="es-ES" dirty="0" err="1"/>
              <a:t>reprimand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b="1" dirty="0"/>
              <a:t>a </a:t>
            </a:r>
            <a:r>
              <a:rPr lang="es-ES" b="1" dirty="0" err="1"/>
              <a:t>witness</a:t>
            </a:r>
            <a:endParaRPr lang="es-ES" b="1" dirty="0"/>
          </a:p>
          <a:p>
            <a:endParaRPr lang="es-ES" b="1" dirty="0"/>
          </a:p>
          <a:p>
            <a:r>
              <a:rPr lang="es-ES" b="1" dirty="0" err="1"/>
              <a:t>Feedback</a:t>
            </a:r>
            <a:r>
              <a:rPr lang="es-ES" b="1" dirty="0"/>
              <a:t> </a:t>
            </a:r>
            <a:r>
              <a:rPr lang="es-ES" b="1" dirty="0" err="1"/>
              <a:t>sandwich</a:t>
            </a:r>
            <a:r>
              <a:rPr lang="es-ES" dirty="0"/>
              <a:t>: </a:t>
            </a:r>
            <a:r>
              <a:rPr lang="en-US" dirty="0">
                <a:effectLst/>
              </a:rPr>
              <a:t>approach the task with sensitivity to the person's feelings to avoid the common problem of a very defensive reaction. Encourage.</a:t>
            </a:r>
          </a:p>
          <a:p>
            <a:r>
              <a:rPr lang="en-US" dirty="0">
                <a:effectLst/>
              </a:rPr>
              <a:t>Continue monitoring. ENFORCE</a:t>
            </a:r>
            <a:r>
              <a:rPr lang="en-US" baseline="0" dirty="0">
                <a:effectLst/>
              </a:rPr>
              <a:t> POSITIVE ATTITUDES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Student counseling</a:t>
            </a:r>
            <a:r>
              <a:rPr lang="en-US" dirty="0">
                <a:effectLst/>
              </a:rPr>
              <a:t>: WORK ON SOCIAL AND EMOTIONAL COMPETENCES: EG. </a:t>
            </a:r>
            <a:r>
              <a:rPr lang="en-US" dirty="0" err="1">
                <a:effectLst/>
              </a:rPr>
              <a:t>overobsessed</a:t>
            </a:r>
            <a:endParaRPr lang="en-U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4445-B5EC-4F14-B793-A512680458A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240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err="1"/>
              <a:t>Reinforce</a:t>
            </a:r>
            <a:r>
              <a:rPr lang="es-ES" b="1" dirty="0"/>
              <a:t> </a:t>
            </a:r>
            <a:r>
              <a:rPr lang="es-ES" b="1" dirty="0" err="1"/>
              <a:t>what</a:t>
            </a:r>
            <a:r>
              <a:rPr lang="es-ES" b="1" dirty="0"/>
              <a:t> </a:t>
            </a:r>
            <a:r>
              <a:rPr lang="es-ES" b="1" dirty="0" err="1"/>
              <a:t>they</a:t>
            </a:r>
            <a:r>
              <a:rPr lang="es-ES" b="1" dirty="0"/>
              <a:t> </a:t>
            </a:r>
            <a:r>
              <a:rPr lang="es-ES" b="1" dirty="0" err="1"/>
              <a:t>already</a:t>
            </a:r>
            <a:r>
              <a:rPr lang="es-ES" b="1" dirty="0"/>
              <a:t> DO </a:t>
            </a:r>
            <a:r>
              <a:rPr lang="es-ES" b="1" dirty="0" err="1"/>
              <a:t>know</a:t>
            </a:r>
            <a:endParaRPr lang="es-E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Adapt</a:t>
            </a:r>
            <a:r>
              <a:rPr lang="es-ES" dirty="0"/>
              <a:t> </a:t>
            </a:r>
            <a:r>
              <a:rPr lang="es-ES" dirty="0" err="1"/>
              <a:t>materials</a:t>
            </a:r>
            <a:r>
              <a:rPr lang="es-ES" dirty="0"/>
              <a:t> </a:t>
            </a:r>
            <a:r>
              <a:rPr lang="es-ES" baseline="0" dirty="0"/>
              <a:t>to </a:t>
            </a:r>
            <a:r>
              <a:rPr lang="es-ES" baseline="0" dirty="0" err="1"/>
              <a:t>student´s</a:t>
            </a:r>
            <a:r>
              <a:rPr lang="es-ES" baseline="0" dirty="0"/>
              <a:t> </a:t>
            </a:r>
            <a:r>
              <a:rPr lang="es-ES" baseline="0" dirty="0" err="1"/>
              <a:t>level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Repeat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know</a:t>
            </a:r>
            <a:r>
              <a:rPr lang="es-ES" dirty="0"/>
              <a:t> in </a:t>
            </a:r>
            <a:r>
              <a:rPr lang="es-ES" dirty="0" err="1"/>
              <a:t>another</a:t>
            </a:r>
            <a:r>
              <a:rPr lang="es-ES" dirty="0"/>
              <a:t> </a:t>
            </a:r>
            <a:r>
              <a:rPr lang="es-ES" dirty="0" err="1"/>
              <a:t>format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Study</a:t>
            </a:r>
            <a:r>
              <a:rPr lang="es-ES" dirty="0"/>
              <a:t> </a:t>
            </a:r>
            <a:r>
              <a:rPr lang="es-ES" dirty="0" err="1"/>
              <a:t>strategies</a:t>
            </a:r>
            <a:r>
              <a:rPr lang="es-ES" baseline="0" dirty="0"/>
              <a:t> </a:t>
            </a:r>
            <a:r>
              <a:rPr lang="es-ES" baseline="0" dirty="0" err="1"/>
              <a:t>adapted</a:t>
            </a:r>
            <a:r>
              <a:rPr lang="es-ES" baseline="0" dirty="0"/>
              <a:t> to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student</a:t>
            </a:r>
            <a:endParaRPr lang="es-E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Cohesive</a:t>
            </a:r>
            <a:r>
              <a:rPr lang="es-ES" dirty="0"/>
              <a:t> </a:t>
            </a:r>
            <a:r>
              <a:rPr lang="es-ES" dirty="0" err="1"/>
              <a:t>group</a:t>
            </a:r>
            <a:r>
              <a:rPr lang="es-ES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Collaborative</a:t>
            </a:r>
            <a:r>
              <a:rPr lang="es-ES" dirty="0"/>
              <a:t> </a:t>
            </a:r>
            <a:r>
              <a:rPr lang="es-ES" dirty="0" err="1"/>
              <a:t>learning</a:t>
            </a:r>
            <a:r>
              <a:rPr lang="es-ES" dirty="0"/>
              <a:t> in/</a:t>
            </a:r>
            <a:r>
              <a:rPr lang="es-ES" dirty="0" err="1"/>
              <a:t>outside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class</a:t>
            </a:r>
            <a:r>
              <a:rPr lang="es-ES" dirty="0"/>
              <a:t>: </a:t>
            </a:r>
            <a:r>
              <a:rPr lang="es-ES" dirty="0" err="1"/>
              <a:t>help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speaking</a:t>
            </a:r>
            <a:r>
              <a:rPr lang="es-ES" dirty="0"/>
              <a:t> </a:t>
            </a:r>
            <a:r>
              <a:rPr lang="es-ES" dirty="0" err="1"/>
              <a:t>activities</a:t>
            </a:r>
            <a:r>
              <a:rPr lang="es-ES" dirty="0"/>
              <a:t>/ </a:t>
            </a:r>
            <a:r>
              <a:rPr lang="es-ES" dirty="0" err="1"/>
              <a:t>review</a:t>
            </a:r>
            <a:r>
              <a:rPr lang="es-ES" dirty="0"/>
              <a:t> </a:t>
            </a:r>
            <a:r>
              <a:rPr lang="es-ES" dirty="0" err="1"/>
              <a:t>compositions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Informal</a:t>
            </a:r>
            <a:r>
              <a:rPr lang="es-ES" baseline="0" dirty="0"/>
              <a:t> meetings</a:t>
            </a:r>
            <a:endParaRPr lang="es-E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4445-B5EC-4F14-B793-A512680458A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871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/>
              <a:t>Implementing </a:t>
            </a:r>
            <a:r>
              <a:rPr lang="en-US" sz="1200" b="1" dirty="0">
                <a:solidFill>
                  <a:srgbClr val="00B050"/>
                </a:solidFill>
              </a:rPr>
              <a:t>classroom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B050"/>
              </a:solidFill>
            </a:endParaRPr>
          </a:p>
          <a:p>
            <a:pPr algn="ctr"/>
            <a:endParaRPr lang="en-US" sz="1200" b="1" dirty="0">
              <a:solidFill>
                <a:srgbClr val="00B050"/>
              </a:solidFill>
            </a:endParaRPr>
          </a:p>
          <a:p>
            <a:r>
              <a:rPr lang="es-ES" dirty="0"/>
              <a:t>Exchange of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paramount</a:t>
            </a:r>
            <a:r>
              <a:rPr lang="es-ES" dirty="0"/>
              <a:t>. </a:t>
            </a:r>
          </a:p>
          <a:p>
            <a:endParaRPr lang="es-ES" dirty="0"/>
          </a:p>
          <a:p>
            <a:r>
              <a:rPr lang="es-ES" dirty="0" err="1"/>
              <a:t>Impressions</a:t>
            </a:r>
            <a:r>
              <a:rPr lang="es-ES" dirty="0"/>
              <a:t> &gt; </a:t>
            </a:r>
            <a:r>
              <a:rPr lang="es-ES" dirty="0" err="1"/>
              <a:t>confirm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a </a:t>
            </a:r>
            <a:r>
              <a:rPr lang="es-ES" baseline="0" dirty="0" err="1"/>
              <a:t>certainty</a:t>
            </a:r>
            <a:r>
              <a:rPr lang="es-ES" baseline="0" dirty="0"/>
              <a:t> &gt; </a:t>
            </a:r>
            <a:r>
              <a:rPr lang="es-ES" b="1" baseline="0" dirty="0" err="1"/>
              <a:t>tackle</a:t>
            </a:r>
            <a:r>
              <a:rPr lang="es-ES" b="1" baseline="0" dirty="0"/>
              <a:t> </a:t>
            </a:r>
            <a:r>
              <a:rPr lang="es-ES" b="1" baseline="0" dirty="0" err="1"/>
              <a:t>the</a:t>
            </a:r>
            <a:r>
              <a:rPr lang="es-ES" b="1" baseline="0" dirty="0"/>
              <a:t> </a:t>
            </a:r>
            <a:r>
              <a:rPr lang="es-ES" b="1" baseline="0" dirty="0" err="1"/>
              <a:t>problem</a:t>
            </a:r>
            <a:r>
              <a:rPr lang="es-ES" b="1" baseline="0" dirty="0"/>
              <a:t>. </a:t>
            </a:r>
            <a:r>
              <a:rPr lang="es-ES" baseline="0" dirty="0" err="1"/>
              <a:t>Also</a:t>
            </a:r>
            <a:r>
              <a:rPr lang="es-ES" baseline="0" dirty="0"/>
              <a:t> personal </a:t>
            </a:r>
            <a:r>
              <a:rPr lang="es-ES" baseline="0" dirty="0" err="1"/>
              <a:t>problems</a:t>
            </a:r>
            <a:r>
              <a:rPr lang="es-ES" baseline="0" dirty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4445-B5EC-4F14-B793-A512680458A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59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4445-B5EC-4F14-B793-A512680458A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03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At </a:t>
            </a:r>
            <a:r>
              <a:rPr lang="es-ES" dirty="0" err="1"/>
              <a:t>first</a:t>
            </a:r>
            <a:r>
              <a:rPr lang="es-ES" dirty="0"/>
              <a:t> I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speak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baseline="0" dirty="0"/>
              <a:t> of </a:t>
            </a:r>
            <a:r>
              <a:rPr lang="es-ES" baseline="0" dirty="0" err="1"/>
              <a:t>the</a:t>
            </a:r>
            <a:r>
              <a:rPr lang="es-ES" baseline="0" dirty="0"/>
              <a:t> English </a:t>
            </a:r>
            <a:r>
              <a:rPr lang="es-ES" baseline="0" dirty="0" err="1"/>
              <a:t>courses</a:t>
            </a:r>
            <a:r>
              <a:rPr lang="es-ES" baseline="0" dirty="0"/>
              <a:t> </a:t>
            </a:r>
            <a:r>
              <a:rPr lang="es-ES" baseline="0" dirty="0" err="1"/>
              <a:t>we</a:t>
            </a:r>
            <a:r>
              <a:rPr lang="es-ES" baseline="0" dirty="0"/>
              <a:t> </a:t>
            </a:r>
            <a:r>
              <a:rPr lang="es-ES" baseline="0" dirty="0" err="1"/>
              <a:t>teach</a:t>
            </a:r>
            <a:r>
              <a:rPr lang="es-ES" baseline="0" dirty="0"/>
              <a:t>.</a:t>
            </a:r>
          </a:p>
          <a:p>
            <a:endParaRPr lang="es-ES" baseline="0" dirty="0"/>
          </a:p>
          <a:p>
            <a:endParaRPr lang="es-ES" baseline="0" dirty="0"/>
          </a:p>
          <a:p>
            <a:endParaRPr lang="es-ES" baseline="0" dirty="0"/>
          </a:p>
          <a:p>
            <a:endParaRPr lang="es-ES" baseline="0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4445-B5EC-4F14-B793-A512680458A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98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Intensive</a:t>
            </a:r>
            <a:r>
              <a:rPr lang="es-ES" dirty="0"/>
              <a:t> </a:t>
            </a:r>
            <a:r>
              <a:rPr lang="es-ES" dirty="0" err="1"/>
              <a:t>course</a:t>
            </a:r>
            <a:endParaRPr lang="es-ES" dirty="0"/>
          </a:p>
          <a:p>
            <a:r>
              <a:rPr lang="es-ES" dirty="0"/>
              <a:t>200 </a:t>
            </a:r>
            <a:r>
              <a:rPr lang="es-ES" dirty="0" err="1"/>
              <a:t>hours</a:t>
            </a:r>
            <a:r>
              <a:rPr lang="es-ES" dirty="0"/>
              <a:t> in </a:t>
            </a:r>
            <a:r>
              <a:rPr lang="es-ES" dirty="0" err="1"/>
              <a:t>class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focus</a:t>
            </a:r>
            <a:r>
              <a:rPr lang="es-ES" dirty="0"/>
              <a:t> more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improving</a:t>
            </a:r>
            <a:r>
              <a:rPr lang="es-ES" dirty="0"/>
              <a:t> </a:t>
            </a:r>
            <a:r>
              <a:rPr lang="es-ES" dirty="0" err="1"/>
              <a:t>speaking</a:t>
            </a:r>
            <a:r>
              <a:rPr lang="es-ES" dirty="0"/>
              <a:t> and </a:t>
            </a:r>
            <a:r>
              <a:rPr lang="es-ES" dirty="0" err="1"/>
              <a:t>writing</a:t>
            </a:r>
            <a:r>
              <a:rPr lang="es-ES" dirty="0"/>
              <a:t>,</a:t>
            </a:r>
            <a:r>
              <a:rPr lang="es-ES" baseline="0" dirty="0"/>
              <a:t> </a:t>
            </a:r>
            <a:r>
              <a:rPr lang="es-ES" baseline="0" dirty="0" err="1"/>
              <a:t>without</a:t>
            </a:r>
            <a:r>
              <a:rPr lang="es-ES" baseline="0" dirty="0"/>
              <a:t> </a:t>
            </a:r>
            <a:r>
              <a:rPr lang="es-ES" baseline="0" dirty="0" err="1"/>
              <a:t>forgeting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other</a:t>
            </a:r>
            <a:r>
              <a:rPr lang="es-ES" baseline="0" dirty="0"/>
              <a:t> </a:t>
            </a:r>
            <a:r>
              <a:rPr lang="es-ES" baseline="0" dirty="0" err="1"/>
              <a:t>skills</a:t>
            </a:r>
            <a:endParaRPr lang="es-ES" baseline="0" dirty="0"/>
          </a:p>
          <a:p>
            <a:r>
              <a:rPr lang="es-ES" baseline="0" dirty="0" err="1"/>
              <a:t>Homework</a:t>
            </a:r>
            <a:r>
              <a:rPr lang="es-ES" baseline="0" dirty="0"/>
              <a:t> : </a:t>
            </a:r>
            <a:r>
              <a:rPr lang="es-ES" baseline="0" dirty="0" err="1"/>
              <a:t>mostly</a:t>
            </a:r>
            <a:r>
              <a:rPr lang="es-ES" baseline="0" dirty="0"/>
              <a:t> </a:t>
            </a:r>
            <a:r>
              <a:rPr lang="es-ES" baseline="0" dirty="0" err="1"/>
              <a:t>writing</a:t>
            </a:r>
            <a:endParaRPr lang="es-ES" baseline="0" dirty="0"/>
          </a:p>
          <a:p>
            <a:endParaRPr lang="es-ES" baseline="0" dirty="0"/>
          </a:p>
          <a:p>
            <a:r>
              <a:rPr lang="es-ES" baseline="0" dirty="0" err="1"/>
              <a:t>Linguistic</a:t>
            </a:r>
            <a:r>
              <a:rPr lang="es-ES" baseline="0" dirty="0"/>
              <a:t> </a:t>
            </a:r>
            <a:r>
              <a:rPr lang="es-ES" baseline="0" dirty="0" err="1"/>
              <a:t>needs</a:t>
            </a:r>
            <a:r>
              <a:rPr lang="es-ES" baseline="0" dirty="0"/>
              <a:t>: </a:t>
            </a:r>
            <a:r>
              <a:rPr lang="es-ES" baseline="0" dirty="0" err="1"/>
              <a:t>improve</a:t>
            </a:r>
            <a:r>
              <a:rPr lang="es-ES" baseline="0" dirty="0"/>
              <a:t> </a:t>
            </a:r>
            <a:r>
              <a:rPr lang="es-ES" baseline="0" dirty="0" err="1"/>
              <a:t>fluency</a:t>
            </a:r>
            <a:r>
              <a:rPr lang="es-ES" baseline="0" dirty="0"/>
              <a:t>, </a:t>
            </a:r>
            <a:r>
              <a:rPr lang="es-ES" baseline="0" dirty="0" err="1"/>
              <a:t>special</a:t>
            </a:r>
            <a:r>
              <a:rPr lang="es-ES" baseline="0" dirty="0"/>
              <a:t> </a:t>
            </a:r>
            <a:r>
              <a:rPr lang="es-ES" baseline="0" dirty="0" err="1"/>
              <a:t>pronunciation</a:t>
            </a:r>
            <a:r>
              <a:rPr lang="es-ES" baseline="0" dirty="0"/>
              <a:t> </a:t>
            </a:r>
            <a:r>
              <a:rPr lang="es-ES" baseline="0" dirty="0" err="1"/>
              <a:t>matters</a:t>
            </a:r>
            <a:r>
              <a:rPr lang="es-ES" baseline="0" dirty="0"/>
              <a:t> </a:t>
            </a:r>
            <a:r>
              <a:rPr lang="es-ES" baseline="0" dirty="0" err="1"/>
              <a:t>etc</a:t>
            </a:r>
            <a:endParaRPr lang="es-ES" baseline="0" dirty="0"/>
          </a:p>
          <a:p>
            <a:r>
              <a:rPr lang="es-ES" baseline="0" dirty="0"/>
              <a:t>Non </a:t>
            </a:r>
            <a:r>
              <a:rPr lang="es-ES" baseline="0" dirty="0" err="1"/>
              <a:t>linguistic</a:t>
            </a:r>
            <a:r>
              <a:rPr lang="es-ES" baseline="0" dirty="0"/>
              <a:t>: </a:t>
            </a:r>
            <a:r>
              <a:rPr lang="es-ES" baseline="0" dirty="0" err="1"/>
              <a:t>nervous</a:t>
            </a:r>
            <a:r>
              <a:rPr lang="es-ES" baseline="0" dirty="0"/>
              <a:t> in oral </a:t>
            </a:r>
            <a:r>
              <a:rPr lang="es-ES" baseline="0" dirty="0" err="1"/>
              <a:t>tests</a:t>
            </a:r>
            <a:r>
              <a:rPr lang="es-ES" baseline="0" dirty="0"/>
              <a:t>, </a:t>
            </a:r>
            <a:r>
              <a:rPr lang="es-ES" baseline="0" dirty="0" err="1"/>
              <a:t>shyness</a:t>
            </a:r>
            <a:r>
              <a:rPr lang="es-ES" baseline="0" dirty="0"/>
              <a:t>, </a:t>
            </a:r>
            <a:r>
              <a:rPr lang="es-ES" baseline="0" dirty="0" err="1"/>
              <a:t>etc</a:t>
            </a:r>
            <a:endParaRPr lang="es-ES" baseline="0" dirty="0"/>
          </a:p>
          <a:p>
            <a:endParaRPr lang="es-ES" b="1" dirty="0"/>
          </a:p>
          <a:p>
            <a:r>
              <a:rPr lang="es-ES" b="1" dirty="0" err="1"/>
              <a:t>Selective</a:t>
            </a:r>
            <a:r>
              <a:rPr lang="es-ES" b="1" dirty="0"/>
              <a:t> </a:t>
            </a:r>
            <a:r>
              <a:rPr lang="es-ES" b="1" dirty="0" err="1"/>
              <a:t>initial</a:t>
            </a:r>
            <a:r>
              <a:rPr lang="es-ES" b="1" dirty="0"/>
              <a:t> SLP test and a </a:t>
            </a:r>
            <a:r>
              <a:rPr lang="es-ES" b="1" u="sng" dirty="0"/>
              <a:t>final SLP test</a:t>
            </a:r>
            <a:r>
              <a:rPr lang="es-ES" b="1" dirty="0"/>
              <a:t>: </a:t>
            </a:r>
            <a:r>
              <a:rPr lang="es-ES" b="1" dirty="0" err="1"/>
              <a:t>dis</a:t>
            </a:r>
            <a:r>
              <a:rPr lang="es-ES" b="1" baseline="0" dirty="0"/>
              <a:t> / </a:t>
            </a:r>
            <a:r>
              <a:rPr lang="es-ES" b="1" dirty="0" err="1"/>
              <a:t>advantages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4445-B5EC-4F14-B793-A512680458A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56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Clash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4445-B5EC-4F14-B793-A512680458A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518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i="1" dirty="0" err="1"/>
              <a:t>only</a:t>
            </a:r>
            <a:r>
              <a:rPr lang="es-ES" b="1" dirty="0"/>
              <a:t> </a:t>
            </a:r>
            <a:r>
              <a:rPr lang="es-ES" b="1" dirty="0" err="1"/>
              <a:t>opportunity</a:t>
            </a:r>
            <a:r>
              <a:rPr lang="es-ES" b="1" dirty="0"/>
              <a:t> to </a:t>
            </a:r>
            <a:r>
              <a:rPr lang="es-ES" b="1" dirty="0" err="1"/>
              <a:t>succeed</a:t>
            </a:r>
            <a:r>
              <a:rPr lang="es-ES" b="1" dirty="0"/>
              <a:t>: </a:t>
            </a:r>
            <a:r>
              <a:rPr lang="es-ES" b="0" dirty="0" err="1"/>
              <a:t>Getting</a:t>
            </a:r>
            <a:r>
              <a:rPr lang="es-ES" b="0" dirty="0"/>
              <a:t> a </a:t>
            </a:r>
            <a:r>
              <a:rPr lang="es-ES" b="0" dirty="0" err="1"/>
              <a:t>high</a:t>
            </a:r>
            <a:r>
              <a:rPr lang="es-ES" b="0" dirty="0"/>
              <a:t> </a:t>
            </a:r>
            <a:r>
              <a:rPr lang="es-ES" b="0" dirty="0" err="1"/>
              <a:t>level</a:t>
            </a:r>
            <a:r>
              <a:rPr lang="es-ES" b="0" dirty="0"/>
              <a:t> in English </a:t>
            </a:r>
            <a:r>
              <a:rPr lang="es-ES" b="0" dirty="0" err="1"/>
              <a:t>proficiency</a:t>
            </a:r>
            <a:r>
              <a:rPr lang="es-ES" b="0" dirty="0"/>
              <a:t> </a:t>
            </a:r>
            <a:r>
              <a:rPr lang="es-ES" b="0" dirty="0" err="1"/>
              <a:t>is</a:t>
            </a:r>
            <a:r>
              <a:rPr lang="es-ES" b="0" dirty="0"/>
              <a:t> </a:t>
            </a:r>
            <a:r>
              <a:rPr lang="es-ES" b="0" dirty="0" err="1"/>
              <a:t>essential</a:t>
            </a:r>
            <a:r>
              <a:rPr lang="es-ES" b="0" dirty="0"/>
              <a:t> </a:t>
            </a:r>
            <a:r>
              <a:rPr lang="es-ES" b="0" dirty="0" err="1"/>
              <a:t>for</a:t>
            </a:r>
            <a:r>
              <a:rPr lang="es-ES" b="0" dirty="0"/>
              <a:t> </a:t>
            </a:r>
            <a:r>
              <a:rPr lang="es-ES" b="0" dirty="0" err="1"/>
              <a:t>our</a:t>
            </a:r>
            <a:r>
              <a:rPr lang="es-ES" b="0" dirty="0"/>
              <a:t> </a:t>
            </a:r>
            <a:r>
              <a:rPr lang="es-ES" b="0" dirty="0" err="1"/>
              <a:t>servicemen</a:t>
            </a:r>
            <a:r>
              <a:rPr lang="es-ES" b="0" dirty="0"/>
              <a:t>/</a:t>
            </a:r>
            <a:r>
              <a:rPr lang="es-ES" b="0" dirty="0" err="1"/>
              <a:t>women</a:t>
            </a:r>
            <a:r>
              <a:rPr lang="es-ES" b="0" dirty="0"/>
              <a:t>. </a:t>
            </a:r>
            <a:r>
              <a:rPr lang="es-ES" b="0" dirty="0" err="1"/>
              <a:t>It</a:t>
            </a:r>
            <a:r>
              <a:rPr lang="es-ES" b="0" dirty="0"/>
              <a:t> </a:t>
            </a:r>
            <a:r>
              <a:rPr lang="es-ES" b="0" dirty="0" err="1"/>
              <a:t>will</a:t>
            </a:r>
            <a:r>
              <a:rPr lang="es-ES" b="0" dirty="0"/>
              <a:t> </a:t>
            </a:r>
            <a:r>
              <a:rPr lang="es-ES" b="0" dirty="0" err="1"/>
              <a:t>enable</a:t>
            </a:r>
            <a:r>
              <a:rPr lang="es-ES" b="0" dirty="0"/>
              <a:t> </a:t>
            </a:r>
            <a:r>
              <a:rPr lang="es-ES" b="0" dirty="0" err="1"/>
              <a:t>them</a:t>
            </a:r>
            <a:r>
              <a:rPr lang="es-ES" b="0" dirty="0"/>
              <a:t> </a:t>
            </a:r>
            <a:r>
              <a:rPr lang="es-ES" b="0" dirty="0" err="1"/>
              <a:t>not</a:t>
            </a:r>
            <a:r>
              <a:rPr lang="es-ES" b="0" baseline="0" dirty="0"/>
              <a:t> </a:t>
            </a:r>
            <a:r>
              <a:rPr lang="es-ES" b="0" baseline="0" dirty="0" err="1"/>
              <a:t>only</a:t>
            </a:r>
            <a:r>
              <a:rPr lang="es-ES" b="0" baseline="0" dirty="0"/>
              <a:t> to </a:t>
            </a:r>
            <a:r>
              <a:rPr lang="es-ES" b="0" baseline="0" dirty="0" err="1"/>
              <a:t>go</a:t>
            </a:r>
            <a:r>
              <a:rPr lang="es-ES" b="0" baseline="0" dirty="0"/>
              <a:t> </a:t>
            </a:r>
            <a:r>
              <a:rPr lang="es-ES" b="0" baseline="0" dirty="0" err="1"/>
              <a:t>abroad</a:t>
            </a:r>
            <a:r>
              <a:rPr lang="es-ES" b="0" baseline="0" dirty="0"/>
              <a:t>, </a:t>
            </a:r>
            <a:r>
              <a:rPr lang="es-ES" b="0" baseline="0" dirty="0" err="1"/>
              <a:t>but</a:t>
            </a:r>
            <a:r>
              <a:rPr lang="es-ES" b="0" baseline="0" dirty="0"/>
              <a:t> </a:t>
            </a:r>
            <a:r>
              <a:rPr lang="es-ES" b="0" baseline="0" dirty="0" err="1"/>
              <a:t>it</a:t>
            </a:r>
            <a:r>
              <a:rPr lang="es-ES" b="0" baseline="0" dirty="0"/>
              <a:t> </a:t>
            </a:r>
            <a:r>
              <a:rPr lang="es-ES" b="0" baseline="0" dirty="0" err="1"/>
              <a:t>is</a:t>
            </a:r>
            <a:r>
              <a:rPr lang="es-ES" b="0" baseline="0" dirty="0"/>
              <a:t> indispensable </a:t>
            </a:r>
            <a:r>
              <a:rPr lang="es-ES" b="0" baseline="0" dirty="0" err="1"/>
              <a:t>for</a:t>
            </a:r>
            <a:r>
              <a:rPr lang="es-ES" b="0" baseline="0" dirty="0"/>
              <a:t> </a:t>
            </a:r>
            <a:r>
              <a:rPr lang="es-ES" b="0" baseline="0" dirty="0" err="1"/>
              <a:t>their</a:t>
            </a:r>
            <a:r>
              <a:rPr lang="es-ES" b="0" baseline="0" dirty="0"/>
              <a:t> </a:t>
            </a:r>
            <a:r>
              <a:rPr lang="es-ES" b="0" baseline="0" dirty="0" err="1"/>
              <a:t>carreer</a:t>
            </a:r>
            <a:r>
              <a:rPr lang="es-ES" b="0" baseline="0" dirty="0"/>
              <a:t>: to be </a:t>
            </a:r>
            <a:r>
              <a:rPr lang="es-ES" b="0" baseline="0" dirty="0" err="1"/>
              <a:t>promoted</a:t>
            </a:r>
            <a:r>
              <a:rPr lang="es-ES" b="0" baseline="0" dirty="0"/>
              <a:t>, to </a:t>
            </a:r>
            <a:r>
              <a:rPr lang="es-ES" b="0" baseline="0" dirty="0" err="1"/>
              <a:t>command</a:t>
            </a:r>
            <a:r>
              <a:rPr lang="es-ES" b="0" baseline="0" dirty="0"/>
              <a:t> a </a:t>
            </a:r>
            <a:r>
              <a:rPr lang="es-ES" b="0" baseline="0" dirty="0" err="1"/>
              <a:t>unit</a:t>
            </a:r>
            <a:r>
              <a:rPr lang="es-ES" b="0" baseline="0" dirty="0"/>
              <a:t>, </a:t>
            </a:r>
            <a:r>
              <a:rPr lang="es-ES" b="0" baseline="0" dirty="0" err="1"/>
              <a:t>for</a:t>
            </a:r>
            <a:r>
              <a:rPr lang="es-ES" b="0" baseline="0" dirty="0"/>
              <a:t> </a:t>
            </a:r>
            <a:r>
              <a:rPr lang="es-ES" b="0" baseline="0" dirty="0" err="1"/>
              <a:t>certain</a:t>
            </a:r>
            <a:r>
              <a:rPr lang="es-ES" b="0" baseline="0" dirty="0"/>
              <a:t> </a:t>
            </a:r>
            <a:r>
              <a:rPr lang="es-ES" b="0" baseline="0" dirty="0" err="1"/>
              <a:t>national</a:t>
            </a:r>
            <a:r>
              <a:rPr lang="es-ES" b="0" baseline="0" dirty="0"/>
              <a:t> posts, </a:t>
            </a:r>
            <a:r>
              <a:rPr lang="es-ES" b="0" baseline="0" dirty="0" err="1"/>
              <a:t>etc</a:t>
            </a:r>
            <a:r>
              <a:rPr lang="es-ES" b="0" baseline="0" dirty="0"/>
              <a:t> &gt;&gt;&gt; </a:t>
            </a:r>
            <a:r>
              <a:rPr lang="es-ES" b="0" baseline="0" dirty="0" err="1"/>
              <a:t>lots</a:t>
            </a:r>
            <a:r>
              <a:rPr lang="es-ES" b="0" baseline="0" dirty="0"/>
              <a:t> of </a:t>
            </a:r>
            <a:r>
              <a:rPr lang="es-ES" b="0" baseline="0" dirty="0" err="1"/>
              <a:t>institutional</a:t>
            </a:r>
            <a:r>
              <a:rPr lang="es-ES" b="0" baseline="0" dirty="0"/>
              <a:t> / personal “</a:t>
            </a:r>
            <a:r>
              <a:rPr lang="es-ES" b="1" baseline="0" dirty="0" err="1"/>
              <a:t>pressure</a:t>
            </a:r>
            <a:r>
              <a:rPr lang="es-ES" b="0" baseline="0" dirty="0"/>
              <a:t>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baseline="0" dirty="0" err="1"/>
              <a:t>It</a:t>
            </a:r>
            <a:r>
              <a:rPr lang="es-ES" b="0" baseline="0" dirty="0"/>
              <a:t> </a:t>
            </a:r>
            <a:r>
              <a:rPr lang="es-ES" b="0" baseline="0" dirty="0" err="1"/>
              <a:t>is</a:t>
            </a:r>
            <a:r>
              <a:rPr lang="es-ES" b="0" baseline="0" dirty="0"/>
              <a:t> </a:t>
            </a:r>
            <a:r>
              <a:rPr lang="es-ES" b="0" baseline="0" dirty="0" err="1"/>
              <a:t>not</a:t>
            </a:r>
            <a:r>
              <a:rPr lang="es-ES" b="0" baseline="0" dirty="0"/>
              <a:t> </a:t>
            </a:r>
            <a:r>
              <a:rPr lang="es-ES" b="0" baseline="0" dirty="0" err="1"/>
              <a:t>easy</a:t>
            </a:r>
            <a:r>
              <a:rPr lang="es-ES" b="0" baseline="0" dirty="0"/>
              <a:t> to GET INTO </a:t>
            </a:r>
            <a:r>
              <a:rPr lang="es-ES" b="0" baseline="0" dirty="0" err="1"/>
              <a:t>this</a:t>
            </a:r>
            <a:r>
              <a:rPr lang="es-ES" b="0" baseline="0" dirty="0"/>
              <a:t> </a:t>
            </a:r>
            <a:r>
              <a:rPr lang="es-ES" b="0" baseline="0" dirty="0" err="1"/>
              <a:t>course</a:t>
            </a:r>
            <a:r>
              <a:rPr lang="es-ES" b="0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baseline="0" dirty="0" err="1"/>
              <a:t>Furthermore</a:t>
            </a:r>
            <a:r>
              <a:rPr lang="es-ES" b="0" baseline="0" dirty="0"/>
              <a:t>, </a:t>
            </a:r>
            <a:r>
              <a:rPr lang="es-ES" b="0" baseline="0" dirty="0" err="1"/>
              <a:t>your</a:t>
            </a:r>
            <a:r>
              <a:rPr lang="es-ES" b="0" baseline="0" dirty="0"/>
              <a:t> </a:t>
            </a:r>
            <a:r>
              <a:rPr lang="es-ES" b="1" baseline="0" dirty="0" err="1"/>
              <a:t>commander</a:t>
            </a:r>
            <a:r>
              <a:rPr lang="es-ES" b="0" baseline="0" dirty="0"/>
              <a:t> </a:t>
            </a:r>
            <a:r>
              <a:rPr lang="es-ES" b="0" baseline="0" dirty="0" err="1"/>
              <a:t>firmly</a:t>
            </a:r>
            <a:r>
              <a:rPr lang="es-ES" b="0" baseline="0" dirty="0"/>
              <a:t> </a:t>
            </a:r>
            <a:r>
              <a:rPr lang="es-ES" b="0" baseline="0" dirty="0" err="1"/>
              <a:t>believes</a:t>
            </a:r>
            <a:r>
              <a:rPr lang="es-ES" b="0" baseline="0" dirty="0"/>
              <a:t> </a:t>
            </a:r>
            <a:r>
              <a:rPr lang="es-ES" b="0" baseline="0" dirty="0" err="1"/>
              <a:t>that</a:t>
            </a:r>
            <a:r>
              <a:rPr lang="es-ES" b="0" baseline="0" dirty="0"/>
              <a:t> </a:t>
            </a:r>
            <a:r>
              <a:rPr lang="es-ES" b="0" baseline="0" dirty="0" err="1"/>
              <a:t>after</a:t>
            </a:r>
            <a:r>
              <a:rPr lang="es-ES" b="0" baseline="0" dirty="0"/>
              <a:t> </a:t>
            </a:r>
            <a:r>
              <a:rPr lang="es-ES" b="0" baseline="0" dirty="0" err="1"/>
              <a:t>being</a:t>
            </a:r>
            <a:r>
              <a:rPr lang="es-ES" b="0" baseline="0" dirty="0"/>
              <a:t> 2 </a:t>
            </a:r>
            <a:r>
              <a:rPr lang="es-ES" b="0" baseline="0" dirty="0" err="1"/>
              <a:t>months</a:t>
            </a:r>
            <a:r>
              <a:rPr lang="es-ES" b="0" baseline="0" dirty="0"/>
              <a:t> </a:t>
            </a:r>
            <a:r>
              <a:rPr lang="es-ES" b="0" baseline="0" dirty="0" err="1"/>
              <a:t>absent</a:t>
            </a:r>
            <a:r>
              <a:rPr lang="es-ES" b="0" baseline="0" dirty="0"/>
              <a:t> </a:t>
            </a:r>
            <a:r>
              <a:rPr lang="es-ES" b="0" baseline="0" dirty="0" err="1"/>
              <a:t>from</a:t>
            </a:r>
            <a:r>
              <a:rPr lang="es-ES" b="0" baseline="0" dirty="0"/>
              <a:t> </a:t>
            </a:r>
            <a:r>
              <a:rPr lang="es-ES" b="0" baseline="0" dirty="0" err="1"/>
              <a:t>your</a:t>
            </a:r>
            <a:r>
              <a:rPr lang="es-ES" b="0" baseline="0" dirty="0"/>
              <a:t> </a:t>
            </a:r>
            <a:r>
              <a:rPr lang="es-ES" b="0" baseline="0" dirty="0" err="1"/>
              <a:t>unit</a:t>
            </a:r>
            <a:r>
              <a:rPr lang="es-ES" b="0" baseline="0" dirty="0"/>
              <a:t>, YOU´D BETTER come back </a:t>
            </a:r>
            <a:r>
              <a:rPr lang="es-ES" b="0" baseline="0" dirty="0" err="1"/>
              <a:t>with</a:t>
            </a:r>
            <a:r>
              <a:rPr lang="es-ES" b="0" baseline="0" dirty="0"/>
              <a:t> </a:t>
            </a:r>
            <a:r>
              <a:rPr lang="es-ES" b="0" baseline="0" dirty="0" err="1"/>
              <a:t>the</a:t>
            </a:r>
            <a:r>
              <a:rPr lang="es-ES" b="0" baseline="0" dirty="0"/>
              <a:t> 3s…</a:t>
            </a:r>
            <a:r>
              <a:rPr lang="es-ES" b="0" baseline="0" dirty="0" err="1"/>
              <a:t>Your</a:t>
            </a:r>
            <a:r>
              <a:rPr lang="es-ES" b="0" baseline="0" dirty="0"/>
              <a:t> </a:t>
            </a:r>
            <a:r>
              <a:rPr lang="es-ES" b="1" baseline="0" dirty="0" err="1"/>
              <a:t>family</a:t>
            </a:r>
            <a:r>
              <a:rPr lang="es-ES" b="0" baseline="0" dirty="0"/>
              <a:t> </a:t>
            </a:r>
            <a:r>
              <a:rPr lang="es-ES" b="0" baseline="0" dirty="0" err="1"/>
              <a:t>agrees</a:t>
            </a:r>
            <a:r>
              <a:rPr lang="es-ES" b="0" baseline="0" dirty="0"/>
              <a:t> </a:t>
            </a:r>
            <a:r>
              <a:rPr lang="es-ES" b="0" baseline="0" dirty="0" err="1"/>
              <a:t>on</a:t>
            </a:r>
            <a:r>
              <a:rPr lang="es-ES" b="0" baseline="0" dirty="0"/>
              <a:t> </a:t>
            </a:r>
            <a:r>
              <a:rPr lang="es-ES" b="0" baseline="0" dirty="0" err="1"/>
              <a:t>this</a:t>
            </a:r>
            <a:r>
              <a:rPr lang="es-ES" b="0" baseline="0" dirty="0"/>
              <a:t> </a:t>
            </a:r>
            <a:r>
              <a:rPr lang="es-ES" b="0" baseline="0" dirty="0" err="1"/>
              <a:t>too</a:t>
            </a:r>
            <a:r>
              <a:rPr lang="es-ES" b="0" baseline="0" dirty="0"/>
              <a:t>….</a:t>
            </a:r>
            <a:endParaRPr lang="es-E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baseline="0" dirty="0" err="1"/>
              <a:t>Your</a:t>
            </a:r>
            <a:r>
              <a:rPr lang="es-ES" b="0" baseline="0" dirty="0"/>
              <a:t> </a:t>
            </a:r>
            <a:r>
              <a:rPr lang="es-ES" b="1" baseline="0" dirty="0" err="1"/>
              <a:t>colleagues</a:t>
            </a:r>
            <a:r>
              <a:rPr lang="es-ES" b="0" baseline="0" dirty="0"/>
              <a:t> </a:t>
            </a:r>
            <a:r>
              <a:rPr lang="es-ES" b="0" baseline="0" dirty="0" err="1"/>
              <a:t>have</a:t>
            </a:r>
            <a:r>
              <a:rPr lang="es-ES" b="0" baseline="0" dirty="0"/>
              <a:t> to </a:t>
            </a:r>
            <a:r>
              <a:rPr lang="es-ES" b="0" baseline="0" dirty="0" err="1"/>
              <a:t>carry</a:t>
            </a:r>
            <a:r>
              <a:rPr lang="es-ES" b="0" baseline="0" dirty="0"/>
              <a:t> </a:t>
            </a:r>
            <a:r>
              <a:rPr lang="es-ES" b="0" baseline="0" dirty="0" err="1"/>
              <a:t>your</a:t>
            </a:r>
            <a:r>
              <a:rPr lang="es-ES" b="0" baseline="0" dirty="0"/>
              <a:t> </a:t>
            </a:r>
            <a:r>
              <a:rPr lang="es-ES" b="0" baseline="0" dirty="0" err="1"/>
              <a:t>workload</a:t>
            </a:r>
            <a:r>
              <a:rPr lang="es-ES" b="0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err="1"/>
              <a:t>Materials</a:t>
            </a:r>
            <a:r>
              <a:rPr lang="es-ES" b="1" dirty="0"/>
              <a:t> </a:t>
            </a:r>
            <a:r>
              <a:rPr lang="es-ES" b="1" dirty="0" err="1"/>
              <a:t>used</a:t>
            </a:r>
            <a:r>
              <a:rPr lang="es-ES" dirty="0"/>
              <a:t>: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 </a:t>
            </a:r>
            <a:r>
              <a:rPr lang="es-ES" dirty="0" err="1"/>
              <a:t>believe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necessary</a:t>
            </a:r>
            <a:r>
              <a:rPr lang="es-ES" dirty="0"/>
              <a:t> to prepare </a:t>
            </a:r>
            <a:r>
              <a:rPr lang="es-ES" dirty="0" err="1"/>
              <a:t>an</a:t>
            </a:r>
            <a:r>
              <a:rPr lang="es-ES" dirty="0"/>
              <a:t> SLP test </a:t>
            </a:r>
            <a:r>
              <a:rPr lang="es-ES" dirty="0" err="1"/>
              <a:t>is</a:t>
            </a:r>
            <a:r>
              <a:rPr lang="es-ES" dirty="0"/>
              <a:t> to do as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multiple</a:t>
            </a:r>
            <a:r>
              <a:rPr lang="es-ES" dirty="0"/>
              <a:t> </a:t>
            </a:r>
            <a:r>
              <a:rPr lang="es-ES" dirty="0" err="1"/>
              <a:t>choice</a:t>
            </a:r>
            <a:r>
              <a:rPr lang="es-ES" dirty="0"/>
              <a:t> </a:t>
            </a:r>
            <a:r>
              <a:rPr lang="es-ES" dirty="0" err="1"/>
              <a:t>tests</a:t>
            </a:r>
            <a:r>
              <a:rPr lang="es-ES" dirty="0"/>
              <a:t> as posible.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baseline="0" dirty="0"/>
              <a:t> </a:t>
            </a:r>
            <a:r>
              <a:rPr lang="es-ES" baseline="0" dirty="0" err="1"/>
              <a:t>believe</a:t>
            </a:r>
            <a:r>
              <a:rPr lang="es-ES" baseline="0" dirty="0"/>
              <a:t> </a:t>
            </a:r>
            <a:r>
              <a:rPr lang="es-ES" baseline="0" dirty="0" err="1"/>
              <a:t>that</a:t>
            </a:r>
            <a:r>
              <a:rPr lang="es-ES" baseline="0" dirty="0"/>
              <a:t> </a:t>
            </a:r>
            <a:r>
              <a:rPr lang="es-ES" baseline="0" dirty="0" err="1"/>
              <a:t>it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paramount</a:t>
            </a:r>
            <a:r>
              <a:rPr lang="es-ES" baseline="0" dirty="0"/>
              <a:t> to </a:t>
            </a:r>
            <a:r>
              <a:rPr lang="es-ES" baseline="0" dirty="0" err="1"/>
              <a:t>have</a:t>
            </a:r>
            <a:r>
              <a:rPr lang="es-ES" baseline="0" dirty="0"/>
              <a:t> </a:t>
            </a:r>
            <a:r>
              <a:rPr lang="es-ES" baseline="0" dirty="0" err="1"/>
              <a:t>access</a:t>
            </a:r>
            <a:r>
              <a:rPr lang="es-ES" baseline="0" dirty="0"/>
              <a:t> to “</a:t>
            </a:r>
            <a:r>
              <a:rPr lang="es-ES" baseline="0" dirty="0" err="1"/>
              <a:t>old</a:t>
            </a:r>
            <a:r>
              <a:rPr lang="es-ES" baseline="0" dirty="0"/>
              <a:t> </a:t>
            </a:r>
            <a:r>
              <a:rPr lang="es-ES" baseline="0" dirty="0" err="1"/>
              <a:t>exams</a:t>
            </a:r>
            <a:r>
              <a:rPr lang="es-ES" baseline="0" dirty="0"/>
              <a:t>”.</a:t>
            </a:r>
          </a:p>
          <a:p>
            <a:endParaRPr lang="es-E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“I </a:t>
            </a:r>
            <a:r>
              <a:rPr lang="es-ES" b="1" dirty="0" err="1"/>
              <a:t>have</a:t>
            </a:r>
            <a:r>
              <a:rPr lang="es-ES" b="1" dirty="0"/>
              <a:t> </a:t>
            </a:r>
            <a:r>
              <a:rPr lang="es-ES" b="1" dirty="0" err="1"/>
              <a:t>been</a:t>
            </a:r>
            <a:r>
              <a:rPr lang="es-ES" b="1" dirty="0"/>
              <a:t> </a:t>
            </a:r>
            <a:r>
              <a:rPr lang="es-ES" b="1" dirty="0" err="1"/>
              <a:t>abroad</a:t>
            </a:r>
            <a:r>
              <a:rPr lang="es-ES" b="1" dirty="0"/>
              <a:t> in </a:t>
            </a:r>
            <a:r>
              <a:rPr lang="es-ES" b="1" dirty="0" err="1"/>
              <a:t>different</a:t>
            </a:r>
            <a:r>
              <a:rPr lang="es-ES" b="1" dirty="0"/>
              <a:t> </a:t>
            </a:r>
            <a:r>
              <a:rPr lang="es-ES" b="1" dirty="0" err="1"/>
              <a:t>posts</a:t>
            </a:r>
            <a:r>
              <a:rPr lang="es-ES" b="1" dirty="0"/>
              <a:t> and </a:t>
            </a:r>
            <a:r>
              <a:rPr lang="es-ES" b="1" dirty="0" err="1"/>
              <a:t>had</a:t>
            </a:r>
            <a:r>
              <a:rPr lang="es-ES" b="1" dirty="0"/>
              <a:t> no </a:t>
            </a:r>
            <a:r>
              <a:rPr lang="es-ES" b="1" dirty="0" err="1"/>
              <a:t>problem</a:t>
            </a:r>
            <a:r>
              <a:rPr lang="en-US" b="1" dirty="0"/>
              <a:t> communicating in English” </a:t>
            </a:r>
            <a:r>
              <a:rPr lang="en-US" dirty="0"/>
              <a:t>so WHAT</a:t>
            </a:r>
            <a:r>
              <a:rPr lang="en-US" baseline="0" dirty="0"/>
              <a:t> are they going to teach 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err="1"/>
              <a:t>It</a:t>
            </a:r>
            <a:r>
              <a:rPr lang="es-ES" b="1" dirty="0"/>
              <a:t> </a:t>
            </a:r>
            <a:r>
              <a:rPr lang="es-ES" b="1" dirty="0" err="1"/>
              <a:t>is</a:t>
            </a:r>
            <a:r>
              <a:rPr lang="es-ES" b="1" dirty="0"/>
              <a:t> NOT </a:t>
            </a:r>
            <a:r>
              <a:rPr lang="es-ES" b="1" dirty="0" err="1"/>
              <a:t>like</a:t>
            </a:r>
            <a:r>
              <a:rPr lang="es-ES" b="1" dirty="0"/>
              <a:t> </a:t>
            </a:r>
            <a:r>
              <a:rPr lang="es-ES" b="1" dirty="0" err="1"/>
              <a:t>any</a:t>
            </a:r>
            <a:r>
              <a:rPr lang="es-ES" b="1" dirty="0"/>
              <a:t> </a:t>
            </a:r>
            <a:r>
              <a:rPr lang="es-ES" b="1" dirty="0" err="1"/>
              <a:t>other</a:t>
            </a:r>
            <a:r>
              <a:rPr lang="es-ES" b="1" dirty="0"/>
              <a:t> </a:t>
            </a:r>
            <a:r>
              <a:rPr lang="es-ES" b="1" dirty="0" err="1"/>
              <a:t>military</a:t>
            </a:r>
            <a:r>
              <a:rPr lang="es-ES" b="1" dirty="0"/>
              <a:t> </a:t>
            </a:r>
            <a:r>
              <a:rPr lang="es-ES" b="1" dirty="0" err="1"/>
              <a:t>course</a:t>
            </a:r>
            <a:r>
              <a:rPr lang="es-ES" b="1" dirty="0"/>
              <a:t>: </a:t>
            </a:r>
            <a:r>
              <a:rPr lang="es-ES" b="0" i="0" baseline="0" dirty="0" err="1"/>
              <a:t>the</a:t>
            </a:r>
            <a:r>
              <a:rPr lang="es-ES" b="0" i="0" baseline="0" dirty="0"/>
              <a:t> </a:t>
            </a:r>
            <a:r>
              <a:rPr lang="es-ES" b="0" i="0" baseline="0" dirty="0" err="1"/>
              <a:t>same</a:t>
            </a:r>
            <a:r>
              <a:rPr lang="es-ES" b="0" i="0" baseline="0" dirty="0"/>
              <a:t> 8 </a:t>
            </a:r>
            <a:r>
              <a:rPr lang="es-ES" b="0" i="0" baseline="0" dirty="0" err="1"/>
              <a:t>profesionals</a:t>
            </a:r>
            <a:r>
              <a:rPr lang="es-ES" b="0" i="0" baseline="0" dirty="0"/>
              <a:t> are </a:t>
            </a:r>
            <a:r>
              <a:rPr lang="es-ES" b="0" i="0" baseline="0" dirty="0" err="1"/>
              <a:t>with</a:t>
            </a:r>
            <a:r>
              <a:rPr lang="es-ES" b="0" i="0" baseline="0" dirty="0"/>
              <a:t> </a:t>
            </a:r>
            <a:r>
              <a:rPr lang="es-ES" b="0" i="0" baseline="0" dirty="0" err="1"/>
              <a:t>the</a:t>
            </a:r>
            <a:r>
              <a:rPr lang="es-ES" b="0" i="0" baseline="0" dirty="0"/>
              <a:t> </a:t>
            </a:r>
            <a:r>
              <a:rPr lang="es-ES" b="0" i="0" baseline="0" dirty="0" err="1"/>
              <a:t>students</a:t>
            </a:r>
            <a:r>
              <a:rPr lang="es-ES" b="0" i="0" baseline="0" dirty="0"/>
              <a:t> 2 </a:t>
            </a:r>
            <a:r>
              <a:rPr lang="es-ES" b="0" i="0" baseline="0" dirty="0" err="1"/>
              <a:t>months</a:t>
            </a:r>
            <a:r>
              <a:rPr lang="es-ES" b="0" i="0" baseline="0" dirty="0"/>
              <a:t>, </a:t>
            </a:r>
            <a:r>
              <a:rPr lang="es-ES" b="0" i="0" baseline="0" dirty="0" err="1"/>
              <a:t>following</a:t>
            </a:r>
            <a:r>
              <a:rPr lang="es-ES" b="0" i="0" baseline="0" dirty="0"/>
              <a:t> </a:t>
            </a:r>
            <a:r>
              <a:rPr lang="es-ES" b="0" i="0" baseline="0" dirty="0" err="1"/>
              <a:t>closely</a:t>
            </a:r>
            <a:r>
              <a:rPr lang="es-ES" b="0" i="0" baseline="0" dirty="0"/>
              <a:t> </a:t>
            </a:r>
            <a:r>
              <a:rPr lang="es-ES" b="0" i="0" baseline="0" dirty="0" err="1"/>
              <a:t>their</a:t>
            </a:r>
            <a:r>
              <a:rPr lang="es-ES" b="0" i="0" baseline="0" dirty="0"/>
              <a:t> </a:t>
            </a:r>
            <a:r>
              <a:rPr lang="es-ES" b="0" i="0" baseline="0" dirty="0" err="1"/>
              <a:t>progression</a:t>
            </a:r>
            <a:r>
              <a:rPr lang="es-ES" b="0" i="0" baseline="0" dirty="0"/>
              <a:t> and </a:t>
            </a:r>
            <a:r>
              <a:rPr lang="es-ES" b="0" i="0" baseline="0" dirty="0" err="1"/>
              <a:t>how</a:t>
            </a:r>
            <a:r>
              <a:rPr lang="es-ES" b="0" i="0" baseline="0" dirty="0"/>
              <a:t> to </a:t>
            </a:r>
            <a:r>
              <a:rPr lang="es-ES" b="0" i="0" baseline="0" dirty="0" err="1"/>
              <a:t>improve</a:t>
            </a:r>
            <a:r>
              <a:rPr lang="es-ES" b="0" i="0" baseline="0" dirty="0"/>
              <a:t> </a:t>
            </a:r>
            <a:r>
              <a:rPr lang="es-ES" b="0" i="0" baseline="0" dirty="0" err="1"/>
              <a:t>their</a:t>
            </a:r>
            <a:r>
              <a:rPr lang="es-ES" b="0" i="0" baseline="0" dirty="0"/>
              <a:t> </a:t>
            </a:r>
            <a:r>
              <a:rPr lang="es-ES" b="0" i="0" baseline="0" dirty="0" err="1"/>
              <a:t>skills</a:t>
            </a:r>
            <a:r>
              <a:rPr lang="es-ES" b="0" i="0" baseline="0" dirty="0"/>
              <a:t>. 0</a:t>
            </a:r>
            <a:r>
              <a:rPr lang="es-ES" b="0" i="0" dirty="0"/>
              <a:t>ur </a:t>
            </a:r>
            <a:r>
              <a:rPr lang="es-ES" b="0" i="0" dirty="0" err="1"/>
              <a:t>course</a:t>
            </a:r>
            <a:r>
              <a:rPr lang="es-ES" b="0" i="0" dirty="0"/>
              <a:t> </a:t>
            </a:r>
            <a:r>
              <a:rPr lang="es-ES" b="0" i="0" dirty="0" err="1"/>
              <a:t>requires</a:t>
            </a:r>
            <a:r>
              <a:rPr lang="es-ES" b="0" i="0" dirty="0"/>
              <a:t> </a:t>
            </a:r>
            <a:r>
              <a:rPr lang="es-ES" b="0" i="0" dirty="0" err="1"/>
              <a:t>an</a:t>
            </a:r>
            <a:r>
              <a:rPr lang="es-ES" b="0" i="0" dirty="0"/>
              <a:t> </a:t>
            </a:r>
            <a:r>
              <a:rPr lang="es-ES" b="0" i="0" dirty="0" err="1"/>
              <a:t>effort</a:t>
            </a:r>
            <a:r>
              <a:rPr lang="es-ES" b="0" i="0" baseline="0" dirty="0"/>
              <a:t> and </a:t>
            </a:r>
            <a:r>
              <a:rPr lang="es-ES" b="0" i="0" baseline="0" dirty="0" err="1"/>
              <a:t>commitment</a:t>
            </a:r>
            <a:r>
              <a:rPr lang="es-ES" b="0" i="0" baseline="0" dirty="0"/>
              <a:t>.</a:t>
            </a:r>
            <a:endParaRPr lang="es-E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4445-B5EC-4F14-B793-A512680458A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5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day: A thorough explanation of the  </a:t>
            </a:r>
            <a:r>
              <a:rPr lang="en-US" b="1" dirty="0"/>
              <a:t>methodology</a:t>
            </a:r>
            <a:r>
              <a:rPr lang="en-US" baseline="0" dirty="0"/>
              <a:t> which they are resistant to understand or don’t seem to accept (clash with their idea of only practicing tests).</a:t>
            </a:r>
          </a:p>
          <a:p>
            <a:endParaRPr lang="en-US" baseline="0" dirty="0"/>
          </a:p>
          <a:p>
            <a:r>
              <a:rPr lang="en-US" baseline="0" dirty="0"/>
              <a:t>They are told about the </a:t>
            </a:r>
            <a:r>
              <a:rPr lang="en-US" b="1" baseline="0" dirty="0"/>
              <a:t>rules</a:t>
            </a:r>
          </a:p>
          <a:p>
            <a:endParaRPr lang="en-US" baseline="0" dirty="0"/>
          </a:p>
          <a:p>
            <a:r>
              <a:rPr lang="en-US" baseline="0" dirty="0"/>
              <a:t>They are told about the </a:t>
            </a:r>
            <a:r>
              <a:rPr lang="en-US" b="1" baseline="0" dirty="0"/>
              <a:t>availability</a:t>
            </a:r>
            <a:r>
              <a:rPr lang="en-US" baseline="0" dirty="0"/>
              <a:t> of all the professional to solve academic/ personal problems</a:t>
            </a:r>
          </a:p>
          <a:p>
            <a:endParaRPr lang="en-US" baseline="0" dirty="0"/>
          </a:p>
          <a:p>
            <a:r>
              <a:rPr lang="en-US" baseline="0" dirty="0"/>
              <a:t>They are told about </a:t>
            </a:r>
            <a:r>
              <a:rPr lang="en-US" b="1" baseline="0" dirty="0"/>
              <a:t>STATISISTICS and what LEVEL to expect</a:t>
            </a:r>
          </a:p>
          <a:p>
            <a:endParaRPr lang="en-US" b="1" baseline="0" dirty="0"/>
          </a:p>
          <a:p>
            <a:r>
              <a:rPr lang="en-US" baseline="0" dirty="0"/>
              <a:t>&gt;&gt;&gt;&gt;&gt; </a:t>
            </a:r>
            <a:r>
              <a:rPr lang="en-US" b="1" i="1" baseline="0" dirty="0"/>
              <a:t>are resistant to understand or don’t seem to accept  &lt;&lt;&lt;&lt;&lt;&lt;&lt;&lt;&lt; clash with preconceived idea</a:t>
            </a:r>
            <a:endParaRPr lang="en-US" b="1" i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4445-B5EC-4F14-B793-A512680458A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762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environment</a:t>
            </a:r>
            <a:r>
              <a:rPr lang="es-ES" dirty="0"/>
              <a:t> </a:t>
            </a:r>
            <a:r>
              <a:rPr lang="es-ES" dirty="0" err="1"/>
              <a:t>needs</a:t>
            </a:r>
            <a:r>
              <a:rPr lang="es-ES" dirty="0"/>
              <a:t> to be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best</a:t>
            </a:r>
            <a:r>
              <a:rPr lang="es-ES" dirty="0"/>
              <a:t> to </a:t>
            </a:r>
            <a:r>
              <a:rPr lang="es-ES" dirty="0" err="1"/>
              <a:t>enhance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 </a:t>
            </a:r>
            <a:r>
              <a:rPr lang="es-ES" dirty="0" err="1"/>
              <a:t>learning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Class</a:t>
            </a:r>
            <a:r>
              <a:rPr lang="es-ES" dirty="0"/>
              <a:t> full of </a:t>
            </a:r>
            <a:r>
              <a:rPr lang="es-ES" dirty="0" err="1"/>
              <a:t>military</a:t>
            </a:r>
            <a:r>
              <a:rPr lang="es-ES" dirty="0"/>
              <a:t> </a:t>
            </a:r>
            <a:r>
              <a:rPr lang="es-ES" dirty="0" err="1"/>
              <a:t>personnel</a:t>
            </a:r>
            <a:r>
              <a:rPr lang="es-ES" dirty="0"/>
              <a:t> and a </a:t>
            </a:r>
            <a:r>
              <a:rPr lang="es-ES" b="1" dirty="0"/>
              <a:t>CIVILIAN</a:t>
            </a:r>
            <a:r>
              <a:rPr lang="es-ES" b="1" baseline="0" dirty="0"/>
              <a:t> </a:t>
            </a:r>
            <a:r>
              <a:rPr lang="es-ES" b="1" baseline="0" dirty="0" err="1"/>
              <a:t>teacher</a:t>
            </a:r>
            <a:r>
              <a:rPr lang="es-ES" baseline="0" dirty="0"/>
              <a:t>. </a:t>
            </a:r>
            <a:r>
              <a:rPr lang="es-ES" baseline="0" dirty="0" err="1"/>
              <a:t>Tell</a:t>
            </a:r>
            <a:r>
              <a:rPr lang="es-ES" baseline="0" dirty="0"/>
              <a:t> </a:t>
            </a:r>
            <a:r>
              <a:rPr lang="es-ES" baseline="0" dirty="0" err="1"/>
              <a:t>civilian</a:t>
            </a:r>
            <a:r>
              <a:rPr lang="es-ES" baseline="0" dirty="0"/>
              <a:t> </a:t>
            </a:r>
            <a:r>
              <a:rPr lang="es-ES" baseline="0" dirty="0" err="1"/>
              <a:t>teacher</a:t>
            </a:r>
            <a:r>
              <a:rPr lang="es-ES" baseline="0" dirty="0"/>
              <a:t> </a:t>
            </a:r>
            <a:r>
              <a:rPr lang="es-ES" baseline="0" dirty="0" err="1"/>
              <a:t>about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special</a:t>
            </a:r>
            <a:r>
              <a:rPr lang="es-ES" baseline="0" dirty="0"/>
              <a:t> </a:t>
            </a:r>
            <a:r>
              <a:rPr lang="es-ES" baseline="0" dirty="0" err="1"/>
              <a:t>features</a:t>
            </a:r>
            <a:r>
              <a:rPr lang="es-ES" baseline="0" dirty="0"/>
              <a:t> </a:t>
            </a:r>
            <a:r>
              <a:rPr lang="es-ES" baseline="0" dirty="0" err="1"/>
              <a:t>related</a:t>
            </a:r>
            <a:r>
              <a:rPr lang="es-ES" baseline="0" dirty="0"/>
              <a:t> to </a:t>
            </a:r>
            <a:r>
              <a:rPr lang="es-ES" baseline="0" dirty="0" err="1"/>
              <a:t>military</a:t>
            </a:r>
            <a:r>
              <a:rPr lang="es-ES" baseline="0" dirty="0"/>
              <a:t> </a:t>
            </a:r>
            <a:r>
              <a:rPr lang="es-ES" baseline="0" dirty="0" err="1"/>
              <a:t>students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err="1"/>
              <a:t>Personality</a:t>
            </a:r>
            <a:r>
              <a:rPr lang="es-ES" b="1" dirty="0"/>
              <a:t> </a:t>
            </a:r>
            <a:r>
              <a:rPr lang="es-ES" b="1" dirty="0" err="1"/>
              <a:t>issues</a:t>
            </a:r>
            <a:r>
              <a:rPr lang="es-ES" dirty="0"/>
              <a:t>:  </a:t>
            </a:r>
            <a:r>
              <a:rPr lang="en-US" dirty="0"/>
              <a:t>Mix of</a:t>
            </a:r>
            <a:r>
              <a:rPr lang="en-US" baseline="0" dirty="0"/>
              <a:t> students , with different ranks and personalities. They are told the first day that they are STUDENTS , all the same.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….</a:t>
            </a:r>
          </a:p>
          <a:p>
            <a:r>
              <a:rPr lang="en-US" dirty="0"/>
              <a:t>Examples: </a:t>
            </a:r>
            <a:r>
              <a:rPr lang="en-US" b="1" dirty="0"/>
              <a:t>RANKS</a:t>
            </a:r>
            <a:r>
              <a:rPr lang="en-US" dirty="0"/>
              <a:t> Marine Major vs. </a:t>
            </a:r>
            <a:r>
              <a:rPr lang="en-US" u="sng" dirty="0"/>
              <a:t>Marine</a:t>
            </a:r>
            <a:r>
              <a:rPr lang="en-US" dirty="0"/>
              <a:t> Lt. in the same class; had to be split because the Lt didn’t dare to express himself.</a:t>
            </a:r>
          </a:p>
          <a:p>
            <a:r>
              <a:rPr lang="en-US" dirty="0"/>
              <a:t>Dominant</a:t>
            </a:r>
            <a:r>
              <a:rPr lang="en-US" baseline="0" dirty="0"/>
              <a:t> Lt Col takes over the </a:t>
            </a:r>
            <a:r>
              <a:rPr lang="en-US" u="sng" baseline="0" dirty="0"/>
              <a:t>control of the class, </a:t>
            </a:r>
            <a:r>
              <a:rPr lang="en-US" u="none" baseline="0" dirty="0"/>
              <a:t>or </a:t>
            </a:r>
            <a:r>
              <a:rPr lang="en-US" u="none" baseline="0" dirty="0" err="1"/>
              <a:t>s.o</a:t>
            </a:r>
            <a:r>
              <a:rPr lang="en-US" u="none" baseline="0" dirty="0"/>
              <a:t>. expresses disconformity with the way of teaching regarding content or what they should be doing.</a:t>
            </a:r>
          </a:p>
          <a:p>
            <a:r>
              <a:rPr lang="en-US" u="none" baseline="0" dirty="0"/>
              <a:t>A negative person the rotten apple that </a:t>
            </a:r>
            <a:r>
              <a:rPr lang="en-US" u="sng" baseline="0" dirty="0"/>
              <a:t>spoils the barrel.</a:t>
            </a:r>
          </a:p>
          <a:p>
            <a:r>
              <a:rPr lang="en-US" u="sng" baseline="0" dirty="0"/>
              <a:t>Talkative </a:t>
            </a:r>
            <a:r>
              <a:rPr lang="en-US" u="none" baseline="0" dirty="0"/>
              <a:t>person doesn´t let the rest participate. This can cause unbalanced participation among students and affect the climate</a:t>
            </a:r>
            <a:endParaRPr lang="en-US" u="none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4445-B5EC-4F14-B793-A512680458A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336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Find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b="1" dirty="0" err="1"/>
              <a:t>motivation</a:t>
            </a:r>
            <a:r>
              <a:rPr lang="es-ES" b="1" dirty="0"/>
              <a:t> </a:t>
            </a:r>
            <a:r>
              <a:rPr lang="es-ES" b="1" dirty="0" err="1"/>
              <a:t>behind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students</a:t>
            </a:r>
            <a:r>
              <a:rPr lang="es-ES" b="1" dirty="0"/>
              <a:t> </a:t>
            </a:r>
            <a:r>
              <a:rPr lang="es-ES" b="1" dirty="0" err="1"/>
              <a:t>behaviour</a:t>
            </a:r>
            <a:endParaRPr lang="es-E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Clash</a:t>
            </a:r>
            <a:r>
              <a:rPr lang="es-ES" dirty="0"/>
              <a:t> in </a:t>
            </a:r>
            <a:r>
              <a:rPr lang="es-ES" dirty="0" err="1"/>
              <a:t>expectations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Feeling</a:t>
            </a:r>
            <a:r>
              <a:rPr lang="es-ES" dirty="0"/>
              <a:t> of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progressing</a:t>
            </a:r>
            <a:r>
              <a:rPr lang="es-ES" dirty="0"/>
              <a:t> &gt; in</a:t>
            </a:r>
            <a:r>
              <a:rPr lang="es-ES" baseline="0" dirty="0"/>
              <a:t> </a:t>
            </a:r>
            <a:r>
              <a:rPr lang="es-ES" baseline="0" dirty="0" err="1"/>
              <a:t>advanced</a:t>
            </a:r>
            <a:r>
              <a:rPr lang="es-ES" baseline="0" dirty="0"/>
              <a:t> </a:t>
            </a:r>
            <a:r>
              <a:rPr lang="es-ES" baseline="0" dirty="0" err="1"/>
              <a:t>levels</a:t>
            </a:r>
            <a:r>
              <a:rPr lang="es-ES" baseline="0" dirty="0"/>
              <a:t>, </a:t>
            </a:r>
            <a:r>
              <a:rPr lang="es-ES" baseline="0" dirty="0" err="1"/>
              <a:t>progress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not</a:t>
            </a:r>
            <a:r>
              <a:rPr lang="es-ES" baseline="0" dirty="0"/>
              <a:t> so </a:t>
            </a:r>
            <a:r>
              <a:rPr lang="es-ES" baseline="0" dirty="0" err="1"/>
              <a:t>obvious</a:t>
            </a:r>
            <a:r>
              <a:rPr lang="es-ES" baseline="0" dirty="0"/>
              <a:t> </a:t>
            </a:r>
            <a:r>
              <a:rPr lang="es-ES" baseline="0" dirty="0" err="1"/>
              <a:t>or</a:t>
            </a:r>
            <a:r>
              <a:rPr lang="es-ES" baseline="0" dirty="0"/>
              <a:t> </a:t>
            </a:r>
            <a:r>
              <a:rPr lang="es-ES" baseline="0" dirty="0" err="1"/>
              <a:t>fast</a:t>
            </a:r>
            <a:r>
              <a:rPr lang="es-ES" baseline="0" dirty="0"/>
              <a:t>. SPECIAL NEEDS of </a:t>
            </a:r>
            <a:r>
              <a:rPr lang="es-ES" baseline="0" dirty="0" err="1"/>
              <a:t>each</a:t>
            </a:r>
            <a:r>
              <a:rPr lang="es-ES" baseline="0" dirty="0"/>
              <a:t> </a:t>
            </a:r>
            <a:r>
              <a:rPr lang="es-ES" baseline="0" dirty="0" err="1"/>
              <a:t>one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different</a:t>
            </a:r>
            <a:endParaRPr lang="es-E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problem</a:t>
            </a:r>
            <a:r>
              <a:rPr lang="es-ES" baseline="0" dirty="0"/>
              <a:t> of </a:t>
            </a:r>
            <a:r>
              <a:rPr lang="es-ES" b="1" baseline="0" dirty="0" err="1"/>
              <a:t>remaining</a:t>
            </a:r>
            <a:r>
              <a:rPr lang="es-ES" baseline="0" dirty="0"/>
              <a:t> in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i="1" baseline="0" dirty="0" err="1"/>
              <a:t>wide</a:t>
            </a:r>
            <a:r>
              <a:rPr lang="es-ES" baseline="0" dirty="0"/>
              <a:t> </a:t>
            </a:r>
            <a:r>
              <a:rPr lang="es-ES" b="1" baseline="0" dirty="0" err="1"/>
              <a:t>level</a:t>
            </a:r>
            <a:r>
              <a:rPr lang="es-ES" b="1" baseline="0" dirty="0"/>
              <a:t> 2</a:t>
            </a:r>
            <a:endParaRPr lang="es-ES" b="1" dirty="0"/>
          </a:p>
          <a:p>
            <a:endParaRPr lang="es-ES" b="1" dirty="0"/>
          </a:p>
          <a:p>
            <a:r>
              <a:rPr lang="es-ES" b="1" dirty="0" err="1"/>
              <a:t>Overwhelmed</a:t>
            </a:r>
            <a:r>
              <a:rPr lang="es-ES" b="1" dirty="0"/>
              <a:t>: </a:t>
            </a:r>
            <a:r>
              <a:rPr lang="es-ES" b="0" dirty="0" err="1"/>
              <a:t>one</a:t>
            </a:r>
            <a:r>
              <a:rPr lang="es-ES" b="0" dirty="0"/>
              <a:t> </a:t>
            </a:r>
            <a:r>
              <a:rPr lang="es-ES" b="0" dirty="0" err="1"/>
              <a:t>student</a:t>
            </a:r>
            <a:r>
              <a:rPr lang="es-ES" b="0" dirty="0"/>
              <a:t> </a:t>
            </a:r>
            <a:r>
              <a:rPr lang="es-ES" b="0" dirty="0" err="1"/>
              <a:t>asked</a:t>
            </a:r>
            <a:r>
              <a:rPr lang="es-ES" b="0" dirty="0"/>
              <a:t> </a:t>
            </a:r>
            <a:r>
              <a:rPr lang="es-ES" b="0" dirty="0" err="1"/>
              <a:t>for</a:t>
            </a:r>
            <a:r>
              <a:rPr lang="es-ES" b="0" dirty="0"/>
              <a:t> a </a:t>
            </a:r>
            <a:r>
              <a:rPr lang="es-ES" b="0" dirty="0" err="1"/>
              <a:t>book</a:t>
            </a:r>
            <a:r>
              <a:rPr lang="es-ES" b="0" dirty="0"/>
              <a:t> </a:t>
            </a:r>
            <a:r>
              <a:rPr lang="es-ES" b="0" dirty="0" err="1"/>
              <a:t>on</a:t>
            </a:r>
            <a:r>
              <a:rPr lang="es-ES" b="0" dirty="0"/>
              <a:t> </a:t>
            </a:r>
            <a:r>
              <a:rPr lang="es-ES" b="0" dirty="0" err="1"/>
              <a:t>philosophy</a:t>
            </a:r>
            <a:r>
              <a:rPr lang="es-ES" b="0" dirty="0"/>
              <a:t> to </a:t>
            </a:r>
            <a:r>
              <a:rPr lang="es-ES" b="0" dirty="0" err="1"/>
              <a:t>tackle</a:t>
            </a:r>
            <a:r>
              <a:rPr lang="es-ES" b="0" dirty="0"/>
              <a:t> THE ABSTRACT</a:t>
            </a:r>
          </a:p>
          <a:p>
            <a:endParaRPr lang="es-ES" b="0" dirty="0"/>
          </a:p>
          <a:p>
            <a:r>
              <a:rPr lang="es-ES" b="1" dirty="0" err="1"/>
              <a:t>Nippicking</a:t>
            </a:r>
            <a:endParaRPr lang="en-U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4445-B5EC-4F14-B793-A512680458A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46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google.es/url?sa=i&amp;rct=j&amp;q=&amp;esrc=s&amp;source=images&amp;cd=&amp;cad=rja&amp;uact=8&amp;ved=0ahUKEwiG-YDXpNLMAhUK2hoKHZeJD9AQjRwIBw&amp;url=http://civwiki.wikifoundry.com/page/La%2BBandera%2Bde%2BEspa%C3%B1a&amp;bvm=bv.121658157,d.d2s&amp;psig=AFQjCNF2KALcoIDVmqWCarz4ejXre3vKvQ&amp;ust=146306515055465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hyperlink" Target="https://youtu.be/JO8Fqp7ig9Y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3648" y="1052736"/>
            <a:ext cx="8208912" cy="3672408"/>
          </a:xfrm>
        </p:spPr>
        <p:txBody>
          <a:bodyPr/>
          <a:lstStyle/>
          <a:p>
            <a:br>
              <a:rPr lang="es-ES" sz="6000" dirty="0"/>
            </a:br>
            <a:br>
              <a:rPr lang="es-ES" sz="6000" dirty="0"/>
            </a:br>
            <a:br>
              <a:rPr lang="es-ES" sz="6000" dirty="0"/>
            </a:br>
            <a:br>
              <a:rPr lang="es-ES" sz="6000" dirty="0"/>
            </a:br>
            <a:br>
              <a:rPr lang="es-ES" sz="6000" dirty="0"/>
            </a:br>
            <a:br>
              <a:rPr lang="es-ES" sz="6000" dirty="0"/>
            </a:br>
            <a:br>
              <a:rPr lang="es-ES" sz="6000" dirty="0"/>
            </a:br>
            <a:br>
              <a:rPr lang="es-ES" sz="6000" dirty="0"/>
            </a:br>
            <a:br>
              <a:rPr lang="es-ES" sz="6000" dirty="0"/>
            </a:br>
            <a:br>
              <a:rPr lang="es-ES" sz="6000" dirty="0"/>
            </a:br>
            <a:br>
              <a:rPr lang="es-ES" sz="6000" dirty="0"/>
            </a:br>
            <a:br>
              <a:rPr lang="es-ES" sz="6000" dirty="0"/>
            </a:br>
            <a:br>
              <a:rPr lang="es-ES" sz="6000" dirty="0"/>
            </a:br>
            <a:br>
              <a:rPr lang="es-ES" sz="6000" dirty="0"/>
            </a:br>
            <a:br>
              <a:rPr lang="es-ES" sz="6000" dirty="0"/>
            </a:br>
            <a:br>
              <a:rPr lang="es-ES" sz="6000" dirty="0"/>
            </a:br>
            <a:r>
              <a:rPr lang="es-ES" sz="6000" dirty="0"/>
              <a:t>                        </a:t>
            </a:r>
            <a:br>
              <a:rPr lang="es-ES" sz="6000" dirty="0"/>
            </a:br>
            <a:br>
              <a:rPr lang="es-ES" sz="6000" dirty="0"/>
            </a:br>
            <a:br>
              <a:rPr lang="es-ES" sz="6000" dirty="0"/>
            </a:br>
            <a:r>
              <a:rPr lang="es-ES" sz="4000" dirty="0"/>
              <a:t>English </a:t>
            </a:r>
            <a:r>
              <a:rPr lang="es-ES" sz="4000" dirty="0" err="1"/>
              <a:t>language</a:t>
            </a:r>
            <a:r>
              <a:rPr lang="es-ES" sz="4000" dirty="0"/>
              <a:t> </a:t>
            </a:r>
            <a:r>
              <a:rPr lang="es-ES" sz="4000" dirty="0" err="1"/>
              <a:t>courses</a:t>
            </a:r>
            <a:br>
              <a:rPr lang="es-ES" sz="4000" dirty="0"/>
            </a:br>
            <a:r>
              <a:rPr lang="es-ES" sz="4000" dirty="0"/>
              <a:t> </a:t>
            </a:r>
            <a:br>
              <a:rPr lang="es-ES" sz="6000" dirty="0"/>
            </a:br>
            <a:r>
              <a:rPr lang="es-ES" sz="5000" dirty="0"/>
              <a:t>CLASSROOM </a:t>
            </a:r>
            <a:r>
              <a:rPr lang="es-ES" sz="5000" dirty="0" err="1"/>
              <a:t>Behaviour</a:t>
            </a:r>
            <a:r>
              <a:rPr lang="es-ES" sz="5000" dirty="0"/>
              <a:t> </a:t>
            </a:r>
            <a:br>
              <a:rPr lang="es-ES" sz="6000" dirty="0"/>
            </a:br>
            <a:r>
              <a:rPr lang="es-ES" sz="4000" dirty="0"/>
              <a:t>IN THE CONTEXT OF MILITARY CULTURE</a:t>
            </a:r>
            <a:endParaRPr lang="es-ES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s-ES" dirty="0"/>
              <a:t>                      </a:t>
            </a:r>
          </a:p>
          <a:p>
            <a:pPr algn="r"/>
            <a:r>
              <a:rPr lang="es-ES" dirty="0"/>
              <a:t>     </a:t>
            </a:r>
            <a:r>
              <a:rPr lang="es-ES" sz="1700" b="1" dirty="0">
                <a:solidFill>
                  <a:schemeClr val="accent2">
                    <a:lumMod val="50000"/>
                  </a:schemeClr>
                </a:solidFill>
              </a:rPr>
              <a:t>Maj. AF Ana Carina Lagares Overgaag</a:t>
            </a:r>
          </a:p>
          <a:p>
            <a:pPr algn="r"/>
            <a:r>
              <a:rPr lang="es-ES" sz="1700" b="1" dirty="0">
                <a:solidFill>
                  <a:schemeClr val="accent2">
                    <a:lumMod val="50000"/>
                  </a:schemeClr>
                </a:solidFill>
              </a:rPr>
              <a:t>Head of </a:t>
            </a:r>
            <a:r>
              <a:rPr lang="es-ES" sz="1700" b="1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S" sz="1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1700" b="1" dirty="0" err="1">
                <a:solidFill>
                  <a:schemeClr val="accent2">
                    <a:lumMod val="50000"/>
                  </a:schemeClr>
                </a:solidFill>
              </a:rPr>
              <a:t>Germanic</a:t>
            </a:r>
            <a:r>
              <a:rPr lang="es-ES" sz="1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1700" b="1" dirty="0" err="1">
                <a:solidFill>
                  <a:schemeClr val="accent2">
                    <a:lumMod val="50000"/>
                  </a:schemeClr>
                </a:solidFill>
              </a:rPr>
              <a:t>Languages</a:t>
            </a:r>
            <a:r>
              <a:rPr lang="es-ES" sz="1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1700" b="1" dirty="0" err="1">
                <a:solidFill>
                  <a:schemeClr val="accent2">
                    <a:lumMod val="50000"/>
                  </a:schemeClr>
                </a:solidFill>
              </a:rPr>
              <a:t>Department</a:t>
            </a:r>
            <a:endParaRPr lang="es-ES" sz="17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es-ES" sz="1700" b="1" dirty="0" err="1">
                <a:solidFill>
                  <a:schemeClr val="accent2">
                    <a:lumMod val="50000"/>
                  </a:schemeClr>
                </a:solidFill>
              </a:rPr>
              <a:t>Spanish</a:t>
            </a:r>
            <a:r>
              <a:rPr lang="es-ES" sz="1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1700" b="1" dirty="0" err="1">
                <a:solidFill>
                  <a:schemeClr val="accent2">
                    <a:lumMod val="50000"/>
                  </a:schemeClr>
                </a:solidFill>
              </a:rPr>
              <a:t>Defence</a:t>
            </a:r>
            <a:r>
              <a:rPr lang="es-ES" sz="1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1700" b="1" dirty="0" err="1">
                <a:solidFill>
                  <a:schemeClr val="accent2">
                    <a:lumMod val="50000"/>
                  </a:schemeClr>
                </a:solidFill>
              </a:rPr>
              <a:t>School</a:t>
            </a:r>
            <a:r>
              <a:rPr lang="es-ES" sz="1700" b="1" dirty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es-ES" sz="1700" b="1" dirty="0" err="1">
                <a:solidFill>
                  <a:schemeClr val="accent2">
                    <a:lumMod val="50000"/>
                  </a:schemeClr>
                </a:solidFill>
              </a:rPr>
              <a:t>Languages</a:t>
            </a:r>
            <a:endParaRPr lang="es-ES" sz="17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dirty="0"/>
              <a:t>    </a:t>
            </a:r>
          </a:p>
        </p:txBody>
      </p:sp>
      <p:pic>
        <p:nvPicPr>
          <p:cNvPr id="4" name="Picture 2" descr="C:\Users\alagove\Desktop\BILC escritorio\Logo BIL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04663"/>
            <a:ext cx="914400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png;base64,iVBORw0KGgoAAAANSUhEUgAAARMAAAC3CAMAAAAGjUrGAAACGVBMVEXxIR///xi1GBf1IiC8GRfxFh/1ZRz//////wDDwxK8vBH0ACDHaxbmAB7m6hXStxXVtRby+xby8hfU1NrZyRXRABrX2Nnb24Xq6vfd3BTV1cbzFxTa2zzi4gDU0xPX117LdBbKmJnqAB7r6xXT06X1AAjcAAD4ACDPZWTNzBLgIRziqBjMmBXS3KXd4j7ZwhXTHb4AObOrqlHZnxjCAKyNEhHMJhnHSQD9HhNVLHoAMK+oIBjFZBaIlGNndoOpI0TMTRjBrgPTPUDFV1fIOBnHaWneVhvhiRnhahrhTB2/IDEJM5MRO6axUhgAHLbibxp/Km3CMLLzjwvuLAD5YgC+NgC8dRfFgYHl7OvIxci5oRXJRELKtLXAy7rDo6K5hITOBgCYJUq7jz2JJlPjtBc5L3+nqDEeQJu7ihOyIjRTZIHJi8CleBHLfMKwW5fDp8A6U5u7S4zl1dAALLncy9xihpROdJq7vTNqdnS0PhW4loZPZZb9pxvJeHGxVTy5zV/bsKxgKm6rXRP3xxidOgC6RGB7hnAALJumcl6+uIT1SR3/3gCBjYK2v2HFGEOhq29BXZ6nq0CSmU/9uAAAALrS0pOqur6stmiUczm9r42ixLnJUk0zlXEAiUlgpJChgV3jM0noXWzSqXrq63DRiT52hFvo51J1sk2rxDfj45fTp86kDZOrPZ/Jbb31fBz6ihzBpjnp9dLObIs1iMnFAAAM20lEQVR4nO2dj3vSZh7AiTQSeJuQpFD6CgmYAD1SLMVU1nVV6Wwb2KqsurXYVc/bcbbqPJ16Vq86t7l1W9euVdfztumddzo3f8zt7i+8N4Ha1vfOPc8CzyF9P48EioSQD9/3+3558wYcOzYR1rPDsclJWE8TcuIgrIU4wSFOcIgTHOIEhzjBIU5wiBMc4gSHOMEhTnCIExziBIc4wSFOcIgTHOIEhzjBIU5wiBMc4gSHOMEhTnCIExziBIc4wSFOcIgTHOIEhzjBIU5wiBMc4gSHOMEhTnCIExziBIc4wSFOcIgTHOIEhzjBMZ3QhPU0OfZuJqxnr8NNEdaTcHj+3y+h7nATJxjECQ5xgkOc4BAnOMQJTk2dqLV76lpSSycqlGv23LWklk4kUarZc9eSWjphZOLkGZjJ6X1crZ68ltTICYNQ3WJCNm8wtdhCDamFE4ZSH0QfBDqXvtoH70aXA3fVF8tKdZ1YUcHcjwbCiVA4uix7tgRC6NahAPMixUs1nTDU/XB0y3I4GlJRZaJK8iEZqiIlqtLNBw9QvASoF8NKFZ0wd6ML04nE9CEolu+AUXfllrS8nJDdgYPham2rplTPCROIymbhej+wUr7CaKLiRAwFUIiIcHlZrNLWaknVnDB3l2H5OmzttwA75Cgs+coS4LLVbKTwgxeg+VQvTioNBblRKUkfYgHLbemMtCsZI4XiZFvZBfy6s0qbqyFVc6JGzTARUvr+g76sAmgH3cG1hiTF4aCB5vv6nlEym5QaDtd/oFTLCXM/ACmpwAIA7kQN2jx2pMkqbC7fCm+N0UDJ85SUWN5ATu4GuKRiGaATmnU8DaQoijXvcWrJnHlNgzyE0Y3jBLUdMQVMFQpPQaA5nVopL+iFCGpEikGpefMILF3gwoEN5IQ55C4ABwoHkKP0kqHROiUoOgU1R0bKUrypi3ay8iFYnc3Vkur1OyFRGGLzNCilBjKUFB/UBCOShcY/7nRQJbYEWQc7xEIqVKWt1ZLqOUElvChShbiP6uvLGcFoXGGFHFD+eSdnZAcE4SVWpSAnvQjDkdX8vCP6BTV+LlNghSElJ/gMCQp6h1BSWNXQIqfueAVDr9q2aoltJ2vf+A6fxsodQz5DVbkBrygXeBFmvaJo+AoFLq+Ukmsq+4S9zdYSm05Ecfu0urqnIieWvEKKr1T0QvlemCpxcErg1gy6hULfheo2tdhy8kXBlzdYgy+sWoGyKIWoH77/gWkR/H6/L3offv+9yMkqtzqnozM0LQjXGOFKqD4LfVtOHADwum4A8GT1vpRPjTIc5ERRFAQBLUUIUUEnJp8+Qpy+ei+nTCuRe1enbbzy2mHHiaBpeibF55NKYfXOlCxIPmTqkmFEChHDuKTrfAoKKr8aSz+DQiSbHDBy9M92XnrNsBUnvntJPcXrU/fWFGKiOKQAC2tuWPmmosE1hzXE5KheSvHJ0ST+lPWAvRwLff16R7973WEcEfJGIZfXTOLx+IG5zU+MpE9l1g7Juj1ew+up11ljtpyI8lRzX19k3DoEKnzUXCYSiaDl6Oho5J1tiCjCWlhYESX1jzb3NY+667SAs+VkpclYtYbgr0ylXGk2dPA3rqdsqVyHnj6eqtsaxZ4TGVpY3YfgL08+pnPZIWvMwLHWyfZQ1OVqOVd24pHK69Vp47GXT8o7pVrxsuIEyBwEq07OnHEVXY+7H/1bjp7qflh2UgmQOlVi00nCersTVl6wnDhRYh2AWbR0lp188N6Ia2zsYXdX18i/RrpWnHis9ep1NpA9J9J2k2vWbcsJ8EJugMtK0BxfMp0c7hopus7sRk66Xd0nKvmEmrbWa8w4kdpQ62jZYvWwlhM6n0hqQmZKztOWk+JYd1d3S/HHrq6ux67u1ooTJtBi5ph6Ha6ugpPWVSf0UBJ6eY73Qj5Hl/NJEUl5hJSgeNmgTiJuCvUmbkglIhUnrpYfu0dGRrpHTrlGzm1MJ9Ajy270D644KbqKIyhSHj12uR6e2IhOHFq/hIoWGUr9WqUvHjPTK2o8I0jPyIZ00s5/d1yW4a7v+Eq/U9zdfeJk8SHKJ+dQannqpLVxnXBtLYfHBgcjkaRXKvfFpaU0lKThpZW+2OXagy7nTox0dZ3sPulydYpufTTy/uDY1oNtjehE4LPxN2Ox/ftBx2YAmiwn/PnJBJQnZ1CcOIODK5U9aj+Puh6bDeZbpf3JT+BScO5GbHMmWZ9TAG04kf3gxpOf5sB+tI9PUDlSdgIlGTUeyAMtk9Eyl81G8kHxBAoSVKAgXg065q6CG3P0fvrqJcDW5QjKr3cCWSe4OnfgRvxIpqnZDwBr5ZOSpLpFtyrxfn+wJx6LxQ+7XH8cOdl1CmWUE6aTdsBmm/peih94c//mzVdBPUr59U5kgKrWbw+3WDlWgHwfcqK5EwnP9PFpt+zx9xx7PT38Rk9s4sx7Xd0j506dNLse1/u6LFj9TnHisnbpUoM5oTLOTZ5n+h2NQ83m+L4ZyGWDx3rT6fTZD3virg8m0KO2PkSfAFGONR9a6YuvfKwp9Xj42IaTZJPzSNF0cnDU/OxfdgIh96ez5zkPONC783S6d/vZTbGtVpqd6Ea9cbkv5sb/bPXFg0H/xertSfWw4UR4pT1edhJrkldqtgpNwd3D0xd6T8uTL/e8bTk5c+aTtrITYUdszHKyJ+ivy5E2O32xOPWx5eRM3O+1xh6dTrpyyfS8MXN0+/CsZ/bTniOVDrlYGXsU/UfKTj4brc9zWezWbKaTiXh7yhyjjlxsao4MoMveTFPPh2ePHt/3aaJ3GHU9W1dBgSGywcsNXMeatX1xMOYEPrSrEhVROKqZFahUO4qT9PA++dPh9Os9/mBsFZ/VyIKZ1oZ1wrUVx+JBJxilzOM6VIQ1nXCUt/2V4O507y7Pzt70yz0DOTCUBzlD0YZoUx7lZZ3O2J7WxnQi9O+Jx5yxI/3mH+ucvAsODKcnPcfT6WPBJt5X8vrGs3JK1ywnFHwrFgzG3n6nPkt7O064iB+gXTvy20PW+73WCUhle36X7j36evoPPWzSUDoMRS8NSDwoO2ECh19FVtrZbF0mWTs1WztqAm9PrNRs65x4Idvz+/TZ9MtB8C4AdCkJgAKnvI4VJ6j6HUSNjmYbrGbLOMFbB1fr2HVOeGqc7Ym/5u8Bews+g9VLiuHL80Z+1QlKzu8rzkarY5v9Pq7tfzrh2Yt+WvO/O6rwxlAyWSh4gVFyrHXiCnMX/dXaj2piw0n/852gmmWcBSkNGOOGkdPHcyDfAdY7EfwfVWs/qomdfmeq73lOgBddkBM6z/I/j5fYPO4klanSXlQXO058yV90kte9KcObvHVL540UX9LWO5GmqrQX1aV6Y9T/1YkjFWnmk9nbt4eS3pzBK+udNGLN9stOFF8WAA0aBlQAKHjpjeKk5TlOUGyAUn/eQN2ODrz63AZwIprTsT5ffk4+4ZNakteMQr5jXBn3ruST8OfmivU6adjmnBzZJFEuvGTMybV2wLMlPa/wPBgq6VoHUMrTAT3QXK8x55/IqknljNnEs06YQ3HQkeoAtNbBKzTgUwaodL5ua72GnH+iTltxIh+1/sKcSK7LMR3V8zStGzQNhiJ6e7nzdSes1dx1OfJo04lUSZKVT7fuZ5xEXcW4Qy/pQ8AogJye0h1+bu3jmbr8VGxzPHZx9npC9ly/7inPBeYuKmucxP6+5f62iRgwmn25kh7xGhGg9JsPYxh5+3UUYddmZxvtHATm5sxCaHHm9PmdizMXzpfnvTapT52Ujrk6b6jFrTHaSBq8Fy1oxWo5zPn5pZ2Lu5ZOz4fDu47XY3dsZ0zpyq7T86HOK7NoUXnDUWYpj7PxwueuojD3xTbXxJFYO9Bo0N7u76+s18ntnF/o7FxcmrlZl4FiI04W5sNIy8z8wpXz6bOVWkM8+tmXUBx/7eti6zfFgApd6Orwt1o8fueTv1ZGGpnh4cmFKztnZm5ynYsXGixOOhfOD+8KhxbmL6wtSMXAwTbraM6t23+bb711+xvzj7aW5dXBI5HhZi8shsM7J5cW6/IEHjv55PhC6ObM5K7Fm0v7vlqtSRlGCi9vaWlztRX/0trS1tZyMBqQ13xHDnN2X+/izfnTp2dD4flGyyfmmSeVM1A48dn/YVTJrFWhpFLYlwbBp+et1OfXCZHve8QhTnCIExziBIc4wSFOcIgTHDf5HQSMBPm9DIy95HdVMMjv72CQ3yTCIU5wiBMc4gSHOMEhTnCIExziBIc4wSFOcIgTHOIEhzjBIU5wiBMc4gSHOMEhTnCIExziBIc4wSFOcIgTHOIEhzjBIU5wiBMc4gSHOMEhTnCIExziBIc4wSFOcIgTHOIEhzjBIU5wiBMc4gSHOMGxnBDW0+TY0URYz47/AC4Co533HSlp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691680" y="4797152"/>
            <a:ext cx="10009112" cy="226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1593"/>
            <a:ext cx="1224136" cy="81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99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151" y="237347"/>
            <a:ext cx="8229600" cy="9906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 err="1"/>
              <a:t>Interventions</a:t>
            </a:r>
            <a:r>
              <a:rPr lang="es-ES" dirty="0"/>
              <a:t> and </a:t>
            </a:r>
            <a:r>
              <a:rPr lang="es-ES" dirty="0" err="1"/>
              <a:t>solutions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sz="2600" dirty="0"/>
              <a:t>Weekly meeting: staff teamwork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 Tutorials </a:t>
            </a:r>
          </a:p>
          <a:p>
            <a:pPr marL="0" indent="0">
              <a:buNone/>
            </a:pP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 The sooner you detect a problem, the better:</a:t>
            </a:r>
          </a:p>
          <a:p>
            <a:pPr marL="0" indent="0">
              <a:buNone/>
            </a:pPr>
            <a:r>
              <a:rPr lang="en-US" sz="2600" dirty="0"/>
              <a:t>Problem </a:t>
            </a:r>
            <a:r>
              <a:rPr lang="en-US" sz="2600" u="sng" dirty="0"/>
              <a:t>in the </a:t>
            </a:r>
            <a:r>
              <a:rPr lang="en-US" sz="2600" b="1" u="sng" dirty="0"/>
              <a:t>group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/>
              <a:t>talk to the person/ group &gt; reinforce positive aspects</a:t>
            </a:r>
          </a:p>
          <a:p>
            <a:pPr marL="0" indent="0">
              <a:buNone/>
            </a:pPr>
            <a:r>
              <a:rPr lang="en-US" sz="2600" dirty="0"/>
              <a:t>Problem with a </a:t>
            </a:r>
            <a:r>
              <a:rPr lang="en-US" sz="2600" b="1" u="sng" dirty="0"/>
              <a:t>person</a:t>
            </a:r>
            <a:r>
              <a:rPr lang="en-US" sz="2600" dirty="0"/>
              <a:t>: informal talk/ tutorial/ student counseling/ formal talk/ reprimand /dismiss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                     </a:t>
            </a:r>
          </a:p>
          <a:p>
            <a:pPr marL="0" indent="0">
              <a:buNone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    </a:t>
            </a:r>
            <a:r>
              <a:rPr lang="en-US" sz="2600" dirty="0"/>
              <a:t>Feedback sandwich always looking for </a:t>
            </a:r>
          </a:p>
          <a:p>
            <a:pPr marL="0" indent="0">
              <a:buNone/>
            </a:pPr>
            <a:r>
              <a:rPr lang="en-US" sz="2600" dirty="0"/>
              <a:t>           a positive result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    Student counseling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20" y="5212811"/>
            <a:ext cx="1737731" cy="12511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32647"/>
            <a:ext cx="2386608" cy="145816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4350646"/>
            <a:ext cx="88924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Continue</a:t>
            </a:r>
            <a:r>
              <a:rPr lang="es-E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s-E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monitoring</a:t>
            </a:r>
            <a:r>
              <a:rPr lang="es-E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/ </a:t>
            </a:r>
            <a:r>
              <a:rPr lang="es-E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mentoring</a:t>
            </a:r>
            <a:endParaRPr lang="es-E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8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Interventions</a:t>
            </a:r>
            <a:r>
              <a:rPr lang="es-ES" dirty="0"/>
              <a:t> and </a:t>
            </a:r>
            <a:r>
              <a:rPr lang="es-ES" dirty="0" err="1"/>
              <a:t>solutions</a:t>
            </a:r>
            <a:r>
              <a:rPr lang="es-ES" dirty="0"/>
              <a:t> (II)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es-ES" sz="2800" dirty="0" err="1"/>
              <a:t>Reinforce</a:t>
            </a:r>
            <a:r>
              <a:rPr lang="es-ES" sz="2800" dirty="0"/>
              <a:t> </a:t>
            </a:r>
            <a:r>
              <a:rPr lang="es-ES" sz="2800" dirty="0" err="1"/>
              <a:t>what</a:t>
            </a:r>
            <a:r>
              <a:rPr lang="es-ES" sz="2800" dirty="0"/>
              <a:t> </a:t>
            </a:r>
            <a:r>
              <a:rPr lang="es-ES" sz="2800" dirty="0" err="1"/>
              <a:t>they</a:t>
            </a:r>
            <a:r>
              <a:rPr lang="es-ES" sz="2800" dirty="0"/>
              <a:t> </a:t>
            </a:r>
            <a:r>
              <a:rPr lang="es-ES" sz="2800" dirty="0" err="1"/>
              <a:t>already</a:t>
            </a:r>
            <a:r>
              <a:rPr lang="es-ES" sz="2800" dirty="0"/>
              <a:t> </a:t>
            </a:r>
          </a:p>
          <a:p>
            <a:pPr marL="0" indent="0">
              <a:buNone/>
            </a:pPr>
            <a:r>
              <a:rPr lang="es-ES" sz="2800" dirty="0"/>
              <a:t>   DO </a:t>
            </a:r>
            <a:r>
              <a:rPr lang="es-ES" sz="2800" dirty="0" err="1"/>
              <a:t>know</a:t>
            </a:r>
            <a:endParaRPr lang="es-ES" sz="2800" dirty="0"/>
          </a:p>
          <a:p>
            <a:pPr>
              <a:buFont typeface="Wingdings" panose="05000000000000000000" pitchFamily="2" charset="2"/>
              <a:buChar char="ü"/>
            </a:pPr>
            <a:endParaRPr lang="es-ES" sz="2800" dirty="0"/>
          </a:p>
          <a:p>
            <a:pPr>
              <a:buFont typeface="Wingdings" panose="05000000000000000000" pitchFamily="2" charset="2"/>
              <a:buChar char="ü"/>
            </a:pPr>
            <a:endParaRPr lang="es-E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800" dirty="0"/>
              <a:t> </a:t>
            </a:r>
            <a:r>
              <a:rPr lang="es-ES" sz="2800" dirty="0" err="1"/>
              <a:t>Suggest</a:t>
            </a:r>
            <a:r>
              <a:rPr lang="es-ES" sz="2800" dirty="0"/>
              <a:t> </a:t>
            </a:r>
            <a:r>
              <a:rPr lang="es-ES" sz="2800" dirty="0" err="1"/>
              <a:t>study</a:t>
            </a:r>
            <a:r>
              <a:rPr lang="es-ES" sz="2800" dirty="0"/>
              <a:t> </a:t>
            </a:r>
            <a:r>
              <a:rPr lang="es-ES" sz="2800" dirty="0" err="1"/>
              <a:t>strategies</a:t>
            </a:r>
            <a:endParaRPr lang="es-ES" sz="2800" dirty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800" dirty="0"/>
              <a:t> Try to </a:t>
            </a:r>
            <a:r>
              <a:rPr lang="es-ES" sz="2800" dirty="0" err="1"/>
              <a:t>form</a:t>
            </a:r>
            <a:r>
              <a:rPr lang="es-ES" sz="2800" dirty="0"/>
              <a:t> a </a:t>
            </a:r>
            <a:r>
              <a:rPr lang="es-ES" sz="2800" dirty="0" err="1"/>
              <a:t>cohesive</a:t>
            </a:r>
            <a:r>
              <a:rPr lang="es-ES" sz="2800" dirty="0"/>
              <a:t> </a:t>
            </a:r>
            <a:r>
              <a:rPr lang="es-ES" sz="2800" dirty="0" err="1"/>
              <a:t>group</a:t>
            </a:r>
            <a:r>
              <a:rPr lang="es-ES" sz="2800" dirty="0"/>
              <a:t> </a:t>
            </a:r>
            <a:r>
              <a:rPr lang="es-ES" sz="2800" dirty="0" err="1"/>
              <a:t>promoting</a:t>
            </a:r>
            <a:r>
              <a:rPr lang="es-ES" sz="28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800" dirty="0"/>
              <a:t>     </a:t>
            </a:r>
            <a:r>
              <a:rPr lang="es-ES" sz="2800" dirty="0" err="1"/>
              <a:t>Collaborative</a:t>
            </a:r>
            <a:r>
              <a:rPr lang="es-ES" sz="2800" dirty="0"/>
              <a:t> </a:t>
            </a:r>
            <a:r>
              <a:rPr lang="es-ES" sz="2800" dirty="0" err="1"/>
              <a:t>learning</a:t>
            </a:r>
            <a:r>
              <a:rPr lang="es-ES" sz="2800" dirty="0"/>
              <a:t> in/</a:t>
            </a:r>
            <a:r>
              <a:rPr lang="es-ES" sz="2800" dirty="0" err="1"/>
              <a:t>outside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class</a:t>
            </a:r>
            <a:endParaRPr lang="es-E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2800" dirty="0"/>
              <a:t>     Informal meetings: lunch, pub…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00808"/>
            <a:ext cx="2653952" cy="26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0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Conclusions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     </a:t>
            </a:r>
          </a:p>
        </p:txBody>
      </p:sp>
      <p:sp>
        <p:nvSpPr>
          <p:cNvPr id="4" name="Triángulo isósceles 3"/>
          <p:cNvSpPr/>
          <p:nvPr/>
        </p:nvSpPr>
        <p:spPr>
          <a:xfrm>
            <a:off x="2411760" y="2420888"/>
            <a:ext cx="4320480" cy="302433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3275856" y="3683040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Implementing </a:t>
            </a:r>
            <a:r>
              <a:rPr lang="en-US" sz="2800" b="1" dirty="0">
                <a:solidFill>
                  <a:srgbClr val="00B050"/>
                </a:solidFill>
              </a:rPr>
              <a:t>classroom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 management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43441" y="1514032"/>
            <a:ext cx="8064896" cy="818548"/>
          </a:xfrm>
          <a:prstGeom prst="rect">
            <a:avLst/>
          </a:prstGeom>
          <a:solidFill>
            <a:srgbClr val="E5FF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>
              <a:solidFill>
                <a:srgbClr val="00B050"/>
              </a:solidFill>
            </a:endParaRPr>
          </a:p>
          <a:p>
            <a:pPr algn="ctr"/>
            <a:r>
              <a:rPr lang="es-ES" sz="2400" b="1">
                <a:solidFill>
                  <a:srgbClr val="00B050"/>
                </a:solidFill>
              </a:rPr>
              <a:t>Sustains</a:t>
            </a:r>
            <a:r>
              <a:rPr lang="es-ES" sz="2400" b="1" dirty="0">
                <a:solidFill>
                  <a:srgbClr val="00B050"/>
                </a:solidFill>
              </a:rPr>
              <a:t> </a:t>
            </a:r>
            <a:r>
              <a:rPr lang="es-ES" sz="2400" b="1" dirty="0" err="1">
                <a:solidFill>
                  <a:srgbClr val="00B050"/>
                </a:solidFill>
              </a:rPr>
              <a:t>an</a:t>
            </a:r>
            <a:r>
              <a:rPr lang="es-ES" sz="2400" b="1" dirty="0">
                <a:solidFill>
                  <a:srgbClr val="00B050"/>
                </a:solidFill>
              </a:rPr>
              <a:t> </a:t>
            </a:r>
            <a:r>
              <a:rPr lang="es-ES" sz="2400" b="1" dirty="0" err="1">
                <a:solidFill>
                  <a:srgbClr val="00B050"/>
                </a:solidFill>
              </a:rPr>
              <a:t>orderly</a:t>
            </a:r>
            <a:r>
              <a:rPr lang="es-ES" sz="2400" b="1" dirty="0">
                <a:solidFill>
                  <a:srgbClr val="00B050"/>
                </a:solidFill>
              </a:rPr>
              <a:t> </a:t>
            </a:r>
            <a:r>
              <a:rPr lang="es-ES" sz="2400" b="1" dirty="0" err="1">
                <a:solidFill>
                  <a:srgbClr val="00B050"/>
                </a:solidFill>
              </a:rPr>
              <a:t>learning</a:t>
            </a:r>
            <a:r>
              <a:rPr lang="es-ES" sz="2400" b="1" dirty="0">
                <a:solidFill>
                  <a:srgbClr val="00B050"/>
                </a:solidFill>
              </a:rPr>
              <a:t> </a:t>
            </a:r>
            <a:r>
              <a:rPr lang="es-ES" sz="2400" b="1" dirty="0" err="1">
                <a:solidFill>
                  <a:srgbClr val="00B050"/>
                </a:solidFill>
              </a:rPr>
              <a:t>environment</a:t>
            </a:r>
            <a:r>
              <a:rPr lang="es-ES" sz="2400" b="1" dirty="0">
                <a:solidFill>
                  <a:srgbClr val="00B050"/>
                </a:solidFill>
              </a:rPr>
              <a:t> </a:t>
            </a:r>
            <a:r>
              <a:rPr lang="es-ES" sz="2400" b="1" dirty="0" err="1">
                <a:solidFill>
                  <a:srgbClr val="00B050"/>
                </a:solidFill>
              </a:rPr>
              <a:t>for</a:t>
            </a:r>
            <a:r>
              <a:rPr lang="es-ES" sz="2400" b="1" dirty="0">
                <a:solidFill>
                  <a:srgbClr val="00B050"/>
                </a:solidFill>
              </a:rPr>
              <a:t> </a:t>
            </a:r>
            <a:r>
              <a:rPr lang="es-ES" sz="2400" b="1" dirty="0" err="1">
                <a:solidFill>
                  <a:srgbClr val="00B050"/>
                </a:solidFill>
              </a:rPr>
              <a:t>students</a:t>
            </a:r>
            <a:endParaRPr lang="es-ES" sz="2400" b="1" dirty="0">
              <a:solidFill>
                <a:srgbClr val="00B050"/>
              </a:solidFill>
            </a:endParaRPr>
          </a:p>
          <a:p>
            <a:pPr algn="ctr"/>
            <a:endParaRPr lang="en-US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214126" y="5006479"/>
            <a:ext cx="2168140" cy="1379984"/>
          </a:xfrm>
          <a:prstGeom prst="rect">
            <a:avLst/>
          </a:prstGeom>
          <a:solidFill>
            <a:srgbClr val="E5FF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Enhances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 students´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academic skills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and competences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761734" y="5008059"/>
            <a:ext cx="2168140" cy="1379984"/>
          </a:xfrm>
          <a:prstGeom prst="rect">
            <a:avLst/>
          </a:prstGeom>
          <a:solidFill>
            <a:srgbClr val="E5FF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Serves as a meaningful experience at all levels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0" name="Flecha arriba 9"/>
          <p:cNvSpPr/>
          <p:nvPr/>
        </p:nvSpPr>
        <p:spPr>
          <a:xfrm>
            <a:off x="4301970" y="2781110"/>
            <a:ext cx="540060" cy="809045"/>
          </a:xfrm>
          <a:prstGeom prst="up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echa arriba 10"/>
          <p:cNvSpPr/>
          <p:nvPr/>
        </p:nvSpPr>
        <p:spPr>
          <a:xfrm rot="8489983">
            <a:off x="5939293" y="4817318"/>
            <a:ext cx="457432" cy="624824"/>
          </a:xfrm>
          <a:prstGeom prst="up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 arriba 11"/>
          <p:cNvSpPr/>
          <p:nvPr/>
        </p:nvSpPr>
        <p:spPr>
          <a:xfrm rot="13110823">
            <a:off x="2774142" y="4817315"/>
            <a:ext cx="457432" cy="624824"/>
          </a:xfrm>
          <a:prstGeom prst="up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b="1" dirty="0"/>
              <a:t>THANK YOU </a:t>
            </a:r>
            <a:br>
              <a:rPr lang="es-ES" sz="6600" b="1" dirty="0"/>
            </a:br>
            <a:r>
              <a:rPr lang="es-ES" sz="6600" b="1" dirty="0"/>
              <a:t>FOR YOUR </a:t>
            </a:r>
            <a:br>
              <a:rPr lang="es-ES" sz="6600" b="1" dirty="0"/>
            </a:br>
            <a:r>
              <a:rPr lang="es-ES" sz="6600" b="1" dirty="0"/>
              <a:t>ATTENTION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2" descr="C:\Users\alagove\Desktop\BILC escritorio\Logo BIL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30"/>
            <a:ext cx="914400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8594"/>
            <a:ext cx="1224136" cy="81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9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5254352" cy="571872"/>
          </a:xfrm>
        </p:spPr>
        <p:txBody>
          <a:bodyPr>
            <a:normAutofit/>
          </a:bodyPr>
          <a:lstStyle/>
          <a:p>
            <a:r>
              <a:rPr lang="es-ES" u="sng" dirty="0">
                <a:hlinkClick r:id="rId5"/>
              </a:rPr>
              <a:t>https://youtu.be/JO8Fqp7ig9Y</a:t>
            </a:r>
            <a:r>
              <a:rPr lang="es-ES" dirty="0"/>
              <a:t> </a:t>
            </a:r>
          </a:p>
        </p:txBody>
      </p:sp>
      <p:pic>
        <p:nvPicPr>
          <p:cNvPr id="4" name="Renaissance Man clip MAR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02" y="1363269"/>
            <a:ext cx="8872986" cy="49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9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Index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399276" cy="4876800"/>
          </a:xfrm>
        </p:spPr>
        <p:txBody>
          <a:bodyPr>
            <a:normAutofit/>
          </a:bodyPr>
          <a:lstStyle/>
          <a:p>
            <a:r>
              <a:rPr lang="es-ES" sz="2800" dirty="0" err="1"/>
              <a:t>Summary</a:t>
            </a:r>
            <a:r>
              <a:rPr lang="es-ES" sz="2800" dirty="0"/>
              <a:t> of </a:t>
            </a:r>
            <a:r>
              <a:rPr lang="es-ES" sz="2800" dirty="0" err="1"/>
              <a:t>previous</a:t>
            </a:r>
            <a:r>
              <a:rPr lang="es-ES" sz="2800" dirty="0"/>
              <a:t> </a:t>
            </a:r>
            <a:r>
              <a:rPr lang="es-ES" sz="2800" dirty="0" err="1"/>
              <a:t>presentations</a:t>
            </a:r>
            <a:endParaRPr lang="es-ES" sz="2800" dirty="0"/>
          </a:p>
          <a:p>
            <a:pPr marL="0" indent="0">
              <a:buNone/>
            </a:pPr>
            <a:r>
              <a:rPr lang="es-ES" i="1" dirty="0" err="1"/>
              <a:t>Bridging</a:t>
            </a:r>
            <a:r>
              <a:rPr lang="es-ES" i="1" dirty="0"/>
              <a:t> </a:t>
            </a:r>
            <a:r>
              <a:rPr lang="es-ES" i="1" dirty="0" err="1"/>
              <a:t>the</a:t>
            </a:r>
            <a:r>
              <a:rPr lang="es-ES" i="1" dirty="0"/>
              <a:t> gap </a:t>
            </a:r>
            <a:r>
              <a:rPr lang="es-ES" i="1" dirty="0" err="1"/>
              <a:t>between</a:t>
            </a:r>
            <a:r>
              <a:rPr lang="es-ES" i="1" dirty="0"/>
              <a:t> </a:t>
            </a:r>
            <a:r>
              <a:rPr lang="es-ES" i="1" dirty="0" err="1"/>
              <a:t>teaching</a:t>
            </a:r>
            <a:r>
              <a:rPr lang="es-ES" i="1" dirty="0"/>
              <a:t> and </a:t>
            </a:r>
            <a:r>
              <a:rPr lang="es-ES" i="1" dirty="0" err="1"/>
              <a:t>testing</a:t>
            </a:r>
            <a:r>
              <a:rPr lang="es-ES" i="1" dirty="0"/>
              <a:t> </a:t>
            </a:r>
          </a:p>
          <a:p>
            <a:pPr marL="0" indent="0">
              <a:buNone/>
            </a:pPr>
            <a:r>
              <a:rPr lang="es-ES" i="1" dirty="0"/>
              <a:t>(Madrid 2015)</a:t>
            </a:r>
          </a:p>
          <a:p>
            <a:pPr marL="0" indent="0">
              <a:buNone/>
            </a:pPr>
            <a:r>
              <a:rPr lang="es-ES" i="1" dirty="0" err="1"/>
              <a:t>Measuring</a:t>
            </a:r>
            <a:r>
              <a:rPr lang="es-ES" i="1" dirty="0"/>
              <a:t> </a:t>
            </a:r>
            <a:r>
              <a:rPr lang="es-ES" i="1" dirty="0" err="1"/>
              <a:t>progress</a:t>
            </a:r>
            <a:r>
              <a:rPr lang="es-ES" i="1" dirty="0"/>
              <a:t> in </a:t>
            </a:r>
            <a:r>
              <a:rPr lang="es-ES" i="1" dirty="0" err="1"/>
              <a:t>the</a:t>
            </a:r>
            <a:r>
              <a:rPr lang="es-ES" i="1" dirty="0"/>
              <a:t> English </a:t>
            </a:r>
            <a:r>
              <a:rPr lang="es-ES" i="1" dirty="0" err="1"/>
              <a:t>language</a:t>
            </a:r>
            <a:r>
              <a:rPr lang="es-ES" i="1" dirty="0"/>
              <a:t> </a:t>
            </a:r>
            <a:r>
              <a:rPr lang="es-ES" i="1" dirty="0" err="1"/>
              <a:t>courses</a:t>
            </a:r>
            <a:r>
              <a:rPr lang="es-ES" i="1" dirty="0"/>
              <a:t> </a:t>
            </a:r>
          </a:p>
          <a:p>
            <a:pPr marL="0" indent="0">
              <a:buNone/>
            </a:pPr>
            <a:r>
              <a:rPr lang="es-ES" i="1" dirty="0"/>
              <a:t>(Riga 2016)</a:t>
            </a:r>
          </a:p>
          <a:p>
            <a:r>
              <a:rPr lang="es-ES" sz="2800" dirty="0" err="1"/>
              <a:t>Preconceived</a:t>
            </a:r>
            <a:r>
              <a:rPr lang="es-ES" sz="2800" dirty="0"/>
              <a:t> idea of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course</a:t>
            </a:r>
            <a:endParaRPr lang="es-ES" sz="2800" dirty="0"/>
          </a:p>
          <a:p>
            <a:r>
              <a:rPr lang="es-ES" sz="2800" dirty="0" err="1"/>
              <a:t>What</a:t>
            </a:r>
            <a:r>
              <a:rPr lang="es-ES" sz="2800" dirty="0"/>
              <a:t> </a:t>
            </a:r>
            <a:r>
              <a:rPr lang="es-ES" sz="2800" dirty="0" err="1"/>
              <a:t>students</a:t>
            </a:r>
            <a:r>
              <a:rPr lang="es-ES" sz="2800" dirty="0"/>
              <a:t> </a:t>
            </a:r>
            <a:r>
              <a:rPr lang="es-ES" sz="2800" dirty="0" err="1"/>
              <a:t>find</a:t>
            </a:r>
            <a:r>
              <a:rPr lang="es-ES" sz="2800" dirty="0"/>
              <a:t> </a:t>
            </a:r>
            <a:r>
              <a:rPr lang="es-ES" sz="2800" dirty="0" err="1"/>
              <a:t>when</a:t>
            </a:r>
            <a:r>
              <a:rPr lang="es-ES" sz="2800" dirty="0"/>
              <a:t> </a:t>
            </a:r>
            <a:r>
              <a:rPr lang="en-GB" sz="2800" dirty="0"/>
              <a:t>they</a:t>
            </a:r>
            <a:r>
              <a:rPr lang="es-ES" sz="2800" dirty="0"/>
              <a:t> </a:t>
            </a:r>
            <a:r>
              <a:rPr lang="es-ES" sz="2800" dirty="0" err="1"/>
              <a:t>arrive</a:t>
            </a:r>
            <a:endParaRPr lang="es-ES" sz="2800" dirty="0"/>
          </a:p>
          <a:p>
            <a:r>
              <a:rPr lang="es-ES" sz="2800" dirty="0" err="1"/>
              <a:t>Attitudes</a:t>
            </a:r>
            <a:r>
              <a:rPr lang="es-ES" sz="2800" dirty="0"/>
              <a:t> and </a:t>
            </a:r>
            <a:r>
              <a:rPr lang="es-ES" sz="2800" dirty="0" err="1"/>
              <a:t>behaviours</a:t>
            </a:r>
            <a:endParaRPr lang="es-ES" sz="2800" dirty="0"/>
          </a:p>
          <a:p>
            <a:r>
              <a:rPr lang="es-ES" sz="2800" dirty="0" err="1"/>
              <a:t>Interventions</a:t>
            </a:r>
            <a:r>
              <a:rPr lang="es-ES" sz="2800" dirty="0"/>
              <a:t> and </a:t>
            </a:r>
            <a:r>
              <a:rPr lang="es-ES" sz="2800" dirty="0" err="1"/>
              <a:t>solutions</a:t>
            </a:r>
            <a:endParaRPr lang="es-ES" sz="2800" dirty="0"/>
          </a:p>
          <a:p>
            <a:r>
              <a:rPr lang="es-ES" sz="2800" dirty="0" err="1"/>
              <a:t>Conclusions</a:t>
            </a:r>
            <a:endParaRPr lang="es-ES" sz="2800" dirty="0"/>
          </a:p>
          <a:p>
            <a:endParaRPr lang="es-ES" sz="2800" dirty="0"/>
          </a:p>
          <a:p>
            <a:endParaRPr lang="es-ES" sz="2800" dirty="0"/>
          </a:p>
          <a:p>
            <a:endParaRPr lang="es-ES" dirty="0"/>
          </a:p>
          <a:p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6477000"/>
            <a:ext cx="8568952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3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9906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r>
              <a:rPr lang="es-ES" dirty="0"/>
              <a:t>ENGLISH COURSE </a:t>
            </a:r>
            <a:r>
              <a:rPr lang="es-ES" dirty="0" err="1"/>
              <a:t>Description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(Madrid 2015)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- </a:t>
            </a:r>
            <a:r>
              <a:rPr lang="es-ES" dirty="0" err="1"/>
              <a:t>Two-month</a:t>
            </a:r>
            <a:r>
              <a:rPr lang="es-ES" dirty="0"/>
              <a:t> </a:t>
            </a:r>
            <a:r>
              <a:rPr lang="es-ES" dirty="0" err="1"/>
              <a:t>course</a:t>
            </a:r>
            <a:r>
              <a:rPr lang="es-ES" dirty="0"/>
              <a:t> , 3 </a:t>
            </a:r>
            <a:r>
              <a:rPr lang="es-ES" dirty="0" err="1"/>
              <a:t>courses</a:t>
            </a:r>
            <a:r>
              <a:rPr lang="es-ES" dirty="0"/>
              <a:t>/</a:t>
            </a:r>
            <a:r>
              <a:rPr lang="es-ES" dirty="0" err="1"/>
              <a:t>year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- 200 </a:t>
            </a:r>
            <a:r>
              <a:rPr lang="es-ES" dirty="0" err="1"/>
              <a:t>hours</a:t>
            </a:r>
            <a:r>
              <a:rPr lang="es-ES" dirty="0"/>
              <a:t> in </a:t>
            </a:r>
            <a:r>
              <a:rPr lang="es-ES" dirty="0" err="1"/>
              <a:t>class</a:t>
            </a:r>
            <a:r>
              <a:rPr lang="es-ES" dirty="0"/>
              <a:t> (2 </a:t>
            </a:r>
            <a:r>
              <a:rPr lang="es-ES" dirty="0" err="1"/>
              <a:t>weeks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UK </a:t>
            </a:r>
            <a:r>
              <a:rPr lang="es-ES" dirty="0" err="1"/>
              <a:t>Captain</a:t>
            </a:r>
            <a:r>
              <a:rPr lang="es-ES" dirty="0"/>
              <a:t> Exchange)</a:t>
            </a:r>
          </a:p>
          <a:p>
            <a:pPr marL="0" indent="0">
              <a:buNone/>
            </a:pPr>
            <a:r>
              <a:rPr lang="es-ES" dirty="0"/>
              <a:t>-120 </a:t>
            </a:r>
            <a:r>
              <a:rPr lang="es-ES" dirty="0" err="1"/>
              <a:t>hours</a:t>
            </a:r>
            <a:r>
              <a:rPr lang="es-ES" dirty="0"/>
              <a:t> </a:t>
            </a:r>
            <a:r>
              <a:rPr lang="es-ES" dirty="0" err="1"/>
              <a:t>self-study</a:t>
            </a:r>
            <a:r>
              <a:rPr lang="es-ES" dirty="0"/>
              <a:t>/</a:t>
            </a:r>
            <a:r>
              <a:rPr lang="es-ES" dirty="0" err="1"/>
              <a:t>homework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- </a:t>
            </a:r>
            <a:r>
              <a:rPr lang="es-ES" dirty="0" err="1"/>
              <a:t>Maximum</a:t>
            </a:r>
            <a:r>
              <a:rPr lang="es-ES" dirty="0"/>
              <a:t> of 20 </a:t>
            </a:r>
            <a:r>
              <a:rPr lang="es-ES" dirty="0" err="1"/>
              <a:t>students</a:t>
            </a:r>
            <a:r>
              <a:rPr lang="es-ES" dirty="0"/>
              <a:t> </a:t>
            </a:r>
            <a:r>
              <a:rPr lang="es-ES" dirty="0" err="1"/>
              <a:t>divided</a:t>
            </a:r>
            <a:r>
              <a:rPr lang="es-ES" dirty="0"/>
              <a:t> in 2 </a:t>
            </a:r>
            <a:r>
              <a:rPr lang="es-ES" dirty="0" err="1"/>
              <a:t>groups</a:t>
            </a:r>
            <a:r>
              <a:rPr lang="es-ES" dirty="0"/>
              <a:t> of ten</a:t>
            </a:r>
          </a:p>
          <a:p>
            <a:pPr marL="0" indent="0">
              <a:buNone/>
            </a:pPr>
            <a:r>
              <a:rPr lang="es-ES" dirty="0"/>
              <a:t>- </a:t>
            </a:r>
            <a:r>
              <a:rPr lang="es-ES" b="1" dirty="0" err="1"/>
              <a:t>Selective</a:t>
            </a:r>
            <a:r>
              <a:rPr lang="es-ES" b="1" dirty="0"/>
              <a:t> </a:t>
            </a:r>
            <a:r>
              <a:rPr lang="es-ES" b="1" dirty="0" err="1"/>
              <a:t>initial</a:t>
            </a:r>
            <a:r>
              <a:rPr lang="es-ES" b="1" dirty="0"/>
              <a:t> SLP (min 9.5 </a:t>
            </a:r>
            <a:r>
              <a:rPr lang="es-ES" b="1" dirty="0" err="1"/>
              <a:t>points</a:t>
            </a:r>
            <a:r>
              <a:rPr lang="es-ES" b="1" dirty="0"/>
              <a:t>, </a:t>
            </a:r>
            <a:r>
              <a:rPr lang="es-ES" b="1" dirty="0" err="1"/>
              <a:t>eg</a:t>
            </a:r>
            <a:r>
              <a:rPr lang="es-ES" b="1" dirty="0"/>
              <a:t> 2+.2.3.2) /             </a:t>
            </a:r>
            <a:r>
              <a:rPr lang="es-ES" sz="2800" b="1" dirty="0"/>
              <a:t>Final SLP</a:t>
            </a:r>
            <a:r>
              <a:rPr lang="es-ES" sz="2800" dirty="0"/>
              <a:t> </a:t>
            </a:r>
          </a:p>
          <a:p>
            <a:pPr marL="0" indent="0">
              <a:buNone/>
            </a:pP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/>
              <a:t>- Individual </a:t>
            </a:r>
            <a:r>
              <a:rPr lang="es-ES" dirty="0" err="1"/>
              <a:t>sessions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- </a:t>
            </a:r>
            <a:r>
              <a:rPr lang="es-ES" dirty="0" err="1"/>
              <a:t>Reinforcement-sessions</a:t>
            </a:r>
            <a:r>
              <a:rPr lang="es-ES" dirty="0"/>
              <a:t> in </a:t>
            </a:r>
            <a:r>
              <a:rPr lang="es-ES" dirty="0" err="1"/>
              <a:t>groups</a:t>
            </a:r>
            <a:r>
              <a:rPr lang="es-ES" dirty="0"/>
              <a:t> of 5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- </a:t>
            </a:r>
            <a:r>
              <a:rPr lang="es-ES" dirty="0" err="1"/>
              <a:t>Special</a:t>
            </a:r>
            <a:r>
              <a:rPr lang="es-ES" dirty="0"/>
              <a:t> tutorial </a:t>
            </a:r>
            <a:r>
              <a:rPr lang="es-ES" dirty="0" err="1"/>
              <a:t>sessions</a:t>
            </a:r>
            <a:r>
              <a:rPr lang="es-ES" dirty="0"/>
              <a:t> (</a:t>
            </a:r>
            <a:r>
              <a:rPr lang="es-ES" dirty="0" err="1"/>
              <a:t>linguistic</a:t>
            </a:r>
            <a:r>
              <a:rPr lang="es-ES" dirty="0"/>
              <a:t> and non-</a:t>
            </a:r>
            <a:r>
              <a:rPr lang="es-ES" dirty="0" err="1"/>
              <a:t>linguistic</a:t>
            </a:r>
            <a:r>
              <a:rPr lang="es-ES" dirty="0"/>
              <a:t> to </a:t>
            </a:r>
            <a:r>
              <a:rPr lang="es-ES" dirty="0" err="1"/>
              <a:t>address</a:t>
            </a:r>
            <a:r>
              <a:rPr lang="es-ES" dirty="0"/>
              <a:t> </a:t>
            </a:r>
            <a:r>
              <a:rPr lang="es-ES" dirty="0" err="1"/>
              <a:t>specific</a:t>
            </a:r>
            <a:r>
              <a:rPr lang="es-ES" dirty="0"/>
              <a:t> </a:t>
            </a:r>
            <a:r>
              <a:rPr lang="es-ES" dirty="0" err="1"/>
              <a:t>needs</a:t>
            </a:r>
            <a:r>
              <a:rPr lang="es-ES" dirty="0"/>
              <a:t>)</a:t>
            </a:r>
          </a:p>
          <a:p>
            <a:pPr marL="0" indent="0">
              <a:buNone/>
            </a:pPr>
            <a:endParaRPr lang="es-ES" sz="16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8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1100" y="73711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ES" dirty="0"/>
              <a:t>ENGLISH COURSE </a:t>
            </a:r>
            <a:r>
              <a:rPr lang="es-ES" dirty="0" err="1"/>
              <a:t>Objectives</a:t>
            </a:r>
            <a:br>
              <a:rPr lang="es-ES" dirty="0"/>
            </a:br>
            <a:r>
              <a:rPr lang="es-ES" dirty="0"/>
              <a:t>(Riga 2016)</a:t>
            </a:r>
            <a:br>
              <a:rPr lang="es-ES" dirty="0"/>
            </a:br>
            <a:r>
              <a:rPr lang="es-ES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1100" y="1556792"/>
            <a:ext cx="850728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u="sng" dirty="0" err="1"/>
              <a:t>Goal</a:t>
            </a:r>
            <a:r>
              <a:rPr lang="es-ES" sz="2800" b="1" u="sng" dirty="0"/>
              <a:t> of </a:t>
            </a:r>
            <a:r>
              <a:rPr lang="es-ES" sz="2800" b="1" u="sng" dirty="0" err="1"/>
              <a:t>our</a:t>
            </a:r>
            <a:r>
              <a:rPr lang="es-ES" sz="2800" b="1" u="sng" dirty="0"/>
              <a:t> English </a:t>
            </a:r>
            <a:r>
              <a:rPr lang="es-ES" sz="2800" b="1" u="sng" dirty="0" err="1"/>
              <a:t>course</a:t>
            </a:r>
            <a:r>
              <a:rPr lang="es-ES" sz="2800" b="1" u="sng" dirty="0"/>
              <a:t>:</a:t>
            </a:r>
            <a:endParaRPr lang="es-ES" sz="2800" b="1" i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sz="2800" b="1" i="1" dirty="0">
                <a:solidFill>
                  <a:srgbClr val="C00000"/>
                </a:solidFill>
              </a:rPr>
              <a:t>“</a:t>
            </a:r>
            <a:r>
              <a:rPr lang="es-ES" sz="2800" b="1" i="1" dirty="0" err="1">
                <a:solidFill>
                  <a:srgbClr val="C00000"/>
                </a:solidFill>
              </a:rPr>
              <a:t>Aimed</a:t>
            </a:r>
            <a:r>
              <a:rPr lang="es-ES" sz="2800" b="1" i="1" dirty="0">
                <a:solidFill>
                  <a:srgbClr val="C00000"/>
                </a:solidFill>
              </a:rPr>
              <a:t> at </a:t>
            </a:r>
            <a:r>
              <a:rPr lang="es-ES" sz="2800" b="1" i="1" dirty="0" err="1">
                <a:solidFill>
                  <a:srgbClr val="C00000"/>
                </a:solidFill>
              </a:rPr>
              <a:t>improving</a:t>
            </a:r>
            <a:r>
              <a:rPr lang="es-ES" sz="2800" b="1" i="1" dirty="0">
                <a:solidFill>
                  <a:srgbClr val="C00000"/>
                </a:solidFill>
              </a:rPr>
              <a:t> and </a:t>
            </a:r>
            <a:r>
              <a:rPr lang="es-ES" sz="2800" b="1" i="1" dirty="0" err="1">
                <a:solidFill>
                  <a:srgbClr val="C00000"/>
                </a:solidFill>
              </a:rPr>
              <a:t>strengthening</a:t>
            </a:r>
            <a:r>
              <a:rPr lang="es-ES" sz="2800" b="1" i="1" dirty="0">
                <a:solidFill>
                  <a:srgbClr val="C00000"/>
                </a:solidFill>
              </a:rPr>
              <a:t> </a:t>
            </a:r>
            <a:r>
              <a:rPr lang="es-ES" sz="2800" b="1" i="1" dirty="0" err="1">
                <a:solidFill>
                  <a:srgbClr val="C00000"/>
                </a:solidFill>
              </a:rPr>
              <a:t>the</a:t>
            </a:r>
            <a:r>
              <a:rPr lang="es-ES" sz="2800" b="1" i="1" dirty="0">
                <a:solidFill>
                  <a:srgbClr val="C00000"/>
                </a:solidFill>
              </a:rPr>
              <a:t> </a:t>
            </a:r>
            <a:r>
              <a:rPr lang="es-ES" sz="2800" b="1" i="1" dirty="0" err="1">
                <a:solidFill>
                  <a:srgbClr val="C00000"/>
                </a:solidFill>
              </a:rPr>
              <a:t>four</a:t>
            </a:r>
            <a:r>
              <a:rPr lang="es-ES" sz="2800" b="1" i="1" dirty="0">
                <a:solidFill>
                  <a:srgbClr val="C00000"/>
                </a:solidFill>
              </a:rPr>
              <a:t>     	</a:t>
            </a:r>
            <a:r>
              <a:rPr lang="es-ES" sz="2800" b="1" i="1" dirty="0" err="1">
                <a:solidFill>
                  <a:srgbClr val="C00000"/>
                </a:solidFill>
              </a:rPr>
              <a:t>skills</a:t>
            </a:r>
            <a:r>
              <a:rPr lang="es-ES" sz="2800" b="1" i="1" dirty="0">
                <a:solidFill>
                  <a:srgbClr val="C00000"/>
                </a:solidFill>
              </a:rPr>
              <a:t> in </a:t>
            </a:r>
            <a:r>
              <a:rPr lang="es-ES" sz="2800" b="1" i="1" dirty="0" err="1">
                <a:solidFill>
                  <a:srgbClr val="C00000"/>
                </a:solidFill>
              </a:rPr>
              <a:t>the</a:t>
            </a:r>
            <a:r>
              <a:rPr lang="es-ES" sz="2800" b="1" i="1" dirty="0">
                <a:solidFill>
                  <a:srgbClr val="C00000"/>
                </a:solidFill>
              </a:rPr>
              <a:t> English </a:t>
            </a:r>
            <a:r>
              <a:rPr lang="es-ES" sz="2800" b="1" i="1" dirty="0" err="1">
                <a:solidFill>
                  <a:srgbClr val="C00000"/>
                </a:solidFill>
              </a:rPr>
              <a:t>language</a:t>
            </a:r>
            <a:r>
              <a:rPr lang="es-ES" sz="2800" b="1" i="1" dirty="0">
                <a:solidFill>
                  <a:srgbClr val="C00000"/>
                </a:solidFill>
              </a:rPr>
              <a:t>”</a:t>
            </a:r>
          </a:p>
          <a:p>
            <a:pPr marL="0" indent="0">
              <a:buNone/>
            </a:pPr>
            <a:r>
              <a:rPr lang="es-ES" sz="1800" dirty="0"/>
              <a:t> </a:t>
            </a:r>
            <a:r>
              <a:rPr lang="es-ES" b="1" i="1" dirty="0" err="1">
                <a:solidFill>
                  <a:srgbClr val="FFC000"/>
                </a:solidFill>
              </a:rPr>
              <a:t>Achieve</a:t>
            </a:r>
            <a:r>
              <a:rPr lang="es-ES" sz="1800" dirty="0"/>
              <a:t> </a:t>
            </a:r>
            <a:r>
              <a:rPr lang="es-ES" b="1" i="1" dirty="0">
                <a:solidFill>
                  <a:srgbClr val="FFC000"/>
                </a:solidFill>
              </a:rPr>
              <a:t>10 </a:t>
            </a:r>
            <a:r>
              <a:rPr lang="es-ES" b="1" i="1" dirty="0" err="1">
                <a:solidFill>
                  <a:srgbClr val="FFC000"/>
                </a:solidFill>
              </a:rPr>
              <a:t>points</a:t>
            </a:r>
            <a:r>
              <a:rPr lang="es-ES" b="1" i="1" dirty="0">
                <a:solidFill>
                  <a:srgbClr val="FFC000"/>
                </a:solidFill>
              </a:rPr>
              <a:t> </a:t>
            </a:r>
            <a:r>
              <a:rPr lang="es-ES" b="1" i="1" dirty="0" err="1">
                <a:solidFill>
                  <a:srgbClr val="FFC000"/>
                </a:solidFill>
              </a:rPr>
              <a:t>minimum</a:t>
            </a:r>
            <a:r>
              <a:rPr lang="es-ES" b="1" i="1" dirty="0">
                <a:solidFill>
                  <a:srgbClr val="FFC000"/>
                </a:solidFill>
              </a:rPr>
              <a:t> </a:t>
            </a:r>
            <a:r>
              <a:rPr lang="es-ES" b="1" i="1" dirty="0" err="1">
                <a:solidFill>
                  <a:srgbClr val="FFC000"/>
                </a:solidFill>
              </a:rPr>
              <a:t>e.g</a:t>
            </a:r>
            <a:r>
              <a:rPr lang="es-ES" b="1" i="1" dirty="0">
                <a:solidFill>
                  <a:srgbClr val="FFC000"/>
                </a:solidFill>
              </a:rPr>
              <a:t>. 3232</a:t>
            </a:r>
            <a:endParaRPr lang="es-ES" sz="1800" b="1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ES" sz="1800" dirty="0"/>
              <a:t>            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b="1" dirty="0"/>
              <a:t>                              </a:t>
            </a:r>
          </a:p>
          <a:p>
            <a:pPr marL="0" indent="0">
              <a:buNone/>
            </a:pPr>
            <a:r>
              <a:rPr lang="es-ES" sz="2800" b="1" u="sng" dirty="0" err="1"/>
              <a:t>Student´s</a:t>
            </a:r>
            <a:r>
              <a:rPr lang="es-ES" sz="2800" b="1" u="sng" dirty="0"/>
              <a:t> </a:t>
            </a:r>
            <a:r>
              <a:rPr lang="es-ES" sz="2800" b="1" u="sng" dirty="0" err="1"/>
              <a:t>goal</a:t>
            </a:r>
            <a:r>
              <a:rPr lang="es-ES" sz="2800" b="1" u="sng" dirty="0"/>
              <a:t>:</a:t>
            </a:r>
          </a:p>
          <a:p>
            <a:pPr marL="0" indent="0">
              <a:buNone/>
            </a:pPr>
            <a:r>
              <a:rPr lang="es-ES" sz="8000" b="1" dirty="0"/>
              <a:t>3 3 3 3</a:t>
            </a:r>
          </a:p>
          <a:p>
            <a:pPr marL="0" indent="0">
              <a:buNone/>
            </a:pPr>
            <a:r>
              <a:rPr lang="es-ES" sz="1800" dirty="0"/>
              <a:t> </a:t>
            </a:r>
          </a:p>
        </p:txBody>
      </p:sp>
      <p:sp>
        <p:nvSpPr>
          <p:cNvPr id="4" name="3 Flecha arriba y abajo"/>
          <p:cNvSpPr/>
          <p:nvPr/>
        </p:nvSpPr>
        <p:spPr>
          <a:xfrm>
            <a:off x="1259632" y="3659324"/>
            <a:ext cx="576064" cy="792088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xplosión 2 6"/>
          <p:cNvSpPr/>
          <p:nvPr/>
        </p:nvSpPr>
        <p:spPr>
          <a:xfrm>
            <a:off x="3899420" y="2924944"/>
            <a:ext cx="4990807" cy="3744416"/>
          </a:xfrm>
          <a:prstGeom prst="irregularSeal2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rgbClr val="FF0000"/>
              </a:solidFill>
            </a:endParaRPr>
          </a:p>
          <a:p>
            <a:pPr algn="ctr"/>
            <a:r>
              <a:rPr lang="es-ES" sz="3000" dirty="0" err="1">
                <a:solidFill>
                  <a:srgbClr val="FF0000"/>
                </a:solidFill>
              </a:rPr>
              <a:t>The</a:t>
            </a:r>
            <a:r>
              <a:rPr lang="es-ES" sz="3000" dirty="0">
                <a:solidFill>
                  <a:srgbClr val="FF0000"/>
                </a:solidFill>
              </a:rPr>
              <a:t> </a:t>
            </a:r>
            <a:r>
              <a:rPr lang="es-ES" sz="3000" dirty="0" err="1">
                <a:solidFill>
                  <a:srgbClr val="FF0000"/>
                </a:solidFill>
              </a:rPr>
              <a:t>reality</a:t>
            </a:r>
            <a:r>
              <a:rPr lang="es-ES" sz="30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s-ES" sz="2900" dirty="0" err="1">
                <a:solidFill>
                  <a:srgbClr val="FF0000"/>
                </a:solidFill>
              </a:rPr>
              <a:t>An</a:t>
            </a:r>
            <a:r>
              <a:rPr lang="es-ES" sz="2900" dirty="0">
                <a:solidFill>
                  <a:srgbClr val="FF0000"/>
                </a:solidFill>
              </a:rPr>
              <a:t> </a:t>
            </a:r>
            <a:r>
              <a:rPr lang="es-ES" sz="2900" dirty="0" err="1">
                <a:solidFill>
                  <a:srgbClr val="FF0000"/>
                </a:solidFill>
              </a:rPr>
              <a:t>increase</a:t>
            </a:r>
            <a:endParaRPr lang="es-ES" sz="2900" dirty="0">
              <a:solidFill>
                <a:srgbClr val="FF0000"/>
              </a:solidFill>
            </a:endParaRPr>
          </a:p>
          <a:p>
            <a:pPr algn="ctr"/>
            <a:r>
              <a:rPr lang="es-ES" sz="2900" dirty="0">
                <a:solidFill>
                  <a:srgbClr val="FF0000"/>
                </a:solidFill>
              </a:rPr>
              <a:t>in </a:t>
            </a:r>
            <a:r>
              <a:rPr lang="es-ES" sz="3000" b="1" dirty="0">
                <a:solidFill>
                  <a:srgbClr val="FF0000"/>
                </a:solidFill>
              </a:rPr>
              <a:t>+0.5</a:t>
            </a:r>
          </a:p>
          <a:p>
            <a:pPr algn="ctr"/>
            <a:r>
              <a:rPr lang="es-ES" sz="3000" dirty="0" err="1">
                <a:solidFill>
                  <a:srgbClr val="FF0000"/>
                </a:solidFill>
              </a:rPr>
              <a:t>points</a:t>
            </a:r>
            <a:endParaRPr lang="es-ES" sz="3000" dirty="0">
              <a:solidFill>
                <a:srgbClr val="FF0000"/>
              </a:solidFill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999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Students</a:t>
            </a:r>
            <a:r>
              <a:rPr lang="es-ES" dirty="0"/>
              <a:t>´ </a:t>
            </a:r>
            <a:r>
              <a:rPr lang="es-ES" dirty="0" err="1"/>
              <a:t>preconceived</a:t>
            </a:r>
            <a:r>
              <a:rPr lang="es-ES" dirty="0"/>
              <a:t> ideas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course</a:t>
            </a:r>
            <a:br>
              <a:rPr lang="es-ES" dirty="0"/>
            </a:br>
            <a:r>
              <a:rPr lang="es-ES" dirty="0"/>
              <a:t>            </a:t>
            </a:r>
            <a:r>
              <a:rPr lang="es-ES" i="1" dirty="0"/>
              <a:t>“Voy al curso de los treses”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986984"/>
            <a:ext cx="8229600" cy="4876800"/>
          </a:xfrm>
        </p:spPr>
        <p:txBody>
          <a:bodyPr>
            <a:normAutofit/>
          </a:bodyPr>
          <a:lstStyle/>
          <a:p>
            <a:r>
              <a:rPr lang="es-ES" sz="3600" dirty="0" err="1"/>
              <a:t>Unrealistic</a:t>
            </a:r>
            <a:r>
              <a:rPr lang="es-ES" sz="3600" dirty="0"/>
              <a:t> </a:t>
            </a:r>
            <a:r>
              <a:rPr lang="es-ES" sz="3600" dirty="0" err="1"/>
              <a:t>goal</a:t>
            </a:r>
            <a:r>
              <a:rPr lang="es-ES" sz="3600" dirty="0"/>
              <a:t>: 3333</a:t>
            </a:r>
          </a:p>
          <a:p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i="1" dirty="0" err="1"/>
              <a:t>only</a:t>
            </a:r>
            <a:r>
              <a:rPr lang="es-ES" sz="3600" dirty="0"/>
              <a:t> </a:t>
            </a:r>
            <a:r>
              <a:rPr lang="es-ES" sz="3600" dirty="0" err="1"/>
              <a:t>opportunity</a:t>
            </a:r>
            <a:r>
              <a:rPr lang="es-ES" sz="3600" dirty="0"/>
              <a:t> to </a:t>
            </a:r>
            <a:r>
              <a:rPr lang="es-ES" sz="3600" dirty="0" err="1"/>
              <a:t>succeed</a:t>
            </a:r>
            <a:endParaRPr lang="es-ES" sz="3600" dirty="0"/>
          </a:p>
          <a:p>
            <a:r>
              <a:rPr lang="es-ES" sz="3600" dirty="0"/>
              <a:t>“I </a:t>
            </a:r>
            <a:r>
              <a:rPr lang="es-ES" sz="3600" dirty="0" err="1"/>
              <a:t>have</a:t>
            </a:r>
            <a:r>
              <a:rPr lang="es-ES" sz="3600" dirty="0"/>
              <a:t> </a:t>
            </a:r>
            <a:r>
              <a:rPr lang="es-ES" sz="3600" dirty="0" err="1"/>
              <a:t>been</a:t>
            </a:r>
            <a:r>
              <a:rPr lang="es-ES" sz="3600" dirty="0"/>
              <a:t> </a:t>
            </a:r>
            <a:r>
              <a:rPr lang="es-ES" sz="3600" dirty="0" err="1"/>
              <a:t>abroad</a:t>
            </a:r>
            <a:r>
              <a:rPr lang="es-ES" sz="3600" dirty="0"/>
              <a:t> in </a:t>
            </a:r>
            <a:r>
              <a:rPr lang="es-ES" sz="3600" dirty="0" err="1"/>
              <a:t>different</a:t>
            </a:r>
            <a:r>
              <a:rPr lang="es-ES" sz="3600" dirty="0"/>
              <a:t> </a:t>
            </a:r>
            <a:r>
              <a:rPr lang="es-ES" sz="3600" dirty="0" err="1"/>
              <a:t>posts</a:t>
            </a:r>
            <a:r>
              <a:rPr lang="es-ES" sz="3600" dirty="0"/>
              <a:t> and </a:t>
            </a:r>
            <a:r>
              <a:rPr lang="es-ES" sz="3600" dirty="0" err="1"/>
              <a:t>had</a:t>
            </a:r>
            <a:r>
              <a:rPr lang="es-ES" sz="3600" dirty="0"/>
              <a:t> no </a:t>
            </a:r>
            <a:r>
              <a:rPr lang="es-ES" sz="3600" dirty="0" err="1"/>
              <a:t>problem</a:t>
            </a:r>
            <a:r>
              <a:rPr lang="en-US" sz="3600" dirty="0"/>
              <a:t> communicating in English.”</a:t>
            </a:r>
            <a:endParaRPr lang="es-ES" sz="3600" dirty="0"/>
          </a:p>
          <a:p>
            <a:r>
              <a:rPr lang="es-ES" sz="3600" dirty="0" err="1"/>
              <a:t>Materials</a:t>
            </a:r>
            <a:r>
              <a:rPr lang="es-ES" sz="3600" dirty="0"/>
              <a:t> </a:t>
            </a:r>
            <a:r>
              <a:rPr lang="es-ES" sz="3600" dirty="0" err="1"/>
              <a:t>used</a:t>
            </a:r>
            <a:endParaRPr lang="es-ES" sz="3600" dirty="0"/>
          </a:p>
          <a:p>
            <a:r>
              <a:rPr lang="es-ES" sz="3600" dirty="0" err="1"/>
              <a:t>Like</a:t>
            </a:r>
            <a:r>
              <a:rPr lang="es-ES" sz="3600" dirty="0"/>
              <a:t> </a:t>
            </a:r>
            <a:r>
              <a:rPr lang="es-ES" sz="3600" dirty="0" err="1"/>
              <a:t>any</a:t>
            </a:r>
            <a:r>
              <a:rPr lang="es-ES" sz="3600" dirty="0"/>
              <a:t> </a:t>
            </a:r>
            <a:r>
              <a:rPr lang="es-ES" sz="3600" dirty="0" err="1"/>
              <a:t>other</a:t>
            </a:r>
            <a:r>
              <a:rPr lang="es-ES" sz="3600" dirty="0"/>
              <a:t> </a:t>
            </a:r>
            <a:r>
              <a:rPr lang="es-ES" sz="3600" dirty="0" err="1"/>
              <a:t>military</a:t>
            </a:r>
            <a:r>
              <a:rPr lang="es-ES" sz="3600" dirty="0"/>
              <a:t> </a:t>
            </a:r>
            <a:r>
              <a:rPr lang="es-ES" sz="3600" dirty="0" err="1"/>
              <a:t>course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228472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 </a:t>
            </a:r>
            <a:r>
              <a:rPr lang="es-ES" dirty="0" err="1"/>
              <a:t>find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arrive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8644"/>
            <a:ext cx="5167453" cy="5069160"/>
          </a:xfrm>
        </p:spPr>
      </p:pic>
    </p:spTree>
    <p:extLst>
      <p:ext uri="{BB962C8B-B14F-4D97-AF65-F5344CB8AC3E}">
        <p14:creationId xmlns:p14="http://schemas.microsoft.com/office/powerpoint/2010/main" val="103168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9672"/>
            <a:ext cx="8435280" cy="1066800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 </a:t>
            </a:r>
            <a:r>
              <a:rPr lang="es-ES" dirty="0" err="1"/>
              <a:t>find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arrive</a:t>
            </a:r>
            <a:r>
              <a:rPr lang="es-ES" dirty="0"/>
              <a:t> (II)       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                                           </a:t>
            </a:r>
            <a:r>
              <a:rPr lang="es-ES" dirty="0" err="1"/>
              <a:t>Talkative</a:t>
            </a:r>
            <a:r>
              <a:rPr lang="es-ES" dirty="0"/>
              <a:t> 😀</a:t>
            </a:r>
          </a:p>
          <a:p>
            <a:pPr marL="0" indent="0">
              <a:buNone/>
            </a:pPr>
            <a:r>
              <a:rPr lang="es-ES" dirty="0"/>
              <a:t>       </a:t>
            </a:r>
            <a:r>
              <a:rPr lang="es-ES" dirty="0" err="1"/>
              <a:t>Overly</a:t>
            </a:r>
            <a:r>
              <a:rPr lang="es-ES" dirty="0"/>
              <a:t> </a:t>
            </a:r>
            <a:r>
              <a:rPr lang="es-ES" dirty="0" err="1"/>
              <a:t>obsessed</a:t>
            </a:r>
            <a:r>
              <a:rPr lang="es-ES" dirty="0"/>
              <a:t> 😨                             NCO     </a:t>
            </a:r>
          </a:p>
          <a:p>
            <a:pPr marL="0" indent="0">
              <a:buNone/>
            </a:pPr>
            <a:r>
              <a:rPr lang="es-ES" dirty="0"/>
              <a:t>      </a:t>
            </a:r>
          </a:p>
          <a:p>
            <a:pPr marL="0" indent="0">
              <a:buNone/>
            </a:pPr>
            <a:r>
              <a:rPr lang="es-ES" dirty="0"/>
              <a:t>    </a:t>
            </a:r>
            <a:r>
              <a:rPr lang="es-ES" dirty="0" err="1"/>
              <a:t>Passive</a:t>
            </a:r>
            <a:r>
              <a:rPr lang="es-ES" dirty="0"/>
              <a:t> 😐                                                           ADD😵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           </a:t>
            </a:r>
            <a:r>
              <a:rPr lang="en-US" dirty="0"/>
              <a:t>Shy</a:t>
            </a:r>
            <a:r>
              <a:rPr lang="es-ES" dirty="0"/>
              <a:t>                                                            Young😍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   High ranking 💪 </a:t>
            </a:r>
          </a:p>
          <a:p>
            <a:pPr marL="0" indent="0">
              <a:buNone/>
            </a:pPr>
            <a:r>
              <a:rPr lang="es-ES" dirty="0"/>
              <a:t>                                     </a:t>
            </a:r>
            <a:r>
              <a:rPr lang="en-US" dirty="0"/>
              <a:t>Domineering</a:t>
            </a:r>
            <a:r>
              <a:rPr lang="es-ES" dirty="0"/>
              <a:t>😈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2555776" y="2420888"/>
            <a:ext cx="446449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We</a:t>
            </a:r>
            <a:r>
              <a:rPr lang="es-ES" sz="2800" dirty="0"/>
              <a:t> are </a:t>
            </a:r>
            <a:r>
              <a:rPr lang="es-ES" sz="2800" dirty="0" err="1"/>
              <a:t>all</a:t>
            </a:r>
            <a:r>
              <a:rPr lang="es-ES" sz="2800" dirty="0"/>
              <a:t> </a:t>
            </a:r>
            <a:r>
              <a:rPr lang="es-ES" sz="2800" dirty="0" err="1"/>
              <a:t>different</a:t>
            </a:r>
            <a:r>
              <a:rPr lang="es-ES" sz="2800" dirty="0"/>
              <a:t>… </a:t>
            </a:r>
            <a:r>
              <a:rPr lang="es-ES" sz="2800" dirty="0" err="1"/>
              <a:t>but</a:t>
            </a:r>
            <a:r>
              <a:rPr lang="es-ES" sz="2800" dirty="0"/>
              <a:t> </a:t>
            </a:r>
            <a:r>
              <a:rPr lang="es-ES" sz="2800" dirty="0" err="1"/>
              <a:t>we</a:t>
            </a:r>
            <a:r>
              <a:rPr lang="es-ES" sz="2800" dirty="0"/>
              <a:t> are </a:t>
            </a:r>
            <a:r>
              <a:rPr lang="es-ES" sz="2800" dirty="0" err="1"/>
              <a:t>all</a:t>
            </a:r>
            <a:r>
              <a:rPr lang="es-ES" sz="2800" dirty="0"/>
              <a:t> </a:t>
            </a:r>
            <a:r>
              <a:rPr lang="es-ES" sz="2800" dirty="0" err="1"/>
              <a:t>called</a:t>
            </a:r>
            <a:r>
              <a:rPr lang="es-ES" sz="2800" dirty="0"/>
              <a:t> </a:t>
            </a:r>
            <a:r>
              <a:rPr lang="es-ES" sz="3200" b="1" dirty="0"/>
              <a:t>STUDENTS </a:t>
            </a:r>
            <a:endParaRPr lang="es-ES" sz="2000" b="1" dirty="0"/>
          </a:p>
        </p:txBody>
      </p:sp>
      <p:sp>
        <p:nvSpPr>
          <p:cNvPr id="6" name="Llamada de nube 5"/>
          <p:cNvSpPr/>
          <p:nvPr/>
        </p:nvSpPr>
        <p:spPr>
          <a:xfrm>
            <a:off x="7020272" y="1750357"/>
            <a:ext cx="576064" cy="3600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ra sonriente 6"/>
          <p:cNvSpPr/>
          <p:nvPr/>
        </p:nvSpPr>
        <p:spPr>
          <a:xfrm>
            <a:off x="2206080" y="3750568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08" y="4365104"/>
            <a:ext cx="2304256" cy="237088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623720" y="510530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222457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Attitudes and behaviours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 err="1"/>
              <a:t>Clash</a:t>
            </a:r>
            <a:r>
              <a:rPr lang="es-ES" sz="3200" dirty="0"/>
              <a:t> in </a:t>
            </a:r>
            <a:r>
              <a:rPr lang="es-ES" sz="3200" dirty="0" err="1"/>
              <a:t>expectations</a:t>
            </a:r>
            <a:r>
              <a:rPr lang="es-ES" sz="3200" dirty="0"/>
              <a:t> &gt; </a:t>
            </a:r>
            <a:r>
              <a:rPr lang="es-ES" sz="3200" dirty="0" err="1"/>
              <a:t>Frustration</a:t>
            </a:r>
            <a:r>
              <a:rPr lang="es-ES" sz="3200" dirty="0"/>
              <a:t>, </a:t>
            </a:r>
            <a:r>
              <a:rPr lang="es-ES" sz="3200" dirty="0" err="1"/>
              <a:t>anger</a:t>
            </a:r>
            <a:endParaRPr lang="es-ES" sz="3200" dirty="0"/>
          </a:p>
          <a:p>
            <a:r>
              <a:rPr lang="es-ES" sz="3200" dirty="0" err="1"/>
              <a:t>Mid-course</a:t>
            </a:r>
            <a:r>
              <a:rPr lang="es-ES" sz="3200" dirty="0"/>
              <a:t> crisis &gt; </a:t>
            </a:r>
            <a:r>
              <a:rPr lang="es-ES" sz="3200" dirty="0" err="1"/>
              <a:t>Tiredness</a:t>
            </a:r>
            <a:r>
              <a:rPr lang="es-ES" sz="3200" dirty="0"/>
              <a:t>, </a:t>
            </a:r>
            <a:r>
              <a:rPr lang="es-ES" sz="3200" dirty="0" err="1"/>
              <a:t>depression</a:t>
            </a:r>
            <a:endParaRPr lang="es-ES" sz="3200" dirty="0"/>
          </a:p>
          <a:p>
            <a:r>
              <a:rPr lang="es-ES" sz="3200" dirty="0" err="1"/>
              <a:t>Feeling</a:t>
            </a:r>
            <a:r>
              <a:rPr lang="es-ES" sz="3200" dirty="0"/>
              <a:t> of </a:t>
            </a:r>
            <a:r>
              <a:rPr lang="es-ES" sz="3200" dirty="0" err="1"/>
              <a:t>not</a:t>
            </a:r>
            <a:r>
              <a:rPr lang="es-ES" sz="3200" dirty="0"/>
              <a:t> </a:t>
            </a:r>
            <a:r>
              <a:rPr lang="es-ES" sz="3200" dirty="0" err="1"/>
              <a:t>progressing</a:t>
            </a:r>
            <a:r>
              <a:rPr lang="es-ES" sz="3200" dirty="0"/>
              <a:t> </a:t>
            </a:r>
          </a:p>
          <a:p>
            <a:r>
              <a:rPr lang="es-ES" sz="3200" dirty="0" err="1"/>
              <a:t>Lack</a:t>
            </a:r>
            <a:r>
              <a:rPr lang="es-ES" sz="3200" dirty="0"/>
              <a:t> of </a:t>
            </a:r>
            <a:r>
              <a:rPr lang="es-ES" sz="3200" dirty="0" err="1"/>
              <a:t>self-confidence</a:t>
            </a:r>
            <a:endParaRPr lang="es-ES" sz="3200" dirty="0"/>
          </a:p>
          <a:p>
            <a:r>
              <a:rPr lang="es-ES" sz="3200" dirty="0" err="1"/>
              <a:t>Focusing</a:t>
            </a:r>
            <a:r>
              <a:rPr lang="es-ES" sz="3200" dirty="0"/>
              <a:t> </a:t>
            </a:r>
            <a:r>
              <a:rPr lang="es-ES" sz="3200" dirty="0" err="1"/>
              <a:t>on</a:t>
            </a:r>
            <a:r>
              <a:rPr lang="es-ES" sz="3200" dirty="0"/>
              <a:t>  </a:t>
            </a:r>
            <a:r>
              <a:rPr lang="es-ES" sz="3200" dirty="0" err="1"/>
              <a:t>details</a:t>
            </a:r>
            <a:r>
              <a:rPr lang="es-ES" sz="3200" dirty="0"/>
              <a:t> &gt; </a:t>
            </a:r>
          </a:p>
          <a:p>
            <a:pPr marL="0" indent="0">
              <a:buNone/>
            </a:pPr>
            <a:r>
              <a:rPr lang="es-ES" sz="3200" dirty="0"/>
              <a:t> </a:t>
            </a:r>
            <a:r>
              <a:rPr lang="es-ES" sz="3200" dirty="0" err="1"/>
              <a:t>Losing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global </a:t>
            </a:r>
            <a:r>
              <a:rPr lang="es-ES" sz="3200" dirty="0" err="1"/>
              <a:t>picture</a:t>
            </a:r>
            <a:endParaRPr lang="es-ES" sz="3200" dirty="0"/>
          </a:p>
          <a:p>
            <a:r>
              <a:rPr lang="es-ES" sz="3200" dirty="0" err="1"/>
              <a:t>Overwhelmed</a:t>
            </a:r>
            <a:r>
              <a:rPr lang="es-ES" sz="3200" dirty="0"/>
              <a:t> …………..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03" t="-2810" r="10289" b="13127"/>
          <a:stretch/>
        </p:blipFill>
        <p:spPr>
          <a:xfrm>
            <a:off x="5946504" y="2924944"/>
            <a:ext cx="3018342" cy="35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6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6302</TotalTime>
  <Words>1229</Words>
  <Application>Microsoft Office PowerPoint</Application>
  <PresentationFormat>Presentación en pantalla (4:3)</PresentationFormat>
  <Paragraphs>208</Paragraphs>
  <Slides>13</Slides>
  <Notes>12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Claridad</vt:lpstr>
      <vt:lpstr>                                           English language courses   CLASSROOM Behaviour  IN THE CONTEXT OF MILITARY CULTURE</vt:lpstr>
      <vt:lpstr>Presentación de PowerPoint</vt:lpstr>
      <vt:lpstr>Index</vt:lpstr>
      <vt:lpstr>  ENGLISH COURSE Description  (Madrid 2015)   </vt:lpstr>
      <vt:lpstr>ENGLISH COURSE Objectives (Riga 2016)  </vt:lpstr>
      <vt:lpstr>Students´ preconceived ideas of the course             “Voy al curso de los treses” </vt:lpstr>
      <vt:lpstr>What students find when they arrive</vt:lpstr>
      <vt:lpstr>What students find when they arrive (II)         </vt:lpstr>
      <vt:lpstr>Attitudes and behaviours</vt:lpstr>
      <vt:lpstr> Interventions and solutions</vt:lpstr>
      <vt:lpstr>Interventions and solutions (II)</vt:lpstr>
      <vt:lpstr>Conclusions</vt:lpstr>
      <vt:lpstr>THANK YOU  FOR YOUR 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progress  in the english language courses</dc:title>
  <dc:creator>LAGARES OVERGAAG ANA CARINA</dc:creator>
  <cp:lastModifiedBy>Ana L</cp:lastModifiedBy>
  <cp:revision>157</cp:revision>
  <dcterms:created xsi:type="dcterms:W3CDTF">2016-05-11T14:53:41Z</dcterms:created>
  <dcterms:modified xsi:type="dcterms:W3CDTF">2017-05-15T07:52:28Z</dcterms:modified>
</cp:coreProperties>
</file>