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6" r:id="rId2"/>
    <p:sldId id="635" r:id="rId3"/>
    <p:sldId id="634" r:id="rId4"/>
    <p:sldId id="636" r:id="rId5"/>
    <p:sldId id="649" r:id="rId6"/>
    <p:sldId id="650" r:id="rId7"/>
    <p:sldId id="684" r:id="rId8"/>
    <p:sldId id="682" r:id="rId9"/>
    <p:sldId id="683" r:id="rId10"/>
    <p:sldId id="651" r:id="rId11"/>
    <p:sldId id="654" r:id="rId12"/>
    <p:sldId id="655" r:id="rId13"/>
    <p:sldId id="658" r:id="rId14"/>
    <p:sldId id="659" r:id="rId15"/>
    <p:sldId id="673" r:id="rId16"/>
    <p:sldId id="672" r:id="rId17"/>
    <p:sldId id="674" r:id="rId18"/>
    <p:sldId id="675" r:id="rId19"/>
    <p:sldId id="660" r:id="rId20"/>
    <p:sldId id="666" r:id="rId21"/>
    <p:sldId id="677" r:id="rId22"/>
    <p:sldId id="685" r:id="rId23"/>
    <p:sldId id="709" r:id="rId24"/>
    <p:sldId id="710" r:id="rId25"/>
    <p:sldId id="686" r:id="rId26"/>
    <p:sldId id="711" r:id="rId27"/>
    <p:sldId id="664" r:id="rId28"/>
    <p:sldId id="680" r:id="rId29"/>
    <p:sldId id="681" r:id="rId30"/>
    <p:sldId id="695" r:id="rId31"/>
    <p:sldId id="667" r:id="rId32"/>
    <p:sldId id="704" r:id="rId33"/>
    <p:sldId id="697" r:id="rId34"/>
    <p:sldId id="698" r:id="rId35"/>
    <p:sldId id="699" r:id="rId36"/>
    <p:sldId id="700" r:id="rId37"/>
    <p:sldId id="701" r:id="rId38"/>
    <p:sldId id="702" r:id="rId39"/>
    <p:sldId id="703" r:id="rId40"/>
    <p:sldId id="585" r:id="rId41"/>
    <p:sldId id="715" r:id="rId42"/>
    <p:sldId id="570" r:id="rId43"/>
    <p:sldId id="455" r:id="rId44"/>
    <p:sldId id="563" r:id="rId45"/>
    <p:sldId id="716" r:id="rId46"/>
    <p:sldId id="717" r:id="rId47"/>
    <p:sldId id="564" r:id="rId48"/>
    <p:sldId id="580" r:id="rId49"/>
    <p:sldId id="708" r:id="rId50"/>
    <p:sldId id="632" r:id="rId51"/>
    <p:sldId id="714" r:id="rId5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3" autoAdjust="0"/>
    <p:restoredTop sz="94640" autoAdjust="0"/>
  </p:normalViewPr>
  <p:slideViewPr>
    <p:cSldViewPr>
      <p:cViewPr varScale="1">
        <p:scale>
          <a:sx n="66" d="100"/>
          <a:sy n="66" d="100"/>
        </p:scale>
        <p:origin x="-102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4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5BADE3-15A8-447F-961F-50B1D69409AC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85DE7E-0F31-46F9-B51A-C69ABF86A63E}">
      <dgm:prSet phldrT="[Text]"/>
      <dgm:spPr/>
      <dgm:t>
        <a:bodyPr/>
        <a:lstStyle/>
        <a:p>
          <a:r>
            <a:rPr lang="en-US" baseline="0" dirty="0" smtClean="0">
              <a:solidFill>
                <a:schemeClr val="tx1"/>
              </a:solidFill>
            </a:rPr>
            <a:t>Construct Definition</a:t>
          </a:r>
          <a:endParaRPr lang="en-US" baseline="0" dirty="0">
            <a:solidFill>
              <a:schemeClr val="tx1"/>
            </a:solidFill>
          </a:endParaRPr>
        </a:p>
      </dgm:t>
    </dgm:pt>
    <dgm:pt modelId="{956498AB-9C4F-4A42-83FA-5D474698CCB2}" type="parTrans" cxnId="{8B1E27CC-EF04-448B-ABB4-A7BD2C997925}">
      <dgm:prSet/>
      <dgm:spPr/>
      <dgm:t>
        <a:bodyPr/>
        <a:lstStyle/>
        <a:p>
          <a:endParaRPr lang="en-US"/>
        </a:p>
      </dgm:t>
    </dgm:pt>
    <dgm:pt modelId="{A371FDA2-F861-4BDC-9494-FF44B9A91DBB}" type="sibTrans" cxnId="{8B1E27CC-EF04-448B-ABB4-A7BD2C997925}">
      <dgm:prSet/>
      <dgm:spPr>
        <a:solidFill>
          <a:schemeClr val="tx1">
            <a:alpha val="90000"/>
          </a:schemeClr>
        </a:solidFill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536066A-14F0-4770-8996-C6B40B7D3757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Test Design &amp; Development</a:t>
          </a:r>
          <a:endParaRPr lang="en-US" dirty="0">
            <a:solidFill>
              <a:schemeClr val="tx1"/>
            </a:solidFill>
          </a:endParaRPr>
        </a:p>
      </dgm:t>
    </dgm:pt>
    <dgm:pt modelId="{C1C7292D-EEB7-4A8A-9AFA-A5FE3F58CE29}" type="parTrans" cxnId="{645A83A3-2A5B-40EE-AEDA-BDC2E1B9B15C}">
      <dgm:prSet/>
      <dgm:spPr/>
      <dgm:t>
        <a:bodyPr/>
        <a:lstStyle/>
        <a:p>
          <a:endParaRPr lang="en-US"/>
        </a:p>
      </dgm:t>
    </dgm:pt>
    <dgm:pt modelId="{5144D804-4070-43E6-9CD4-3B32143375E8}" type="sibTrans" cxnId="{645A83A3-2A5B-40EE-AEDA-BDC2E1B9B15C}">
      <dgm:prSet/>
      <dgm:spPr>
        <a:solidFill>
          <a:schemeClr val="tx1">
            <a:alpha val="90000"/>
          </a:schemeClr>
        </a:solidFill>
      </dgm:spPr>
      <dgm:t>
        <a:bodyPr/>
        <a:lstStyle/>
        <a:p>
          <a:endParaRPr lang="en-US"/>
        </a:p>
      </dgm:t>
    </dgm:pt>
    <dgm:pt modelId="{AFA6465F-B9EC-4CD4-825F-CDA950BCB850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Test Scoring</a:t>
          </a:r>
          <a:endParaRPr lang="en-US" dirty="0">
            <a:solidFill>
              <a:schemeClr val="tx1"/>
            </a:solidFill>
          </a:endParaRPr>
        </a:p>
      </dgm:t>
    </dgm:pt>
    <dgm:pt modelId="{A5045DEC-692D-4B96-AF70-82E29155A4DD}" type="parTrans" cxnId="{6F2B43F0-E76A-4CE0-B2D7-906B434A489B}">
      <dgm:prSet/>
      <dgm:spPr/>
      <dgm:t>
        <a:bodyPr/>
        <a:lstStyle/>
        <a:p>
          <a:endParaRPr lang="en-US"/>
        </a:p>
      </dgm:t>
    </dgm:pt>
    <dgm:pt modelId="{1463A6A0-EB8E-4E98-A701-225863663709}" type="sibTrans" cxnId="{6F2B43F0-E76A-4CE0-B2D7-906B434A489B}">
      <dgm:prSet/>
      <dgm:spPr/>
      <dgm:t>
        <a:bodyPr/>
        <a:lstStyle/>
        <a:p>
          <a:endParaRPr lang="en-US"/>
        </a:p>
      </dgm:t>
    </dgm:pt>
    <dgm:pt modelId="{1FAC76DD-6CF3-4FED-B7ED-6A0949CE4DA0}" type="pres">
      <dgm:prSet presAssocID="{FA5BADE3-15A8-447F-961F-50B1D69409A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5895ACF-F8A6-44AB-A7A9-B71010B2F4AA}" type="pres">
      <dgm:prSet presAssocID="{FA5BADE3-15A8-447F-961F-50B1D69409AC}" presName="dummyMaxCanvas" presStyleCnt="0">
        <dgm:presLayoutVars/>
      </dgm:prSet>
      <dgm:spPr/>
    </dgm:pt>
    <dgm:pt modelId="{7E2AB335-9DD0-4B73-934F-4970F89D61C0}" type="pres">
      <dgm:prSet presAssocID="{FA5BADE3-15A8-447F-961F-50B1D69409AC}" presName="ThreeNodes_1" presStyleLbl="node1" presStyleIdx="0" presStyleCnt="3" custLinFactNeighborX="14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AD9D89-E332-4F42-BF4E-0B3EDFD97565}" type="pres">
      <dgm:prSet presAssocID="{FA5BADE3-15A8-447F-961F-50B1D69409AC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E9E3CF-91A1-4760-BB07-41A344EE39BF}" type="pres">
      <dgm:prSet presAssocID="{FA5BADE3-15A8-447F-961F-50B1D69409AC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337E6A-E4D1-4CCB-8A84-D023CA5D8B97}" type="pres">
      <dgm:prSet presAssocID="{FA5BADE3-15A8-447F-961F-50B1D69409AC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18D5B2-D3DC-401E-9227-B95EBE16D635}" type="pres">
      <dgm:prSet presAssocID="{FA5BADE3-15A8-447F-961F-50B1D69409AC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528141-5D26-48B1-93AD-92A07B544D91}" type="pres">
      <dgm:prSet presAssocID="{FA5BADE3-15A8-447F-961F-50B1D69409AC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C2A23D-E195-43A8-B364-3D2D6421363C}" type="pres">
      <dgm:prSet presAssocID="{FA5BADE3-15A8-447F-961F-50B1D69409AC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5BC5BF-5E64-4733-B93B-E7AF284FBCA2}" type="pres">
      <dgm:prSet presAssocID="{FA5BADE3-15A8-447F-961F-50B1D69409AC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7BB350E-EBA2-4AFF-B32D-78F1E2A206DB}" type="presOf" srcId="{5144D804-4070-43E6-9CD4-3B32143375E8}" destId="{B318D5B2-D3DC-401E-9227-B95EBE16D635}" srcOrd="0" destOrd="0" presId="urn:microsoft.com/office/officeart/2005/8/layout/vProcess5"/>
    <dgm:cxn modelId="{2DB615ED-8DF1-4A7F-9358-CBEE4C5D1891}" type="presOf" srcId="{4536066A-14F0-4770-8996-C6B40B7D3757}" destId="{FBC2A23D-E195-43A8-B364-3D2D6421363C}" srcOrd="1" destOrd="0" presId="urn:microsoft.com/office/officeart/2005/8/layout/vProcess5"/>
    <dgm:cxn modelId="{9C174F47-7D4A-41E7-94E4-458514A5ABF0}" type="presOf" srcId="{FA5BADE3-15A8-447F-961F-50B1D69409AC}" destId="{1FAC76DD-6CF3-4FED-B7ED-6A0949CE4DA0}" srcOrd="0" destOrd="0" presId="urn:microsoft.com/office/officeart/2005/8/layout/vProcess5"/>
    <dgm:cxn modelId="{0684EEBA-2956-4B95-9124-E9E7A78C20C2}" type="presOf" srcId="{9B85DE7E-0F31-46F9-B51A-C69ABF86A63E}" destId="{89528141-5D26-48B1-93AD-92A07B544D91}" srcOrd="1" destOrd="0" presId="urn:microsoft.com/office/officeart/2005/8/layout/vProcess5"/>
    <dgm:cxn modelId="{645A83A3-2A5B-40EE-AEDA-BDC2E1B9B15C}" srcId="{FA5BADE3-15A8-447F-961F-50B1D69409AC}" destId="{4536066A-14F0-4770-8996-C6B40B7D3757}" srcOrd="1" destOrd="0" parTransId="{C1C7292D-EEB7-4A8A-9AFA-A5FE3F58CE29}" sibTransId="{5144D804-4070-43E6-9CD4-3B32143375E8}"/>
    <dgm:cxn modelId="{9E98B1D5-F88C-4022-9F1A-53DF2965D782}" type="presOf" srcId="{A371FDA2-F861-4BDC-9494-FF44B9A91DBB}" destId="{62337E6A-E4D1-4CCB-8A84-D023CA5D8B97}" srcOrd="0" destOrd="0" presId="urn:microsoft.com/office/officeart/2005/8/layout/vProcess5"/>
    <dgm:cxn modelId="{7CB18DF6-8FFA-48C3-B217-D650E04DAA77}" type="presOf" srcId="{4536066A-14F0-4770-8996-C6B40B7D3757}" destId="{51AD9D89-E332-4F42-BF4E-0B3EDFD97565}" srcOrd="0" destOrd="0" presId="urn:microsoft.com/office/officeart/2005/8/layout/vProcess5"/>
    <dgm:cxn modelId="{87B2CB44-2811-4B0C-A9ED-876C6B8B9358}" type="presOf" srcId="{AFA6465F-B9EC-4CD4-825F-CDA950BCB850}" destId="{185BC5BF-5E64-4733-B93B-E7AF284FBCA2}" srcOrd="1" destOrd="0" presId="urn:microsoft.com/office/officeart/2005/8/layout/vProcess5"/>
    <dgm:cxn modelId="{6F2B43F0-E76A-4CE0-B2D7-906B434A489B}" srcId="{FA5BADE3-15A8-447F-961F-50B1D69409AC}" destId="{AFA6465F-B9EC-4CD4-825F-CDA950BCB850}" srcOrd="2" destOrd="0" parTransId="{A5045DEC-692D-4B96-AF70-82E29155A4DD}" sibTransId="{1463A6A0-EB8E-4E98-A701-225863663709}"/>
    <dgm:cxn modelId="{8B1E27CC-EF04-448B-ABB4-A7BD2C997925}" srcId="{FA5BADE3-15A8-447F-961F-50B1D69409AC}" destId="{9B85DE7E-0F31-46F9-B51A-C69ABF86A63E}" srcOrd="0" destOrd="0" parTransId="{956498AB-9C4F-4A42-83FA-5D474698CCB2}" sibTransId="{A371FDA2-F861-4BDC-9494-FF44B9A91DBB}"/>
    <dgm:cxn modelId="{3D5FD7BC-8232-4DBF-B574-9941F3328188}" type="presOf" srcId="{9B85DE7E-0F31-46F9-B51A-C69ABF86A63E}" destId="{7E2AB335-9DD0-4B73-934F-4970F89D61C0}" srcOrd="0" destOrd="0" presId="urn:microsoft.com/office/officeart/2005/8/layout/vProcess5"/>
    <dgm:cxn modelId="{DA3A2754-DF89-4FB0-8C8D-7D62EE454151}" type="presOf" srcId="{AFA6465F-B9EC-4CD4-825F-CDA950BCB850}" destId="{51E9E3CF-91A1-4760-BB07-41A344EE39BF}" srcOrd="0" destOrd="0" presId="urn:microsoft.com/office/officeart/2005/8/layout/vProcess5"/>
    <dgm:cxn modelId="{A921930B-68BE-4D19-A948-2611D194E687}" type="presParOf" srcId="{1FAC76DD-6CF3-4FED-B7ED-6A0949CE4DA0}" destId="{05895ACF-F8A6-44AB-A7A9-B71010B2F4AA}" srcOrd="0" destOrd="0" presId="urn:microsoft.com/office/officeart/2005/8/layout/vProcess5"/>
    <dgm:cxn modelId="{61385882-71D0-42D4-834D-4DDF0F031451}" type="presParOf" srcId="{1FAC76DD-6CF3-4FED-B7ED-6A0949CE4DA0}" destId="{7E2AB335-9DD0-4B73-934F-4970F89D61C0}" srcOrd="1" destOrd="0" presId="urn:microsoft.com/office/officeart/2005/8/layout/vProcess5"/>
    <dgm:cxn modelId="{4E8A2138-09BB-4C3F-BDF5-88F69EC76DAC}" type="presParOf" srcId="{1FAC76DD-6CF3-4FED-B7ED-6A0949CE4DA0}" destId="{51AD9D89-E332-4F42-BF4E-0B3EDFD97565}" srcOrd="2" destOrd="0" presId="urn:microsoft.com/office/officeart/2005/8/layout/vProcess5"/>
    <dgm:cxn modelId="{9075A578-5DD5-4127-991B-46244DA57FA3}" type="presParOf" srcId="{1FAC76DD-6CF3-4FED-B7ED-6A0949CE4DA0}" destId="{51E9E3CF-91A1-4760-BB07-41A344EE39BF}" srcOrd="3" destOrd="0" presId="urn:microsoft.com/office/officeart/2005/8/layout/vProcess5"/>
    <dgm:cxn modelId="{5FB0D7A0-2D32-475E-A95B-0C716E15435C}" type="presParOf" srcId="{1FAC76DD-6CF3-4FED-B7ED-6A0949CE4DA0}" destId="{62337E6A-E4D1-4CCB-8A84-D023CA5D8B97}" srcOrd="4" destOrd="0" presId="urn:microsoft.com/office/officeart/2005/8/layout/vProcess5"/>
    <dgm:cxn modelId="{560B9C78-02CB-4251-B688-5D85EBF6D6ED}" type="presParOf" srcId="{1FAC76DD-6CF3-4FED-B7ED-6A0949CE4DA0}" destId="{B318D5B2-D3DC-401E-9227-B95EBE16D635}" srcOrd="5" destOrd="0" presId="urn:microsoft.com/office/officeart/2005/8/layout/vProcess5"/>
    <dgm:cxn modelId="{1FEB8493-6B2F-4A20-AA2E-3EAFB6473D09}" type="presParOf" srcId="{1FAC76DD-6CF3-4FED-B7ED-6A0949CE4DA0}" destId="{89528141-5D26-48B1-93AD-92A07B544D91}" srcOrd="6" destOrd="0" presId="urn:microsoft.com/office/officeart/2005/8/layout/vProcess5"/>
    <dgm:cxn modelId="{AEB36C99-26D8-45AF-84D0-2DCDD49BC9BF}" type="presParOf" srcId="{1FAC76DD-6CF3-4FED-B7ED-6A0949CE4DA0}" destId="{FBC2A23D-E195-43A8-B364-3D2D6421363C}" srcOrd="7" destOrd="0" presId="urn:microsoft.com/office/officeart/2005/8/layout/vProcess5"/>
    <dgm:cxn modelId="{CB2326CA-4565-43B1-8C42-76234DDA296B}" type="presParOf" srcId="{1FAC76DD-6CF3-4FED-B7ED-6A0949CE4DA0}" destId="{185BC5BF-5E64-4733-B93B-E7AF284FBCA2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5BADE3-15A8-447F-961F-50B1D69409AC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85DE7E-0F31-46F9-B51A-C69ABF86A63E}">
      <dgm:prSet phldrT="[Text]"/>
      <dgm:spPr/>
      <dgm:t>
        <a:bodyPr/>
        <a:lstStyle/>
        <a:p>
          <a:r>
            <a:rPr lang="en-US" baseline="0" dirty="0" smtClean="0">
              <a:solidFill>
                <a:schemeClr val="tx1"/>
              </a:solidFill>
            </a:rPr>
            <a:t>Construct Definition    </a:t>
          </a:r>
          <a:endParaRPr lang="en-US" baseline="0" dirty="0">
            <a:solidFill>
              <a:schemeClr val="tx1"/>
            </a:solidFill>
          </a:endParaRPr>
        </a:p>
      </dgm:t>
    </dgm:pt>
    <dgm:pt modelId="{956498AB-9C4F-4A42-83FA-5D474698CCB2}" type="parTrans" cxnId="{8B1E27CC-EF04-448B-ABB4-A7BD2C997925}">
      <dgm:prSet/>
      <dgm:spPr/>
      <dgm:t>
        <a:bodyPr/>
        <a:lstStyle/>
        <a:p>
          <a:endParaRPr lang="en-US"/>
        </a:p>
      </dgm:t>
    </dgm:pt>
    <dgm:pt modelId="{A371FDA2-F861-4BDC-9494-FF44B9A91DBB}" type="sibTrans" cxnId="{8B1E27CC-EF04-448B-ABB4-A7BD2C997925}">
      <dgm:prSet/>
      <dgm:spPr>
        <a:solidFill>
          <a:schemeClr val="tx1">
            <a:alpha val="90000"/>
          </a:schemeClr>
        </a:solidFill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536066A-14F0-4770-8996-C6B40B7D3757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Test Design &amp; Development</a:t>
          </a:r>
          <a:endParaRPr lang="en-US" dirty="0">
            <a:solidFill>
              <a:schemeClr val="tx1"/>
            </a:solidFill>
          </a:endParaRPr>
        </a:p>
      </dgm:t>
    </dgm:pt>
    <dgm:pt modelId="{C1C7292D-EEB7-4A8A-9AFA-A5FE3F58CE29}" type="parTrans" cxnId="{645A83A3-2A5B-40EE-AEDA-BDC2E1B9B15C}">
      <dgm:prSet/>
      <dgm:spPr/>
      <dgm:t>
        <a:bodyPr/>
        <a:lstStyle/>
        <a:p>
          <a:endParaRPr lang="en-US"/>
        </a:p>
      </dgm:t>
    </dgm:pt>
    <dgm:pt modelId="{5144D804-4070-43E6-9CD4-3B32143375E8}" type="sibTrans" cxnId="{645A83A3-2A5B-40EE-AEDA-BDC2E1B9B15C}">
      <dgm:prSet/>
      <dgm:spPr>
        <a:solidFill>
          <a:schemeClr val="tx1">
            <a:alpha val="90000"/>
          </a:schemeClr>
        </a:solidFill>
      </dgm:spPr>
      <dgm:t>
        <a:bodyPr/>
        <a:lstStyle/>
        <a:p>
          <a:endParaRPr lang="en-US"/>
        </a:p>
      </dgm:t>
    </dgm:pt>
    <dgm:pt modelId="{AFA6465F-B9EC-4CD4-825F-CDA950BCB850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Test Scoring</a:t>
          </a:r>
          <a:endParaRPr lang="en-US" dirty="0">
            <a:solidFill>
              <a:schemeClr val="tx1"/>
            </a:solidFill>
          </a:endParaRPr>
        </a:p>
      </dgm:t>
    </dgm:pt>
    <dgm:pt modelId="{A5045DEC-692D-4B96-AF70-82E29155A4DD}" type="parTrans" cxnId="{6F2B43F0-E76A-4CE0-B2D7-906B434A489B}">
      <dgm:prSet/>
      <dgm:spPr/>
      <dgm:t>
        <a:bodyPr/>
        <a:lstStyle/>
        <a:p>
          <a:endParaRPr lang="en-US"/>
        </a:p>
      </dgm:t>
    </dgm:pt>
    <dgm:pt modelId="{1463A6A0-EB8E-4E98-A701-225863663709}" type="sibTrans" cxnId="{6F2B43F0-E76A-4CE0-B2D7-906B434A489B}">
      <dgm:prSet/>
      <dgm:spPr/>
      <dgm:t>
        <a:bodyPr/>
        <a:lstStyle/>
        <a:p>
          <a:endParaRPr lang="en-US"/>
        </a:p>
      </dgm:t>
    </dgm:pt>
    <dgm:pt modelId="{1FAC76DD-6CF3-4FED-B7ED-6A0949CE4DA0}" type="pres">
      <dgm:prSet presAssocID="{FA5BADE3-15A8-447F-961F-50B1D69409A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5895ACF-F8A6-44AB-A7A9-B71010B2F4AA}" type="pres">
      <dgm:prSet presAssocID="{FA5BADE3-15A8-447F-961F-50B1D69409AC}" presName="dummyMaxCanvas" presStyleCnt="0">
        <dgm:presLayoutVars/>
      </dgm:prSet>
      <dgm:spPr/>
    </dgm:pt>
    <dgm:pt modelId="{7E2AB335-9DD0-4B73-934F-4970F89D61C0}" type="pres">
      <dgm:prSet presAssocID="{FA5BADE3-15A8-447F-961F-50B1D69409AC}" presName="ThreeNodes_1" presStyleLbl="node1" presStyleIdx="0" presStyleCnt="3" custLinFactNeighborX="14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AD9D89-E332-4F42-BF4E-0B3EDFD97565}" type="pres">
      <dgm:prSet presAssocID="{FA5BADE3-15A8-447F-961F-50B1D69409AC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E9E3CF-91A1-4760-BB07-41A344EE39BF}" type="pres">
      <dgm:prSet presAssocID="{FA5BADE3-15A8-447F-961F-50B1D69409AC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337E6A-E4D1-4CCB-8A84-D023CA5D8B97}" type="pres">
      <dgm:prSet presAssocID="{FA5BADE3-15A8-447F-961F-50B1D69409AC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18D5B2-D3DC-401E-9227-B95EBE16D635}" type="pres">
      <dgm:prSet presAssocID="{FA5BADE3-15A8-447F-961F-50B1D69409AC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528141-5D26-48B1-93AD-92A07B544D91}" type="pres">
      <dgm:prSet presAssocID="{FA5BADE3-15A8-447F-961F-50B1D69409AC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C2A23D-E195-43A8-B364-3D2D6421363C}" type="pres">
      <dgm:prSet presAssocID="{FA5BADE3-15A8-447F-961F-50B1D69409AC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5BC5BF-5E64-4733-B93B-E7AF284FBCA2}" type="pres">
      <dgm:prSet presAssocID="{FA5BADE3-15A8-447F-961F-50B1D69409AC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77D4F5C-F3CD-4EB6-B280-5EB9B6460A76}" type="presOf" srcId="{AFA6465F-B9EC-4CD4-825F-CDA950BCB850}" destId="{51E9E3CF-91A1-4760-BB07-41A344EE39BF}" srcOrd="0" destOrd="0" presId="urn:microsoft.com/office/officeart/2005/8/layout/vProcess5"/>
    <dgm:cxn modelId="{54E89158-16E5-4754-85A6-8C60E3578B2F}" type="presOf" srcId="{AFA6465F-B9EC-4CD4-825F-CDA950BCB850}" destId="{185BC5BF-5E64-4733-B93B-E7AF284FBCA2}" srcOrd="1" destOrd="0" presId="urn:microsoft.com/office/officeart/2005/8/layout/vProcess5"/>
    <dgm:cxn modelId="{DC0762B3-284C-4243-B81C-96E08429CD5A}" type="presOf" srcId="{4536066A-14F0-4770-8996-C6B40B7D3757}" destId="{51AD9D89-E332-4F42-BF4E-0B3EDFD97565}" srcOrd="0" destOrd="0" presId="urn:microsoft.com/office/officeart/2005/8/layout/vProcess5"/>
    <dgm:cxn modelId="{645A83A3-2A5B-40EE-AEDA-BDC2E1B9B15C}" srcId="{FA5BADE3-15A8-447F-961F-50B1D69409AC}" destId="{4536066A-14F0-4770-8996-C6B40B7D3757}" srcOrd="1" destOrd="0" parTransId="{C1C7292D-EEB7-4A8A-9AFA-A5FE3F58CE29}" sibTransId="{5144D804-4070-43E6-9CD4-3B32143375E8}"/>
    <dgm:cxn modelId="{C6DEB430-BCBB-43BD-958F-F7F481CA9E5F}" type="presOf" srcId="{4536066A-14F0-4770-8996-C6B40B7D3757}" destId="{FBC2A23D-E195-43A8-B364-3D2D6421363C}" srcOrd="1" destOrd="0" presId="urn:microsoft.com/office/officeart/2005/8/layout/vProcess5"/>
    <dgm:cxn modelId="{A40199DC-7E95-44FF-B616-129C8119797C}" type="presOf" srcId="{9B85DE7E-0F31-46F9-B51A-C69ABF86A63E}" destId="{7E2AB335-9DD0-4B73-934F-4970F89D61C0}" srcOrd="0" destOrd="0" presId="urn:microsoft.com/office/officeart/2005/8/layout/vProcess5"/>
    <dgm:cxn modelId="{AF84EBD7-4958-48A3-B44B-24584BCFA666}" type="presOf" srcId="{A371FDA2-F861-4BDC-9494-FF44B9A91DBB}" destId="{62337E6A-E4D1-4CCB-8A84-D023CA5D8B97}" srcOrd="0" destOrd="0" presId="urn:microsoft.com/office/officeart/2005/8/layout/vProcess5"/>
    <dgm:cxn modelId="{6F2B43F0-E76A-4CE0-B2D7-906B434A489B}" srcId="{FA5BADE3-15A8-447F-961F-50B1D69409AC}" destId="{AFA6465F-B9EC-4CD4-825F-CDA950BCB850}" srcOrd="2" destOrd="0" parTransId="{A5045DEC-692D-4B96-AF70-82E29155A4DD}" sibTransId="{1463A6A0-EB8E-4E98-A701-225863663709}"/>
    <dgm:cxn modelId="{8B1E27CC-EF04-448B-ABB4-A7BD2C997925}" srcId="{FA5BADE3-15A8-447F-961F-50B1D69409AC}" destId="{9B85DE7E-0F31-46F9-B51A-C69ABF86A63E}" srcOrd="0" destOrd="0" parTransId="{956498AB-9C4F-4A42-83FA-5D474698CCB2}" sibTransId="{A371FDA2-F861-4BDC-9494-FF44B9A91DBB}"/>
    <dgm:cxn modelId="{B655D4F4-0B8B-4BFC-A370-A013F8F7D8E6}" type="presOf" srcId="{5144D804-4070-43E6-9CD4-3B32143375E8}" destId="{B318D5B2-D3DC-401E-9227-B95EBE16D635}" srcOrd="0" destOrd="0" presId="urn:microsoft.com/office/officeart/2005/8/layout/vProcess5"/>
    <dgm:cxn modelId="{62146E10-A5EC-4C6C-9AB1-B7B336861754}" type="presOf" srcId="{9B85DE7E-0F31-46F9-B51A-C69ABF86A63E}" destId="{89528141-5D26-48B1-93AD-92A07B544D91}" srcOrd="1" destOrd="0" presId="urn:microsoft.com/office/officeart/2005/8/layout/vProcess5"/>
    <dgm:cxn modelId="{69231200-51FB-477B-A7D0-B0C3CC29770A}" type="presOf" srcId="{FA5BADE3-15A8-447F-961F-50B1D69409AC}" destId="{1FAC76DD-6CF3-4FED-B7ED-6A0949CE4DA0}" srcOrd="0" destOrd="0" presId="urn:microsoft.com/office/officeart/2005/8/layout/vProcess5"/>
    <dgm:cxn modelId="{F7CC2D99-5FA4-49CC-9B71-C8D0DBE719E4}" type="presParOf" srcId="{1FAC76DD-6CF3-4FED-B7ED-6A0949CE4DA0}" destId="{05895ACF-F8A6-44AB-A7A9-B71010B2F4AA}" srcOrd="0" destOrd="0" presId="urn:microsoft.com/office/officeart/2005/8/layout/vProcess5"/>
    <dgm:cxn modelId="{BDC4578B-9E0D-4A1F-A1F1-4434B99A8CBF}" type="presParOf" srcId="{1FAC76DD-6CF3-4FED-B7ED-6A0949CE4DA0}" destId="{7E2AB335-9DD0-4B73-934F-4970F89D61C0}" srcOrd="1" destOrd="0" presId="urn:microsoft.com/office/officeart/2005/8/layout/vProcess5"/>
    <dgm:cxn modelId="{CA561008-2FB1-4A11-9F7F-2545C66B68FF}" type="presParOf" srcId="{1FAC76DD-6CF3-4FED-B7ED-6A0949CE4DA0}" destId="{51AD9D89-E332-4F42-BF4E-0B3EDFD97565}" srcOrd="2" destOrd="0" presId="urn:microsoft.com/office/officeart/2005/8/layout/vProcess5"/>
    <dgm:cxn modelId="{54179A24-FE8D-48EB-8A1D-F475098B9C06}" type="presParOf" srcId="{1FAC76DD-6CF3-4FED-B7ED-6A0949CE4DA0}" destId="{51E9E3CF-91A1-4760-BB07-41A344EE39BF}" srcOrd="3" destOrd="0" presId="urn:microsoft.com/office/officeart/2005/8/layout/vProcess5"/>
    <dgm:cxn modelId="{9BE250F0-4A6E-470C-876F-3BD5E8CB9301}" type="presParOf" srcId="{1FAC76DD-6CF3-4FED-B7ED-6A0949CE4DA0}" destId="{62337E6A-E4D1-4CCB-8A84-D023CA5D8B97}" srcOrd="4" destOrd="0" presId="urn:microsoft.com/office/officeart/2005/8/layout/vProcess5"/>
    <dgm:cxn modelId="{405DCBF8-3AB5-4CBE-AEF2-E4438354B411}" type="presParOf" srcId="{1FAC76DD-6CF3-4FED-B7ED-6A0949CE4DA0}" destId="{B318D5B2-D3DC-401E-9227-B95EBE16D635}" srcOrd="5" destOrd="0" presId="urn:microsoft.com/office/officeart/2005/8/layout/vProcess5"/>
    <dgm:cxn modelId="{A3CADC27-A559-43F4-9D6D-F4BDB9A27691}" type="presParOf" srcId="{1FAC76DD-6CF3-4FED-B7ED-6A0949CE4DA0}" destId="{89528141-5D26-48B1-93AD-92A07B544D91}" srcOrd="6" destOrd="0" presId="urn:microsoft.com/office/officeart/2005/8/layout/vProcess5"/>
    <dgm:cxn modelId="{48D0F344-95E6-4FEF-90AA-229EA3C05A11}" type="presParOf" srcId="{1FAC76DD-6CF3-4FED-B7ED-6A0949CE4DA0}" destId="{FBC2A23D-E195-43A8-B364-3D2D6421363C}" srcOrd="7" destOrd="0" presId="urn:microsoft.com/office/officeart/2005/8/layout/vProcess5"/>
    <dgm:cxn modelId="{FAF1F298-2D48-4AFB-AC98-A272B27728C5}" type="presParOf" srcId="{1FAC76DD-6CF3-4FED-B7ED-6A0949CE4DA0}" destId="{185BC5BF-5E64-4733-B93B-E7AF284FBCA2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A5BADE3-15A8-447F-961F-50B1D69409AC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85DE7E-0F31-46F9-B51A-C69ABF86A63E}">
      <dgm:prSet phldrT="[Text]"/>
      <dgm:spPr/>
      <dgm:t>
        <a:bodyPr/>
        <a:lstStyle/>
        <a:p>
          <a:r>
            <a:rPr lang="en-US" baseline="0" dirty="0" smtClean="0">
              <a:solidFill>
                <a:schemeClr val="tx1"/>
              </a:solidFill>
            </a:rPr>
            <a:t>Construct Definition    </a:t>
          </a:r>
          <a:endParaRPr lang="en-US" baseline="0" dirty="0">
            <a:solidFill>
              <a:schemeClr val="tx1"/>
            </a:solidFill>
          </a:endParaRPr>
        </a:p>
      </dgm:t>
    </dgm:pt>
    <dgm:pt modelId="{956498AB-9C4F-4A42-83FA-5D474698CCB2}" type="parTrans" cxnId="{8B1E27CC-EF04-448B-ABB4-A7BD2C997925}">
      <dgm:prSet/>
      <dgm:spPr/>
      <dgm:t>
        <a:bodyPr/>
        <a:lstStyle/>
        <a:p>
          <a:endParaRPr lang="en-US"/>
        </a:p>
      </dgm:t>
    </dgm:pt>
    <dgm:pt modelId="{A371FDA2-F861-4BDC-9494-FF44B9A91DBB}" type="sibTrans" cxnId="{8B1E27CC-EF04-448B-ABB4-A7BD2C997925}">
      <dgm:prSet/>
      <dgm:spPr>
        <a:solidFill>
          <a:schemeClr val="tx1">
            <a:alpha val="90000"/>
          </a:schemeClr>
        </a:solidFill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536066A-14F0-4770-8996-C6B40B7D3757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Test Design &amp; Development</a:t>
          </a:r>
          <a:endParaRPr lang="en-US" dirty="0">
            <a:solidFill>
              <a:schemeClr val="tx1"/>
            </a:solidFill>
          </a:endParaRPr>
        </a:p>
      </dgm:t>
    </dgm:pt>
    <dgm:pt modelId="{C1C7292D-EEB7-4A8A-9AFA-A5FE3F58CE29}" type="parTrans" cxnId="{645A83A3-2A5B-40EE-AEDA-BDC2E1B9B15C}">
      <dgm:prSet/>
      <dgm:spPr/>
      <dgm:t>
        <a:bodyPr/>
        <a:lstStyle/>
        <a:p>
          <a:endParaRPr lang="en-US"/>
        </a:p>
      </dgm:t>
    </dgm:pt>
    <dgm:pt modelId="{5144D804-4070-43E6-9CD4-3B32143375E8}" type="sibTrans" cxnId="{645A83A3-2A5B-40EE-AEDA-BDC2E1B9B15C}">
      <dgm:prSet/>
      <dgm:spPr>
        <a:solidFill>
          <a:schemeClr val="tx1">
            <a:alpha val="90000"/>
          </a:schemeClr>
        </a:solidFill>
      </dgm:spPr>
      <dgm:t>
        <a:bodyPr/>
        <a:lstStyle/>
        <a:p>
          <a:endParaRPr lang="en-US"/>
        </a:p>
      </dgm:t>
    </dgm:pt>
    <dgm:pt modelId="{AFA6465F-B9EC-4CD4-825F-CDA950BCB850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Test Scoring</a:t>
          </a:r>
          <a:endParaRPr lang="en-US" dirty="0">
            <a:solidFill>
              <a:schemeClr val="tx1"/>
            </a:solidFill>
          </a:endParaRPr>
        </a:p>
      </dgm:t>
    </dgm:pt>
    <dgm:pt modelId="{A5045DEC-692D-4B96-AF70-82E29155A4DD}" type="parTrans" cxnId="{6F2B43F0-E76A-4CE0-B2D7-906B434A489B}">
      <dgm:prSet/>
      <dgm:spPr/>
      <dgm:t>
        <a:bodyPr/>
        <a:lstStyle/>
        <a:p>
          <a:endParaRPr lang="en-US"/>
        </a:p>
      </dgm:t>
    </dgm:pt>
    <dgm:pt modelId="{1463A6A0-EB8E-4E98-A701-225863663709}" type="sibTrans" cxnId="{6F2B43F0-E76A-4CE0-B2D7-906B434A489B}">
      <dgm:prSet/>
      <dgm:spPr/>
      <dgm:t>
        <a:bodyPr/>
        <a:lstStyle/>
        <a:p>
          <a:endParaRPr lang="en-US"/>
        </a:p>
      </dgm:t>
    </dgm:pt>
    <dgm:pt modelId="{1FAC76DD-6CF3-4FED-B7ED-6A0949CE4DA0}" type="pres">
      <dgm:prSet presAssocID="{FA5BADE3-15A8-447F-961F-50B1D69409A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5895ACF-F8A6-44AB-A7A9-B71010B2F4AA}" type="pres">
      <dgm:prSet presAssocID="{FA5BADE3-15A8-447F-961F-50B1D69409AC}" presName="dummyMaxCanvas" presStyleCnt="0">
        <dgm:presLayoutVars/>
      </dgm:prSet>
      <dgm:spPr/>
    </dgm:pt>
    <dgm:pt modelId="{7E2AB335-9DD0-4B73-934F-4970F89D61C0}" type="pres">
      <dgm:prSet presAssocID="{FA5BADE3-15A8-447F-961F-50B1D69409AC}" presName="ThreeNodes_1" presStyleLbl="node1" presStyleIdx="0" presStyleCnt="3" custLinFactNeighborX="14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AD9D89-E332-4F42-BF4E-0B3EDFD97565}" type="pres">
      <dgm:prSet presAssocID="{FA5BADE3-15A8-447F-961F-50B1D69409AC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E9E3CF-91A1-4760-BB07-41A344EE39BF}" type="pres">
      <dgm:prSet presAssocID="{FA5BADE3-15A8-447F-961F-50B1D69409AC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337E6A-E4D1-4CCB-8A84-D023CA5D8B97}" type="pres">
      <dgm:prSet presAssocID="{FA5BADE3-15A8-447F-961F-50B1D69409AC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18D5B2-D3DC-401E-9227-B95EBE16D635}" type="pres">
      <dgm:prSet presAssocID="{FA5BADE3-15A8-447F-961F-50B1D69409AC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528141-5D26-48B1-93AD-92A07B544D91}" type="pres">
      <dgm:prSet presAssocID="{FA5BADE3-15A8-447F-961F-50B1D69409AC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C2A23D-E195-43A8-B364-3D2D6421363C}" type="pres">
      <dgm:prSet presAssocID="{FA5BADE3-15A8-447F-961F-50B1D69409AC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5BC5BF-5E64-4733-B93B-E7AF284FBCA2}" type="pres">
      <dgm:prSet presAssocID="{FA5BADE3-15A8-447F-961F-50B1D69409AC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2D96D3-B496-4A84-A18D-0DA0E2E412B4}" type="presOf" srcId="{5144D804-4070-43E6-9CD4-3B32143375E8}" destId="{B318D5B2-D3DC-401E-9227-B95EBE16D635}" srcOrd="0" destOrd="0" presId="urn:microsoft.com/office/officeart/2005/8/layout/vProcess5"/>
    <dgm:cxn modelId="{645AF4FB-DE9A-47E3-97B2-7E44FA4B3406}" type="presOf" srcId="{9B85DE7E-0F31-46F9-B51A-C69ABF86A63E}" destId="{89528141-5D26-48B1-93AD-92A07B544D91}" srcOrd="1" destOrd="0" presId="urn:microsoft.com/office/officeart/2005/8/layout/vProcess5"/>
    <dgm:cxn modelId="{57549010-49D2-4D09-8002-B2BE12E64D61}" type="presOf" srcId="{4536066A-14F0-4770-8996-C6B40B7D3757}" destId="{51AD9D89-E332-4F42-BF4E-0B3EDFD97565}" srcOrd="0" destOrd="0" presId="urn:microsoft.com/office/officeart/2005/8/layout/vProcess5"/>
    <dgm:cxn modelId="{0A74E1A5-923C-4320-95F9-FD6735889F45}" type="presOf" srcId="{FA5BADE3-15A8-447F-961F-50B1D69409AC}" destId="{1FAC76DD-6CF3-4FED-B7ED-6A0949CE4DA0}" srcOrd="0" destOrd="0" presId="urn:microsoft.com/office/officeart/2005/8/layout/vProcess5"/>
    <dgm:cxn modelId="{7EEE569D-CA0F-4596-8703-84367B7B2801}" type="presOf" srcId="{A371FDA2-F861-4BDC-9494-FF44B9A91DBB}" destId="{62337E6A-E4D1-4CCB-8A84-D023CA5D8B97}" srcOrd="0" destOrd="0" presId="urn:microsoft.com/office/officeart/2005/8/layout/vProcess5"/>
    <dgm:cxn modelId="{645A83A3-2A5B-40EE-AEDA-BDC2E1B9B15C}" srcId="{FA5BADE3-15A8-447F-961F-50B1D69409AC}" destId="{4536066A-14F0-4770-8996-C6B40B7D3757}" srcOrd="1" destOrd="0" parTransId="{C1C7292D-EEB7-4A8A-9AFA-A5FE3F58CE29}" sibTransId="{5144D804-4070-43E6-9CD4-3B32143375E8}"/>
    <dgm:cxn modelId="{BDE3393A-C2CC-4B19-8CAF-03F8381C1A4D}" type="presOf" srcId="{4536066A-14F0-4770-8996-C6B40B7D3757}" destId="{FBC2A23D-E195-43A8-B364-3D2D6421363C}" srcOrd="1" destOrd="0" presId="urn:microsoft.com/office/officeart/2005/8/layout/vProcess5"/>
    <dgm:cxn modelId="{9052A79D-E2DF-4446-B0C3-9FB3B9FE0AC1}" type="presOf" srcId="{9B85DE7E-0F31-46F9-B51A-C69ABF86A63E}" destId="{7E2AB335-9DD0-4B73-934F-4970F89D61C0}" srcOrd="0" destOrd="0" presId="urn:microsoft.com/office/officeart/2005/8/layout/vProcess5"/>
    <dgm:cxn modelId="{CAC6A092-E052-455C-8F74-08F15BC2E7ED}" type="presOf" srcId="{AFA6465F-B9EC-4CD4-825F-CDA950BCB850}" destId="{185BC5BF-5E64-4733-B93B-E7AF284FBCA2}" srcOrd="1" destOrd="0" presId="urn:microsoft.com/office/officeart/2005/8/layout/vProcess5"/>
    <dgm:cxn modelId="{6F2B43F0-E76A-4CE0-B2D7-906B434A489B}" srcId="{FA5BADE3-15A8-447F-961F-50B1D69409AC}" destId="{AFA6465F-B9EC-4CD4-825F-CDA950BCB850}" srcOrd="2" destOrd="0" parTransId="{A5045DEC-692D-4B96-AF70-82E29155A4DD}" sibTransId="{1463A6A0-EB8E-4E98-A701-225863663709}"/>
    <dgm:cxn modelId="{8B1E27CC-EF04-448B-ABB4-A7BD2C997925}" srcId="{FA5BADE3-15A8-447F-961F-50B1D69409AC}" destId="{9B85DE7E-0F31-46F9-B51A-C69ABF86A63E}" srcOrd="0" destOrd="0" parTransId="{956498AB-9C4F-4A42-83FA-5D474698CCB2}" sibTransId="{A371FDA2-F861-4BDC-9494-FF44B9A91DBB}"/>
    <dgm:cxn modelId="{174A83EA-1084-49BF-A40D-4BAE3BE2DBB2}" type="presOf" srcId="{AFA6465F-B9EC-4CD4-825F-CDA950BCB850}" destId="{51E9E3CF-91A1-4760-BB07-41A344EE39BF}" srcOrd="0" destOrd="0" presId="urn:microsoft.com/office/officeart/2005/8/layout/vProcess5"/>
    <dgm:cxn modelId="{1C8B5192-1FB0-41AE-8DDB-979B87E11353}" type="presParOf" srcId="{1FAC76DD-6CF3-4FED-B7ED-6A0949CE4DA0}" destId="{05895ACF-F8A6-44AB-A7A9-B71010B2F4AA}" srcOrd="0" destOrd="0" presId="urn:microsoft.com/office/officeart/2005/8/layout/vProcess5"/>
    <dgm:cxn modelId="{EEB49DA1-420F-4504-A576-5643078CEE14}" type="presParOf" srcId="{1FAC76DD-6CF3-4FED-B7ED-6A0949CE4DA0}" destId="{7E2AB335-9DD0-4B73-934F-4970F89D61C0}" srcOrd="1" destOrd="0" presId="urn:microsoft.com/office/officeart/2005/8/layout/vProcess5"/>
    <dgm:cxn modelId="{496EFE3E-AB03-4438-8F7C-3B939103512C}" type="presParOf" srcId="{1FAC76DD-6CF3-4FED-B7ED-6A0949CE4DA0}" destId="{51AD9D89-E332-4F42-BF4E-0B3EDFD97565}" srcOrd="2" destOrd="0" presId="urn:microsoft.com/office/officeart/2005/8/layout/vProcess5"/>
    <dgm:cxn modelId="{74171ACD-DF22-4BEE-839D-10288A656E44}" type="presParOf" srcId="{1FAC76DD-6CF3-4FED-B7ED-6A0949CE4DA0}" destId="{51E9E3CF-91A1-4760-BB07-41A344EE39BF}" srcOrd="3" destOrd="0" presId="urn:microsoft.com/office/officeart/2005/8/layout/vProcess5"/>
    <dgm:cxn modelId="{72E29F5C-6189-4F7C-904D-BD9223E8FD14}" type="presParOf" srcId="{1FAC76DD-6CF3-4FED-B7ED-6A0949CE4DA0}" destId="{62337E6A-E4D1-4CCB-8A84-D023CA5D8B97}" srcOrd="4" destOrd="0" presId="urn:microsoft.com/office/officeart/2005/8/layout/vProcess5"/>
    <dgm:cxn modelId="{ECB16355-21E5-4364-AD2B-8DBCAE123058}" type="presParOf" srcId="{1FAC76DD-6CF3-4FED-B7ED-6A0949CE4DA0}" destId="{B318D5B2-D3DC-401E-9227-B95EBE16D635}" srcOrd="5" destOrd="0" presId="urn:microsoft.com/office/officeart/2005/8/layout/vProcess5"/>
    <dgm:cxn modelId="{992ED1EB-9D0D-478A-81DC-6C132CE49B6D}" type="presParOf" srcId="{1FAC76DD-6CF3-4FED-B7ED-6A0949CE4DA0}" destId="{89528141-5D26-48B1-93AD-92A07B544D91}" srcOrd="6" destOrd="0" presId="urn:microsoft.com/office/officeart/2005/8/layout/vProcess5"/>
    <dgm:cxn modelId="{E8830F8D-E2FB-4BDA-B366-206FF19C8208}" type="presParOf" srcId="{1FAC76DD-6CF3-4FED-B7ED-6A0949CE4DA0}" destId="{FBC2A23D-E195-43A8-B364-3D2D6421363C}" srcOrd="7" destOrd="0" presId="urn:microsoft.com/office/officeart/2005/8/layout/vProcess5"/>
    <dgm:cxn modelId="{64943984-9229-45C5-A4FC-A4B51C9E5EB8}" type="presParOf" srcId="{1FAC76DD-6CF3-4FED-B7ED-6A0949CE4DA0}" destId="{185BC5BF-5E64-4733-B93B-E7AF284FBCA2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A5BADE3-15A8-447F-961F-50B1D69409AC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85DE7E-0F31-46F9-B51A-C69ABF86A63E}">
      <dgm:prSet phldrT="[Text]"/>
      <dgm:spPr/>
      <dgm:t>
        <a:bodyPr/>
        <a:lstStyle/>
        <a:p>
          <a:r>
            <a:rPr lang="en-US" baseline="0" dirty="0" smtClean="0">
              <a:solidFill>
                <a:schemeClr val="tx1"/>
              </a:solidFill>
            </a:rPr>
            <a:t>Construct Definition    </a:t>
          </a:r>
          <a:endParaRPr lang="en-US" baseline="0" dirty="0">
            <a:solidFill>
              <a:schemeClr val="tx1"/>
            </a:solidFill>
          </a:endParaRPr>
        </a:p>
      </dgm:t>
    </dgm:pt>
    <dgm:pt modelId="{956498AB-9C4F-4A42-83FA-5D474698CCB2}" type="parTrans" cxnId="{8B1E27CC-EF04-448B-ABB4-A7BD2C997925}">
      <dgm:prSet/>
      <dgm:spPr/>
      <dgm:t>
        <a:bodyPr/>
        <a:lstStyle/>
        <a:p>
          <a:endParaRPr lang="en-US"/>
        </a:p>
      </dgm:t>
    </dgm:pt>
    <dgm:pt modelId="{A371FDA2-F861-4BDC-9494-FF44B9A91DBB}" type="sibTrans" cxnId="{8B1E27CC-EF04-448B-ABB4-A7BD2C997925}">
      <dgm:prSet/>
      <dgm:spPr>
        <a:solidFill>
          <a:schemeClr val="tx1">
            <a:alpha val="90000"/>
          </a:schemeClr>
        </a:solidFill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536066A-14F0-4770-8996-C6B40B7D3757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Test Design &amp; Development</a:t>
          </a:r>
          <a:endParaRPr lang="en-US" dirty="0">
            <a:solidFill>
              <a:schemeClr val="tx1"/>
            </a:solidFill>
          </a:endParaRPr>
        </a:p>
      </dgm:t>
    </dgm:pt>
    <dgm:pt modelId="{C1C7292D-EEB7-4A8A-9AFA-A5FE3F58CE29}" type="parTrans" cxnId="{645A83A3-2A5B-40EE-AEDA-BDC2E1B9B15C}">
      <dgm:prSet/>
      <dgm:spPr/>
      <dgm:t>
        <a:bodyPr/>
        <a:lstStyle/>
        <a:p>
          <a:endParaRPr lang="en-US"/>
        </a:p>
      </dgm:t>
    </dgm:pt>
    <dgm:pt modelId="{5144D804-4070-43E6-9CD4-3B32143375E8}" type="sibTrans" cxnId="{645A83A3-2A5B-40EE-AEDA-BDC2E1B9B15C}">
      <dgm:prSet/>
      <dgm:spPr>
        <a:solidFill>
          <a:schemeClr val="tx1">
            <a:alpha val="90000"/>
          </a:schemeClr>
        </a:solidFill>
      </dgm:spPr>
      <dgm:t>
        <a:bodyPr/>
        <a:lstStyle/>
        <a:p>
          <a:endParaRPr lang="en-US"/>
        </a:p>
      </dgm:t>
    </dgm:pt>
    <dgm:pt modelId="{AFA6465F-B9EC-4CD4-825F-CDA950BCB850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Test Scoring</a:t>
          </a:r>
          <a:endParaRPr lang="en-US" dirty="0">
            <a:solidFill>
              <a:schemeClr val="tx1"/>
            </a:solidFill>
          </a:endParaRPr>
        </a:p>
      </dgm:t>
    </dgm:pt>
    <dgm:pt modelId="{A5045DEC-692D-4B96-AF70-82E29155A4DD}" type="parTrans" cxnId="{6F2B43F0-E76A-4CE0-B2D7-906B434A489B}">
      <dgm:prSet/>
      <dgm:spPr/>
      <dgm:t>
        <a:bodyPr/>
        <a:lstStyle/>
        <a:p>
          <a:endParaRPr lang="en-US"/>
        </a:p>
      </dgm:t>
    </dgm:pt>
    <dgm:pt modelId="{1463A6A0-EB8E-4E98-A701-225863663709}" type="sibTrans" cxnId="{6F2B43F0-E76A-4CE0-B2D7-906B434A489B}">
      <dgm:prSet/>
      <dgm:spPr/>
      <dgm:t>
        <a:bodyPr/>
        <a:lstStyle/>
        <a:p>
          <a:endParaRPr lang="en-US"/>
        </a:p>
      </dgm:t>
    </dgm:pt>
    <dgm:pt modelId="{1FAC76DD-6CF3-4FED-B7ED-6A0949CE4DA0}" type="pres">
      <dgm:prSet presAssocID="{FA5BADE3-15A8-447F-961F-50B1D69409A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5895ACF-F8A6-44AB-A7A9-B71010B2F4AA}" type="pres">
      <dgm:prSet presAssocID="{FA5BADE3-15A8-447F-961F-50B1D69409AC}" presName="dummyMaxCanvas" presStyleCnt="0">
        <dgm:presLayoutVars/>
      </dgm:prSet>
      <dgm:spPr/>
    </dgm:pt>
    <dgm:pt modelId="{7E2AB335-9DD0-4B73-934F-4970F89D61C0}" type="pres">
      <dgm:prSet presAssocID="{FA5BADE3-15A8-447F-961F-50B1D69409AC}" presName="ThreeNodes_1" presStyleLbl="node1" presStyleIdx="0" presStyleCnt="3" custLinFactNeighborX="14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AD9D89-E332-4F42-BF4E-0B3EDFD97565}" type="pres">
      <dgm:prSet presAssocID="{FA5BADE3-15A8-447F-961F-50B1D69409AC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E9E3CF-91A1-4760-BB07-41A344EE39BF}" type="pres">
      <dgm:prSet presAssocID="{FA5BADE3-15A8-447F-961F-50B1D69409AC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337E6A-E4D1-4CCB-8A84-D023CA5D8B97}" type="pres">
      <dgm:prSet presAssocID="{FA5BADE3-15A8-447F-961F-50B1D69409AC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18D5B2-D3DC-401E-9227-B95EBE16D635}" type="pres">
      <dgm:prSet presAssocID="{FA5BADE3-15A8-447F-961F-50B1D69409AC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528141-5D26-48B1-93AD-92A07B544D91}" type="pres">
      <dgm:prSet presAssocID="{FA5BADE3-15A8-447F-961F-50B1D69409AC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C2A23D-E195-43A8-B364-3D2D6421363C}" type="pres">
      <dgm:prSet presAssocID="{FA5BADE3-15A8-447F-961F-50B1D69409AC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5BC5BF-5E64-4733-B93B-E7AF284FBCA2}" type="pres">
      <dgm:prSet presAssocID="{FA5BADE3-15A8-447F-961F-50B1D69409AC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0C9BCEE-AC46-40E4-8857-D732CC03BBF1}" type="presOf" srcId="{4536066A-14F0-4770-8996-C6B40B7D3757}" destId="{FBC2A23D-E195-43A8-B364-3D2D6421363C}" srcOrd="1" destOrd="0" presId="urn:microsoft.com/office/officeart/2005/8/layout/vProcess5"/>
    <dgm:cxn modelId="{6F2B43F0-E76A-4CE0-B2D7-906B434A489B}" srcId="{FA5BADE3-15A8-447F-961F-50B1D69409AC}" destId="{AFA6465F-B9EC-4CD4-825F-CDA950BCB850}" srcOrd="2" destOrd="0" parTransId="{A5045DEC-692D-4B96-AF70-82E29155A4DD}" sibTransId="{1463A6A0-EB8E-4E98-A701-225863663709}"/>
    <dgm:cxn modelId="{8B1E27CC-EF04-448B-ABB4-A7BD2C997925}" srcId="{FA5BADE3-15A8-447F-961F-50B1D69409AC}" destId="{9B85DE7E-0F31-46F9-B51A-C69ABF86A63E}" srcOrd="0" destOrd="0" parTransId="{956498AB-9C4F-4A42-83FA-5D474698CCB2}" sibTransId="{A371FDA2-F861-4BDC-9494-FF44B9A91DBB}"/>
    <dgm:cxn modelId="{69F2D3BB-96E5-4A90-9442-F623F529CB48}" type="presOf" srcId="{AFA6465F-B9EC-4CD4-825F-CDA950BCB850}" destId="{185BC5BF-5E64-4733-B93B-E7AF284FBCA2}" srcOrd="1" destOrd="0" presId="urn:microsoft.com/office/officeart/2005/8/layout/vProcess5"/>
    <dgm:cxn modelId="{46D2BFC3-6A68-402E-ADE9-61B4D4A53A18}" type="presOf" srcId="{AFA6465F-B9EC-4CD4-825F-CDA950BCB850}" destId="{51E9E3CF-91A1-4760-BB07-41A344EE39BF}" srcOrd="0" destOrd="0" presId="urn:microsoft.com/office/officeart/2005/8/layout/vProcess5"/>
    <dgm:cxn modelId="{9B3CE5BB-0394-4C54-AC04-69998F9B87CE}" type="presOf" srcId="{4536066A-14F0-4770-8996-C6B40B7D3757}" destId="{51AD9D89-E332-4F42-BF4E-0B3EDFD97565}" srcOrd="0" destOrd="0" presId="urn:microsoft.com/office/officeart/2005/8/layout/vProcess5"/>
    <dgm:cxn modelId="{6CA5E732-861D-42E5-A40E-FCF5EAE057BF}" type="presOf" srcId="{5144D804-4070-43E6-9CD4-3B32143375E8}" destId="{B318D5B2-D3DC-401E-9227-B95EBE16D635}" srcOrd="0" destOrd="0" presId="urn:microsoft.com/office/officeart/2005/8/layout/vProcess5"/>
    <dgm:cxn modelId="{34F557AD-911F-4F38-8F00-13BAB53CEB0E}" type="presOf" srcId="{9B85DE7E-0F31-46F9-B51A-C69ABF86A63E}" destId="{89528141-5D26-48B1-93AD-92A07B544D91}" srcOrd="1" destOrd="0" presId="urn:microsoft.com/office/officeart/2005/8/layout/vProcess5"/>
    <dgm:cxn modelId="{ACF95AE0-1B86-42E5-B997-A6CD0AADA69E}" type="presOf" srcId="{9B85DE7E-0F31-46F9-B51A-C69ABF86A63E}" destId="{7E2AB335-9DD0-4B73-934F-4970F89D61C0}" srcOrd="0" destOrd="0" presId="urn:microsoft.com/office/officeart/2005/8/layout/vProcess5"/>
    <dgm:cxn modelId="{F4A2FC3B-BE2D-47BD-BC55-E8B8DC998E47}" type="presOf" srcId="{A371FDA2-F861-4BDC-9494-FF44B9A91DBB}" destId="{62337E6A-E4D1-4CCB-8A84-D023CA5D8B97}" srcOrd="0" destOrd="0" presId="urn:microsoft.com/office/officeart/2005/8/layout/vProcess5"/>
    <dgm:cxn modelId="{645A83A3-2A5B-40EE-AEDA-BDC2E1B9B15C}" srcId="{FA5BADE3-15A8-447F-961F-50B1D69409AC}" destId="{4536066A-14F0-4770-8996-C6B40B7D3757}" srcOrd="1" destOrd="0" parTransId="{C1C7292D-EEB7-4A8A-9AFA-A5FE3F58CE29}" sibTransId="{5144D804-4070-43E6-9CD4-3B32143375E8}"/>
    <dgm:cxn modelId="{03D27CB2-7466-4C91-9B58-44E6815FE1C7}" type="presOf" srcId="{FA5BADE3-15A8-447F-961F-50B1D69409AC}" destId="{1FAC76DD-6CF3-4FED-B7ED-6A0949CE4DA0}" srcOrd="0" destOrd="0" presId="urn:microsoft.com/office/officeart/2005/8/layout/vProcess5"/>
    <dgm:cxn modelId="{4DD665B8-084C-4782-9524-2AD91FC613EC}" type="presParOf" srcId="{1FAC76DD-6CF3-4FED-B7ED-6A0949CE4DA0}" destId="{05895ACF-F8A6-44AB-A7A9-B71010B2F4AA}" srcOrd="0" destOrd="0" presId="urn:microsoft.com/office/officeart/2005/8/layout/vProcess5"/>
    <dgm:cxn modelId="{708E57CC-556B-44A3-9391-26B978C1DF4B}" type="presParOf" srcId="{1FAC76DD-6CF3-4FED-B7ED-6A0949CE4DA0}" destId="{7E2AB335-9DD0-4B73-934F-4970F89D61C0}" srcOrd="1" destOrd="0" presId="urn:microsoft.com/office/officeart/2005/8/layout/vProcess5"/>
    <dgm:cxn modelId="{FF3FF26B-E4E7-4658-9E0B-87BF0AB410FA}" type="presParOf" srcId="{1FAC76DD-6CF3-4FED-B7ED-6A0949CE4DA0}" destId="{51AD9D89-E332-4F42-BF4E-0B3EDFD97565}" srcOrd="2" destOrd="0" presId="urn:microsoft.com/office/officeart/2005/8/layout/vProcess5"/>
    <dgm:cxn modelId="{D7EBC82B-6E44-4C06-88E2-EEE07A4A6FD6}" type="presParOf" srcId="{1FAC76DD-6CF3-4FED-B7ED-6A0949CE4DA0}" destId="{51E9E3CF-91A1-4760-BB07-41A344EE39BF}" srcOrd="3" destOrd="0" presId="urn:microsoft.com/office/officeart/2005/8/layout/vProcess5"/>
    <dgm:cxn modelId="{01047724-910D-493D-B46A-2D264D7BE219}" type="presParOf" srcId="{1FAC76DD-6CF3-4FED-B7ED-6A0949CE4DA0}" destId="{62337E6A-E4D1-4CCB-8A84-D023CA5D8B97}" srcOrd="4" destOrd="0" presId="urn:microsoft.com/office/officeart/2005/8/layout/vProcess5"/>
    <dgm:cxn modelId="{84DE18E8-1DF3-4867-A744-9777980081E5}" type="presParOf" srcId="{1FAC76DD-6CF3-4FED-B7ED-6A0949CE4DA0}" destId="{B318D5B2-D3DC-401E-9227-B95EBE16D635}" srcOrd="5" destOrd="0" presId="urn:microsoft.com/office/officeart/2005/8/layout/vProcess5"/>
    <dgm:cxn modelId="{D615E1A6-FF1F-411A-8A8F-E9F0BC41CC59}" type="presParOf" srcId="{1FAC76DD-6CF3-4FED-B7ED-6A0949CE4DA0}" destId="{89528141-5D26-48B1-93AD-92A07B544D91}" srcOrd="6" destOrd="0" presId="urn:microsoft.com/office/officeart/2005/8/layout/vProcess5"/>
    <dgm:cxn modelId="{E120974C-FE27-487C-B739-8230EB9362F1}" type="presParOf" srcId="{1FAC76DD-6CF3-4FED-B7ED-6A0949CE4DA0}" destId="{FBC2A23D-E195-43A8-B364-3D2D6421363C}" srcOrd="7" destOrd="0" presId="urn:microsoft.com/office/officeart/2005/8/layout/vProcess5"/>
    <dgm:cxn modelId="{39952098-DAB6-4765-8446-37E285F7C705}" type="presParOf" srcId="{1FAC76DD-6CF3-4FED-B7ED-6A0949CE4DA0}" destId="{185BC5BF-5E64-4733-B93B-E7AF284FBCA2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A5BADE3-15A8-447F-961F-50B1D69409AC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85DE7E-0F31-46F9-B51A-C69ABF86A63E}">
      <dgm:prSet phldrT="[Text]"/>
      <dgm:spPr/>
      <dgm:t>
        <a:bodyPr/>
        <a:lstStyle/>
        <a:p>
          <a:r>
            <a:rPr lang="en-US" baseline="0" dirty="0" smtClean="0">
              <a:solidFill>
                <a:schemeClr val="tx1"/>
              </a:solidFill>
            </a:rPr>
            <a:t>Construct Definition </a:t>
          </a:r>
          <a:r>
            <a:rPr lang="en-US" baseline="0" dirty="0" smtClean="0">
              <a:solidFill>
                <a:schemeClr val="tx1"/>
              </a:solidFill>
              <a:latin typeface="Times New Roman"/>
              <a:cs typeface="Times New Roman"/>
            </a:rPr>
            <a:t>☺</a:t>
          </a:r>
          <a:endParaRPr lang="en-US" baseline="0" dirty="0">
            <a:solidFill>
              <a:schemeClr val="tx1"/>
            </a:solidFill>
          </a:endParaRPr>
        </a:p>
      </dgm:t>
    </dgm:pt>
    <dgm:pt modelId="{956498AB-9C4F-4A42-83FA-5D474698CCB2}" type="parTrans" cxnId="{8B1E27CC-EF04-448B-ABB4-A7BD2C997925}">
      <dgm:prSet/>
      <dgm:spPr/>
      <dgm:t>
        <a:bodyPr/>
        <a:lstStyle/>
        <a:p>
          <a:endParaRPr lang="en-US"/>
        </a:p>
      </dgm:t>
    </dgm:pt>
    <dgm:pt modelId="{A371FDA2-F861-4BDC-9494-FF44B9A91DBB}" type="sibTrans" cxnId="{8B1E27CC-EF04-448B-ABB4-A7BD2C997925}">
      <dgm:prSet/>
      <dgm:spPr>
        <a:solidFill>
          <a:schemeClr val="tx1">
            <a:alpha val="90000"/>
          </a:schemeClr>
        </a:solidFill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536066A-14F0-4770-8996-C6B40B7D3757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Test Design &amp; Development        </a:t>
          </a:r>
          <a:r>
            <a:rPr lang="en-US" baseline="0" dirty="0" smtClean="0">
              <a:solidFill>
                <a:schemeClr val="tx1"/>
              </a:solidFill>
              <a:latin typeface="Times New Roman"/>
              <a:cs typeface="Times New Roman"/>
            </a:rPr>
            <a:t>☺</a:t>
          </a:r>
          <a:endParaRPr lang="en-US" dirty="0">
            <a:solidFill>
              <a:schemeClr val="tx1"/>
            </a:solidFill>
          </a:endParaRPr>
        </a:p>
      </dgm:t>
    </dgm:pt>
    <dgm:pt modelId="{C1C7292D-EEB7-4A8A-9AFA-A5FE3F58CE29}" type="parTrans" cxnId="{645A83A3-2A5B-40EE-AEDA-BDC2E1B9B15C}">
      <dgm:prSet/>
      <dgm:spPr/>
      <dgm:t>
        <a:bodyPr/>
        <a:lstStyle/>
        <a:p>
          <a:endParaRPr lang="en-US"/>
        </a:p>
      </dgm:t>
    </dgm:pt>
    <dgm:pt modelId="{5144D804-4070-43E6-9CD4-3B32143375E8}" type="sibTrans" cxnId="{645A83A3-2A5B-40EE-AEDA-BDC2E1B9B15C}">
      <dgm:prSet/>
      <dgm:spPr>
        <a:solidFill>
          <a:schemeClr val="tx1">
            <a:alpha val="90000"/>
          </a:schemeClr>
        </a:solidFill>
      </dgm:spPr>
      <dgm:t>
        <a:bodyPr/>
        <a:lstStyle/>
        <a:p>
          <a:endParaRPr lang="en-US"/>
        </a:p>
      </dgm:t>
    </dgm:pt>
    <dgm:pt modelId="{AFA6465F-B9EC-4CD4-825F-CDA950BCB850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Test Scoring     </a:t>
          </a:r>
          <a:r>
            <a:rPr lang="en-US" baseline="0" dirty="0" smtClean="0">
              <a:solidFill>
                <a:schemeClr val="tx1"/>
              </a:solidFill>
              <a:latin typeface="Times New Roman"/>
              <a:cs typeface="Times New Roman"/>
            </a:rPr>
            <a:t>☺</a:t>
          </a:r>
          <a:endParaRPr lang="en-US" dirty="0">
            <a:solidFill>
              <a:schemeClr val="tx1"/>
            </a:solidFill>
          </a:endParaRPr>
        </a:p>
      </dgm:t>
    </dgm:pt>
    <dgm:pt modelId="{A5045DEC-692D-4B96-AF70-82E29155A4DD}" type="parTrans" cxnId="{6F2B43F0-E76A-4CE0-B2D7-906B434A489B}">
      <dgm:prSet/>
      <dgm:spPr/>
      <dgm:t>
        <a:bodyPr/>
        <a:lstStyle/>
        <a:p>
          <a:endParaRPr lang="en-US"/>
        </a:p>
      </dgm:t>
    </dgm:pt>
    <dgm:pt modelId="{1463A6A0-EB8E-4E98-A701-225863663709}" type="sibTrans" cxnId="{6F2B43F0-E76A-4CE0-B2D7-906B434A489B}">
      <dgm:prSet/>
      <dgm:spPr/>
      <dgm:t>
        <a:bodyPr/>
        <a:lstStyle/>
        <a:p>
          <a:endParaRPr lang="en-US"/>
        </a:p>
      </dgm:t>
    </dgm:pt>
    <dgm:pt modelId="{1FAC76DD-6CF3-4FED-B7ED-6A0949CE4DA0}" type="pres">
      <dgm:prSet presAssocID="{FA5BADE3-15A8-447F-961F-50B1D69409A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5895ACF-F8A6-44AB-A7A9-B71010B2F4AA}" type="pres">
      <dgm:prSet presAssocID="{FA5BADE3-15A8-447F-961F-50B1D69409AC}" presName="dummyMaxCanvas" presStyleCnt="0">
        <dgm:presLayoutVars/>
      </dgm:prSet>
      <dgm:spPr/>
    </dgm:pt>
    <dgm:pt modelId="{7E2AB335-9DD0-4B73-934F-4970F89D61C0}" type="pres">
      <dgm:prSet presAssocID="{FA5BADE3-15A8-447F-961F-50B1D69409AC}" presName="ThreeNodes_1" presStyleLbl="node1" presStyleIdx="0" presStyleCnt="3" custLinFactNeighborX="14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AD9D89-E332-4F42-BF4E-0B3EDFD97565}" type="pres">
      <dgm:prSet presAssocID="{FA5BADE3-15A8-447F-961F-50B1D69409AC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E9E3CF-91A1-4760-BB07-41A344EE39BF}" type="pres">
      <dgm:prSet presAssocID="{FA5BADE3-15A8-447F-961F-50B1D69409AC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337E6A-E4D1-4CCB-8A84-D023CA5D8B97}" type="pres">
      <dgm:prSet presAssocID="{FA5BADE3-15A8-447F-961F-50B1D69409AC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18D5B2-D3DC-401E-9227-B95EBE16D635}" type="pres">
      <dgm:prSet presAssocID="{FA5BADE3-15A8-447F-961F-50B1D69409AC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528141-5D26-48B1-93AD-92A07B544D91}" type="pres">
      <dgm:prSet presAssocID="{FA5BADE3-15A8-447F-961F-50B1D69409AC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C2A23D-E195-43A8-B364-3D2D6421363C}" type="pres">
      <dgm:prSet presAssocID="{FA5BADE3-15A8-447F-961F-50B1D69409AC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5BC5BF-5E64-4733-B93B-E7AF284FBCA2}" type="pres">
      <dgm:prSet presAssocID="{FA5BADE3-15A8-447F-961F-50B1D69409AC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4B9FCC-83C8-40A1-AB0F-4337B130698E}" type="presOf" srcId="{A371FDA2-F861-4BDC-9494-FF44B9A91DBB}" destId="{62337E6A-E4D1-4CCB-8A84-D023CA5D8B97}" srcOrd="0" destOrd="0" presId="urn:microsoft.com/office/officeart/2005/8/layout/vProcess5"/>
    <dgm:cxn modelId="{71E61421-CA24-4368-AB16-5A641C33F357}" type="presOf" srcId="{5144D804-4070-43E6-9CD4-3B32143375E8}" destId="{B318D5B2-D3DC-401E-9227-B95EBE16D635}" srcOrd="0" destOrd="0" presId="urn:microsoft.com/office/officeart/2005/8/layout/vProcess5"/>
    <dgm:cxn modelId="{7E340559-E076-4C71-B0B3-6CCE0FA82801}" type="presOf" srcId="{4536066A-14F0-4770-8996-C6B40B7D3757}" destId="{FBC2A23D-E195-43A8-B364-3D2D6421363C}" srcOrd="1" destOrd="0" presId="urn:microsoft.com/office/officeart/2005/8/layout/vProcess5"/>
    <dgm:cxn modelId="{645A83A3-2A5B-40EE-AEDA-BDC2E1B9B15C}" srcId="{FA5BADE3-15A8-447F-961F-50B1D69409AC}" destId="{4536066A-14F0-4770-8996-C6B40B7D3757}" srcOrd="1" destOrd="0" parTransId="{C1C7292D-EEB7-4A8A-9AFA-A5FE3F58CE29}" sibTransId="{5144D804-4070-43E6-9CD4-3B32143375E8}"/>
    <dgm:cxn modelId="{227A89A9-FE68-4FCD-8E66-2B98C062AC5C}" type="presOf" srcId="{9B85DE7E-0F31-46F9-B51A-C69ABF86A63E}" destId="{89528141-5D26-48B1-93AD-92A07B544D91}" srcOrd="1" destOrd="0" presId="urn:microsoft.com/office/officeart/2005/8/layout/vProcess5"/>
    <dgm:cxn modelId="{4B6B4E62-C387-40E1-9F5F-E0C182D0E917}" type="presOf" srcId="{AFA6465F-B9EC-4CD4-825F-CDA950BCB850}" destId="{185BC5BF-5E64-4733-B93B-E7AF284FBCA2}" srcOrd="1" destOrd="0" presId="urn:microsoft.com/office/officeart/2005/8/layout/vProcess5"/>
    <dgm:cxn modelId="{B52C538B-1B5B-4172-BFC7-47DBECDC3C0F}" type="presOf" srcId="{4536066A-14F0-4770-8996-C6B40B7D3757}" destId="{51AD9D89-E332-4F42-BF4E-0B3EDFD97565}" srcOrd="0" destOrd="0" presId="urn:microsoft.com/office/officeart/2005/8/layout/vProcess5"/>
    <dgm:cxn modelId="{6F2B43F0-E76A-4CE0-B2D7-906B434A489B}" srcId="{FA5BADE3-15A8-447F-961F-50B1D69409AC}" destId="{AFA6465F-B9EC-4CD4-825F-CDA950BCB850}" srcOrd="2" destOrd="0" parTransId="{A5045DEC-692D-4B96-AF70-82E29155A4DD}" sibTransId="{1463A6A0-EB8E-4E98-A701-225863663709}"/>
    <dgm:cxn modelId="{33D4A940-F281-4DCB-BFA8-1FDC5216FEE5}" type="presOf" srcId="{AFA6465F-B9EC-4CD4-825F-CDA950BCB850}" destId="{51E9E3CF-91A1-4760-BB07-41A344EE39BF}" srcOrd="0" destOrd="0" presId="urn:microsoft.com/office/officeart/2005/8/layout/vProcess5"/>
    <dgm:cxn modelId="{8B1E27CC-EF04-448B-ABB4-A7BD2C997925}" srcId="{FA5BADE3-15A8-447F-961F-50B1D69409AC}" destId="{9B85DE7E-0F31-46F9-B51A-C69ABF86A63E}" srcOrd="0" destOrd="0" parTransId="{956498AB-9C4F-4A42-83FA-5D474698CCB2}" sibTransId="{A371FDA2-F861-4BDC-9494-FF44B9A91DBB}"/>
    <dgm:cxn modelId="{5835DE75-13FB-4823-B1C0-021F7D455B9D}" type="presOf" srcId="{FA5BADE3-15A8-447F-961F-50B1D69409AC}" destId="{1FAC76DD-6CF3-4FED-B7ED-6A0949CE4DA0}" srcOrd="0" destOrd="0" presId="urn:microsoft.com/office/officeart/2005/8/layout/vProcess5"/>
    <dgm:cxn modelId="{60B4CD9C-6659-46B3-A6CA-9DAFB420A3E3}" type="presOf" srcId="{9B85DE7E-0F31-46F9-B51A-C69ABF86A63E}" destId="{7E2AB335-9DD0-4B73-934F-4970F89D61C0}" srcOrd="0" destOrd="0" presId="urn:microsoft.com/office/officeart/2005/8/layout/vProcess5"/>
    <dgm:cxn modelId="{BB593C95-D2AF-40C5-A82C-EC9418796B02}" type="presParOf" srcId="{1FAC76DD-6CF3-4FED-B7ED-6A0949CE4DA0}" destId="{05895ACF-F8A6-44AB-A7A9-B71010B2F4AA}" srcOrd="0" destOrd="0" presId="urn:microsoft.com/office/officeart/2005/8/layout/vProcess5"/>
    <dgm:cxn modelId="{43175A8C-20FF-4620-8E4D-C92648003706}" type="presParOf" srcId="{1FAC76DD-6CF3-4FED-B7ED-6A0949CE4DA0}" destId="{7E2AB335-9DD0-4B73-934F-4970F89D61C0}" srcOrd="1" destOrd="0" presId="urn:microsoft.com/office/officeart/2005/8/layout/vProcess5"/>
    <dgm:cxn modelId="{93577C53-8371-4DC7-BB50-56A59F1C8A41}" type="presParOf" srcId="{1FAC76DD-6CF3-4FED-B7ED-6A0949CE4DA0}" destId="{51AD9D89-E332-4F42-BF4E-0B3EDFD97565}" srcOrd="2" destOrd="0" presId="urn:microsoft.com/office/officeart/2005/8/layout/vProcess5"/>
    <dgm:cxn modelId="{9866D393-CABD-49FE-B875-84CE7CE6878C}" type="presParOf" srcId="{1FAC76DD-6CF3-4FED-B7ED-6A0949CE4DA0}" destId="{51E9E3CF-91A1-4760-BB07-41A344EE39BF}" srcOrd="3" destOrd="0" presId="urn:microsoft.com/office/officeart/2005/8/layout/vProcess5"/>
    <dgm:cxn modelId="{83D7A00C-46D9-4EA5-899E-E9029829CFEB}" type="presParOf" srcId="{1FAC76DD-6CF3-4FED-B7ED-6A0949CE4DA0}" destId="{62337E6A-E4D1-4CCB-8A84-D023CA5D8B97}" srcOrd="4" destOrd="0" presId="urn:microsoft.com/office/officeart/2005/8/layout/vProcess5"/>
    <dgm:cxn modelId="{32E56B6B-02D0-408D-A482-EBB7F6954720}" type="presParOf" srcId="{1FAC76DD-6CF3-4FED-B7ED-6A0949CE4DA0}" destId="{B318D5B2-D3DC-401E-9227-B95EBE16D635}" srcOrd="5" destOrd="0" presId="urn:microsoft.com/office/officeart/2005/8/layout/vProcess5"/>
    <dgm:cxn modelId="{3A08054A-45B6-4BD3-954B-B3C79D0B4761}" type="presParOf" srcId="{1FAC76DD-6CF3-4FED-B7ED-6A0949CE4DA0}" destId="{89528141-5D26-48B1-93AD-92A07B544D91}" srcOrd="6" destOrd="0" presId="urn:microsoft.com/office/officeart/2005/8/layout/vProcess5"/>
    <dgm:cxn modelId="{88DA097A-E6C2-44E3-A63E-CA83C99DB0ED}" type="presParOf" srcId="{1FAC76DD-6CF3-4FED-B7ED-6A0949CE4DA0}" destId="{FBC2A23D-E195-43A8-B364-3D2D6421363C}" srcOrd="7" destOrd="0" presId="urn:microsoft.com/office/officeart/2005/8/layout/vProcess5"/>
    <dgm:cxn modelId="{CD8355FD-BA49-4380-863E-A98E1571C94D}" type="presParOf" srcId="{1FAC76DD-6CF3-4FED-B7ED-6A0949CE4DA0}" destId="{185BC5BF-5E64-4733-B93B-E7AF284FBCA2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2AB335-9DD0-4B73-934F-4970F89D61C0}">
      <dsp:nvSpPr>
        <dsp:cNvPr id="0" name=""/>
        <dsp:cNvSpPr/>
      </dsp:nvSpPr>
      <dsp:spPr>
        <a:xfrm>
          <a:off x="84796" y="0"/>
          <a:ext cx="5764530" cy="11887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baseline="0" dirty="0" smtClean="0">
              <a:solidFill>
                <a:schemeClr val="tx1"/>
              </a:solidFill>
            </a:rPr>
            <a:t>Construct Definition</a:t>
          </a:r>
          <a:endParaRPr lang="en-US" sz="3300" kern="1200" baseline="0" dirty="0">
            <a:solidFill>
              <a:schemeClr val="tx1"/>
            </a:solidFill>
          </a:endParaRPr>
        </a:p>
      </dsp:txBody>
      <dsp:txXfrm>
        <a:off x="119612" y="34816"/>
        <a:ext cx="4481809" cy="1119088"/>
      </dsp:txXfrm>
    </dsp:sp>
    <dsp:sp modelId="{51AD9D89-E332-4F42-BF4E-0B3EDFD97565}">
      <dsp:nvSpPr>
        <dsp:cNvPr id="0" name=""/>
        <dsp:cNvSpPr/>
      </dsp:nvSpPr>
      <dsp:spPr>
        <a:xfrm>
          <a:off x="508634" y="1386839"/>
          <a:ext cx="5764530" cy="11887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>
              <a:solidFill>
                <a:schemeClr val="tx1"/>
              </a:solidFill>
            </a:rPr>
            <a:t>Test Design &amp; Development</a:t>
          </a:r>
          <a:endParaRPr lang="en-US" sz="3300" kern="1200" dirty="0">
            <a:solidFill>
              <a:schemeClr val="tx1"/>
            </a:solidFill>
          </a:endParaRPr>
        </a:p>
      </dsp:txBody>
      <dsp:txXfrm>
        <a:off x="543450" y="1421655"/>
        <a:ext cx="4413594" cy="1119088"/>
      </dsp:txXfrm>
    </dsp:sp>
    <dsp:sp modelId="{51E9E3CF-91A1-4760-BB07-41A344EE39BF}">
      <dsp:nvSpPr>
        <dsp:cNvPr id="0" name=""/>
        <dsp:cNvSpPr/>
      </dsp:nvSpPr>
      <dsp:spPr>
        <a:xfrm>
          <a:off x="1017269" y="2773679"/>
          <a:ext cx="5764530" cy="11887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>
              <a:solidFill>
                <a:schemeClr val="tx1"/>
              </a:solidFill>
            </a:rPr>
            <a:t>Test Scoring</a:t>
          </a:r>
          <a:endParaRPr lang="en-US" sz="3300" kern="1200" dirty="0">
            <a:solidFill>
              <a:schemeClr val="tx1"/>
            </a:solidFill>
          </a:endParaRPr>
        </a:p>
      </dsp:txBody>
      <dsp:txXfrm>
        <a:off x="1052085" y="2808495"/>
        <a:ext cx="4413595" cy="1119088"/>
      </dsp:txXfrm>
    </dsp:sp>
    <dsp:sp modelId="{62337E6A-E4D1-4CCB-8A84-D023CA5D8B97}">
      <dsp:nvSpPr>
        <dsp:cNvPr id="0" name=""/>
        <dsp:cNvSpPr/>
      </dsp:nvSpPr>
      <dsp:spPr>
        <a:xfrm>
          <a:off x="4991861" y="901446"/>
          <a:ext cx="772668" cy="772668"/>
        </a:xfrm>
        <a:prstGeom prst="downArrow">
          <a:avLst>
            <a:gd name="adj1" fmla="val 55000"/>
            <a:gd name="adj2" fmla="val 45000"/>
          </a:avLst>
        </a:prstGeom>
        <a:solidFill>
          <a:schemeClr val="tx1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solidFill>
              <a:schemeClr val="tx1"/>
            </a:solidFill>
          </a:endParaRPr>
        </a:p>
      </dsp:txBody>
      <dsp:txXfrm>
        <a:off x="5165711" y="901446"/>
        <a:ext cx="424968" cy="581433"/>
      </dsp:txXfrm>
    </dsp:sp>
    <dsp:sp modelId="{B318D5B2-D3DC-401E-9227-B95EBE16D635}">
      <dsp:nvSpPr>
        <dsp:cNvPr id="0" name=""/>
        <dsp:cNvSpPr/>
      </dsp:nvSpPr>
      <dsp:spPr>
        <a:xfrm>
          <a:off x="5500497" y="2280361"/>
          <a:ext cx="772668" cy="772668"/>
        </a:xfrm>
        <a:prstGeom prst="downArrow">
          <a:avLst>
            <a:gd name="adj1" fmla="val 55000"/>
            <a:gd name="adj2" fmla="val 45000"/>
          </a:avLst>
        </a:prstGeom>
        <a:solidFill>
          <a:schemeClr val="tx1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5674347" y="2280361"/>
        <a:ext cx="424968" cy="5814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2AB335-9DD0-4B73-934F-4970F89D61C0}">
      <dsp:nvSpPr>
        <dsp:cNvPr id="0" name=""/>
        <dsp:cNvSpPr/>
      </dsp:nvSpPr>
      <dsp:spPr>
        <a:xfrm>
          <a:off x="84796" y="0"/>
          <a:ext cx="5764530" cy="11887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baseline="0" dirty="0" smtClean="0">
              <a:solidFill>
                <a:schemeClr val="tx1"/>
              </a:solidFill>
            </a:rPr>
            <a:t>Construct Definition    </a:t>
          </a:r>
          <a:endParaRPr lang="en-US" sz="3300" kern="1200" baseline="0" dirty="0">
            <a:solidFill>
              <a:schemeClr val="tx1"/>
            </a:solidFill>
          </a:endParaRPr>
        </a:p>
      </dsp:txBody>
      <dsp:txXfrm>
        <a:off x="119612" y="34816"/>
        <a:ext cx="4481809" cy="1119088"/>
      </dsp:txXfrm>
    </dsp:sp>
    <dsp:sp modelId="{51AD9D89-E332-4F42-BF4E-0B3EDFD97565}">
      <dsp:nvSpPr>
        <dsp:cNvPr id="0" name=""/>
        <dsp:cNvSpPr/>
      </dsp:nvSpPr>
      <dsp:spPr>
        <a:xfrm>
          <a:off x="508634" y="1386839"/>
          <a:ext cx="5764530" cy="11887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>
              <a:solidFill>
                <a:schemeClr val="tx1"/>
              </a:solidFill>
            </a:rPr>
            <a:t>Test Design &amp; Development</a:t>
          </a:r>
          <a:endParaRPr lang="en-US" sz="3300" kern="1200" dirty="0">
            <a:solidFill>
              <a:schemeClr val="tx1"/>
            </a:solidFill>
          </a:endParaRPr>
        </a:p>
      </dsp:txBody>
      <dsp:txXfrm>
        <a:off x="543450" y="1421655"/>
        <a:ext cx="4413594" cy="1119088"/>
      </dsp:txXfrm>
    </dsp:sp>
    <dsp:sp modelId="{51E9E3CF-91A1-4760-BB07-41A344EE39BF}">
      <dsp:nvSpPr>
        <dsp:cNvPr id="0" name=""/>
        <dsp:cNvSpPr/>
      </dsp:nvSpPr>
      <dsp:spPr>
        <a:xfrm>
          <a:off x="1017269" y="2773679"/>
          <a:ext cx="5764530" cy="11887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>
              <a:solidFill>
                <a:schemeClr val="tx1"/>
              </a:solidFill>
            </a:rPr>
            <a:t>Test Scoring</a:t>
          </a:r>
          <a:endParaRPr lang="en-US" sz="3300" kern="1200" dirty="0">
            <a:solidFill>
              <a:schemeClr val="tx1"/>
            </a:solidFill>
          </a:endParaRPr>
        </a:p>
      </dsp:txBody>
      <dsp:txXfrm>
        <a:off x="1052085" y="2808495"/>
        <a:ext cx="4413595" cy="1119088"/>
      </dsp:txXfrm>
    </dsp:sp>
    <dsp:sp modelId="{62337E6A-E4D1-4CCB-8A84-D023CA5D8B97}">
      <dsp:nvSpPr>
        <dsp:cNvPr id="0" name=""/>
        <dsp:cNvSpPr/>
      </dsp:nvSpPr>
      <dsp:spPr>
        <a:xfrm>
          <a:off x="4991861" y="901446"/>
          <a:ext cx="772668" cy="772668"/>
        </a:xfrm>
        <a:prstGeom prst="downArrow">
          <a:avLst>
            <a:gd name="adj1" fmla="val 55000"/>
            <a:gd name="adj2" fmla="val 45000"/>
          </a:avLst>
        </a:prstGeom>
        <a:solidFill>
          <a:schemeClr val="tx1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solidFill>
              <a:schemeClr val="tx1"/>
            </a:solidFill>
          </a:endParaRPr>
        </a:p>
      </dsp:txBody>
      <dsp:txXfrm>
        <a:off x="5165711" y="901446"/>
        <a:ext cx="424968" cy="581433"/>
      </dsp:txXfrm>
    </dsp:sp>
    <dsp:sp modelId="{B318D5B2-D3DC-401E-9227-B95EBE16D635}">
      <dsp:nvSpPr>
        <dsp:cNvPr id="0" name=""/>
        <dsp:cNvSpPr/>
      </dsp:nvSpPr>
      <dsp:spPr>
        <a:xfrm>
          <a:off x="5500497" y="2280361"/>
          <a:ext cx="772668" cy="772668"/>
        </a:xfrm>
        <a:prstGeom prst="downArrow">
          <a:avLst>
            <a:gd name="adj1" fmla="val 55000"/>
            <a:gd name="adj2" fmla="val 45000"/>
          </a:avLst>
        </a:prstGeom>
        <a:solidFill>
          <a:schemeClr val="tx1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5674347" y="2280361"/>
        <a:ext cx="424968" cy="5814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2AB335-9DD0-4B73-934F-4970F89D61C0}">
      <dsp:nvSpPr>
        <dsp:cNvPr id="0" name=""/>
        <dsp:cNvSpPr/>
      </dsp:nvSpPr>
      <dsp:spPr>
        <a:xfrm>
          <a:off x="84796" y="0"/>
          <a:ext cx="5764530" cy="11887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baseline="0" dirty="0" smtClean="0">
              <a:solidFill>
                <a:schemeClr val="tx1"/>
              </a:solidFill>
            </a:rPr>
            <a:t>Construct Definition    </a:t>
          </a:r>
          <a:endParaRPr lang="en-US" sz="3300" kern="1200" baseline="0" dirty="0">
            <a:solidFill>
              <a:schemeClr val="tx1"/>
            </a:solidFill>
          </a:endParaRPr>
        </a:p>
      </dsp:txBody>
      <dsp:txXfrm>
        <a:off x="119612" y="34816"/>
        <a:ext cx="4481809" cy="1119088"/>
      </dsp:txXfrm>
    </dsp:sp>
    <dsp:sp modelId="{51AD9D89-E332-4F42-BF4E-0B3EDFD97565}">
      <dsp:nvSpPr>
        <dsp:cNvPr id="0" name=""/>
        <dsp:cNvSpPr/>
      </dsp:nvSpPr>
      <dsp:spPr>
        <a:xfrm>
          <a:off x="508634" y="1386839"/>
          <a:ext cx="5764530" cy="11887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>
              <a:solidFill>
                <a:schemeClr val="tx1"/>
              </a:solidFill>
            </a:rPr>
            <a:t>Test Design &amp; Development</a:t>
          </a:r>
          <a:endParaRPr lang="en-US" sz="3300" kern="1200" dirty="0">
            <a:solidFill>
              <a:schemeClr val="tx1"/>
            </a:solidFill>
          </a:endParaRPr>
        </a:p>
      </dsp:txBody>
      <dsp:txXfrm>
        <a:off x="543450" y="1421655"/>
        <a:ext cx="4413594" cy="1119088"/>
      </dsp:txXfrm>
    </dsp:sp>
    <dsp:sp modelId="{51E9E3CF-91A1-4760-BB07-41A344EE39BF}">
      <dsp:nvSpPr>
        <dsp:cNvPr id="0" name=""/>
        <dsp:cNvSpPr/>
      </dsp:nvSpPr>
      <dsp:spPr>
        <a:xfrm>
          <a:off x="1017269" y="2773679"/>
          <a:ext cx="5764530" cy="11887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>
              <a:solidFill>
                <a:schemeClr val="tx1"/>
              </a:solidFill>
            </a:rPr>
            <a:t>Test Scoring</a:t>
          </a:r>
          <a:endParaRPr lang="en-US" sz="3300" kern="1200" dirty="0">
            <a:solidFill>
              <a:schemeClr val="tx1"/>
            </a:solidFill>
          </a:endParaRPr>
        </a:p>
      </dsp:txBody>
      <dsp:txXfrm>
        <a:off x="1052085" y="2808495"/>
        <a:ext cx="4413595" cy="1119088"/>
      </dsp:txXfrm>
    </dsp:sp>
    <dsp:sp modelId="{62337E6A-E4D1-4CCB-8A84-D023CA5D8B97}">
      <dsp:nvSpPr>
        <dsp:cNvPr id="0" name=""/>
        <dsp:cNvSpPr/>
      </dsp:nvSpPr>
      <dsp:spPr>
        <a:xfrm>
          <a:off x="4991861" y="901446"/>
          <a:ext cx="772668" cy="772668"/>
        </a:xfrm>
        <a:prstGeom prst="downArrow">
          <a:avLst>
            <a:gd name="adj1" fmla="val 55000"/>
            <a:gd name="adj2" fmla="val 45000"/>
          </a:avLst>
        </a:prstGeom>
        <a:solidFill>
          <a:schemeClr val="tx1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solidFill>
              <a:schemeClr val="tx1"/>
            </a:solidFill>
          </a:endParaRPr>
        </a:p>
      </dsp:txBody>
      <dsp:txXfrm>
        <a:off x="5165711" y="901446"/>
        <a:ext cx="424968" cy="581433"/>
      </dsp:txXfrm>
    </dsp:sp>
    <dsp:sp modelId="{B318D5B2-D3DC-401E-9227-B95EBE16D635}">
      <dsp:nvSpPr>
        <dsp:cNvPr id="0" name=""/>
        <dsp:cNvSpPr/>
      </dsp:nvSpPr>
      <dsp:spPr>
        <a:xfrm>
          <a:off x="5500497" y="2280361"/>
          <a:ext cx="772668" cy="772668"/>
        </a:xfrm>
        <a:prstGeom prst="downArrow">
          <a:avLst>
            <a:gd name="adj1" fmla="val 55000"/>
            <a:gd name="adj2" fmla="val 45000"/>
          </a:avLst>
        </a:prstGeom>
        <a:solidFill>
          <a:schemeClr val="tx1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5674347" y="2280361"/>
        <a:ext cx="424968" cy="5814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2AB335-9DD0-4B73-934F-4970F89D61C0}">
      <dsp:nvSpPr>
        <dsp:cNvPr id="0" name=""/>
        <dsp:cNvSpPr/>
      </dsp:nvSpPr>
      <dsp:spPr>
        <a:xfrm>
          <a:off x="84796" y="0"/>
          <a:ext cx="5764530" cy="11887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baseline="0" dirty="0" smtClean="0">
              <a:solidFill>
                <a:schemeClr val="tx1"/>
              </a:solidFill>
            </a:rPr>
            <a:t>Construct Definition    </a:t>
          </a:r>
          <a:endParaRPr lang="en-US" sz="3300" kern="1200" baseline="0" dirty="0">
            <a:solidFill>
              <a:schemeClr val="tx1"/>
            </a:solidFill>
          </a:endParaRPr>
        </a:p>
      </dsp:txBody>
      <dsp:txXfrm>
        <a:off x="119612" y="34816"/>
        <a:ext cx="4481809" cy="1119088"/>
      </dsp:txXfrm>
    </dsp:sp>
    <dsp:sp modelId="{51AD9D89-E332-4F42-BF4E-0B3EDFD97565}">
      <dsp:nvSpPr>
        <dsp:cNvPr id="0" name=""/>
        <dsp:cNvSpPr/>
      </dsp:nvSpPr>
      <dsp:spPr>
        <a:xfrm>
          <a:off x="508634" y="1386839"/>
          <a:ext cx="5764530" cy="11887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>
              <a:solidFill>
                <a:schemeClr val="tx1"/>
              </a:solidFill>
            </a:rPr>
            <a:t>Test Design &amp; Development</a:t>
          </a:r>
          <a:endParaRPr lang="en-US" sz="3300" kern="1200" dirty="0">
            <a:solidFill>
              <a:schemeClr val="tx1"/>
            </a:solidFill>
          </a:endParaRPr>
        </a:p>
      </dsp:txBody>
      <dsp:txXfrm>
        <a:off x="543450" y="1421655"/>
        <a:ext cx="4413594" cy="1119088"/>
      </dsp:txXfrm>
    </dsp:sp>
    <dsp:sp modelId="{51E9E3CF-91A1-4760-BB07-41A344EE39BF}">
      <dsp:nvSpPr>
        <dsp:cNvPr id="0" name=""/>
        <dsp:cNvSpPr/>
      </dsp:nvSpPr>
      <dsp:spPr>
        <a:xfrm>
          <a:off x="1017269" y="2773679"/>
          <a:ext cx="5764530" cy="11887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>
              <a:solidFill>
                <a:schemeClr val="tx1"/>
              </a:solidFill>
            </a:rPr>
            <a:t>Test Scoring</a:t>
          </a:r>
          <a:endParaRPr lang="en-US" sz="3300" kern="1200" dirty="0">
            <a:solidFill>
              <a:schemeClr val="tx1"/>
            </a:solidFill>
          </a:endParaRPr>
        </a:p>
      </dsp:txBody>
      <dsp:txXfrm>
        <a:off x="1052085" y="2808495"/>
        <a:ext cx="4413595" cy="1119088"/>
      </dsp:txXfrm>
    </dsp:sp>
    <dsp:sp modelId="{62337E6A-E4D1-4CCB-8A84-D023CA5D8B97}">
      <dsp:nvSpPr>
        <dsp:cNvPr id="0" name=""/>
        <dsp:cNvSpPr/>
      </dsp:nvSpPr>
      <dsp:spPr>
        <a:xfrm>
          <a:off x="4991861" y="901446"/>
          <a:ext cx="772668" cy="772668"/>
        </a:xfrm>
        <a:prstGeom prst="downArrow">
          <a:avLst>
            <a:gd name="adj1" fmla="val 55000"/>
            <a:gd name="adj2" fmla="val 45000"/>
          </a:avLst>
        </a:prstGeom>
        <a:solidFill>
          <a:schemeClr val="tx1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solidFill>
              <a:schemeClr val="tx1"/>
            </a:solidFill>
          </a:endParaRPr>
        </a:p>
      </dsp:txBody>
      <dsp:txXfrm>
        <a:off x="5165711" y="901446"/>
        <a:ext cx="424968" cy="581433"/>
      </dsp:txXfrm>
    </dsp:sp>
    <dsp:sp modelId="{B318D5B2-D3DC-401E-9227-B95EBE16D635}">
      <dsp:nvSpPr>
        <dsp:cNvPr id="0" name=""/>
        <dsp:cNvSpPr/>
      </dsp:nvSpPr>
      <dsp:spPr>
        <a:xfrm>
          <a:off x="5500497" y="2280361"/>
          <a:ext cx="772668" cy="772668"/>
        </a:xfrm>
        <a:prstGeom prst="downArrow">
          <a:avLst>
            <a:gd name="adj1" fmla="val 55000"/>
            <a:gd name="adj2" fmla="val 45000"/>
          </a:avLst>
        </a:prstGeom>
        <a:solidFill>
          <a:schemeClr val="tx1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5674347" y="2280361"/>
        <a:ext cx="424968" cy="5814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2AB335-9DD0-4B73-934F-4970F89D61C0}">
      <dsp:nvSpPr>
        <dsp:cNvPr id="0" name=""/>
        <dsp:cNvSpPr/>
      </dsp:nvSpPr>
      <dsp:spPr>
        <a:xfrm>
          <a:off x="84796" y="0"/>
          <a:ext cx="5764530" cy="11887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baseline="0" dirty="0" smtClean="0">
              <a:solidFill>
                <a:schemeClr val="tx1"/>
              </a:solidFill>
            </a:rPr>
            <a:t>Construct Definition </a:t>
          </a:r>
          <a:r>
            <a:rPr lang="en-US" sz="3100" kern="1200" baseline="0" dirty="0" smtClean="0">
              <a:solidFill>
                <a:schemeClr val="tx1"/>
              </a:solidFill>
              <a:latin typeface="Times New Roman"/>
              <a:cs typeface="Times New Roman"/>
            </a:rPr>
            <a:t>☺</a:t>
          </a:r>
          <a:endParaRPr lang="en-US" sz="3100" kern="1200" baseline="0" dirty="0">
            <a:solidFill>
              <a:schemeClr val="tx1"/>
            </a:solidFill>
          </a:endParaRPr>
        </a:p>
      </dsp:txBody>
      <dsp:txXfrm>
        <a:off x="119612" y="34816"/>
        <a:ext cx="4481809" cy="1119088"/>
      </dsp:txXfrm>
    </dsp:sp>
    <dsp:sp modelId="{51AD9D89-E332-4F42-BF4E-0B3EDFD97565}">
      <dsp:nvSpPr>
        <dsp:cNvPr id="0" name=""/>
        <dsp:cNvSpPr/>
      </dsp:nvSpPr>
      <dsp:spPr>
        <a:xfrm>
          <a:off x="508634" y="1386839"/>
          <a:ext cx="5764530" cy="11887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>
              <a:solidFill>
                <a:schemeClr val="tx1"/>
              </a:solidFill>
            </a:rPr>
            <a:t>Test Design &amp; Development        </a:t>
          </a:r>
          <a:r>
            <a:rPr lang="en-US" sz="3100" kern="1200" baseline="0" dirty="0" smtClean="0">
              <a:solidFill>
                <a:schemeClr val="tx1"/>
              </a:solidFill>
              <a:latin typeface="Times New Roman"/>
              <a:cs typeface="Times New Roman"/>
            </a:rPr>
            <a:t>☺</a:t>
          </a:r>
          <a:endParaRPr lang="en-US" sz="3100" kern="1200" dirty="0">
            <a:solidFill>
              <a:schemeClr val="tx1"/>
            </a:solidFill>
          </a:endParaRPr>
        </a:p>
      </dsp:txBody>
      <dsp:txXfrm>
        <a:off x="543450" y="1421655"/>
        <a:ext cx="4413594" cy="1119088"/>
      </dsp:txXfrm>
    </dsp:sp>
    <dsp:sp modelId="{51E9E3CF-91A1-4760-BB07-41A344EE39BF}">
      <dsp:nvSpPr>
        <dsp:cNvPr id="0" name=""/>
        <dsp:cNvSpPr/>
      </dsp:nvSpPr>
      <dsp:spPr>
        <a:xfrm>
          <a:off x="1017269" y="2773679"/>
          <a:ext cx="5764530" cy="11887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>
              <a:solidFill>
                <a:schemeClr val="tx1"/>
              </a:solidFill>
            </a:rPr>
            <a:t>Test Scoring     </a:t>
          </a:r>
          <a:r>
            <a:rPr lang="en-US" sz="3100" kern="1200" baseline="0" dirty="0" smtClean="0">
              <a:solidFill>
                <a:schemeClr val="tx1"/>
              </a:solidFill>
              <a:latin typeface="Times New Roman"/>
              <a:cs typeface="Times New Roman"/>
            </a:rPr>
            <a:t>☺</a:t>
          </a:r>
          <a:endParaRPr lang="en-US" sz="3100" kern="1200" dirty="0">
            <a:solidFill>
              <a:schemeClr val="tx1"/>
            </a:solidFill>
          </a:endParaRPr>
        </a:p>
      </dsp:txBody>
      <dsp:txXfrm>
        <a:off x="1052085" y="2808495"/>
        <a:ext cx="4413595" cy="1119088"/>
      </dsp:txXfrm>
    </dsp:sp>
    <dsp:sp modelId="{62337E6A-E4D1-4CCB-8A84-D023CA5D8B97}">
      <dsp:nvSpPr>
        <dsp:cNvPr id="0" name=""/>
        <dsp:cNvSpPr/>
      </dsp:nvSpPr>
      <dsp:spPr>
        <a:xfrm>
          <a:off x="4991861" y="901446"/>
          <a:ext cx="772668" cy="772668"/>
        </a:xfrm>
        <a:prstGeom prst="downArrow">
          <a:avLst>
            <a:gd name="adj1" fmla="val 55000"/>
            <a:gd name="adj2" fmla="val 45000"/>
          </a:avLst>
        </a:prstGeom>
        <a:solidFill>
          <a:schemeClr val="tx1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solidFill>
              <a:schemeClr val="tx1"/>
            </a:solidFill>
          </a:endParaRPr>
        </a:p>
      </dsp:txBody>
      <dsp:txXfrm>
        <a:off x="5165711" y="901446"/>
        <a:ext cx="424968" cy="581433"/>
      </dsp:txXfrm>
    </dsp:sp>
    <dsp:sp modelId="{B318D5B2-D3DC-401E-9227-B95EBE16D635}">
      <dsp:nvSpPr>
        <dsp:cNvPr id="0" name=""/>
        <dsp:cNvSpPr/>
      </dsp:nvSpPr>
      <dsp:spPr>
        <a:xfrm>
          <a:off x="5500497" y="2280361"/>
          <a:ext cx="772668" cy="772668"/>
        </a:xfrm>
        <a:prstGeom prst="downArrow">
          <a:avLst>
            <a:gd name="adj1" fmla="val 55000"/>
            <a:gd name="adj2" fmla="val 45000"/>
          </a:avLst>
        </a:prstGeom>
        <a:solidFill>
          <a:schemeClr val="tx1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5674347" y="2280361"/>
        <a:ext cx="424968" cy="5814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5720B28-167C-4604-AD59-E35D1A7090D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720127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7075" indent="-2794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19188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66863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6125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332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3052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8772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4492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1E26521B-92D8-4D2D-9D9E-88E884561749}" type="slidenum">
              <a:rPr lang="en-US" altLang="en-US">
                <a:latin typeface="Calibri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644B0F81-A078-4E01-AEDA-EFD422DDC639}" type="slidenum">
              <a:rPr lang="en-US" altLang="en-US">
                <a:latin typeface="Times New Roman" pitchFamily="18" charset="0"/>
              </a:rPr>
              <a:pPr>
                <a:spcBef>
                  <a:spcPct val="0"/>
                </a:spcBef>
              </a:pPr>
              <a:t>39</a:t>
            </a:fld>
            <a:endParaRPr lang="en-US" altLang="en-US" dirty="0">
              <a:latin typeface="Times New Roman" pitchFamily="18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966594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7075" indent="-2794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19188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66863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6125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332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3052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8772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4492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FB6C27C0-A4F5-4AA5-8275-6802CAF5F555}" type="slidenum">
              <a:rPr lang="en-US" altLang="en-US">
                <a:latin typeface="Calibri" pitchFamily="34" charset="0"/>
              </a:rPr>
              <a:pPr>
                <a:spcBef>
                  <a:spcPct val="0"/>
                </a:spcBef>
              </a:pPr>
              <a:t>40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7075" indent="-2794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19188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66863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6125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332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3052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8772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4492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B587D9F4-0B32-4F84-B561-B900BCFB6369}" type="slidenum">
              <a:rPr lang="en-US" altLang="en-US">
                <a:latin typeface="Calibri" pitchFamily="34" charset="0"/>
              </a:rPr>
              <a:pPr>
                <a:spcBef>
                  <a:spcPct val="0"/>
                </a:spcBef>
              </a:pPr>
              <a:t>42</a:t>
            </a:fld>
            <a:endParaRPr lang="en-US" alt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0796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7075" indent="-2794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19188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66863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6125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332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3052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8772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4492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1B431379-1DB5-4ED4-BACA-FE56A8913ADD}" type="slidenum">
              <a:rPr lang="en-US" altLang="en-US">
                <a:latin typeface="Calibri" pitchFamily="34" charset="0"/>
              </a:rPr>
              <a:pPr>
                <a:spcBef>
                  <a:spcPct val="0"/>
                </a:spcBef>
              </a:pPr>
              <a:t>43</a:t>
            </a:fld>
            <a:endParaRPr lang="en-US" alt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238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7075" indent="-2794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19188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66863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6125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332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3052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8772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4492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6C7EAA34-A49D-4040-9F75-73188E487D8E}" type="slidenum">
              <a:rPr lang="en-US" altLang="en-US">
                <a:latin typeface="Calibri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7075" indent="-2794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19188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66863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6125" indent="-22383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332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3052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8772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44925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</a:pPr>
            <a:fld id="{8FFFA6FE-7CF3-4F48-A052-5F72B5CA95F4}" type="slidenum">
              <a:rPr lang="en-US" altLang="en-US">
                <a:latin typeface="Calibri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4415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18C679-8FA8-4C74-9C76-9C0AEFA3209A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88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6F03CA44-A59A-4B70-AB07-BA8D12F54916}" type="slidenum">
              <a:rPr lang="en-US" altLang="en-US" sz="1200" i="0">
                <a:cs typeface="Times New Roman" pitchFamily="18" charset="0"/>
              </a:rPr>
              <a:pPr algn="r"/>
              <a:t>22</a:t>
            </a:fld>
            <a:endParaRPr lang="en-US" altLang="en-US" sz="1200" i="0">
              <a:cs typeface="Times New Roman" pitchFamily="18" charset="0"/>
            </a:endParaRPr>
          </a:p>
        </p:txBody>
      </p:sp>
      <p:sp>
        <p:nvSpPr>
          <p:cNvPr id="18841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229F1038-D288-4BA8-A462-9C590AB3CC21}" type="slidenum">
              <a:rPr lang="en-US" altLang="en-US" sz="1200" i="0">
                <a:latin typeface="Calibri" pitchFamily="34" charset="0"/>
              </a:rPr>
              <a:pPr algn="r"/>
              <a:t>22</a:t>
            </a:fld>
            <a:endParaRPr lang="en-US" altLang="en-US" sz="1200" i="0">
              <a:latin typeface="Calibri" pitchFamily="34" charset="0"/>
            </a:endParaRPr>
          </a:p>
        </p:txBody>
      </p:sp>
      <p:sp>
        <p:nvSpPr>
          <p:cNvPr id="1884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82625"/>
            <a:ext cx="4554537" cy="3416300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884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43129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75539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6066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40470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90937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BCBF1F-BD01-441A-9731-B4A7B412FE3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4358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262E86-EFC9-463C-A1B4-9F60B8D7219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5140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87972A-C575-4550-AF6B-332D86296BF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02475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1D76E4-A0B4-4E7E-8665-74BEBBD6C06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16577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9DB035-FB1E-4DB3-A376-75A5A5F6952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705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E29EAF-090D-46E1-8DB6-8641A174F9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0077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6439A5-4EE0-409C-B308-D64640098BB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8495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8D8E5E-FF5A-4BA5-A780-AF4D8078FB4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69561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B2D01D-71C3-4C6B-AAD1-AA7075CB065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52287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E983B7-9A71-4D2E-A5A5-C83D6833C6B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6200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3E7C6A-A6A7-4035-8AFB-B8AFFA921CB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00761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485085-49B0-43B3-B307-A8B950EF3A7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349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01A874-D214-47C9-A091-5C4F08C1A38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65059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C3113EAD-07C5-4522-8384-EC686161E2B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ley.com/WileyCDA/WileyTitle/productCd-0787988502.html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2457450"/>
          </a:xfrm>
        </p:spPr>
        <p:txBody>
          <a:bodyPr/>
          <a:lstStyle/>
          <a:p>
            <a:r>
              <a:rPr lang="en-US" altLang="en-US" b="1" dirty="0" smtClean="0"/>
              <a:t>Criterion-Referenced</a:t>
            </a:r>
            <a:br>
              <a:rPr lang="en-US" altLang="en-US" b="1" dirty="0" smtClean="0"/>
            </a:br>
            <a:r>
              <a:rPr lang="en-US" altLang="en-US" b="1" dirty="0" smtClean="0"/>
              <a:t>Proficiency Testing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38600"/>
            <a:ext cx="6400800" cy="2057400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BILC</a:t>
            </a:r>
          </a:p>
          <a:p>
            <a:r>
              <a:rPr lang="en-US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26 May 2016</a:t>
            </a:r>
          </a:p>
          <a:p>
            <a:pPr eaLnBrk="1" hangingPunct="1"/>
            <a:r>
              <a:rPr lang="en-US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Ray Clifford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BAT Reading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r>
              <a:rPr lang="en-US" dirty="0" smtClean="0"/>
              <a:t>Is a Criterion-Referenced Proficiency Test.</a:t>
            </a:r>
          </a:p>
          <a:p>
            <a:pPr lvl="1"/>
            <a:r>
              <a:rPr lang="en-US" dirty="0" smtClean="0"/>
              <a:t>Defines the construct with a hierarchy of level-by-level TCA requirements.</a:t>
            </a:r>
          </a:p>
          <a:p>
            <a:pPr lvl="1"/>
            <a:r>
              <a:rPr lang="en-US" dirty="0" smtClean="0"/>
              <a:t>Follows those level-by-level criteria in the test design and </a:t>
            </a:r>
            <a:r>
              <a:rPr lang="en-US" dirty="0" smtClean="0"/>
              <a:t>development process.</a:t>
            </a:r>
            <a:endParaRPr lang="en-US" dirty="0" smtClean="0"/>
          </a:p>
          <a:p>
            <a:pPr lvl="1"/>
            <a:r>
              <a:rPr lang="en-US" dirty="0" smtClean="0"/>
              <a:t>Applies the same level-by-level criteria in its scoring process.</a:t>
            </a:r>
          </a:p>
          <a:p>
            <a:r>
              <a:rPr lang="en-US" dirty="0" smtClean="0"/>
              <a:t>Has been empirically validated.</a:t>
            </a:r>
          </a:p>
          <a:p>
            <a:pPr lvl="1"/>
            <a:r>
              <a:rPr lang="en-US" dirty="0" smtClean="0"/>
              <a:t>Items clustered in difficulty at each level.</a:t>
            </a:r>
          </a:p>
          <a:p>
            <a:pPr lvl="1"/>
            <a:r>
              <a:rPr lang="en-US" dirty="0" smtClean="0"/>
              <a:t>The clusters did not overlap.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24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/>
          </p:cNvSpPr>
          <p:nvPr>
            <p:ph type="title"/>
          </p:nvPr>
        </p:nvSpPr>
        <p:spPr>
          <a:xfrm>
            <a:off x="152400" y="304801"/>
            <a:ext cx="8839200" cy="914399"/>
          </a:xfrm>
        </p:spPr>
        <p:txBody>
          <a:bodyPr/>
          <a:lstStyle/>
          <a:p>
            <a:r>
              <a:rPr lang="en-US" altLang="en-US" sz="3600" b="1" dirty="0" smtClean="0"/>
              <a:t>The BAT:  A CR Reading Test</a:t>
            </a:r>
            <a:endParaRPr lang="en-US" altLang="en-US" sz="3100" dirty="0" smtClean="0"/>
          </a:p>
        </p:txBody>
      </p:sp>
      <p:sp>
        <p:nvSpPr>
          <p:cNvPr id="82947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5334000"/>
          </a:xfrm>
        </p:spPr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US" altLang="en-US" dirty="0" smtClean="0"/>
              <a:t>WinSteps IRT Analyses confirmed that</a:t>
            </a:r>
          </a:p>
          <a:p>
            <a:pPr marL="914400" lvl="1" indent="-514350"/>
            <a:r>
              <a:rPr lang="en-US" altLang="en-US" dirty="0" smtClean="0"/>
              <a:t>The BAT test items did “cluster” by difficulty.</a:t>
            </a:r>
          </a:p>
          <a:p>
            <a:pPr marL="914400" lvl="1" indent="-514350"/>
            <a:r>
              <a:rPr lang="en-US" altLang="en-US" dirty="0" smtClean="0"/>
              <a:t>The clusters didn’t overlap.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 smtClean="0"/>
              <a:t>When the clustered items were assembled into 5-item, level-specific testlets:</a:t>
            </a:r>
          </a:p>
          <a:p>
            <a:pPr marL="914400" lvl="1" indent="-514350"/>
            <a:r>
              <a:rPr lang="en-US" altLang="en-US" dirty="0" smtClean="0"/>
              <a:t>For every level, the testlets were of comparable difficulty – within 0.02 logits.</a:t>
            </a:r>
          </a:p>
          <a:p>
            <a:pPr marL="914400" lvl="1" indent="-514350"/>
            <a:r>
              <a:rPr lang="en-US" altLang="en-US" dirty="0" smtClean="0"/>
              <a:t>The standard error ranged from .04 to .06.</a:t>
            </a:r>
          </a:p>
          <a:p>
            <a:pPr marL="914400" lvl="1" indent="-514350"/>
            <a:r>
              <a:rPr lang="en-US" altLang="en-US" dirty="0"/>
              <a:t>The average item logit values for each level were separated by more than 1 logit</a:t>
            </a:r>
            <a:r>
              <a:rPr lang="en-US" altLang="en-US" dirty="0" smtClean="0"/>
              <a:t>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2459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/>
          <a:lstStyle/>
          <a:p>
            <a:r>
              <a:rPr lang="en-US" altLang="en-US" dirty="0" smtClean="0"/>
              <a:t>WinSteps Results</a:t>
            </a:r>
            <a:br>
              <a:rPr lang="en-US" altLang="en-US" dirty="0" smtClean="0"/>
            </a:br>
            <a:r>
              <a:rPr lang="en-US" altLang="en-US" sz="3600" dirty="0" smtClean="0"/>
              <a:t>(With 4 </a:t>
            </a:r>
            <a:r>
              <a:rPr lang="en-US" altLang="en-US" sz="3600" dirty="0"/>
              <a:t>t</a:t>
            </a:r>
            <a:r>
              <a:rPr lang="en-US" altLang="en-US" sz="3600" dirty="0" smtClean="0"/>
              <a:t>estlets of 5 items each / level)</a:t>
            </a:r>
            <a:br>
              <a:rPr lang="en-US" altLang="en-US" sz="3600" dirty="0" smtClean="0"/>
            </a:br>
            <a:r>
              <a:rPr lang="en-US" altLang="en-US" sz="3200" dirty="0" smtClean="0"/>
              <a:t>n = 680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8050358"/>
              </p:ext>
            </p:extLst>
          </p:nvPr>
        </p:nvGraphicFramePr>
        <p:xfrm>
          <a:off x="649288" y="2355324"/>
          <a:ext cx="8153399" cy="3664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143000"/>
                <a:gridCol w="1272719"/>
                <a:gridCol w="1307284"/>
                <a:gridCol w="1307284"/>
                <a:gridCol w="1980112"/>
              </a:tblGrid>
              <a:tr h="14478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STANAG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6001 Level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Logit value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of Testlet A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Logit value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of Testlet B</a:t>
                      </a: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Logit value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of Testlet C</a:t>
                      </a:r>
                      <a:endParaRPr 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Logit value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of Testlet  D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Standard Error of the model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in Logits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73889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+ 1.8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+ 1.8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+ 1.8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+ 1.8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.04</a:t>
                      </a:r>
                      <a:endParaRPr lang="en-US" sz="1800" dirty="0"/>
                    </a:p>
                  </a:txBody>
                  <a:tcPr anchor="ctr"/>
                </a:tc>
              </a:tr>
              <a:tr h="73889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+ 0.3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+ 0.3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+ 0.3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+ 0.2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.04</a:t>
                      </a:r>
                      <a:endParaRPr lang="en-US" sz="1800" dirty="0"/>
                    </a:p>
                  </a:txBody>
                  <a:tcPr anchor="ctr"/>
                </a:tc>
              </a:tr>
              <a:tr h="73889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- 1.5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- 1.6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- 1.6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- 1.7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.06</a:t>
                      </a:r>
                      <a:endParaRPr lang="en-US" sz="1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8075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/>
          <a:lstStyle/>
          <a:p>
            <a:r>
              <a:rPr lang="en-US" dirty="0" err="1" smtClean="0"/>
              <a:t>Testlet</a:t>
            </a:r>
            <a:r>
              <a:rPr lang="en-US" dirty="0" smtClean="0"/>
              <a:t> Difficulty by Level</a:t>
            </a:r>
            <a:br>
              <a:rPr lang="en-US" dirty="0" smtClean="0"/>
            </a:br>
            <a:r>
              <a:rPr lang="en-US" sz="2400" dirty="0" err="1" smtClean="0"/>
              <a:t>Testlet</a:t>
            </a:r>
            <a:r>
              <a:rPr lang="en-US" sz="2400" dirty="0" smtClean="0"/>
              <a:t> difficulty </a:t>
            </a:r>
            <a:r>
              <a:rPr lang="en-US" sz="2400" dirty="0" smtClean="0"/>
              <a:t>within +/-.</a:t>
            </a:r>
            <a:r>
              <a:rPr lang="en-US" sz="2400" dirty="0" smtClean="0"/>
              <a:t>02 logits at each level</a:t>
            </a:r>
            <a:br>
              <a:rPr lang="en-US" sz="2400" dirty="0" smtClean="0"/>
            </a:br>
            <a:r>
              <a:rPr lang="en-US" sz="2400" dirty="0" smtClean="0"/>
              <a:t>Standard Error &lt; .06</a:t>
            </a:r>
            <a:br>
              <a:rPr lang="en-US" sz="2400" dirty="0" smtClean="0"/>
            </a:br>
            <a:r>
              <a:rPr lang="en-US" sz="2400" dirty="0" smtClean="0"/>
              <a:t>Vertical distance between clusters &gt; 1 logit</a:t>
            </a:r>
            <a:endParaRPr lang="en-US" sz="2400" dirty="0"/>
          </a:p>
        </p:txBody>
      </p:sp>
      <p:pic>
        <p:nvPicPr>
          <p:cNvPr id="911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743200"/>
            <a:ext cx="6638807" cy="338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6783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449762"/>
          </a:xfrm>
        </p:spPr>
        <p:txBody>
          <a:bodyPr/>
          <a:lstStyle/>
          <a:p>
            <a:r>
              <a:rPr lang="en-US" dirty="0" smtClean="0"/>
              <a:t>And how did the national test results compare to the results of the validated BAT test?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539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600" dirty="0" smtClean="0"/>
              <a:t>BAT and National </a:t>
            </a:r>
            <a:r>
              <a:rPr lang="en-US" altLang="en-US" sz="3600" b="1" dirty="0" smtClean="0"/>
              <a:t>Listening</a:t>
            </a:r>
            <a:r>
              <a:rPr lang="en-US" altLang="en-US" sz="3600" dirty="0" smtClean="0"/>
              <a:t> Scores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dirty="0" smtClean="0"/>
              <a:t>59% exact agreement of BAT and National Scores.</a:t>
            </a:r>
          </a:p>
          <a:p>
            <a:r>
              <a:rPr lang="en-US" altLang="en-US" dirty="0" smtClean="0"/>
              <a:t>But </a:t>
            </a:r>
            <a:r>
              <a:rPr lang="en-US" altLang="en-US" dirty="0" smtClean="0"/>
              <a:t>there was </a:t>
            </a:r>
            <a:r>
              <a:rPr lang="en-US" altLang="en-US" dirty="0" smtClean="0"/>
              <a:t>also disagreement.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34% disagreed by 1 level.</a:t>
            </a:r>
          </a:p>
          <a:p>
            <a:pPr lvl="1"/>
            <a:r>
              <a:rPr lang="en-US" altLang="en-US" dirty="0" smtClean="0"/>
              <a:t>  7% disagreed by 2 levels.</a:t>
            </a:r>
          </a:p>
          <a:p>
            <a:pPr lvl="1"/>
            <a:r>
              <a:rPr lang="en-US" altLang="en-US" dirty="0" smtClean="0"/>
              <a:t>Of the disagreement s, the National score was </a:t>
            </a:r>
            <a:r>
              <a:rPr lang="en-US" altLang="en-US" dirty="0" smtClean="0">
                <a:solidFill>
                  <a:srgbClr val="0066FF"/>
                </a:solidFill>
              </a:rPr>
              <a:t>HIGHER</a:t>
            </a:r>
            <a:r>
              <a:rPr lang="en-US" altLang="en-US" dirty="0" smtClean="0"/>
              <a:t> in 81% of the cases</a:t>
            </a:r>
            <a:r>
              <a:rPr lang="en-US" altLang="en-US" dirty="0" smtClean="0"/>
              <a:t>.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39872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600" dirty="0" smtClean="0"/>
              <a:t>BAT and National </a:t>
            </a:r>
            <a:r>
              <a:rPr lang="en-US" altLang="en-US" sz="3600" b="1" dirty="0" smtClean="0"/>
              <a:t>Speaking</a:t>
            </a:r>
            <a:r>
              <a:rPr lang="en-US" altLang="en-US" sz="3600" dirty="0" smtClean="0"/>
              <a:t> Scores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dirty="0" smtClean="0"/>
              <a:t>50% exact agreement of BAT and National Scores.</a:t>
            </a:r>
          </a:p>
          <a:p>
            <a:r>
              <a:rPr lang="en-US" altLang="en-US" dirty="0" smtClean="0"/>
              <a:t>But there </a:t>
            </a:r>
            <a:r>
              <a:rPr lang="en-US" altLang="en-US" dirty="0" smtClean="0"/>
              <a:t>was </a:t>
            </a:r>
            <a:r>
              <a:rPr lang="en-US" altLang="en-US" dirty="0" smtClean="0"/>
              <a:t>also disagreement.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45% disagreement by 1 level.</a:t>
            </a:r>
          </a:p>
          <a:p>
            <a:pPr lvl="1"/>
            <a:r>
              <a:rPr lang="en-US" altLang="en-US" dirty="0" smtClean="0"/>
              <a:t>  5% disagreement by 2 levels.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Of </a:t>
            </a:r>
            <a:r>
              <a:rPr lang="en-US" altLang="en-US" dirty="0" smtClean="0"/>
              <a:t>the disagreements, the National score was </a:t>
            </a:r>
            <a:r>
              <a:rPr lang="en-US" altLang="en-US" dirty="0" smtClean="0">
                <a:solidFill>
                  <a:srgbClr val="0066FF"/>
                </a:solidFill>
              </a:rPr>
              <a:t>HIGHER</a:t>
            </a:r>
            <a:r>
              <a:rPr lang="en-US" altLang="en-US" dirty="0" smtClean="0"/>
              <a:t> in 97% of the cases</a:t>
            </a:r>
            <a:r>
              <a:rPr lang="en-US" altLang="en-US" dirty="0" smtClean="0"/>
              <a:t>.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863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600" dirty="0" smtClean="0"/>
              <a:t>BAT and National </a:t>
            </a:r>
            <a:r>
              <a:rPr lang="en-US" altLang="en-US" sz="3600" b="1" dirty="0" smtClean="0"/>
              <a:t>Reading</a:t>
            </a:r>
            <a:r>
              <a:rPr lang="en-US" altLang="en-US" sz="3600" dirty="0" smtClean="0"/>
              <a:t> Scores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dirty="0" smtClean="0"/>
              <a:t>65% exact agreement of BAT and National Scores.</a:t>
            </a:r>
          </a:p>
          <a:p>
            <a:r>
              <a:rPr lang="en-US" altLang="en-US" dirty="0" smtClean="0"/>
              <a:t>When there was </a:t>
            </a:r>
            <a:r>
              <a:rPr lang="en-US" altLang="en-US" dirty="0" smtClean="0"/>
              <a:t>also disagreement.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33% disagreement by 1 level.</a:t>
            </a:r>
          </a:p>
          <a:p>
            <a:pPr lvl="1"/>
            <a:r>
              <a:rPr lang="en-US" altLang="en-US" dirty="0" smtClean="0"/>
              <a:t>  2% disagreement by 2 levels</a:t>
            </a:r>
            <a:r>
              <a:rPr lang="en-US" altLang="en-US" dirty="0" smtClean="0"/>
              <a:t>.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Of the disagreements, the National score was </a:t>
            </a:r>
            <a:r>
              <a:rPr lang="en-US" altLang="en-US" dirty="0" smtClean="0">
                <a:solidFill>
                  <a:srgbClr val="0066FF"/>
                </a:solidFill>
              </a:rPr>
              <a:t>HIGHER</a:t>
            </a:r>
            <a:r>
              <a:rPr lang="en-US" altLang="en-US" dirty="0" smtClean="0"/>
              <a:t> in 81% of the cases..</a:t>
            </a:r>
          </a:p>
        </p:txBody>
      </p:sp>
    </p:spTree>
    <p:extLst>
      <p:ext uri="{BB962C8B-B14F-4D97-AF65-F5344CB8AC3E}">
        <p14:creationId xmlns:p14="http://schemas.microsoft.com/office/powerpoint/2010/main" val="3660484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600" dirty="0" smtClean="0"/>
              <a:t>BAT and National </a:t>
            </a:r>
            <a:r>
              <a:rPr lang="en-US" altLang="en-US" sz="3600" b="1" dirty="0" smtClean="0"/>
              <a:t>Writing</a:t>
            </a:r>
            <a:r>
              <a:rPr lang="en-US" altLang="en-US" sz="3600" dirty="0" smtClean="0"/>
              <a:t> Scores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dirty="0" smtClean="0"/>
              <a:t>47% exact agreement of BAT and National Scores.</a:t>
            </a:r>
          </a:p>
          <a:p>
            <a:r>
              <a:rPr lang="en-US" altLang="en-US" dirty="0" smtClean="0"/>
              <a:t>When there was </a:t>
            </a:r>
            <a:r>
              <a:rPr lang="en-US" altLang="en-US" dirty="0" smtClean="0"/>
              <a:t>also disagreement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43% disagreement by 1 level.</a:t>
            </a:r>
          </a:p>
          <a:p>
            <a:pPr lvl="1"/>
            <a:r>
              <a:rPr lang="en-US" altLang="en-US" dirty="0" smtClean="0"/>
              <a:t>10% disagreement by 2 levels. (1/3 and 2/4)</a:t>
            </a:r>
          </a:p>
          <a:p>
            <a:pPr lvl="1"/>
            <a:r>
              <a:rPr lang="en-US" altLang="en-US" dirty="0" smtClean="0"/>
              <a:t>Of the disagreements, the National score was </a:t>
            </a:r>
            <a:r>
              <a:rPr lang="en-US" altLang="en-US" dirty="0" smtClean="0">
                <a:solidFill>
                  <a:srgbClr val="0066FF"/>
                </a:solidFill>
              </a:rPr>
              <a:t>HIGHER</a:t>
            </a:r>
            <a:r>
              <a:rPr lang="en-US" altLang="en-US" dirty="0" smtClean="0"/>
              <a:t> in 98% of the cases..</a:t>
            </a:r>
          </a:p>
        </p:txBody>
      </p:sp>
    </p:spTree>
    <p:extLst>
      <p:ext uri="{BB962C8B-B14F-4D97-AF65-F5344CB8AC3E}">
        <p14:creationId xmlns:p14="http://schemas.microsoft.com/office/powerpoint/2010/main" val="3660484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sz="4000" b="1" dirty="0" smtClean="0"/>
              <a:t>Overall Observations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en-US" dirty="0" smtClean="0"/>
              <a:t>The national test results were within 1 level of the BAT results 90% to 98% of the time.</a:t>
            </a:r>
          </a:p>
          <a:p>
            <a:r>
              <a:rPr lang="en-US" dirty="0" smtClean="0"/>
              <a:t>But they matched the BAT results exactly only 47% to 65% of the time.</a:t>
            </a:r>
          </a:p>
          <a:p>
            <a:r>
              <a:rPr lang="en-US" dirty="0" smtClean="0"/>
              <a:t>The general trend was that the non-matching national ratings were higher.</a:t>
            </a:r>
          </a:p>
          <a:p>
            <a:r>
              <a:rPr lang="en-US" b="1" dirty="0" smtClean="0"/>
              <a:t>How can we improve these numbers?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973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524000"/>
          </a:xfrm>
        </p:spPr>
        <p:txBody>
          <a:bodyPr/>
          <a:lstStyle/>
          <a:p>
            <a:r>
              <a:rPr lang="en-US" sz="2700" dirty="0" smtClean="0"/>
              <a:t>Norm-Referenced (NR) or Criterion-Referenced (NR)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dirty="0" smtClean="0"/>
              <a:t>Does it make a difference?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38600"/>
          </a:xfrm>
        </p:spPr>
        <p:txBody>
          <a:bodyPr/>
          <a:lstStyle/>
          <a:p>
            <a:r>
              <a:rPr lang="en-US" dirty="0" smtClean="0"/>
              <a:t>The classic distinction </a:t>
            </a:r>
            <a:r>
              <a:rPr lang="en-US" dirty="0" smtClean="0"/>
              <a:t>made between </a:t>
            </a:r>
            <a:r>
              <a:rPr lang="en-US" dirty="0" smtClean="0"/>
              <a:t>CR and NR has focused on why the test is given.</a:t>
            </a:r>
          </a:p>
          <a:p>
            <a:pPr lvl="1"/>
            <a:r>
              <a:rPr lang="en-US" dirty="0" smtClean="0"/>
              <a:t>Norm-Referenced tests compare people with each other.</a:t>
            </a:r>
          </a:p>
          <a:p>
            <a:pPr lvl="1"/>
            <a:r>
              <a:rPr lang="en-US" dirty="0" smtClean="0"/>
              <a:t>Criterion-Referenced tests compare each person against a criterion or standard.</a:t>
            </a:r>
            <a:endParaRPr lang="en-US" dirty="0"/>
          </a:p>
          <a:p>
            <a:r>
              <a:rPr lang="en-US" dirty="0" smtClean="0"/>
              <a:t>But there are other differences as well!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6820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534400" cy="1554162"/>
          </a:xfrm>
        </p:spPr>
        <p:txBody>
          <a:bodyPr>
            <a:noAutofit/>
          </a:bodyPr>
          <a:lstStyle/>
          <a:p>
            <a:r>
              <a:rPr lang="en-US" sz="4000" dirty="0"/>
              <a:t>Was there a slip </a:t>
            </a:r>
            <a:r>
              <a:rPr lang="en-US" sz="4000" dirty="0" smtClean="0"/>
              <a:t>at the </a:t>
            </a:r>
            <a:br>
              <a:rPr lang="en-US" sz="4000" dirty="0" smtClean="0"/>
            </a:br>
            <a:r>
              <a:rPr lang="en-US" sz="4000" dirty="0" smtClean="0"/>
              <a:t>construct stage?</a:t>
            </a:r>
            <a:endParaRPr lang="en-US" sz="400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836448552"/>
              </p:ext>
            </p:extLst>
          </p:nvPr>
        </p:nvGraphicFramePr>
        <p:xfrm>
          <a:off x="1143000" y="2133600"/>
          <a:ext cx="67818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5411941" y="2277070"/>
            <a:ext cx="6078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?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0599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066800"/>
          </a:xfrm>
        </p:spPr>
        <p:txBody>
          <a:bodyPr/>
          <a:lstStyle/>
          <a:p>
            <a:r>
              <a:rPr lang="en-US" altLang="en-US" sz="3600" b="1" dirty="0" smtClean="0"/>
              <a:t>STANAG 6001 Construct Definition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334000"/>
          </a:xfrm>
        </p:spPr>
        <p:txBody>
          <a:bodyPr/>
          <a:lstStyle/>
          <a:p>
            <a:r>
              <a:rPr lang="en-US" altLang="en-US" u="sng" dirty="0" smtClean="0"/>
              <a:t>Every</a:t>
            </a:r>
            <a:r>
              <a:rPr lang="en-US" altLang="en-US" dirty="0" smtClean="0"/>
              <a:t> base STANAG 6001 level description has 3 components:</a:t>
            </a:r>
          </a:p>
          <a:p>
            <a:pPr lvl="1"/>
            <a:r>
              <a:rPr lang="en-US" altLang="en-US" b="1" dirty="0" smtClean="0"/>
              <a:t>Tasks </a:t>
            </a:r>
            <a:r>
              <a:rPr lang="en-US" altLang="en-US" dirty="0"/>
              <a:t>(</a:t>
            </a:r>
            <a:r>
              <a:rPr lang="en-US" altLang="en-US" dirty="0" smtClean="0"/>
              <a:t>Communication Functions)</a:t>
            </a:r>
            <a:endParaRPr lang="en-US" altLang="en-US" dirty="0"/>
          </a:p>
          <a:p>
            <a:pPr lvl="1"/>
            <a:r>
              <a:rPr lang="en-US" altLang="en-US" b="1" dirty="0" smtClean="0"/>
              <a:t>Context </a:t>
            </a:r>
            <a:r>
              <a:rPr lang="en-US" altLang="en-US" dirty="0" smtClean="0"/>
              <a:t>(Content/Topics)</a:t>
            </a:r>
          </a:p>
          <a:p>
            <a:pPr lvl="1"/>
            <a:r>
              <a:rPr lang="en-US" altLang="en-US" b="1" dirty="0" smtClean="0"/>
              <a:t>Accuracy</a:t>
            </a:r>
            <a:r>
              <a:rPr lang="en-US" altLang="en-US" dirty="0" smtClean="0"/>
              <a:t> (Precision expectations)</a:t>
            </a:r>
          </a:p>
          <a:p>
            <a:r>
              <a:rPr lang="en-US" altLang="en-US" dirty="0" smtClean="0"/>
              <a:t>At every base level, each of these components is different from the descriptions at the other levels.</a:t>
            </a:r>
          </a:p>
          <a:p>
            <a:r>
              <a:rPr lang="en-US" altLang="en-US" dirty="0" smtClean="0"/>
              <a:t>The levels are not a single “scale”, but a </a:t>
            </a:r>
            <a:r>
              <a:rPr lang="en-US" altLang="en-US" u="sng" dirty="0" smtClean="0"/>
              <a:t>hierarchy of Criterion-Referenced abilities</a:t>
            </a:r>
            <a:r>
              <a:rPr lang="en-US" altLang="en-US" dirty="0" smtClean="0"/>
              <a:t>.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959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Text Box 2"/>
          <p:cNvSpPr txBox="1">
            <a:spLocks noChangeArrowheads="1"/>
          </p:cNvSpPr>
          <p:nvPr/>
        </p:nvSpPr>
        <p:spPr bwMode="auto">
          <a:xfrm>
            <a:off x="228600" y="0"/>
            <a:ext cx="8686800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endParaRPr lang="en-US" altLang="en-US" b="1" i="0" dirty="0">
              <a:latin typeface="Calibri" pitchFamily="34" charset="0"/>
            </a:endParaRPr>
          </a:p>
          <a:p>
            <a:pPr algn="ctr"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altLang="en-US" sz="2800" b="1" i="0" dirty="0">
                <a:latin typeface="Calibri" pitchFamily="34" charset="0"/>
              </a:rPr>
              <a:t>High-Level Language Learning Requires Far-Transfer</a:t>
            </a:r>
          </a:p>
          <a:p>
            <a:pPr algn="ctr" eaLnBrk="0" hangingPunct="0">
              <a:lnSpc>
                <a:spcPct val="75000"/>
              </a:lnSpc>
              <a:spcBef>
                <a:spcPct val="50000"/>
              </a:spcBef>
            </a:pPr>
            <a:r>
              <a:rPr lang="en-US" altLang="en-US" sz="1600" b="1" i="0" dirty="0">
                <a:latin typeface="Calibri" pitchFamily="34" charset="0"/>
              </a:rPr>
              <a:t>A Proficiency Summary with General Text Characteristics and Learning Types </a:t>
            </a:r>
          </a:p>
          <a:p>
            <a:pPr algn="ctr" eaLnBrk="0" hangingPunct="0">
              <a:lnSpc>
                <a:spcPct val="75000"/>
              </a:lnSpc>
              <a:spcBef>
                <a:spcPct val="50000"/>
              </a:spcBef>
            </a:pPr>
            <a:r>
              <a:rPr lang="en-US" altLang="en-US" sz="1600" b="1" i="0" dirty="0">
                <a:latin typeface="Calibri" pitchFamily="34" charset="0"/>
              </a:rPr>
              <a:t>(</a:t>
            </a:r>
            <a:r>
              <a:rPr lang="en-US" altLang="en-US" sz="1600" b="1" i="0" dirty="0">
                <a:solidFill>
                  <a:srgbClr val="00B050"/>
                </a:solidFill>
                <a:latin typeface="Calibri" pitchFamily="34" charset="0"/>
              </a:rPr>
              <a:t>Green = Far Transfer</a:t>
            </a:r>
            <a:r>
              <a:rPr lang="en-US" altLang="en-US" sz="1600" b="1" i="0" dirty="0">
                <a:latin typeface="Calibri" pitchFamily="34" charset="0"/>
              </a:rPr>
              <a:t>,</a:t>
            </a:r>
            <a:r>
              <a:rPr lang="en-US" altLang="en-US" sz="1600" b="1" i="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altLang="en-US" sz="1600" b="1" i="0" dirty="0">
                <a:solidFill>
                  <a:srgbClr val="0070C0"/>
                </a:solidFill>
                <a:latin typeface="Calibri" pitchFamily="34" charset="0"/>
              </a:rPr>
              <a:t>Blue = Near Transfer</a:t>
            </a:r>
            <a:r>
              <a:rPr lang="en-US" altLang="en-US" sz="1600" b="1" i="0" dirty="0">
                <a:latin typeface="Calibri" pitchFamily="34" charset="0"/>
              </a:rPr>
              <a:t>,</a:t>
            </a:r>
            <a:r>
              <a:rPr lang="en-US" altLang="en-US" sz="1600" b="1" i="0" dirty="0">
                <a:solidFill>
                  <a:srgbClr val="FF0000"/>
                </a:solidFill>
                <a:latin typeface="Calibri" pitchFamily="34" charset="0"/>
              </a:rPr>
              <a:t> Red = </a:t>
            </a:r>
            <a:r>
              <a:rPr lang="en-US" altLang="en-US" sz="1600" b="1" i="0" dirty="0" smtClean="0">
                <a:solidFill>
                  <a:srgbClr val="FF0000"/>
                </a:solidFill>
                <a:latin typeface="Calibri" pitchFamily="34" charset="0"/>
              </a:rPr>
              <a:t>Direct Application</a:t>
            </a:r>
            <a:r>
              <a:rPr lang="en-US" altLang="en-US" sz="1600" b="1" i="0" dirty="0" smtClean="0">
                <a:latin typeface="Calibri" pitchFamily="34" charset="0"/>
              </a:rPr>
              <a:t>)</a:t>
            </a:r>
            <a:endParaRPr lang="en-US" altLang="en-US" sz="1600" b="1" i="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87395" name="Rectangle 3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sz="1800" i="0">
              <a:latin typeface="Calibri" pitchFamily="34" charset="0"/>
            </a:endParaRPr>
          </a:p>
        </p:txBody>
      </p:sp>
      <p:sp>
        <p:nvSpPr>
          <p:cNvPr id="187396" name="Line 4"/>
          <p:cNvSpPr>
            <a:spLocks noChangeShapeType="1"/>
          </p:cNvSpPr>
          <p:nvPr/>
        </p:nvSpPr>
        <p:spPr bwMode="auto">
          <a:xfrm>
            <a:off x="228600" y="23622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397" name="Line 5"/>
          <p:cNvSpPr>
            <a:spLocks noChangeShapeType="1"/>
          </p:cNvSpPr>
          <p:nvPr/>
        </p:nvSpPr>
        <p:spPr bwMode="auto">
          <a:xfrm>
            <a:off x="1066800" y="16764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398" name="Line 6"/>
          <p:cNvSpPr>
            <a:spLocks noChangeShapeType="1"/>
          </p:cNvSpPr>
          <p:nvPr/>
        </p:nvSpPr>
        <p:spPr bwMode="auto">
          <a:xfrm>
            <a:off x="6934200" y="16764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399" name="Line 7"/>
          <p:cNvSpPr>
            <a:spLocks noChangeShapeType="1"/>
          </p:cNvSpPr>
          <p:nvPr/>
        </p:nvSpPr>
        <p:spPr bwMode="auto">
          <a:xfrm>
            <a:off x="4648200" y="16764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00" name="Text Box 8"/>
          <p:cNvSpPr txBox="1">
            <a:spLocks noChangeArrowheads="1"/>
          </p:cNvSpPr>
          <p:nvPr/>
        </p:nvSpPr>
        <p:spPr bwMode="auto">
          <a:xfrm>
            <a:off x="304800" y="2574925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2000" b="1" i="0">
                <a:latin typeface="Calibri" pitchFamily="34" charset="0"/>
              </a:rPr>
              <a:t>5</a:t>
            </a:r>
            <a:endParaRPr lang="en-US" altLang="en-US" sz="3200" b="1" i="0">
              <a:solidFill>
                <a:srgbClr val="FFCC00"/>
              </a:solidFill>
              <a:latin typeface="Calibri" pitchFamily="34" charset="0"/>
            </a:endParaRPr>
          </a:p>
        </p:txBody>
      </p:sp>
      <p:sp>
        <p:nvSpPr>
          <p:cNvPr id="187401" name="Text Box 9"/>
          <p:cNvSpPr txBox="1">
            <a:spLocks noChangeArrowheads="1"/>
          </p:cNvSpPr>
          <p:nvPr/>
        </p:nvSpPr>
        <p:spPr bwMode="auto">
          <a:xfrm>
            <a:off x="228600" y="18288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800" b="1" i="0">
                <a:latin typeface="Calibri" pitchFamily="34" charset="0"/>
              </a:rPr>
              <a:t>LEVEL</a:t>
            </a:r>
            <a:endParaRPr lang="en-US" altLang="en-US" sz="1800" b="1" i="0">
              <a:solidFill>
                <a:srgbClr val="FFCC00"/>
              </a:solidFill>
              <a:latin typeface="Calibri" pitchFamily="34" charset="0"/>
            </a:endParaRPr>
          </a:p>
        </p:txBody>
      </p:sp>
      <p:sp>
        <p:nvSpPr>
          <p:cNvPr id="187402" name="Text Box 10"/>
          <p:cNvSpPr txBox="1">
            <a:spLocks noChangeArrowheads="1"/>
          </p:cNvSpPr>
          <p:nvPr/>
        </p:nvSpPr>
        <p:spPr bwMode="auto">
          <a:xfrm>
            <a:off x="1676400" y="1828800"/>
            <a:ext cx="2667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800" b="1" i="0">
                <a:latin typeface="Calibri" pitchFamily="34" charset="0"/>
              </a:rPr>
              <a:t>FUNCTION/TASKS</a:t>
            </a:r>
            <a:endParaRPr lang="en-US" altLang="en-US" sz="1800" b="1" i="0">
              <a:solidFill>
                <a:srgbClr val="FFCC00"/>
              </a:solidFill>
              <a:latin typeface="Calibri" pitchFamily="34" charset="0"/>
            </a:endParaRPr>
          </a:p>
        </p:txBody>
      </p:sp>
      <p:sp>
        <p:nvSpPr>
          <p:cNvPr id="187403" name="Text Box 11"/>
          <p:cNvSpPr txBox="1">
            <a:spLocks noChangeArrowheads="1"/>
          </p:cNvSpPr>
          <p:nvPr/>
        </p:nvSpPr>
        <p:spPr bwMode="auto">
          <a:xfrm>
            <a:off x="4648200" y="1828800"/>
            <a:ext cx="2590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800" b="1" i="0">
                <a:latin typeface="Calibri" pitchFamily="34" charset="0"/>
              </a:rPr>
              <a:t>CONTEXT/TOPICS</a:t>
            </a:r>
            <a:endParaRPr lang="en-US" altLang="en-US" sz="1800" b="1" i="0">
              <a:solidFill>
                <a:srgbClr val="FFCC00"/>
              </a:solidFill>
              <a:latin typeface="Calibri" pitchFamily="34" charset="0"/>
            </a:endParaRPr>
          </a:p>
        </p:txBody>
      </p:sp>
      <p:sp>
        <p:nvSpPr>
          <p:cNvPr id="187404" name="Text Box 12"/>
          <p:cNvSpPr txBox="1">
            <a:spLocks noChangeArrowheads="1"/>
          </p:cNvSpPr>
          <p:nvPr/>
        </p:nvSpPr>
        <p:spPr bwMode="auto">
          <a:xfrm>
            <a:off x="7086600" y="1828800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800" b="1" i="0">
                <a:latin typeface="Calibri" pitchFamily="34" charset="0"/>
              </a:rPr>
              <a:t>ACCURACY</a:t>
            </a:r>
            <a:endParaRPr lang="en-US" altLang="en-US" sz="1800" b="1" i="0">
              <a:solidFill>
                <a:srgbClr val="FFCC00"/>
              </a:solidFill>
              <a:latin typeface="Calibri" pitchFamily="34" charset="0"/>
            </a:endParaRPr>
          </a:p>
        </p:txBody>
      </p:sp>
      <p:sp>
        <p:nvSpPr>
          <p:cNvPr id="187405" name="Text Box 13"/>
          <p:cNvSpPr txBox="1">
            <a:spLocks noChangeArrowheads="1"/>
          </p:cNvSpPr>
          <p:nvPr/>
        </p:nvSpPr>
        <p:spPr bwMode="auto">
          <a:xfrm>
            <a:off x="304800" y="3260725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2000" b="1" i="0" dirty="0" smtClean="0">
                <a:latin typeface="Calibri" pitchFamily="34" charset="0"/>
              </a:rPr>
              <a:t>4</a:t>
            </a:r>
            <a:endParaRPr lang="en-US" altLang="en-US" sz="3200" b="1" i="0" dirty="0">
              <a:solidFill>
                <a:srgbClr val="FFCC00"/>
              </a:solidFill>
              <a:latin typeface="Calibri" pitchFamily="34" charset="0"/>
            </a:endParaRPr>
          </a:p>
        </p:txBody>
      </p:sp>
      <p:sp>
        <p:nvSpPr>
          <p:cNvPr id="187406" name="Text Box 14"/>
          <p:cNvSpPr txBox="1">
            <a:spLocks noChangeArrowheads="1"/>
          </p:cNvSpPr>
          <p:nvPr/>
        </p:nvSpPr>
        <p:spPr bwMode="auto">
          <a:xfrm>
            <a:off x="304800" y="4098925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2000" b="1" i="0" dirty="0" smtClean="0">
                <a:latin typeface="Calibri" pitchFamily="34" charset="0"/>
              </a:rPr>
              <a:t>3</a:t>
            </a:r>
            <a:endParaRPr lang="en-US" altLang="en-US" sz="2000" b="1" i="0" dirty="0">
              <a:solidFill>
                <a:srgbClr val="FFCC00"/>
              </a:solidFill>
              <a:latin typeface="Calibri" pitchFamily="34" charset="0"/>
            </a:endParaRPr>
          </a:p>
        </p:txBody>
      </p:sp>
      <p:sp>
        <p:nvSpPr>
          <p:cNvPr id="187407" name="Rectangle 15"/>
          <p:cNvSpPr>
            <a:spLocks noChangeArrowheads="1"/>
          </p:cNvSpPr>
          <p:nvPr/>
        </p:nvSpPr>
        <p:spPr bwMode="auto">
          <a:xfrm>
            <a:off x="304800" y="4854575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altLang="en-US" sz="2000" b="1" i="0" dirty="0" smtClean="0">
                <a:latin typeface="Calibri" pitchFamily="34" charset="0"/>
              </a:rPr>
              <a:t>2</a:t>
            </a:r>
            <a:endParaRPr lang="en-US" altLang="en-US" sz="2000" b="1" i="0" dirty="0">
              <a:latin typeface="Calibri" pitchFamily="34" charset="0"/>
            </a:endParaRPr>
          </a:p>
        </p:txBody>
      </p:sp>
      <p:sp>
        <p:nvSpPr>
          <p:cNvPr id="187408" name="Rectangle 16"/>
          <p:cNvSpPr>
            <a:spLocks noChangeArrowheads="1"/>
          </p:cNvSpPr>
          <p:nvPr/>
        </p:nvSpPr>
        <p:spPr bwMode="auto">
          <a:xfrm>
            <a:off x="228600" y="5616575"/>
            <a:ext cx="7953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altLang="en-US" sz="2000" b="1" i="0" dirty="0" smtClean="0">
                <a:latin typeface="Calibri" pitchFamily="34" charset="0"/>
              </a:rPr>
              <a:t>1</a:t>
            </a:r>
            <a:endParaRPr lang="en-US" altLang="en-US" sz="2000" b="1" i="0" dirty="0">
              <a:solidFill>
                <a:srgbClr val="FFCC00"/>
              </a:solidFill>
              <a:latin typeface="Calibri" pitchFamily="34" charset="0"/>
            </a:endParaRPr>
          </a:p>
        </p:txBody>
      </p:sp>
      <p:sp>
        <p:nvSpPr>
          <p:cNvPr id="187409" name="Rectangle 17"/>
          <p:cNvSpPr>
            <a:spLocks noChangeArrowheads="1"/>
          </p:cNvSpPr>
          <p:nvPr/>
        </p:nvSpPr>
        <p:spPr bwMode="auto">
          <a:xfrm>
            <a:off x="228600" y="6148388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altLang="en-US" sz="2000" b="1" i="0" dirty="0" smtClean="0">
                <a:latin typeface="Calibri" pitchFamily="34" charset="0"/>
              </a:rPr>
              <a:t>0</a:t>
            </a:r>
            <a:endParaRPr lang="en-US" altLang="en-US" sz="2000" b="1" i="0" dirty="0">
              <a:solidFill>
                <a:srgbClr val="FFCC00"/>
              </a:solidFill>
              <a:latin typeface="Calibri" pitchFamily="34" charset="0"/>
            </a:endParaRPr>
          </a:p>
        </p:txBody>
      </p:sp>
      <p:sp>
        <p:nvSpPr>
          <p:cNvPr id="187410" name="Text Box 18"/>
          <p:cNvSpPr txBox="1">
            <a:spLocks noChangeArrowheads="1"/>
          </p:cNvSpPr>
          <p:nvPr/>
        </p:nvSpPr>
        <p:spPr bwMode="auto">
          <a:xfrm>
            <a:off x="1143000" y="2406650"/>
            <a:ext cx="3276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1800" b="1" i="0">
                <a:latin typeface="Calibri" pitchFamily="34" charset="0"/>
              </a:rPr>
              <a:t>All expected of an educated NS </a:t>
            </a:r>
            <a:r>
              <a:rPr lang="en-US" altLang="en-US" sz="1800" b="1" i="0">
                <a:solidFill>
                  <a:srgbClr val="00B050"/>
                </a:solidFill>
                <a:latin typeface="Calibri" pitchFamily="34" charset="0"/>
              </a:rPr>
              <a:t>[Books]</a:t>
            </a:r>
          </a:p>
        </p:txBody>
      </p:sp>
      <p:sp>
        <p:nvSpPr>
          <p:cNvPr id="187411" name="Text Box 19"/>
          <p:cNvSpPr txBox="1">
            <a:spLocks noChangeArrowheads="1"/>
          </p:cNvSpPr>
          <p:nvPr/>
        </p:nvSpPr>
        <p:spPr bwMode="auto">
          <a:xfrm>
            <a:off x="4953000" y="25146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800" b="1" i="0">
                <a:latin typeface="Calibri" pitchFamily="34" charset="0"/>
              </a:rPr>
              <a:t>All subjects</a:t>
            </a:r>
            <a:endParaRPr lang="en-US" altLang="en-US" sz="2000" b="1" i="0">
              <a:solidFill>
                <a:srgbClr val="FFCC00"/>
              </a:solidFill>
              <a:latin typeface="Calibri" pitchFamily="34" charset="0"/>
            </a:endParaRPr>
          </a:p>
        </p:txBody>
      </p:sp>
      <p:sp>
        <p:nvSpPr>
          <p:cNvPr id="187412" name="Text Box 20"/>
          <p:cNvSpPr txBox="1">
            <a:spLocks noChangeArrowheads="1"/>
          </p:cNvSpPr>
          <p:nvPr/>
        </p:nvSpPr>
        <p:spPr bwMode="auto">
          <a:xfrm>
            <a:off x="6858000" y="240665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1800" b="1" i="0">
                <a:latin typeface="Calibri" pitchFamily="34" charset="0"/>
              </a:rPr>
              <a:t>Accepted as an educated NS</a:t>
            </a:r>
            <a:endParaRPr lang="en-US" altLang="en-US" sz="2000" b="1" i="0">
              <a:solidFill>
                <a:srgbClr val="FFCC00"/>
              </a:solidFill>
              <a:latin typeface="Calibri" pitchFamily="34" charset="0"/>
            </a:endParaRPr>
          </a:p>
        </p:txBody>
      </p:sp>
      <p:sp>
        <p:nvSpPr>
          <p:cNvPr id="187413" name="Text Box 21"/>
          <p:cNvSpPr txBox="1">
            <a:spLocks noChangeArrowheads="1"/>
          </p:cNvSpPr>
          <p:nvPr/>
        </p:nvSpPr>
        <p:spPr bwMode="auto">
          <a:xfrm>
            <a:off x="990600" y="3124200"/>
            <a:ext cx="3657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1800" b="1" i="0">
                <a:latin typeface="Calibri" pitchFamily="34" charset="0"/>
              </a:rPr>
              <a:t>Tailor language, counsel, motivate, persuade, negotiate </a:t>
            </a:r>
            <a:r>
              <a:rPr lang="en-US" altLang="en-US" sz="1800" b="1" i="0">
                <a:solidFill>
                  <a:srgbClr val="00B050"/>
                </a:solidFill>
                <a:latin typeface="Calibri" pitchFamily="34" charset="0"/>
              </a:rPr>
              <a:t>[Chapters]</a:t>
            </a:r>
          </a:p>
        </p:txBody>
      </p:sp>
      <p:sp>
        <p:nvSpPr>
          <p:cNvPr id="187414" name="Text Box 22"/>
          <p:cNvSpPr txBox="1">
            <a:spLocks noChangeArrowheads="1"/>
          </p:cNvSpPr>
          <p:nvPr/>
        </p:nvSpPr>
        <p:spPr bwMode="auto">
          <a:xfrm>
            <a:off x="4724400" y="312420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1800" b="1" i="0">
                <a:latin typeface="Calibri" pitchFamily="34" charset="0"/>
              </a:rPr>
              <a:t>Wide range of professional needs</a:t>
            </a:r>
            <a:endParaRPr lang="en-US" altLang="en-US" sz="2000" b="1" i="0">
              <a:solidFill>
                <a:srgbClr val="FFCC00"/>
              </a:solidFill>
              <a:latin typeface="Calibri" pitchFamily="34" charset="0"/>
            </a:endParaRPr>
          </a:p>
        </p:txBody>
      </p:sp>
      <p:sp>
        <p:nvSpPr>
          <p:cNvPr id="187415" name="Text Box 23"/>
          <p:cNvSpPr txBox="1">
            <a:spLocks noChangeArrowheads="1"/>
          </p:cNvSpPr>
          <p:nvPr/>
        </p:nvSpPr>
        <p:spPr bwMode="auto">
          <a:xfrm>
            <a:off x="6781800" y="312420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1800" b="1" i="0">
                <a:latin typeface="Calibri" pitchFamily="34" charset="0"/>
              </a:rPr>
              <a:t>Extensive, precise, and appropriate</a:t>
            </a:r>
            <a:endParaRPr lang="en-US" altLang="en-US" sz="2000" b="1" i="0">
              <a:solidFill>
                <a:srgbClr val="FFCC00"/>
              </a:solidFill>
              <a:latin typeface="Calibri" pitchFamily="34" charset="0"/>
            </a:endParaRPr>
          </a:p>
        </p:txBody>
      </p:sp>
      <p:sp>
        <p:nvSpPr>
          <p:cNvPr id="187416" name="Text Box 24"/>
          <p:cNvSpPr txBox="1">
            <a:spLocks noChangeArrowheads="1"/>
          </p:cNvSpPr>
          <p:nvPr/>
        </p:nvSpPr>
        <p:spPr bwMode="auto">
          <a:xfrm>
            <a:off x="990600" y="3810000"/>
            <a:ext cx="37338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1800" b="1" i="0">
                <a:latin typeface="Calibri" pitchFamily="34" charset="0"/>
              </a:rPr>
              <a:t>Support opinions, hypothesize, explain, deal with unfamiliar topics </a:t>
            </a:r>
            <a:r>
              <a:rPr lang="en-US" altLang="en-US" sz="1800" b="1" i="0">
                <a:solidFill>
                  <a:srgbClr val="00B050"/>
                </a:solidFill>
                <a:latin typeface="Calibri" pitchFamily="34" charset="0"/>
              </a:rPr>
              <a:t>[Multiple pages]</a:t>
            </a:r>
          </a:p>
        </p:txBody>
      </p:sp>
      <p:sp>
        <p:nvSpPr>
          <p:cNvPr id="187417" name="Line 25"/>
          <p:cNvSpPr>
            <a:spLocks noChangeShapeType="1"/>
          </p:cNvSpPr>
          <p:nvPr/>
        </p:nvSpPr>
        <p:spPr bwMode="auto">
          <a:xfrm>
            <a:off x="228600" y="31242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18" name="Line 26"/>
          <p:cNvSpPr>
            <a:spLocks noChangeShapeType="1"/>
          </p:cNvSpPr>
          <p:nvPr/>
        </p:nvSpPr>
        <p:spPr bwMode="auto">
          <a:xfrm>
            <a:off x="228600" y="47244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19" name="Line 27"/>
          <p:cNvSpPr>
            <a:spLocks noChangeShapeType="1"/>
          </p:cNvSpPr>
          <p:nvPr/>
        </p:nvSpPr>
        <p:spPr bwMode="auto">
          <a:xfrm>
            <a:off x="228600" y="61722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20" name="Line 28"/>
          <p:cNvSpPr>
            <a:spLocks noChangeShapeType="1"/>
          </p:cNvSpPr>
          <p:nvPr/>
        </p:nvSpPr>
        <p:spPr bwMode="auto">
          <a:xfrm>
            <a:off x="228600" y="38100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21" name="Text Box 29"/>
          <p:cNvSpPr txBox="1">
            <a:spLocks noChangeArrowheads="1"/>
          </p:cNvSpPr>
          <p:nvPr/>
        </p:nvSpPr>
        <p:spPr bwMode="auto">
          <a:xfrm>
            <a:off x="4724400" y="3854450"/>
            <a:ext cx="220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1800" b="1" i="0">
                <a:latin typeface="Calibri" pitchFamily="34" charset="0"/>
              </a:rPr>
              <a:t>Practical, abstract, special interests</a:t>
            </a:r>
            <a:endParaRPr lang="en-US" altLang="en-US" sz="1800" b="1" i="0">
              <a:solidFill>
                <a:srgbClr val="FFCC00"/>
              </a:solidFill>
              <a:latin typeface="Calibri" pitchFamily="34" charset="0"/>
            </a:endParaRPr>
          </a:p>
        </p:txBody>
      </p:sp>
      <p:sp>
        <p:nvSpPr>
          <p:cNvPr id="187422" name="Text Box 30"/>
          <p:cNvSpPr txBox="1">
            <a:spLocks noChangeArrowheads="1"/>
          </p:cNvSpPr>
          <p:nvPr/>
        </p:nvSpPr>
        <p:spPr bwMode="auto">
          <a:xfrm>
            <a:off x="1066800" y="4814888"/>
            <a:ext cx="3505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800" b="1" i="0">
                <a:latin typeface="Calibri" pitchFamily="34" charset="0"/>
              </a:rPr>
              <a:t>Narrate, describe, give directions </a:t>
            </a:r>
            <a:r>
              <a:rPr lang="en-US" altLang="en-US" sz="1800" b="1" i="0">
                <a:solidFill>
                  <a:srgbClr val="00B050"/>
                </a:solidFill>
                <a:latin typeface="Calibri" pitchFamily="34" charset="0"/>
              </a:rPr>
              <a:t>[Multiple paragraphs]</a:t>
            </a:r>
          </a:p>
        </p:txBody>
      </p:sp>
      <p:sp>
        <p:nvSpPr>
          <p:cNvPr id="187423" name="Text Box 31"/>
          <p:cNvSpPr txBox="1">
            <a:spLocks noChangeArrowheads="1"/>
          </p:cNvSpPr>
          <p:nvPr/>
        </p:nvSpPr>
        <p:spPr bwMode="auto">
          <a:xfrm>
            <a:off x="4724400" y="4768850"/>
            <a:ext cx="1981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1800" b="1" i="0">
                <a:latin typeface="Calibri" pitchFamily="34" charset="0"/>
              </a:rPr>
              <a:t>Concrete, real-world, factual</a:t>
            </a:r>
            <a:endParaRPr lang="en-US" altLang="en-US" sz="1800" b="1" i="0">
              <a:solidFill>
                <a:srgbClr val="FFCC00"/>
              </a:solidFill>
              <a:latin typeface="Calibri" pitchFamily="34" charset="0"/>
            </a:endParaRPr>
          </a:p>
        </p:txBody>
      </p:sp>
      <p:sp>
        <p:nvSpPr>
          <p:cNvPr id="187424" name="Text Box 32"/>
          <p:cNvSpPr txBox="1">
            <a:spLocks noChangeArrowheads="1"/>
          </p:cNvSpPr>
          <p:nvPr/>
        </p:nvSpPr>
        <p:spPr bwMode="auto">
          <a:xfrm>
            <a:off x="6858000" y="4775200"/>
            <a:ext cx="20574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>
              <a:lnSpc>
                <a:spcPct val="75000"/>
              </a:lnSpc>
              <a:spcBef>
                <a:spcPct val="50000"/>
              </a:spcBef>
            </a:pPr>
            <a:r>
              <a:rPr lang="en-US" altLang="en-US" sz="1800" b="1" i="0">
                <a:latin typeface="Calibri" pitchFamily="34" charset="0"/>
              </a:rPr>
              <a:t>Intelligible even if not used to dealing with non-NS</a:t>
            </a:r>
            <a:endParaRPr lang="en-US" altLang="en-US" sz="1800" b="1" i="0">
              <a:solidFill>
                <a:srgbClr val="FFCC00"/>
              </a:solidFill>
              <a:latin typeface="Calibri" pitchFamily="34" charset="0"/>
            </a:endParaRPr>
          </a:p>
        </p:txBody>
      </p:sp>
      <p:sp>
        <p:nvSpPr>
          <p:cNvPr id="187425" name="Text Box 33"/>
          <p:cNvSpPr txBox="1">
            <a:spLocks noChangeArrowheads="1"/>
          </p:cNvSpPr>
          <p:nvPr/>
        </p:nvSpPr>
        <p:spPr bwMode="auto">
          <a:xfrm>
            <a:off x="6934200" y="3806825"/>
            <a:ext cx="205740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>
              <a:lnSpc>
                <a:spcPct val="75000"/>
              </a:lnSpc>
              <a:spcBef>
                <a:spcPct val="50000"/>
              </a:spcBef>
            </a:pPr>
            <a:r>
              <a:rPr lang="en-US" altLang="en-US" sz="1800" b="1" i="0">
                <a:latin typeface="Calibri" pitchFamily="34" charset="0"/>
              </a:rPr>
              <a:t>Errors never interfere with communication &amp; rarely disturb</a:t>
            </a:r>
            <a:endParaRPr lang="en-US" altLang="en-US" sz="1800" b="1" i="0">
              <a:solidFill>
                <a:srgbClr val="FFCC00"/>
              </a:solidFill>
              <a:latin typeface="Calibri" pitchFamily="34" charset="0"/>
            </a:endParaRPr>
          </a:p>
        </p:txBody>
      </p:sp>
      <p:sp>
        <p:nvSpPr>
          <p:cNvPr id="187426" name="Line 34"/>
          <p:cNvSpPr>
            <a:spLocks noChangeShapeType="1"/>
          </p:cNvSpPr>
          <p:nvPr/>
        </p:nvSpPr>
        <p:spPr bwMode="auto">
          <a:xfrm>
            <a:off x="228600" y="54102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27" name="Text Box 35"/>
          <p:cNvSpPr txBox="1">
            <a:spLocks noChangeArrowheads="1"/>
          </p:cNvSpPr>
          <p:nvPr/>
        </p:nvSpPr>
        <p:spPr bwMode="auto">
          <a:xfrm>
            <a:off x="1143000" y="5410200"/>
            <a:ext cx="3505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800" b="1" i="0">
                <a:latin typeface="Calibri" pitchFamily="34" charset="0"/>
              </a:rPr>
              <a:t>Q &amp; A, create with the language </a:t>
            </a:r>
            <a:r>
              <a:rPr lang="en-US" altLang="en-US" sz="1800" b="1" i="0">
                <a:solidFill>
                  <a:srgbClr val="0070C0"/>
                </a:solidFill>
                <a:latin typeface="Calibri" pitchFamily="34" charset="0"/>
              </a:rPr>
              <a:t>[Multiple sentences]</a:t>
            </a:r>
          </a:p>
        </p:txBody>
      </p:sp>
      <p:sp>
        <p:nvSpPr>
          <p:cNvPr id="187428" name="Text Box 36"/>
          <p:cNvSpPr txBox="1">
            <a:spLocks noChangeArrowheads="1"/>
          </p:cNvSpPr>
          <p:nvPr/>
        </p:nvSpPr>
        <p:spPr bwMode="auto">
          <a:xfrm>
            <a:off x="4800600" y="5638800"/>
            <a:ext cx="2286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800" b="1" i="0">
                <a:latin typeface="Calibri" pitchFamily="34" charset="0"/>
              </a:rPr>
              <a:t>Everyday</a:t>
            </a:r>
            <a:r>
              <a:rPr lang="en-US" altLang="en-US" sz="1800" b="1" i="0">
                <a:solidFill>
                  <a:srgbClr val="FFCC00"/>
                </a:solidFill>
                <a:latin typeface="Calibri" pitchFamily="34" charset="0"/>
              </a:rPr>
              <a:t> </a:t>
            </a:r>
            <a:r>
              <a:rPr lang="en-US" altLang="en-US" sz="1800" b="1" i="0">
                <a:latin typeface="Calibri" pitchFamily="34" charset="0"/>
              </a:rPr>
              <a:t>survival</a:t>
            </a:r>
          </a:p>
        </p:txBody>
      </p:sp>
      <p:sp>
        <p:nvSpPr>
          <p:cNvPr id="187429" name="Text Box 37"/>
          <p:cNvSpPr txBox="1">
            <a:spLocks noChangeArrowheads="1"/>
          </p:cNvSpPr>
          <p:nvPr/>
        </p:nvSpPr>
        <p:spPr bwMode="auto">
          <a:xfrm>
            <a:off x="6858000" y="5486400"/>
            <a:ext cx="2133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1800" b="1" i="0">
                <a:latin typeface="Calibri" pitchFamily="34" charset="0"/>
              </a:rPr>
              <a:t>Intelligible with effort or practice</a:t>
            </a:r>
            <a:endParaRPr lang="en-US" altLang="en-US" sz="1800" b="1" i="0">
              <a:solidFill>
                <a:srgbClr val="FFCC00"/>
              </a:solidFill>
              <a:latin typeface="Calibri" pitchFamily="34" charset="0"/>
            </a:endParaRPr>
          </a:p>
        </p:txBody>
      </p:sp>
      <p:sp>
        <p:nvSpPr>
          <p:cNvPr id="187430" name="Text Box 38"/>
          <p:cNvSpPr txBox="1">
            <a:spLocks noChangeArrowheads="1"/>
          </p:cNvSpPr>
          <p:nvPr/>
        </p:nvSpPr>
        <p:spPr bwMode="auto">
          <a:xfrm>
            <a:off x="1143000" y="6172200"/>
            <a:ext cx="350520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800" b="1" i="0">
                <a:latin typeface="Calibri" pitchFamily="34" charset="0"/>
              </a:rPr>
              <a:t>Memorized </a:t>
            </a:r>
            <a:r>
              <a:rPr lang="en-US" altLang="en-US" sz="1800" b="1" i="0">
                <a:solidFill>
                  <a:srgbClr val="FF0000"/>
                </a:solidFill>
                <a:latin typeface="Calibri" pitchFamily="34" charset="0"/>
              </a:rPr>
              <a:t>[Words and Phrases]</a:t>
            </a:r>
          </a:p>
          <a:p>
            <a:pPr eaLnBrk="0" hangingPunct="0">
              <a:spcBef>
                <a:spcPct val="50000"/>
              </a:spcBef>
            </a:pPr>
            <a:endParaRPr lang="en-US" altLang="en-US" sz="1800" b="1" i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87431" name="Text Box 39"/>
          <p:cNvSpPr txBox="1">
            <a:spLocks noChangeArrowheads="1"/>
          </p:cNvSpPr>
          <p:nvPr/>
        </p:nvSpPr>
        <p:spPr bwMode="auto">
          <a:xfrm>
            <a:off x="5334000" y="6172200"/>
            <a:ext cx="114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800" b="1" i="0">
                <a:latin typeface="Calibri" pitchFamily="34" charset="0"/>
              </a:rPr>
              <a:t>Random</a:t>
            </a:r>
          </a:p>
        </p:txBody>
      </p:sp>
      <p:sp>
        <p:nvSpPr>
          <p:cNvPr id="187432" name="Text Box 40"/>
          <p:cNvSpPr txBox="1">
            <a:spLocks noChangeArrowheads="1"/>
          </p:cNvSpPr>
          <p:nvPr/>
        </p:nvSpPr>
        <p:spPr bwMode="auto">
          <a:xfrm>
            <a:off x="7162800" y="61722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800" b="1" i="0">
                <a:latin typeface="Calibri" pitchFamily="34" charset="0"/>
              </a:rPr>
              <a:t>Unintelligible</a:t>
            </a:r>
            <a:endParaRPr lang="en-US" altLang="en-US" sz="2000" b="1" i="0">
              <a:solidFill>
                <a:srgbClr val="FFCC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92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4000" smtClean="0"/>
              <a:t>The Construct to be Tested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3200400"/>
          </a:xfrm>
          <a:solidFill>
            <a:srgbClr val="FFFF00"/>
          </a:solidFill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b="1" dirty="0" smtClean="0"/>
              <a:t>Proficient reading:</a:t>
            </a:r>
            <a:r>
              <a:rPr lang="en-US" dirty="0" smtClean="0"/>
              <a:t>  The active, automatic, far-transfer process of using one’s internalized language and culture expectancy system to efficiently comprehend an authentic text for the purpose for which it was written.</a:t>
            </a:r>
          </a:p>
          <a:p>
            <a:pPr eaLnBrk="1" hangingPunct="1">
              <a:buFontTx/>
              <a:buNone/>
              <a:defRPr/>
            </a:pPr>
            <a:endParaRPr lang="en-US" dirty="0" smtClean="0"/>
          </a:p>
        </p:txBody>
      </p:sp>
      <p:sp>
        <p:nvSpPr>
          <p:cNvPr id="52228" name="TextBox 3"/>
          <p:cNvSpPr txBox="1">
            <a:spLocks noChangeArrowheads="1"/>
          </p:cNvSpPr>
          <p:nvPr/>
        </p:nvSpPr>
        <p:spPr bwMode="auto">
          <a:xfrm>
            <a:off x="685800" y="4972050"/>
            <a:ext cx="7848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u="sng"/>
              <a:t>Author purpose </a:t>
            </a:r>
            <a:r>
              <a:rPr lang="en-US" altLang="en-US" sz="1800"/>
              <a:t>		</a:t>
            </a:r>
            <a:r>
              <a:rPr lang="en-US" altLang="en-US" sz="1800" b="1" u="sng"/>
              <a:t>Reading purpose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 Orient      	     – 	Get necessary information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 Inform 	     – 	Learn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 Evaluate 	     – 	Evaluate and synthesize</a:t>
            </a:r>
          </a:p>
        </p:txBody>
      </p:sp>
    </p:spTree>
    <p:extLst>
      <p:ext uri="{BB962C8B-B14F-4D97-AF65-F5344CB8AC3E}">
        <p14:creationId xmlns:p14="http://schemas.microsoft.com/office/powerpoint/2010/main" val="401333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Definition of Proficient Reading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876800"/>
          </a:xfrm>
        </p:spPr>
        <p:txBody>
          <a:bodyPr/>
          <a:lstStyle/>
          <a:p>
            <a:r>
              <a:rPr lang="en-GB" altLang="en-US" b="1" dirty="0" smtClean="0"/>
              <a:t>Proficient reading</a:t>
            </a:r>
            <a:r>
              <a:rPr lang="en-GB" altLang="en-US" dirty="0" smtClean="0"/>
              <a:t> is the</a:t>
            </a:r>
            <a:r>
              <a:rPr lang="en-GB" altLang="en-US" b="1" dirty="0" smtClean="0"/>
              <a:t>…</a:t>
            </a:r>
            <a:r>
              <a:rPr lang="en-GB" altLang="en-US" dirty="0" smtClean="0"/>
              <a:t> </a:t>
            </a:r>
          </a:p>
          <a:p>
            <a:pPr lvl="1"/>
            <a:r>
              <a:rPr lang="en-GB" altLang="en-US" dirty="0" smtClean="0"/>
              <a:t>active, </a:t>
            </a:r>
          </a:p>
          <a:p>
            <a:pPr lvl="1"/>
            <a:r>
              <a:rPr lang="en-GB" altLang="en-US" dirty="0" smtClean="0"/>
              <a:t>automatic, </a:t>
            </a:r>
          </a:p>
          <a:p>
            <a:pPr lvl="1"/>
            <a:r>
              <a:rPr lang="en-GB" altLang="en-US" dirty="0" smtClean="0"/>
              <a:t>far transfer process</a:t>
            </a:r>
          </a:p>
          <a:p>
            <a:pPr lvl="1"/>
            <a:r>
              <a:rPr lang="en-GB" altLang="en-US" dirty="0" smtClean="0"/>
              <a:t>of using one’s internalized language and culture expectancy system</a:t>
            </a:r>
          </a:p>
          <a:p>
            <a:pPr lvl="1"/>
            <a:r>
              <a:rPr lang="en-GB" altLang="en-US" dirty="0" smtClean="0"/>
              <a:t>to efficiently comprehend</a:t>
            </a:r>
          </a:p>
          <a:p>
            <a:pPr lvl="1"/>
            <a:r>
              <a:rPr lang="en-GB" altLang="en-US" dirty="0" smtClean="0"/>
              <a:t>an authentic text</a:t>
            </a:r>
          </a:p>
          <a:p>
            <a:pPr lvl="1"/>
            <a:r>
              <a:rPr lang="en-GB" altLang="en-US" dirty="0" smtClean="0"/>
              <a:t>for the purpose for which it was written.</a:t>
            </a:r>
          </a:p>
        </p:txBody>
      </p:sp>
    </p:spTree>
    <p:extLst>
      <p:ext uri="{BB962C8B-B14F-4D97-AF65-F5344CB8AC3E}">
        <p14:creationId xmlns:p14="http://schemas.microsoft.com/office/powerpoint/2010/main" val="26338750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41375"/>
          </a:xfrm>
        </p:spPr>
        <p:txBody>
          <a:bodyPr>
            <a:normAutofit/>
          </a:bodyPr>
          <a:lstStyle/>
          <a:p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STANAG 6001 Reading Grid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6341292"/>
              </p:ext>
            </p:extLst>
          </p:nvPr>
        </p:nvGraphicFramePr>
        <p:xfrm>
          <a:off x="381000" y="1128227"/>
          <a:ext cx="8458199" cy="5527244"/>
        </p:xfrm>
        <a:graphic>
          <a:graphicData uri="http://schemas.openxmlformats.org/drawingml/2006/table">
            <a:tbl>
              <a:tblPr firstCol="1"/>
              <a:tblGrid>
                <a:gridCol w="406104"/>
                <a:gridCol w="1624422"/>
                <a:gridCol w="1414369"/>
                <a:gridCol w="1330346"/>
                <a:gridCol w="1876488"/>
                <a:gridCol w="1806470"/>
              </a:tblGrid>
              <a:tr h="29676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55" marR="5155" marT="515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Reader Task</a:t>
                      </a:r>
                    </a:p>
                  </a:txBody>
                  <a:tcPr marL="5155" marR="5155" marT="5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Conditions</a:t>
                      </a:r>
                    </a:p>
                  </a:txBody>
                  <a:tcPr marL="5155" marR="5155" marT="5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Accuracy Expectations</a:t>
                      </a:r>
                    </a:p>
                  </a:txBody>
                  <a:tcPr marL="5155" marR="5155" marT="5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</a:t>
                      </a:r>
                    </a:p>
                  </a:txBody>
                  <a:tcPr marL="5155" marR="5155" marT="515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 Purpose</a:t>
                      </a:r>
                    </a:p>
                  </a:txBody>
                  <a:tcPr marL="5155" marR="5155" marT="5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Text Type</a:t>
                      </a:r>
                    </a:p>
                  </a:txBody>
                  <a:tcPr marL="5155" marR="5155" marT="5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</a:t>
                      </a:r>
                    </a:p>
                  </a:txBody>
                  <a:tcPr marL="5155" marR="5155" marT="5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70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155" marR="5155" marT="5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Understand literal and figurative meanings by reading both "the lines" and "between the lines".  Recognize the author's tone and unstated positions.  Evaluate the adequacy of arguments made. </a:t>
                      </a:r>
                    </a:p>
                  </a:txBody>
                  <a:tcPr marL="5155" marR="5155" marT="5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Evaluate situations, concepts, and conflicting ideas.  Present and support arguments and/or hypotheses with both factual and abstract reasoning.</a:t>
                      </a:r>
                    </a:p>
                  </a:txBody>
                  <a:tcPr marL="5155" marR="5155" marT="5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Multiple-paragraph prose on a variety of professional or abstract subjects such as found in editorials, formal papers, and professional writing.</a:t>
                      </a:r>
                    </a:p>
                  </a:txBody>
                  <a:tcPr marL="5155" marR="5155" marT="5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Multiple, well-organized abstract concepts interlaced with attitudes and feelings. Social/cultural/political issues, with abstract aspects and supporting facts presented as well. Most allusions and references are explained by their context.</a:t>
                      </a:r>
                    </a:p>
                  </a:txBody>
                  <a:tcPr marL="5155" marR="5155" marT="5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Understands the facts, nuanced details and  the author's opinion, tone, and attitude.</a:t>
                      </a:r>
                    </a:p>
                  </a:txBody>
                  <a:tcPr marL="5155" marR="5155" marT="5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15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5" marR="5155" marT="5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Understand the facts and supporting details including any causal, temporal, and spatial relationships.</a:t>
                      </a:r>
                    </a:p>
                  </a:txBody>
                  <a:tcPr marL="5155" marR="5155" marT="5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Convey structured, factual information, supporting details and factual relationships in extended narratives and descriptions.</a:t>
                      </a:r>
                    </a:p>
                  </a:txBody>
                  <a:tcPr marL="5155" marR="5155" marT="5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News reports, magazine articles, short stories, human interest  features, and instructional and descriptive materials. </a:t>
                      </a:r>
                    </a:p>
                  </a:txBody>
                  <a:tcPr marL="5155" marR="5155" marT="5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Concrete information about real-world phenomenon with supporting details, as well as interrelated facts about world, local, and personal events.</a:t>
                      </a:r>
                    </a:p>
                  </a:txBody>
                  <a:tcPr marL="5155" marR="5155" marT="5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Grasps both the main ideas and the supporting details.</a:t>
                      </a:r>
                    </a:p>
                  </a:txBody>
                  <a:tcPr marL="5155" marR="5155" marT="5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84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5" marR="5155" marT="5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Understand the main idea, orient oneself by identifying the topic or main idea.</a:t>
                      </a:r>
                    </a:p>
                  </a:txBody>
                  <a:tcPr marL="5155" marR="5155" marT="5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Orient by Communicating one or more general ideas.</a:t>
                      </a:r>
                    </a:p>
                  </a:txBody>
                  <a:tcPr marL="5155" marR="5155" marT="5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Very simple announcements; ads, personal notes.</a:t>
                      </a:r>
                    </a:p>
                  </a:txBody>
                  <a:tcPr marL="5155" marR="5155" marT="5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about places, times, people, etc. that are associated with everyday events, personal invitations, or general information.  </a:t>
                      </a:r>
                    </a:p>
                  </a:txBody>
                  <a:tcPr marL="5155" marR="5155" marT="5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Recognizes the main idea and some broad, categorical distinctions.</a:t>
                      </a:r>
                    </a:p>
                  </a:txBody>
                  <a:tcPr marL="5155" marR="5155" marT="5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3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5" marR="5155" marT="5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Recognize some random items in a list or short text.</a:t>
                      </a:r>
                    </a:p>
                  </a:txBody>
                  <a:tcPr marL="5155" marR="5155" marT="5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List, enumerate.</a:t>
                      </a:r>
                    </a:p>
                  </a:txBody>
                  <a:tcPr marL="5155" marR="5155" marT="5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Lists, simple tables.</a:t>
                      </a:r>
                    </a:p>
                  </a:txBody>
                  <a:tcPr marL="5155" marR="5155" marT="5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Sparse or random; format or external context may reveal internal relationships.</a:t>
                      </a:r>
                    </a:p>
                  </a:txBody>
                  <a:tcPr marL="5155" marR="5155" marT="51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Correctly recognizes some words.</a:t>
                      </a:r>
                    </a:p>
                  </a:txBody>
                  <a:tcPr marL="5155" marR="5155" marT="51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644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83162"/>
          </a:xfrm>
        </p:spPr>
        <p:txBody>
          <a:bodyPr/>
          <a:lstStyle/>
          <a:p>
            <a:r>
              <a:rPr lang="en-US" dirty="0" smtClean="0"/>
              <a:t>Did the national test construct adhere to the “TCA” alignment expected in the updated STANAG 6001</a:t>
            </a:r>
            <a:br>
              <a:rPr lang="en-US" dirty="0" smtClean="0"/>
            </a:br>
            <a:r>
              <a:rPr lang="en-US" dirty="0" smtClean="0"/>
              <a:t>blueprint?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9174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Was there a slip </a:t>
            </a:r>
            <a:r>
              <a:rPr lang="en-US" sz="4000" dirty="0" smtClean="0">
                <a:solidFill>
                  <a:srgbClr val="000000"/>
                </a:solidFill>
              </a:rPr>
              <a:t>at the Design and Development stage?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815989052"/>
              </p:ext>
            </p:extLst>
          </p:nvPr>
        </p:nvGraphicFramePr>
        <p:xfrm>
          <a:off x="1143000" y="2133600"/>
          <a:ext cx="67818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5411941" y="3648670"/>
            <a:ext cx="6078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?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97176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97162"/>
          </a:xfrm>
        </p:spPr>
        <p:txBody>
          <a:bodyPr/>
          <a:lstStyle/>
          <a:p>
            <a:r>
              <a:rPr lang="en-US" dirty="0" smtClean="0"/>
              <a:t>Did the test design and development process follow the level-by-level approach of the STANAG 6001 blueprint?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8293594"/>
              </p:ext>
            </p:extLst>
          </p:nvPr>
        </p:nvGraphicFramePr>
        <p:xfrm>
          <a:off x="1905000" y="3058319"/>
          <a:ext cx="5334000" cy="2981325"/>
        </p:xfrm>
        <a:graphic>
          <a:graphicData uri="http://schemas.openxmlformats.org/drawingml/2006/table">
            <a:tbl>
              <a:tblPr/>
              <a:tblGrid>
                <a:gridCol w="889000"/>
                <a:gridCol w="889000"/>
                <a:gridCol w="889000"/>
                <a:gridCol w="889000"/>
                <a:gridCol w="889000"/>
                <a:gridCol w="889000"/>
              </a:tblGrid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Difficult Items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67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Level 3 Items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667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Level 2 Items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Not=&gt;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667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Level 1 Items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Easy Items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45293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5486400"/>
          </a:xfrm>
        </p:spPr>
        <p:txBody>
          <a:bodyPr/>
          <a:lstStyle/>
          <a:p>
            <a:r>
              <a:rPr lang="en-US" sz="4000" dirty="0" smtClean="0"/>
              <a:t>If the national tests followed a traditional design of a</a:t>
            </a:r>
            <a:br>
              <a:rPr lang="en-US" sz="4000" dirty="0" smtClean="0"/>
            </a:br>
            <a:r>
              <a:rPr lang="en-US" sz="4000" dirty="0" smtClean="0"/>
              <a:t>single bank of test items</a:t>
            </a:r>
            <a:br>
              <a:rPr lang="en-US" sz="4000" dirty="0" smtClean="0"/>
            </a:br>
            <a:r>
              <a:rPr lang="en-US" sz="4000" dirty="0" smtClean="0"/>
              <a:t> </a:t>
            </a:r>
            <a:r>
              <a:rPr lang="en-US" sz="4000" b="1" dirty="0" smtClean="0"/>
              <a:t>that design </a:t>
            </a:r>
            <a:r>
              <a:rPr lang="en-US" sz="4000" b="1" dirty="0" smtClean="0"/>
              <a:t>would </a:t>
            </a:r>
            <a:r>
              <a:rPr lang="en-US" sz="4000" b="1" dirty="0" smtClean="0"/>
              <a:t>reduce or limit scoring accuracy</a:t>
            </a:r>
            <a:r>
              <a:rPr lang="en-US" sz="4000" dirty="0" smtClean="0"/>
              <a:t>,</a:t>
            </a:r>
            <a:br>
              <a:rPr lang="en-US" sz="4000" dirty="0" smtClean="0"/>
            </a:br>
            <a:r>
              <a:rPr lang="en-US" sz="4000" dirty="0" smtClean="0"/>
              <a:t>even if the difficulty range of the items is identical to the difficulty range of the 3-stage test.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665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325562"/>
          </a:xfrm>
        </p:spPr>
        <p:txBody>
          <a:bodyPr>
            <a:noAutofit/>
          </a:bodyPr>
          <a:lstStyle/>
          <a:p>
            <a:r>
              <a:rPr lang="en-US" sz="4000" dirty="0" smtClean="0"/>
              <a:t>Test Characteristics of Typical</a:t>
            </a:r>
            <a:br>
              <a:rPr lang="en-US" sz="4000" dirty="0" smtClean="0"/>
            </a:br>
            <a:r>
              <a:rPr lang="en-US" sz="4000" dirty="0" smtClean="0"/>
              <a:t>NR and CR Tests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3894591"/>
              </p:ext>
            </p:extLst>
          </p:nvPr>
        </p:nvGraphicFramePr>
        <p:xfrm>
          <a:off x="228601" y="685799"/>
          <a:ext cx="8763000" cy="6088005"/>
        </p:xfrm>
        <a:graphic>
          <a:graphicData uri="http://schemas.openxmlformats.org/drawingml/2006/table">
            <a:tbl>
              <a:tblPr firstRow="1" firstCol="1" bandRow="1"/>
              <a:tblGrid>
                <a:gridCol w="838199"/>
                <a:gridCol w="1219200"/>
                <a:gridCol w="1752600"/>
                <a:gridCol w="1447800"/>
                <a:gridCol w="1715161"/>
                <a:gridCol w="1790040"/>
              </a:tblGrid>
              <a:tr h="617228">
                <a:tc gridSpan="5"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698" marR="6469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3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4698" marR="6469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3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4698" marR="6469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3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4698" marR="6469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3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4698" marR="6469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3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4698" marR="6469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3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4698" marR="6469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3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4698" marR="6469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5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3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4698" marR="6469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Example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698" marR="646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Testing Purpose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698" marR="646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Domains Covered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698" marR="646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Type of Learning Tested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698" marR="646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Scoring Procedures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698" marR="646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15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NR Tests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698" marR="646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Chapter test in a textbook.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698" marR="64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Compare a student's 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ability with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the ability scores of other  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students.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698" marR="64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Curriculum-based content.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698" marR="64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Direct-application of rote learning and rehearsed material.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698" marR="64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Generate a single 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(total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or 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average)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test score.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698" marR="64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7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CR Tests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698" marR="646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STANAG</a:t>
                      </a:r>
                      <a:r>
                        <a:rPr lang="en-US" sz="20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6001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OPI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698" marR="64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Determine whether the test taker has specified real-world 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abilities.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698" marR="64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Curriculum-independent, real-world content.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698" marR="64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Far-transfer learning that enables spontaneous and creative responses.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698" marR="64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Generate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 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“floor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and 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ceiling”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proficiency 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rating.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698" marR="64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3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4698" marR="6469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3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4698" marR="6469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3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4698" marR="6469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3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4698" marR="6469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30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4698" marR="6469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3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4698" marR="6469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12604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/>
          <a:lstStyle/>
          <a:p>
            <a:r>
              <a:rPr lang="en-US" sz="3600" b="1" dirty="0" smtClean="0"/>
              <a:t>In fact, if a multi-level test is designed to report a single score, that test is no longer a CR test!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267200"/>
          </a:xfrm>
        </p:spPr>
        <p:txBody>
          <a:bodyPr/>
          <a:lstStyle/>
          <a:p>
            <a:r>
              <a:rPr lang="en-US" dirty="0" smtClean="0"/>
              <a:t>A single score mixes criteria and includes test results across all of the levels tested.</a:t>
            </a:r>
          </a:p>
          <a:p>
            <a:r>
              <a:rPr lang="en-US" dirty="0" smtClean="0"/>
              <a:t>Then, the test takers’ total score includes:</a:t>
            </a:r>
          </a:p>
          <a:p>
            <a:pPr lvl="1"/>
            <a:r>
              <a:rPr lang="en-US" dirty="0" smtClean="0"/>
              <a:t>Their score at their sustained ability level.</a:t>
            </a:r>
          </a:p>
          <a:p>
            <a:pPr lvl="1"/>
            <a:r>
              <a:rPr lang="en-US" dirty="0" smtClean="0"/>
              <a:t>Their score resulting from their partial control of the next-higher level.</a:t>
            </a:r>
          </a:p>
          <a:p>
            <a:pPr lvl="1"/>
            <a:r>
              <a:rPr lang="en-US" dirty="0" smtClean="0"/>
              <a:t>Their score resulting from conceptual control at the second-higher level. 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6396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Was </a:t>
            </a:r>
            <a:r>
              <a:rPr lang="en-US" sz="4000" dirty="0" smtClean="0">
                <a:solidFill>
                  <a:srgbClr val="000000"/>
                </a:solidFill>
              </a:rPr>
              <a:t>there a </a:t>
            </a:r>
            <a:r>
              <a:rPr lang="en-US" sz="4000" dirty="0">
                <a:solidFill>
                  <a:srgbClr val="000000"/>
                </a:solidFill>
              </a:rPr>
              <a:t>slip </a:t>
            </a:r>
            <a:r>
              <a:rPr lang="en-US" sz="4000" dirty="0" smtClean="0">
                <a:solidFill>
                  <a:srgbClr val="000000"/>
                </a:solidFill>
              </a:rPr>
              <a:t>in the scoring process?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690631406"/>
              </p:ext>
            </p:extLst>
          </p:nvPr>
        </p:nvGraphicFramePr>
        <p:xfrm>
          <a:off x="1143000" y="2133600"/>
          <a:ext cx="67818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5411941" y="5020270"/>
            <a:ext cx="6078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?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60647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/>
          <a:lstStyle/>
          <a:p>
            <a:r>
              <a:rPr lang="en-US" altLang="en-US" dirty="0" smtClean="0"/>
              <a:t>Test Scoring Procedures:</a:t>
            </a:r>
            <a:br>
              <a:rPr lang="en-US" altLang="en-US" dirty="0" smtClean="0"/>
            </a:br>
            <a:r>
              <a:rPr lang="en-US" altLang="en-US" dirty="0" smtClean="0"/>
              <a:t>The Single Score Approach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458200" cy="4495800"/>
          </a:xfrm>
        </p:spPr>
        <p:txBody>
          <a:bodyPr/>
          <a:lstStyle/>
          <a:p>
            <a:r>
              <a:rPr lang="en-US" altLang="en-US" dirty="0" smtClean="0"/>
              <a:t>Note:  </a:t>
            </a:r>
          </a:p>
          <a:p>
            <a:pPr lvl="1"/>
            <a:r>
              <a:rPr lang="en-US" altLang="en-US" dirty="0" smtClean="0"/>
              <a:t>Relating a single, overall score to a multi-level set of criteria (such as the hierarchical set of STANAG 6001 criteria) presents formidable theoretical and practical challenges.</a:t>
            </a:r>
          </a:p>
          <a:p>
            <a:pPr lvl="1"/>
            <a:r>
              <a:rPr lang="en-US" altLang="en-US" dirty="0" smtClean="0"/>
              <a:t>That is why multiple statistical and quasi-statistical procedures have been developed to accomplish this cut-score-setting task.</a:t>
            </a:r>
          </a:p>
        </p:txBody>
      </p:sp>
    </p:spTree>
    <p:extLst>
      <p:ext uri="{BB962C8B-B14F-4D97-AF65-F5344CB8AC3E}">
        <p14:creationId xmlns:p14="http://schemas.microsoft.com/office/powerpoint/2010/main" val="45442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447800"/>
          </a:xfrm>
        </p:spPr>
        <p:txBody>
          <a:bodyPr/>
          <a:lstStyle/>
          <a:p>
            <a:r>
              <a:rPr lang="en-US" altLang="en-US" sz="4000" dirty="0" smtClean="0"/>
              <a:t>Test Scoring Procedures:</a:t>
            </a:r>
            <a:br>
              <a:rPr lang="en-US" altLang="en-US" sz="4000" dirty="0" smtClean="0"/>
            </a:br>
            <a:r>
              <a:rPr lang="en-US" altLang="en-US" sz="4000" dirty="0" smtClean="0"/>
              <a:t>The Single Score Approach</a:t>
            </a:r>
          </a:p>
        </p:txBody>
      </p:sp>
      <p:graphicFrame>
        <p:nvGraphicFramePr>
          <p:cNvPr id="74755" name="Group 3"/>
          <p:cNvGraphicFramePr>
            <a:graphicFrameLocks noGrp="1"/>
          </p:cNvGraphicFramePr>
          <p:nvPr>
            <p:ph type="tbl" idx="1"/>
          </p:nvPr>
        </p:nvGraphicFramePr>
        <p:xfrm>
          <a:off x="1404938" y="1981200"/>
          <a:ext cx="1152525" cy="4525967"/>
        </p:xfrm>
        <a:graphic>
          <a:graphicData uri="http://schemas.openxmlformats.org/drawingml/2006/table">
            <a:tbl>
              <a:tblPr/>
              <a:tblGrid>
                <a:gridCol w="576262"/>
                <a:gridCol w="576263"/>
              </a:tblGrid>
              <a:tr h="411163"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sp>
        <p:nvSpPr>
          <p:cNvPr id="39963" name="Oval 31"/>
          <p:cNvSpPr>
            <a:spLocks noChangeArrowheads="1"/>
          </p:cNvSpPr>
          <p:nvPr/>
        </p:nvSpPr>
        <p:spPr bwMode="auto">
          <a:xfrm>
            <a:off x="4276725" y="1752600"/>
            <a:ext cx="981075" cy="16002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/>
              <a:t>Level</a:t>
            </a:r>
            <a:br>
              <a:rPr lang="en-US" altLang="en-US" sz="1000" dirty="0"/>
            </a:br>
            <a:r>
              <a:rPr lang="en-US" altLang="en-US" sz="1000" dirty="0"/>
              <a:t>3</a:t>
            </a:r>
            <a:br>
              <a:rPr lang="en-US" altLang="en-US" sz="1000" dirty="0"/>
            </a:br>
            <a:r>
              <a:rPr lang="en-US" altLang="en-US" sz="1000" dirty="0"/>
              <a:t>Group</a:t>
            </a:r>
            <a:endParaRPr lang="en-US" altLang="en-US" sz="1800" dirty="0"/>
          </a:p>
        </p:txBody>
      </p:sp>
      <p:sp>
        <p:nvSpPr>
          <p:cNvPr id="39964" name="Oval 32"/>
          <p:cNvSpPr>
            <a:spLocks noChangeArrowheads="1"/>
          </p:cNvSpPr>
          <p:nvPr/>
        </p:nvSpPr>
        <p:spPr bwMode="auto">
          <a:xfrm>
            <a:off x="4267200" y="3429000"/>
            <a:ext cx="990600" cy="152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/>
              <a:t>Level</a:t>
            </a:r>
            <a:br>
              <a:rPr lang="en-US" altLang="en-US" sz="1000" dirty="0"/>
            </a:br>
            <a:r>
              <a:rPr lang="en-US" altLang="en-US" sz="1000" dirty="0"/>
              <a:t>2</a:t>
            </a:r>
            <a:br>
              <a:rPr lang="en-US" altLang="en-US" sz="1000" dirty="0"/>
            </a:br>
            <a:r>
              <a:rPr lang="en-US" altLang="en-US" sz="1000" dirty="0"/>
              <a:t>Group</a:t>
            </a:r>
            <a:endParaRPr lang="en-US" altLang="en-US" sz="1800" dirty="0"/>
          </a:p>
        </p:txBody>
      </p:sp>
      <p:sp>
        <p:nvSpPr>
          <p:cNvPr id="39965" name="Oval 33"/>
          <p:cNvSpPr>
            <a:spLocks noChangeArrowheads="1"/>
          </p:cNvSpPr>
          <p:nvPr/>
        </p:nvSpPr>
        <p:spPr bwMode="auto">
          <a:xfrm>
            <a:off x="4276725" y="5029200"/>
            <a:ext cx="981075" cy="1371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/>
              <a:t>Level</a:t>
            </a:r>
            <a:br>
              <a:rPr lang="en-US" altLang="en-US" sz="1000" dirty="0"/>
            </a:br>
            <a:r>
              <a:rPr lang="en-US" altLang="en-US" sz="1000" dirty="0"/>
              <a:t>1</a:t>
            </a:r>
            <a:br>
              <a:rPr lang="en-US" altLang="en-US" sz="1000" dirty="0"/>
            </a:br>
            <a:r>
              <a:rPr lang="en-US" altLang="en-US" sz="1000" dirty="0"/>
              <a:t>Group</a:t>
            </a:r>
            <a:endParaRPr lang="en-US" altLang="en-US" sz="1800" dirty="0"/>
          </a:p>
        </p:txBody>
      </p:sp>
      <p:sp>
        <p:nvSpPr>
          <p:cNvPr id="39966" name="Rectangle 34"/>
          <p:cNvSpPr>
            <a:spLocks noChangeArrowheads="1"/>
          </p:cNvSpPr>
          <p:nvPr/>
        </p:nvSpPr>
        <p:spPr bwMode="auto">
          <a:xfrm>
            <a:off x="4248150" y="65088"/>
            <a:ext cx="6223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39967" name="Text Box 41"/>
          <p:cNvSpPr txBox="1">
            <a:spLocks noChangeArrowheads="1"/>
          </p:cNvSpPr>
          <p:nvPr/>
        </p:nvSpPr>
        <p:spPr bwMode="auto">
          <a:xfrm>
            <a:off x="846138" y="3048000"/>
            <a:ext cx="458787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39968" name="Text Box 42"/>
          <p:cNvSpPr txBox="1">
            <a:spLocks noChangeArrowheads="1"/>
          </p:cNvSpPr>
          <p:nvPr/>
        </p:nvSpPr>
        <p:spPr bwMode="auto">
          <a:xfrm rot="10800000">
            <a:off x="936774" y="2362200"/>
            <a:ext cx="46166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smtClean="0"/>
              <a:t>Test results to </a:t>
            </a:r>
            <a:r>
              <a:rPr lang="en-US" altLang="en-US" sz="1800" b="1" dirty="0"/>
              <a:t>be calibrated</a:t>
            </a:r>
          </a:p>
        </p:txBody>
      </p:sp>
      <p:sp>
        <p:nvSpPr>
          <p:cNvPr id="39969" name="Text Box 43"/>
          <p:cNvSpPr txBox="1">
            <a:spLocks noChangeArrowheads="1"/>
          </p:cNvSpPr>
          <p:nvPr/>
        </p:nvSpPr>
        <p:spPr bwMode="auto">
          <a:xfrm rot="10800000">
            <a:off x="5645150" y="1993900"/>
            <a:ext cx="461963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/>
              <a:t>Groups of ”known” ability</a:t>
            </a:r>
          </a:p>
        </p:txBody>
      </p:sp>
    </p:spTree>
    <p:extLst>
      <p:ext uri="{BB962C8B-B14F-4D97-AF65-F5344CB8AC3E}">
        <p14:creationId xmlns:p14="http://schemas.microsoft.com/office/powerpoint/2010/main" val="269043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 smtClean="0"/>
              <a:t>The Results One Hopes For:</a:t>
            </a:r>
          </a:p>
        </p:txBody>
      </p:sp>
      <p:graphicFrame>
        <p:nvGraphicFramePr>
          <p:cNvPr id="76803" name="Group 3"/>
          <p:cNvGraphicFramePr>
            <a:graphicFrameLocks noGrp="1"/>
          </p:cNvGraphicFramePr>
          <p:nvPr>
            <p:ph type="tbl" idx="1"/>
          </p:nvPr>
        </p:nvGraphicFramePr>
        <p:xfrm>
          <a:off x="1404938" y="1981200"/>
          <a:ext cx="1152525" cy="4494217"/>
        </p:xfrm>
        <a:graphic>
          <a:graphicData uri="http://schemas.openxmlformats.org/drawingml/2006/table">
            <a:tbl>
              <a:tblPr/>
              <a:tblGrid>
                <a:gridCol w="576262"/>
                <a:gridCol w="576263"/>
              </a:tblGrid>
              <a:tr h="411163"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sp>
        <p:nvSpPr>
          <p:cNvPr id="42011" name="Oval 31"/>
          <p:cNvSpPr>
            <a:spLocks noChangeArrowheads="1"/>
          </p:cNvSpPr>
          <p:nvPr/>
        </p:nvSpPr>
        <p:spPr bwMode="auto">
          <a:xfrm>
            <a:off x="4191000" y="1600200"/>
            <a:ext cx="914400" cy="152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/>
              <a:t>Level</a:t>
            </a:r>
            <a:br>
              <a:rPr lang="en-US" altLang="en-US" sz="1000" dirty="0"/>
            </a:br>
            <a:r>
              <a:rPr lang="en-US" altLang="en-US" sz="1000" dirty="0"/>
              <a:t>3</a:t>
            </a:r>
            <a:br>
              <a:rPr lang="en-US" altLang="en-US" sz="1000" dirty="0"/>
            </a:br>
            <a:r>
              <a:rPr lang="en-US" altLang="en-US" sz="1000" dirty="0"/>
              <a:t>Group</a:t>
            </a:r>
            <a:endParaRPr lang="en-US" altLang="en-US" sz="1800" dirty="0"/>
          </a:p>
        </p:txBody>
      </p:sp>
      <p:sp>
        <p:nvSpPr>
          <p:cNvPr id="42012" name="Oval 32"/>
          <p:cNvSpPr>
            <a:spLocks noChangeArrowheads="1"/>
          </p:cNvSpPr>
          <p:nvPr/>
        </p:nvSpPr>
        <p:spPr bwMode="auto">
          <a:xfrm>
            <a:off x="4191000" y="3200400"/>
            <a:ext cx="914400" cy="152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/>
              <a:t>Level</a:t>
            </a:r>
            <a:br>
              <a:rPr lang="en-US" altLang="en-US" sz="1000" dirty="0"/>
            </a:br>
            <a:r>
              <a:rPr lang="en-US" altLang="en-US" sz="1000" dirty="0"/>
              <a:t>2</a:t>
            </a:r>
            <a:br>
              <a:rPr lang="en-US" altLang="en-US" sz="1000" dirty="0"/>
            </a:br>
            <a:r>
              <a:rPr lang="en-US" altLang="en-US" sz="1000" dirty="0"/>
              <a:t>Group</a:t>
            </a:r>
            <a:endParaRPr lang="en-US" altLang="en-US" sz="1800" dirty="0"/>
          </a:p>
        </p:txBody>
      </p:sp>
      <p:sp>
        <p:nvSpPr>
          <p:cNvPr id="42013" name="Oval 33"/>
          <p:cNvSpPr>
            <a:spLocks noChangeArrowheads="1"/>
          </p:cNvSpPr>
          <p:nvPr/>
        </p:nvSpPr>
        <p:spPr bwMode="auto">
          <a:xfrm>
            <a:off x="4124325" y="4800600"/>
            <a:ext cx="981075" cy="14478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/>
              <a:t>Level</a:t>
            </a:r>
            <a:br>
              <a:rPr lang="en-US" altLang="en-US" sz="1000" dirty="0"/>
            </a:br>
            <a:r>
              <a:rPr lang="en-US" altLang="en-US" sz="1000" dirty="0"/>
              <a:t>1</a:t>
            </a:r>
            <a:br>
              <a:rPr lang="en-US" altLang="en-US" sz="1000" dirty="0"/>
            </a:br>
            <a:r>
              <a:rPr lang="en-US" altLang="en-US" sz="1000" dirty="0"/>
              <a:t>Group</a:t>
            </a:r>
            <a:endParaRPr lang="en-US" altLang="en-US" sz="1800" dirty="0"/>
          </a:p>
        </p:txBody>
      </p:sp>
      <p:sp>
        <p:nvSpPr>
          <p:cNvPr id="42014" name="Rectangle 34"/>
          <p:cNvSpPr>
            <a:spLocks noChangeArrowheads="1"/>
          </p:cNvSpPr>
          <p:nvPr/>
        </p:nvSpPr>
        <p:spPr bwMode="auto">
          <a:xfrm>
            <a:off x="4248150" y="65088"/>
            <a:ext cx="6223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cxnSp>
        <p:nvCxnSpPr>
          <p:cNvPr id="42015" name="AutoShape 35"/>
          <p:cNvCxnSpPr>
            <a:cxnSpLocks noChangeShapeType="1"/>
          </p:cNvCxnSpPr>
          <p:nvPr/>
        </p:nvCxnSpPr>
        <p:spPr bwMode="auto">
          <a:xfrm flipH="1">
            <a:off x="1809750" y="3155950"/>
            <a:ext cx="3048000" cy="14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16" name="AutoShape 36"/>
          <p:cNvCxnSpPr>
            <a:cxnSpLocks noChangeShapeType="1"/>
          </p:cNvCxnSpPr>
          <p:nvPr/>
        </p:nvCxnSpPr>
        <p:spPr bwMode="auto">
          <a:xfrm flipH="1" flipV="1">
            <a:off x="1828800" y="4654550"/>
            <a:ext cx="3065463" cy="123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017" name="Text Box 37"/>
          <p:cNvSpPr txBox="1">
            <a:spLocks noChangeArrowheads="1"/>
          </p:cNvSpPr>
          <p:nvPr/>
        </p:nvSpPr>
        <p:spPr bwMode="auto">
          <a:xfrm rot="10800000">
            <a:off x="874862" y="2331998"/>
            <a:ext cx="461665" cy="3140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smtClean="0"/>
              <a:t>Test results to be calibrated</a:t>
            </a:r>
            <a:endParaRPr lang="en-US" altLang="en-US" sz="1800" b="1" dirty="0"/>
          </a:p>
        </p:txBody>
      </p:sp>
      <p:sp>
        <p:nvSpPr>
          <p:cNvPr id="42018" name="Text Box 38"/>
          <p:cNvSpPr txBox="1">
            <a:spLocks noChangeArrowheads="1"/>
          </p:cNvSpPr>
          <p:nvPr/>
        </p:nvSpPr>
        <p:spPr bwMode="auto">
          <a:xfrm rot="10800000">
            <a:off x="5554663" y="2462213"/>
            <a:ext cx="458787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Groups of “known” ability</a:t>
            </a:r>
          </a:p>
        </p:txBody>
      </p:sp>
    </p:spTree>
    <p:extLst>
      <p:ext uri="{BB962C8B-B14F-4D97-AF65-F5344CB8AC3E}">
        <p14:creationId xmlns:p14="http://schemas.microsoft.com/office/powerpoint/2010/main" val="224781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77200" cy="1066800"/>
          </a:xfrm>
        </p:spPr>
        <p:txBody>
          <a:bodyPr/>
          <a:lstStyle/>
          <a:p>
            <a:r>
              <a:rPr lang="en-US" altLang="en-US" sz="4000" dirty="0" smtClean="0"/>
              <a:t>The Results One Always Gets</a:t>
            </a:r>
            <a:r>
              <a:rPr lang="en-US" altLang="en-US" sz="2000" dirty="0" smtClean="0"/>
              <a:t/>
            </a:r>
            <a:br>
              <a:rPr lang="en-US" altLang="en-US" sz="2000" dirty="0" smtClean="0"/>
            </a:br>
            <a:r>
              <a:rPr lang="en-US" altLang="en-US" sz="2000" dirty="0" smtClean="0"/>
              <a:t>(Some test takers score below and </a:t>
            </a:r>
            <a:r>
              <a:rPr lang="en-US" altLang="en-US" sz="2000" dirty="0" smtClean="0"/>
              <a:t>score </a:t>
            </a:r>
            <a:r>
              <a:rPr lang="en-US" altLang="en-US" sz="2000" dirty="0" smtClean="0"/>
              <a:t>above their “known” ability.)</a:t>
            </a:r>
            <a:endParaRPr lang="en-US" altLang="en-US" sz="4000" dirty="0" smtClean="0"/>
          </a:p>
        </p:txBody>
      </p:sp>
      <p:graphicFrame>
        <p:nvGraphicFramePr>
          <p:cNvPr id="78892" name="Group 44"/>
          <p:cNvGraphicFramePr>
            <a:graphicFrameLocks noGrp="1"/>
          </p:cNvGraphicFramePr>
          <p:nvPr>
            <p:ph type="tbl" idx="1"/>
          </p:nvPr>
        </p:nvGraphicFramePr>
        <p:xfrm>
          <a:off x="1404938" y="1752600"/>
          <a:ext cx="1152525" cy="4410079"/>
        </p:xfrm>
        <a:graphic>
          <a:graphicData uri="http://schemas.openxmlformats.org/drawingml/2006/table">
            <a:tbl>
              <a:tblPr/>
              <a:tblGrid>
                <a:gridCol w="576262"/>
                <a:gridCol w="576263"/>
              </a:tblGrid>
              <a:tr h="433388"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???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???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???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???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sp>
        <p:nvSpPr>
          <p:cNvPr id="44059" name="Oval 31"/>
          <p:cNvSpPr>
            <a:spLocks noChangeArrowheads="1"/>
          </p:cNvSpPr>
          <p:nvPr/>
        </p:nvSpPr>
        <p:spPr bwMode="auto">
          <a:xfrm>
            <a:off x="4191000" y="1600200"/>
            <a:ext cx="990600" cy="158273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/>
              <a:t>Level</a:t>
            </a:r>
            <a:br>
              <a:rPr lang="en-US" altLang="en-US" sz="1000" dirty="0"/>
            </a:br>
            <a:r>
              <a:rPr lang="en-US" altLang="en-US" sz="1000" dirty="0"/>
              <a:t>3</a:t>
            </a:r>
            <a:br>
              <a:rPr lang="en-US" altLang="en-US" sz="1000" dirty="0"/>
            </a:br>
            <a:r>
              <a:rPr lang="en-US" altLang="en-US" sz="1000" dirty="0"/>
              <a:t>Group</a:t>
            </a:r>
            <a:endParaRPr lang="en-US" altLang="en-US" sz="1800" dirty="0"/>
          </a:p>
        </p:txBody>
      </p:sp>
      <p:sp>
        <p:nvSpPr>
          <p:cNvPr id="44060" name="Oval 32"/>
          <p:cNvSpPr>
            <a:spLocks noChangeArrowheads="1"/>
          </p:cNvSpPr>
          <p:nvPr/>
        </p:nvSpPr>
        <p:spPr bwMode="auto">
          <a:xfrm>
            <a:off x="4191000" y="3200400"/>
            <a:ext cx="990600" cy="152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/>
              <a:t>Level</a:t>
            </a:r>
            <a:br>
              <a:rPr lang="en-US" altLang="en-US" sz="1000" dirty="0"/>
            </a:br>
            <a:r>
              <a:rPr lang="en-US" altLang="en-US" sz="1000" dirty="0"/>
              <a:t>2</a:t>
            </a:r>
            <a:br>
              <a:rPr lang="en-US" altLang="en-US" sz="1000" dirty="0"/>
            </a:br>
            <a:r>
              <a:rPr lang="en-US" altLang="en-US" sz="1000" dirty="0"/>
              <a:t>Group</a:t>
            </a:r>
            <a:endParaRPr lang="en-US" altLang="en-US" sz="1800" dirty="0"/>
          </a:p>
        </p:txBody>
      </p:sp>
      <p:sp>
        <p:nvSpPr>
          <p:cNvPr id="44061" name="Oval 33"/>
          <p:cNvSpPr>
            <a:spLocks noChangeArrowheads="1"/>
          </p:cNvSpPr>
          <p:nvPr/>
        </p:nvSpPr>
        <p:spPr bwMode="auto">
          <a:xfrm>
            <a:off x="4248150" y="4754563"/>
            <a:ext cx="933450" cy="12192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/>
              <a:t>Level</a:t>
            </a:r>
            <a:br>
              <a:rPr lang="en-US" altLang="en-US" sz="1000" dirty="0"/>
            </a:br>
            <a:r>
              <a:rPr lang="en-US" altLang="en-US" sz="1000" dirty="0"/>
              <a:t>1</a:t>
            </a:r>
            <a:br>
              <a:rPr lang="en-US" altLang="en-US" sz="1000" dirty="0"/>
            </a:br>
            <a:r>
              <a:rPr lang="en-US" altLang="en-US" sz="1000" dirty="0"/>
              <a:t>Group</a:t>
            </a:r>
            <a:endParaRPr lang="en-US" altLang="en-US" sz="1800" dirty="0"/>
          </a:p>
        </p:txBody>
      </p:sp>
      <p:sp>
        <p:nvSpPr>
          <p:cNvPr id="44062" name="Rectangle 34"/>
          <p:cNvSpPr>
            <a:spLocks noChangeArrowheads="1"/>
          </p:cNvSpPr>
          <p:nvPr/>
        </p:nvSpPr>
        <p:spPr bwMode="auto">
          <a:xfrm>
            <a:off x="4248150" y="65088"/>
            <a:ext cx="6223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cxnSp>
        <p:nvCxnSpPr>
          <p:cNvPr id="44063" name="AutoShape 35"/>
          <p:cNvCxnSpPr>
            <a:cxnSpLocks noChangeShapeType="1"/>
            <a:stCxn id="44065" idx="0"/>
          </p:cNvCxnSpPr>
          <p:nvPr/>
        </p:nvCxnSpPr>
        <p:spPr bwMode="auto">
          <a:xfrm flipH="1">
            <a:off x="2270125" y="3187700"/>
            <a:ext cx="2301875" cy="377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64" name="AutoShape 36"/>
          <p:cNvCxnSpPr>
            <a:cxnSpLocks noChangeShapeType="1"/>
          </p:cNvCxnSpPr>
          <p:nvPr/>
        </p:nvCxnSpPr>
        <p:spPr bwMode="auto">
          <a:xfrm flipH="1">
            <a:off x="2270125" y="4724400"/>
            <a:ext cx="2301875" cy="571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65" name="Line 37"/>
          <p:cNvSpPr>
            <a:spLocks noChangeShapeType="1"/>
          </p:cNvSpPr>
          <p:nvPr/>
        </p:nvSpPr>
        <p:spPr bwMode="auto">
          <a:xfrm flipH="1" flipV="1">
            <a:off x="2133600" y="2895600"/>
            <a:ext cx="2436813" cy="290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4066" name="Line 38"/>
          <p:cNvSpPr>
            <a:spLocks noChangeShapeType="1"/>
          </p:cNvSpPr>
          <p:nvPr/>
        </p:nvSpPr>
        <p:spPr bwMode="auto">
          <a:xfrm>
            <a:off x="4541838" y="48228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cxnSp>
        <p:nvCxnSpPr>
          <p:cNvPr id="44067" name="AutoShape 39"/>
          <p:cNvCxnSpPr>
            <a:cxnSpLocks noChangeShapeType="1"/>
          </p:cNvCxnSpPr>
          <p:nvPr/>
        </p:nvCxnSpPr>
        <p:spPr bwMode="auto">
          <a:xfrm flipH="1" flipV="1">
            <a:off x="2270125" y="4433888"/>
            <a:ext cx="2282825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68" name="Text Box 40"/>
          <p:cNvSpPr txBox="1">
            <a:spLocks noChangeArrowheads="1"/>
          </p:cNvSpPr>
          <p:nvPr/>
        </p:nvSpPr>
        <p:spPr bwMode="auto">
          <a:xfrm rot="16200000">
            <a:off x="-639762" y="3708679"/>
            <a:ext cx="35194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smtClean="0"/>
              <a:t>Test results to be calibrated</a:t>
            </a:r>
            <a:endParaRPr lang="en-US" altLang="en-US" sz="1800" b="1" dirty="0"/>
          </a:p>
        </p:txBody>
      </p:sp>
      <p:sp>
        <p:nvSpPr>
          <p:cNvPr id="44069" name="Text Box 41"/>
          <p:cNvSpPr txBox="1">
            <a:spLocks noChangeArrowheads="1"/>
          </p:cNvSpPr>
          <p:nvPr/>
        </p:nvSpPr>
        <p:spPr bwMode="auto">
          <a:xfrm rot="10800000">
            <a:off x="5554663" y="2143125"/>
            <a:ext cx="458787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Groups of ”known” ability</a:t>
            </a:r>
          </a:p>
        </p:txBody>
      </p:sp>
    </p:spTree>
    <p:extLst>
      <p:ext uri="{BB962C8B-B14F-4D97-AF65-F5344CB8AC3E}">
        <p14:creationId xmlns:p14="http://schemas.microsoft.com/office/powerpoint/2010/main" val="142730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599"/>
            <a:ext cx="8610600" cy="1236663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rgbClr val="E60000"/>
                </a:solidFill>
              </a:rPr>
              <a:t>No matter where the cut scores are set, they are wrong for some test takers.</a:t>
            </a:r>
          </a:p>
        </p:txBody>
      </p:sp>
      <p:graphicFrame>
        <p:nvGraphicFramePr>
          <p:cNvPr id="104451" name="Group 3"/>
          <p:cNvGraphicFramePr>
            <a:graphicFrameLocks noGrp="1"/>
          </p:cNvGraphicFramePr>
          <p:nvPr>
            <p:ph type="tbl" idx="1"/>
          </p:nvPr>
        </p:nvGraphicFramePr>
        <p:xfrm>
          <a:off x="1404938" y="1752600"/>
          <a:ext cx="1152525" cy="4410079"/>
        </p:xfrm>
        <a:graphic>
          <a:graphicData uri="http://schemas.openxmlformats.org/drawingml/2006/table">
            <a:tbl>
              <a:tblPr/>
              <a:tblGrid>
                <a:gridCol w="576262"/>
                <a:gridCol w="576263"/>
              </a:tblGrid>
              <a:tr h="43338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???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???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???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???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sp>
        <p:nvSpPr>
          <p:cNvPr id="46107" name="Oval 31"/>
          <p:cNvSpPr>
            <a:spLocks noChangeArrowheads="1"/>
          </p:cNvSpPr>
          <p:nvPr/>
        </p:nvSpPr>
        <p:spPr bwMode="auto">
          <a:xfrm>
            <a:off x="4191000" y="1465263"/>
            <a:ext cx="914400" cy="171767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/>
              <a:t>Level</a:t>
            </a:r>
            <a:br>
              <a:rPr lang="en-US" altLang="en-US" sz="1000" dirty="0"/>
            </a:br>
            <a:r>
              <a:rPr lang="en-US" altLang="en-US" sz="1000" dirty="0"/>
              <a:t>3</a:t>
            </a:r>
            <a:br>
              <a:rPr lang="en-US" altLang="en-US" sz="1000" dirty="0"/>
            </a:br>
            <a:r>
              <a:rPr lang="en-US" altLang="en-US" sz="1000" dirty="0"/>
              <a:t>Group</a:t>
            </a:r>
            <a:endParaRPr lang="en-US" altLang="en-US" sz="1800" dirty="0"/>
          </a:p>
        </p:txBody>
      </p:sp>
      <p:sp>
        <p:nvSpPr>
          <p:cNvPr id="46108" name="Oval 32"/>
          <p:cNvSpPr>
            <a:spLocks noChangeArrowheads="1"/>
          </p:cNvSpPr>
          <p:nvPr/>
        </p:nvSpPr>
        <p:spPr bwMode="auto">
          <a:xfrm>
            <a:off x="4191000" y="3200400"/>
            <a:ext cx="914400" cy="152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/>
              <a:t>Level</a:t>
            </a:r>
            <a:br>
              <a:rPr lang="en-US" altLang="en-US" sz="1000" dirty="0"/>
            </a:br>
            <a:r>
              <a:rPr lang="en-US" altLang="en-US" sz="1000" dirty="0"/>
              <a:t>2</a:t>
            </a:r>
            <a:br>
              <a:rPr lang="en-US" altLang="en-US" sz="1000" dirty="0"/>
            </a:br>
            <a:r>
              <a:rPr lang="en-US" altLang="en-US" sz="1000" dirty="0"/>
              <a:t>Group</a:t>
            </a:r>
            <a:endParaRPr lang="en-US" altLang="en-US" sz="1800" dirty="0"/>
          </a:p>
        </p:txBody>
      </p:sp>
      <p:sp>
        <p:nvSpPr>
          <p:cNvPr id="46109" name="Oval 33"/>
          <p:cNvSpPr>
            <a:spLocks noChangeArrowheads="1"/>
          </p:cNvSpPr>
          <p:nvPr/>
        </p:nvSpPr>
        <p:spPr bwMode="auto">
          <a:xfrm>
            <a:off x="4200525" y="4754563"/>
            <a:ext cx="904875" cy="12192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/>
              <a:t>Level</a:t>
            </a:r>
            <a:br>
              <a:rPr lang="en-US" altLang="en-US" sz="1000" dirty="0"/>
            </a:br>
            <a:r>
              <a:rPr lang="en-US" altLang="en-US" sz="1000" dirty="0"/>
              <a:t>1</a:t>
            </a:r>
            <a:br>
              <a:rPr lang="en-US" altLang="en-US" sz="1000" dirty="0"/>
            </a:br>
            <a:r>
              <a:rPr lang="en-US" altLang="en-US" sz="1000" dirty="0"/>
              <a:t>Group</a:t>
            </a:r>
            <a:endParaRPr lang="en-US" altLang="en-US" sz="1800" dirty="0"/>
          </a:p>
        </p:txBody>
      </p:sp>
      <p:sp>
        <p:nvSpPr>
          <p:cNvPr id="46110" name="Rectangle 34"/>
          <p:cNvSpPr>
            <a:spLocks noChangeArrowheads="1"/>
          </p:cNvSpPr>
          <p:nvPr/>
        </p:nvSpPr>
        <p:spPr bwMode="auto">
          <a:xfrm>
            <a:off x="4248150" y="65088"/>
            <a:ext cx="6223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cxnSp>
        <p:nvCxnSpPr>
          <p:cNvPr id="46111" name="AutoShape 35"/>
          <p:cNvCxnSpPr>
            <a:cxnSpLocks noChangeShapeType="1"/>
            <a:stCxn id="46113" idx="0"/>
          </p:cNvCxnSpPr>
          <p:nvPr/>
        </p:nvCxnSpPr>
        <p:spPr bwMode="auto">
          <a:xfrm flipH="1">
            <a:off x="2270125" y="3187700"/>
            <a:ext cx="2301875" cy="377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112" name="AutoShape 36"/>
          <p:cNvCxnSpPr>
            <a:cxnSpLocks noChangeShapeType="1"/>
          </p:cNvCxnSpPr>
          <p:nvPr/>
        </p:nvCxnSpPr>
        <p:spPr bwMode="auto">
          <a:xfrm flipH="1">
            <a:off x="2270125" y="4724400"/>
            <a:ext cx="2301875" cy="571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113" name="Line 37"/>
          <p:cNvSpPr>
            <a:spLocks noChangeShapeType="1"/>
          </p:cNvSpPr>
          <p:nvPr/>
        </p:nvSpPr>
        <p:spPr bwMode="auto">
          <a:xfrm flipH="1" flipV="1">
            <a:off x="2133600" y="2895600"/>
            <a:ext cx="2436813" cy="290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6114" name="Line 38"/>
          <p:cNvSpPr>
            <a:spLocks noChangeShapeType="1"/>
          </p:cNvSpPr>
          <p:nvPr/>
        </p:nvSpPr>
        <p:spPr bwMode="auto">
          <a:xfrm>
            <a:off x="4541838" y="48228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cxnSp>
        <p:nvCxnSpPr>
          <p:cNvPr id="46115" name="AutoShape 39"/>
          <p:cNvCxnSpPr>
            <a:cxnSpLocks noChangeShapeType="1"/>
          </p:cNvCxnSpPr>
          <p:nvPr/>
        </p:nvCxnSpPr>
        <p:spPr bwMode="auto">
          <a:xfrm flipH="1" flipV="1">
            <a:off x="2270125" y="4433888"/>
            <a:ext cx="2282825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116" name="Text Box 40"/>
          <p:cNvSpPr txBox="1">
            <a:spLocks noChangeArrowheads="1"/>
          </p:cNvSpPr>
          <p:nvPr/>
        </p:nvSpPr>
        <p:spPr bwMode="auto">
          <a:xfrm rot="-5400000">
            <a:off x="-267493" y="3475831"/>
            <a:ext cx="2774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Test   Scores  Received</a:t>
            </a:r>
          </a:p>
        </p:txBody>
      </p:sp>
      <p:sp>
        <p:nvSpPr>
          <p:cNvPr id="46117" name="Text Box 41"/>
          <p:cNvSpPr txBox="1">
            <a:spLocks noChangeArrowheads="1"/>
          </p:cNvSpPr>
          <p:nvPr/>
        </p:nvSpPr>
        <p:spPr bwMode="auto">
          <a:xfrm rot="10800000">
            <a:off x="5554663" y="2143125"/>
            <a:ext cx="458787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Groups of ”known” ability</a:t>
            </a:r>
          </a:p>
        </p:txBody>
      </p:sp>
    </p:spTree>
    <p:extLst>
      <p:ext uri="{BB962C8B-B14F-4D97-AF65-F5344CB8AC3E}">
        <p14:creationId xmlns:p14="http://schemas.microsoft.com/office/powerpoint/2010/main" val="153997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763000" cy="1219200"/>
          </a:xfrm>
        </p:spPr>
        <p:txBody>
          <a:bodyPr>
            <a:noAutofit/>
          </a:bodyPr>
          <a:lstStyle/>
          <a:p>
            <a:r>
              <a:rPr lang="en-US" altLang="en-US" sz="3600" b="1" dirty="0" smtClean="0"/>
              <a:t>Why is a </a:t>
            </a:r>
            <a:r>
              <a:rPr lang="en-US" altLang="en-US" sz="3600" b="1" dirty="0"/>
              <a:t>s</a:t>
            </a:r>
            <a:r>
              <a:rPr lang="en-US" altLang="en-US" sz="3600" b="1" dirty="0" smtClean="0"/>
              <a:t>ingle score so</a:t>
            </a:r>
            <a:br>
              <a:rPr lang="en-US" altLang="en-US" sz="3600" b="1" dirty="0" smtClean="0"/>
            </a:br>
            <a:r>
              <a:rPr lang="en-US" altLang="en-US" sz="3600" b="1" dirty="0" smtClean="0"/>
              <a:t>difficult to interpret?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/>
          <a:lstStyle/>
          <a:p>
            <a:r>
              <a:rPr lang="en-US" altLang="en-US" dirty="0" smtClean="0"/>
              <a:t>Language learners do not completely master the communication tasks and topical domains of one proficiency level before they begin learning the skills described at the next higher level.</a:t>
            </a:r>
          </a:p>
          <a:p>
            <a:r>
              <a:rPr lang="en-US" altLang="en-US" dirty="0" smtClean="0"/>
              <a:t>Usually, learners will develop conceptual control or even partial control over the next higher proficiency level by the time they have attained sustained, consistent control over the lower level.</a:t>
            </a:r>
          </a:p>
        </p:txBody>
      </p:sp>
    </p:spTree>
    <p:extLst>
      <p:ext uri="{BB962C8B-B14F-4D97-AF65-F5344CB8AC3E}">
        <p14:creationId xmlns:p14="http://schemas.microsoft.com/office/powerpoint/2010/main" val="37705993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Autofit/>
          </a:bodyPr>
          <a:lstStyle/>
          <a:p>
            <a:pPr algn="l"/>
            <a:r>
              <a:rPr lang="en-US" altLang="en-US" sz="3600" dirty="0" smtClean="0"/>
              <a:t>If STANAG 6001 Levels</a:t>
            </a:r>
            <a:br>
              <a:rPr lang="en-US" altLang="en-US" sz="3600" dirty="0" smtClean="0"/>
            </a:br>
            <a:r>
              <a:rPr lang="en-US" altLang="en-US" sz="3600" dirty="0" smtClean="0"/>
              <a:t>Were Buckets…</a:t>
            </a:r>
          </a:p>
        </p:txBody>
      </p:sp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540" y="1436688"/>
            <a:ext cx="2666999" cy="394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1" y="2819400"/>
            <a:ext cx="1993900" cy="2438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81000"/>
            <a:ext cx="3352799" cy="497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546100" y="4164012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2984500" y="4164012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5651500" y="4164012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752600" y="3877270"/>
            <a:ext cx="56938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</a:t>
            </a:r>
          </a:p>
        </p:txBody>
      </p:sp>
      <p:sp>
        <p:nvSpPr>
          <p:cNvPr id="7" name="Rectangle 6"/>
          <p:cNvSpPr/>
          <p:nvPr/>
        </p:nvSpPr>
        <p:spPr>
          <a:xfrm>
            <a:off x="4459813" y="3191470"/>
            <a:ext cx="56938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126813" y="2743200"/>
            <a:ext cx="56938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</a:t>
            </a:r>
          </a:p>
        </p:txBody>
      </p:sp>
      <p:sp>
        <p:nvSpPr>
          <p:cNvPr id="27661" name="TextBox 14"/>
          <p:cNvSpPr txBox="1">
            <a:spLocks noChangeArrowheads="1"/>
          </p:cNvSpPr>
          <p:nvPr/>
        </p:nvSpPr>
        <p:spPr bwMode="auto">
          <a:xfrm>
            <a:off x="228600" y="5353050"/>
            <a:ext cx="89265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The buckets may begin filling at the same time.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Some Level 2 ability will develop before Level 1 is mastered.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That is ok, because the buckets will still reach their full (mastery) state sequentially.</a:t>
            </a:r>
          </a:p>
        </p:txBody>
      </p:sp>
      <p:sp>
        <p:nvSpPr>
          <p:cNvPr id="27662" name="TextBox 15"/>
          <p:cNvSpPr txBox="1">
            <a:spLocks noChangeArrowheads="1"/>
          </p:cNvSpPr>
          <p:nvPr/>
        </p:nvSpPr>
        <p:spPr bwMode="auto">
          <a:xfrm>
            <a:off x="76201" y="1716088"/>
            <a:ext cx="3041339" cy="923330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The blue arrows indicate the </a:t>
            </a:r>
            <a:r>
              <a:rPr lang="en-US" altLang="en-US" sz="1800" dirty="0" smtClean="0"/>
              <a:t>water (</a:t>
            </a:r>
            <a:r>
              <a:rPr lang="en-US" altLang="en-US" sz="1800" dirty="0"/>
              <a:t>ability) observed at each level.</a:t>
            </a:r>
          </a:p>
        </p:txBody>
      </p:sp>
    </p:spTree>
    <p:extLst>
      <p:ext uri="{BB962C8B-B14F-4D97-AF65-F5344CB8AC3E}">
        <p14:creationId xmlns:p14="http://schemas.microsoft.com/office/powerpoint/2010/main" val="165929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153400" cy="6019800"/>
          </a:xfrm>
        </p:spPr>
        <p:txBody>
          <a:bodyPr/>
          <a:lstStyle/>
          <a:p>
            <a:pPr eaLnBrk="1" hangingPunct="1"/>
            <a:r>
              <a:rPr lang="en-US" altLang="en-US" sz="4000" b="1" dirty="0" smtClean="0"/>
              <a:t>Is there a  better way </a:t>
            </a:r>
            <a:br>
              <a:rPr lang="en-US" altLang="en-US" sz="4000" b="1" dirty="0" smtClean="0"/>
            </a:br>
            <a:r>
              <a:rPr lang="en-US" altLang="en-US" sz="4000" b="1" dirty="0" smtClean="0"/>
              <a:t>than</a:t>
            </a:r>
            <a:r>
              <a:rPr lang="en-US" altLang="en-US" sz="4000" b="1" dirty="0"/>
              <a:t> </a:t>
            </a:r>
            <a:r>
              <a:rPr lang="en-US" altLang="en-US" sz="4000" b="1" dirty="0" smtClean="0"/>
              <a:t>indirect extrapolation </a:t>
            </a:r>
            <a:br>
              <a:rPr lang="en-US" altLang="en-US" sz="4000" b="1" dirty="0" smtClean="0"/>
            </a:br>
            <a:r>
              <a:rPr lang="en-US" altLang="en-US" sz="4000" b="1" dirty="0" smtClean="0"/>
              <a:t>from a single score</a:t>
            </a:r>
            <a:br>
              <a:rPr lang="en-US" altLang="en-US" sz="4000" b="1" dirty="0" smtClean="0"/>
            </a:br>
            <a:r>
              <a:rPr lang="en-US" altLang="en-US" sz="4000" b="1" dirty="0" smtClean="0"/>
              <a:t>to assign proficiency levels?</a:t>
            </a:r>
            <a:br>
              <a:rPr lang="en-US" altLang="en-US" sz="4000" b="1" dirty="0" smtClean="0"/>
            </a:br>
            <a:r>
              <a:rPr lang="en-US" altLang="en-US" sz="4000" dirty="0" smtClean="0"/>
              <a:t/>
            </a:r>
            <a:br>
              <a:rPr lang="en-US" altLang="en-US" sz="4000" dirty="0" smtClean="0"/>
            </a:br>
            <a:r>
              <a:rPr lang="en-US" altLang="en-US" sz="4000" b="1" dirty="0" smtClean="0"/>
              <a:t>Would close adherence to the proficiency scale levels </a:t>
            </a:r>
            <a:r>
              <a:rPr lang="en-US" altLang="en-US" sz="4000" b="1" u="sng" dirty="0" smtClean="0"/>
              <a:t>and</a:t>
            </a:r>
            <a:r>
              <a:rPr lang="en-US" altLang="en-US" sz="4000" b="1" dirty="0" smtClean="0"/>
              <a:t> C-R scoring improve testing accuracy?</a:t>
            </a:r>
          </a:p>
        </p:txBody>
      </p:sp>
    </p:spTree>
    <p:extLst>
      <p:ext uri="{BB962C8B-B14F-4D97-AF65-F5344CB8AC3E}">
        <p14:creationId xmlns:p14="http://schemas.microsoft.com/office/powerpoint/2010/main" val="89816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Autofit/>
          </a:bodyPr>
          <a:lstStyle/>
          <a:p>
            <a:r>
              <a:rPr lang="en-US" dirty="0" smtClean="0"/>
              <a:t>Are all language tests proficiency tests?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534400" cy="4419600"/>
          </a:xfrm>
        </p:spPr>
        <p:txBody>
          <a:bodyPr/>
          <a:lstStyle/>
          <a:p>
            <a:r>
              <a:rPr lang="en-US" dirty="0" smtClean="0"/>
              <a:t>No.</a:t>
            </a:r>
          </a:p>
          <a:p>
            <a:pPr lvl="1"/>
            <a:r>
              <a:rPr lang="en-US" b="1" dirty="0" smtClean="0"/>
              <a:t>Achievement </a:t>
            </a:r>
            <a:r>
              <a:rPr lang="en-US" dirty="0" smtClean="0"/>
              <a:t>tests assess rote, direct application learning.</a:t>
            </a:r>
          </a:p>
          <a:p>
            <a:pPr lvl="1"/>
            <a:r>
              <a:rPr lang="en-US" b="1" dirty="0" smtClean="0"/>
              <a:t>Performance</a:t>
            </a:r>
            <a:r>
              <a:rPr lang="en-US" dirty="0" smtClean="0"/>
              <a:t> tests assess rehearsed near transfer learning.</a:t>
            </a:r>
          </a:p>
          <a:p>
            <a:pPr lvl="1"/>
            <a:r>
              <a:rPr lang="en-US" b="1" dirty="0" smtClean="0"/>
              <a:t>Proficiency</a:t>
            </a:r>
            <a:r>
              <a:rPr lang="en-US" dirty="0" smtClean="0"/>
              <a:t> tests assess far-transfer learning.</a:t>
            </a:r>
          </a:p>
          <a:p>
            <a:r>
              <a:rPr lang="en-US" dirty="0" smtClean="0"/>
              <a:t>And not all tests that are called “proficiency” tests are criterion-referenced tests.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1664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r>
              <a:rPr lang="en-US" altLang="en-US" dirty="0" smtClean="0"/>
              <a:t>A mini experiment:</a:t>
            </a:r>
            <a:br>
              <a:rPr lang="en-US" altLang="en-US" dirty="0" smtClean="0"/>
            </a:br>
            <a:r>
              <a:rPr lang="en-US" altLang="en-US" dirty="0" smtClean="0"/>
              <a:t>The BAT was scored two ways.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The </a:t>
            </a:r>
            <a:r>
              <a:rPr lang="en-US" altLang="en-US" b="1" dirty="0" smtClean="0"/>
              <a:t>“floor and ceiling”</a:t>
            </a:r>
            <a:r>
              <a:rPr lang="en-US" altLang="en-US" dirty="0" smtClean="0"/>
              <a:t> </a:t>
            </a:r>
            <a:r>
              <a:rPr lang="en-US" altLang="en-US" b="1" dirty="0" smtClean="0"/>
              <a:t>criterion-referenced ratings</a:t>
            </a:r>
            <a:r>
              <a:rPr lang="en-US" altLang="en-US" dirty="0" smtClean="0"/>
              <a:t> were more defensible than were the total-score results.</a:t>
            </a:r>
            <a:endParaRPr lang="en-US" altLang="en-US" b="1" dirty="0" smtClean="0"/>
          </a:p>
          <a:p>
            <a:pPr>
              <a:defRPr/>
            </a:pPr>
            <a:r>
              <a:rPr lang="en-US" altLang="en-US" dirty="0" smtClean="0"/>
              <a:t>The </a:t>
            </a:r>
            <a:r>
              <a:rPr lang="en-US" altLang="en-US" b="1" dirty="0" smtClean="0"/>
              <a:t>criterion-referenced</a:t>
            </a:r>
            <a:r>
              <a:rPr lang="en-US" altLang="en-US" dirty="0" smtClean="0"/>
              <a:t> rating process ranked 37% of the test takers differently than they were ranked by their </a:t>
            </a:r>
            <a:r>
              <a:rPr lang="en-US" altLang="en-US" b="1" dirty="0" smtClean="0"/>
              <a:t>total score</a:t>
            </a:r>
            <a:r>
              <a:rPr lang="en-US" altLang="en-US" dirty="0" smtClean="0"/>
              <a:t> results.</a:t>
            </a:r>
            <a:endParaRPr lang="en-US" altLang="en-US" dirty="0"/>
          </a:p>
          <a:p>
            <a:pPr>
              <a:defRPr/>
            </a:pPr>
            <a:endParaRPr lang="en-US" altLang="en-US" dirty="0" smtClean="0"/>
          </a:p>
          <a:p>
            <a:pPr marL="0" indent="0">
              <a:buFontTx/>
              <a:buNone/>
              <a:defRPr/>
            </a:pPr>
            <a:r>
              <a:rPr lang="en-US" altLang="en-US" dirty="0"/>
              <a:t>	</a:t>
            </a:r>
            <a:r>
              <a:rPr lang="en-US" altLang="en-US" dirty="0" smtClean="0"/>
              <a:t>	Let’s see why that happens…</a:t>
            </a:r>
          </a:p>
        </p:txBody>
      </p:sp>
    </p:spTree>
    <p:extLst>
      <p:ext uri="{BB962C8B-B14F-4D97-AF65-F5344CB8AC3E}">
        <p14:creationId xmlns:p14="http://schemas.microsoft.com/office/powerpoint/2010/main" val="2125388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for Two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a multi-level reading test.</a:t>
            </a:r>
          </a:p>
          <a:p>
            <a:r>
              <a:rPr lang="en-US" dirty="0" smtClean="0"/>
              <a:t>There were 60 total points possible.</a:t>
            </a:r>
          </a:p>
          <a:p>
            <a:pPr lvl="1"/>
            <a:r>
              <a:rPr lang="en-US" dirty="0" smtClean="0"/>
              <a:t>20 points for Level 1.</a:t>
            </a:r>
          </a:p>
          <a:p>
            <a:pPr lvl="1"/>
            <a:r>
              <a:rPr lang="en-US" dirty="0" smtClean="0"/>
              <a:t>20 points for Level 2.</a:t>
            </a:r>
          </a:p>
          <a:p>
            <a:pPr lvl="1"/>
            <a:r>
              <a:rPr lang="en-US" dirty="0" smtClean="0"/>
              <a:t>20 points for Level 3.</a:t>
            </a:r>
          </a:p>
          <a:p>
            <a:r>
              <a:rPr lang="en-US" dirty="0" smtClean="0"/>
              <a:t>Lets compare their total scores and their level-by-level, “floor and ceiling”, criterion-based scores.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00790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72400" cy="1752600"/>
          </a:xfrm>
        </p:spPr>
        <p:txBody>
          <a:bodyPr/>
          <a:lstStyle/>
          <a:p>
            <a:r>
              <a:rPr lang="en-US" altLang="en-US" sz="3500" u="sng" dirty="0" smtClean="0"/>
              <a:t>Example A:</a:t>
            </a:r>
            <a:r>
              <a:rPr lang="en-US" altLang="en-US" sz="3500" dirty="0" smtClean="0"/>
              <a:t>  Alice’s total score = </a:t>
            </a:r>
            <a:r>
              <a:rPr lang="en-US" altLang="en-US" sz="3500" b="1" dirty="0" smtClean="0">
                <a:solidFill>
                  <a:srgbClr val="FF0000"/>
                </a:solidFill>
              </a:rPr>
              <a:t>35</a:t>
            </a:r>
            <a:r>
              <a:rPr lang="en-US" altLang="en-US" sz="3500" dirty="0" smtClean="0"/>
              <a:t/>
            </a:r>
            <a:br>
              <a:rPr lang="en-US" altLang="en-US" sz="3500" dirty="0" smtClean="0"/>
            </a:br>
            <a:r>
              <a:rPr lang="en-US" altLang="en-US" sz="3500" b="1" dirty="0" smtClean="0"/>
              <a:t>C-R Proficiency Level = </a:t>
            </a:r>
            <a:r>
              <a:rPr lang="en-US" altLang="en-US" sz="3500" b="1" dirty="0" smtClean="0">
                <a:solidFill>
                  <a:srgbClr val="FF0000"/>
                </a:solidFill>
              </a:rPr>
              <a:t>2</a:t>
            </a:r>
            <a:r>
              <a:rPr lang="en-US" altLang="en-US" sz="3500" dirty="0" smtClean="0">
                <a:solidFill>
                  <a:srgbClr val="FF0000"/>
                </a:solidFill>
              </a:rPr>
              <a:t/>
            </a:r>
            <a:br>
              <a:rPr lang="en-US" altLang="en-US" sz="3500" dirty="0" smtClean="0">
                <a:solidFill>
                  <a:srgbClr val="FF0000"/>
                </a:solidFill>
              </a:rPr>
            </a:br>
            <a:r>
              <a:rPr lang="en-US" altLang="en-US" sz="3500" dirty="0" smtClean="0">
                <a:solidFill>
                  <a:srgbClr val="FF0000"/>
                </a:solidFill>
              </a:rPr>
              <a:t>Level 2 </a:t>
            </a:r>
            <a:r>
              <a:rPr lang="en-US" altLang="en-US" sz="2400" dirty="0" smtClean="0">
                <a:solidFill>
                  <a:srgbClr val="FF0000"/>
                </a:solidFill>
              </a:rPr>
              <a:t>(with Random abilities at Level 3)</a:t>
            </a:r>
            <a:endParaRPr lang="en-US" altLang="en-US" sz="35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140340" name="Group 52"/>
          <p:cNvGraphicFramePr>
            <a:graphicFrameLocks noGrp="1"/>
          </p:cNvGraphicFramePr>
          <p:nvPr>
            <p:ph type="tbl" idx="1"/>
          </p:nvPr>
        </p:nvGraphicFramePr>
        <p:xfrm>
          <a:off x="533400" y="2001838"/>
          <a:ext cx="8107364" cy="4357687"/>
        </p:xfrm>
        <a:graphic>
          <a:graphicData uri="http://schemas.openxmlformats.org/drawingml/2006/table">
            <a:tbl>
              <a:tblPr/>
              <a:tblGrid>
                <a:gridCol w="1371575"/>
                <a:gridCol w="1828766"/>
                <a:gridCol w="457191"/>
                <a:gridCol w="2011643"/>
                <a:gridCol w="426546"/>
                <a:gridCol w="2011643"/>
              </a:tblGrid>
              <a:tr h="8976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Level 1</a:t>
                      </a: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91438" marR="91438" marT="45721" marB="4572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Level 2</a:t>
                      </a:r>
                    </a:p>
                  </a:txBody>
                  <a:tcPr marL="91438" marR="91438" marT="45721" marB="4572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Level 3</a:t>
                      </a:r>
                    </a:p>
                  </a:txBody>
                  <a:tcPr marL="91438" marR="91438" marT="45721" marB="4572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84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"Almost all"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 points,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85%</a:t>
                      </a:r>
                    </a:p>
                  </a:txBody>
                  <a:tcPr marL="91438" marR="91438" marT="45721" marB="45721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points,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70%</a:t>
                      </a:r>
                    </a:p>
                  </a:txBody>
                  <a:tcPr marL="91438" marR="91438" marT="45721" marB="45721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206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Most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8901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Some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139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None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8" marR="91438" marT="45721" marB="45721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points,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20%</a:t>
                      </a:r>
                    </a:p>
                  </a:txBody>
                  <a:tcPr marL="91438" marR="91438" marT="45721" marB="45721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777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077200" cy="1905000"/>
          </a:xfrm>
        </p:spPr>
        <p:txBody>
          <a:bodyPr/>
          <a:lstStyle/>
          <a:p>
            <a:r>
              <a:rPr lang="en-US" altLang="en-US" sz="3500" u="sng" dirty="0" smtClean="0"/>
              <a:t>Example B:</a:t>
            </a:r>
            <a:r>
              <a:rPr lang="en-US" altLang="en-US" sz="3500" dirty="0" smtClean="0"/>
              <a:t>  Bob’s total score = </a:t>
            </a:r>
            <a:r>
              <a:rPr lang="en-US" altLang="en-US" sz="3500" b="1" dirty="0" smtClean="0">
                <a:solidFill>
                  <a:srgbClr val="FF0000"/>
                </a:solidFill>
              </a:rPr>
              <a:t>37</a:t>
            </a:r>
            <a:r>
              <a:rPr lang="en-US" altLang="en-US" sz="3500" dirty="0" smtClean="0">
                <a:solidFill>
                  <a:srgbClr val="FF0000"/>
                </a:solidFill>
              </a:rPr>
              <a:t/>
            </a:r>
            <a:br>
              <a:rPr lang="en-US" altLang="en-US" sz="3500" dirty="0" smtClean="0">
                <a:solidFill>
                  <a:srgbClr val="FF0000"/>
                </a:solidFill>
              </a:rPr>
            </a:br>
            <a:r>
              <a:rPr lang="en-US" altLang="en-US" sz="3500" b="1" dirty="0" smtClean="0">
                <a:solidFill>
                  <a:schemeClr val="tx1"/>
                </a:solidFill>
              </a:rPr>
              <a:t>C-R Proficiency </a:t>
            </a:r>
            <a:r>
              <a:rPr lang="en-US" altLang="en-US" sz="3500" b="1" dirty="0" smtClean="0"/>
              <a:t>Level = </a:t>
            </a:r>
            <a:r>
              <a:rPr lang="en-US" altLang="en-US" sz="3500" b="1" dirty="0" smtClean="0">
                <a:solidFill>
                  <a:srgbClr val="FF0000"/>
                </a:solidFill>
              </a:rPr>
              <a:t>1+</a:t>
            </a:r>
            <a:br>
              <a:rPr lang="en-US" altLang="en-US" sz="3500" b="1" dirty="0" smtClean="0">
                <a:solidFill>
                  <a:srgbClr val="FF0000"/>
                </a:solidFill>
              </a:rPr>
            </a:br>
            <a:r>
              <a:rPr lang="en-US" altLang="en-US" sz="3500" dirty="0" smtClean="0">
                <a:solidFill>
                  <a:srgbClr val="FF0000"/>
                </a:solidFill>
              </a:rPr>
              <a:t>Level 1 </a:t>
            </a:r>
            <a:r>
              <a:rPr lang="en-US" altLang="en-US" sz="2400" dirty="0" smtClean="0">
                <a:solidFill>
                  <a:srgbClr val="FF0000"/>
                </a:solidFill>
              </a:rPr>
              <a:t>(with Developing abilities at Level 2)</a:t>
            </a:r>
            <a:endParaRPr lang="en-US" altLang="en-US" sz="35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140340" name="Group 52"/>
          <p:cNvGraphicFramePr>
            <a:graphicFrameLocks noGrp="1"/>
          </p:cNvGraphicFramePr>
          <p:nvPr>
            <p:ph type="tbl" idx="1"/>
          </p:nvPr>
        </p:nvGraphicFramePr>
        <p:xfrm>
          <a:off x="228600" y="2212975"/>
          <a:ext cx="8640764" cy="4264025"/>
        </p:xfrm>
        <a:graphic>
          <a:graphicData uri="http://schemas.openxmlformats.org/drawingml/2006/table">
            <a:tbl>
              <a:tblPr/>
              <a:tblGrid>
                <a:gridCol w="1554162"/>
                <a:gridCol w="2075720"/>
                <a:gridCol w="286480"/>
                <a:gridCol w="2382768"/>
                <a:gridCol w="208268"/>
                <a:gridCol w="2133366"/>
              </a:tblGrid>
              <a:tr h="866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Level 1</a:t>
                      </a: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91434" marR="91434"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Level 2</a:t>
                      </a:r>
                    </a:p>
                  </a:txBody>
                  <a:tcPr marL="91434" marR="91434" marT="45722" marB="45722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Level 3</a:t>
                      </a:r>
                    </a:p>
                  </a:txBody>
                  <a:tcPr marL="91434" marR="91434"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9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"Almost all"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 points,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85%</a:t>
                      </a:r>
                    </a:p>
                  </a:txBody>
                  <a:tcPr marL="91434" marR="91434"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842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Most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points,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55%</a:t>
                      </a:r>
                    </a:p>
                  </a:txBody>
                  <a:tcPr marL="91434" marR="91434"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154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Some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9 points,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45%</a:t>
                      </a:r>
                    </a:p>
                  </a:txBody>
                  <a:tcPr marL="91434" marR="91434"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75022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None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4" marR="91434" marT="45722" marB="45722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401762"/>
          </a:xfrm>
        </p:spPr>
        <p:txBody>
          <a:bodyPr/>
          <a:lstStyle/>
          <a:p>
            <a:r>
              <a:rPr lang="en-US" dirty="0" smtClean="0"/>
              <a:t>A Comparison of Results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84212" y="1600200"/>
            <a:ext cx="4040188" cy="639762"/>
          </a:xfrm>
        </p:spPr>
        <p:txBody>
          <a:bodyPr/>
          <a:lstStyle/>
          <a:p>
            <a:r>
              <a:rPr lang="en-US" dirty="0" smtClean="0"/>
              <a:t>Single Score Results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33400" y="2438400"/>
            <a:ext cx="3886200" cy="1219200"/>
          </a:xfrm>
        </p:spPr>
        <p:txBody>
          <a:bodyPr/>
          <a:lstStyle/>
          <a:p>
            <a:r>
              <a:rPr lang="en-US" sz="2800" dirty="0"/>
              <a:t>Alice: </a:t>
            </a:r>
            <a:r>
              <a:rPr lang="en-US" sz="2800" dirty="0" smtClean="0"/>
              <a:t>35 </a:t>
            </a:r>
            <a:r>
              <a:rPr lang="en-US" sz="2800" dirty="0"/>
              <a:t>total </a:t>
            </a:r>
            <a:r>
              <a:rPr lang="en-US" sz="2800" dirty="0" smtClean="0"/>
              <a:t>points.</a:t>
            </a:r>
            <a:endParaRPr lang="en-US" sz="2800" dirty="0"/>
          </a:p>
          <a:p>
            <a:r>
              <a:rPr lang="en-US" sz="2800" dirty="0" smtClean="0"/>
              <a:t>Bob:   37 total points.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5026025" y="1600200"/>
            <a:ext cx="4041775" cy="639762"/>
          </a:xfrm>
        </p:spPr>
        <p:txBody>
          <a:bodyPr/>
          <a:lstStyle/>
          <a:p>
            <a:r>
              <a:rPr lang="en-US" dirty="0" smtClean="0"/>
              <a:t>C-R Results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8200" y="2484437"/>
            <a:ext cx="4041775" cy="1173163"/>
          </a:xfrm>
        </p:spPr>
        <p:txBody>
          <a:bodyPr/>
          <a:lstStyle/>
          <a:p>
            <a:r>
              <a:rPr lang="en-US" sz="2800" dirty="0"/>
              <a:t>Alice:  Level 2</a:t>
            </a:r>
          </a:p>
          <a:p>
            <a:r>
              <a:rPr lang="en-US" sz="2800" dirty="0" smtClean="0"/>
              <a:t>Bob</a:t>
            </a:r>
            <a:r>
              <a:rPr lang="en-US" sz="2800" dirty="0"/>
              <a:t>:    Level 1</a:t>
            </a:r>
            <a:r>
              <a:rPr lang="en-US" sz="2800" dirty="0" smtClean="0"/>
              <a:t>+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3810000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200" dirty="0" smtClean="0"/>
              <a:t>Based on</a:t>
            </a:r>
            <a:r>
              <a:rPr lang="en-US" sz="3200" dirty="0" smtClean="0"/>
              <a:t> </a:t>
            </a:r>
            <a:r>
              <a:rPr lang="en-US" sz="3200" dirty="0" smtClean="0"/>
              <a:t>their total scores, where would you set the cut-score between 1+ and 2? 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200" dirty="0" smtClean="0"/>
              <a:t>Would both be given a 2?  Or both a 1+?</a:t>
            </a:r>
          </a:p>
        </p:txBody>
      </p:sp>
    </p:spTree>
    <p:extLst>
      <p:ext uri="{BB962C8B-B14F-4D97-AF65-F5344CB8AC3E}">
        <p14:creationId xmlns:p14="http://schemas.microsoft.com/office/powerpoint/2010/main" val="182522635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401762"/>
          </a:xfrm>
        </p:spPr>
        <p:txBody>
          <a:bodyPr/>
          <a:lstStyle/>
          <a:p>
            <a:r>
              <a:rPr lang="en-US" dirty="0" smtClean="0"/>
              <a:t>A Comparison of Results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84212" y="1600200"/>
            <a:ext cx="4040188" cy="639762"/>
          </a:xfrm>
        </p:spPr>
        <p:txBody>
          <a:bodyPr/>
          <a:lstStyle/>
          <a:p>
            <a:r>
              <a:rPr lang="en-US" dirty="0" smtClean="0"/>
              <a:t>Single Score Results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33400" y="2438400"/>
            <a:ext cx="3886200" cy="1219200"/>
          </a:xfrm>
        </p:spPr>
        <p:txBody>
          <a:bodyPr/>
          <a:lstStyle/>
          <a:p>
            <a:r>
              <a:rPr lang="en-US" sz="2800" dirty="0"/>
              <a:t>Alice: </a:t>
            </a:r>
            <a:r>
              <a:rPr lang="en-US" sz="2800" dirty="0" smtClean="0"/>
              <a:t>35 </a:t>
            </a:r>
            <a:r>
              <a:rPr lang="en-US" sz="2800" dirty="0"/>
              <a:t>total </a:t>
            </a:r>
            <a:r>
              <a:rPr lang="en-US" sz="2800" dirty="0" smtClean="0"/>
              <a:t>points.</a:t>
            </a:r>
            <a:endParaRPr lang="en-US" sz="2800" dirty="0"/>
          </a:p>
          <a:p>
            <a:r>
              <a:rPr lang="en-US" sz="2800" dirty="0" smtClean="0"/>
              <a:t>Bob:   37 total points.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5026025" y="1600200"/>
            <a:ext cx="4041775" cy="639762"/>
          </a:xfrm>
        </p:spPr>
        <p:txBody>
          <a:bodyPr/>
          <a:lstStyle/>
          <a:p>
            <a:r>
              <a:rPr lang="en-US" dirty="0" smtClean="0"/>
              <a:t>C-R Results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8200" y="2484437"/>
            <a:ext cx="4041775" cy="1173163"/>
          </a:xfrm>
        </p:spPr>
        <p:txBody>
          <a:bodyPr/>
          <a:lstStyle/>
          <a:p>
            <a:r>
              <a:rPr lang="en-US" sz="2800" dirty="0"/>
              <a:t>Alice:  Level 2</a:t>
            </a:r>
          </a:p>
          <a:p>
            <a:r>
              <a:rPr lang="en-US" sz="2800" dirty="0" smtClean="0"/>
              <a:t>Bob</a:t>
            </a:r>
            <a:r>
              <a:rPr lang="en-US" sz="2800" dirty="0"/>
              <a:t>:    Level 1</a:t>
            </a:r>
            <a:r>
              <a:rPr lang="en-US" sz="2800" dirty="0" smtClean="0"/>
              <a:t>+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3810000"/>
            <a:ext cx="8229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200" dirty="0" smtClean="0"/>
              <a:t>Based on their </a:t>
            </a:r>
            <a:r>
              <a:rPr lang="en-US" sz="3200" dirty="0" smtClean="0"/>
              <a:t>total scores, where would you set the cut-score between 1+ and 2? 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200" dirty="0" smtClean="0"/>
              <a:t>Would both be given a 2?  Or both a 1+?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FF0000"/>
                </a:solidFill>
              </a:rPr>
              <a:t>CR scoring solves that problem!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86839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r>
              <a:rPr lang="en-US" altLang="en-US" dirty="0" smtClean="0"/>
              <a:t>To Apply </a:t>
            </a:r>
            <a:r>
              <a:rPr lang="en-US" altLang="en-US" b="1" dirty="0" smtClean="0"/>
              <a:t>C-R Scoring</a:t>
            </a:r>
            <a:r>
              <a:rPr lang="en-US" altLang="en-US" dirty="0" smtClean="0"/>
              <a:t> to STANAG 6001 Tests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305800" cy="45720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Calculate a separate score for each level.</a:t>
            </a:r>
          </a:p>
          <a:p>
            <a:pPr>
              <a:defRPr/>
            </a:pPr>
            <a:r>
              <a:rPr lang="en-US" altLang="en-US" dirty="0" smtClean="0"/>
              <a:t>With a separate score for each level, that level-specific score is not influenced by developing abilities and guessing at other levels.</a:t>
            </a:r>
          </a:p>
          <a:p>
            <a:pPr>
              <a:defRPr/>
            </a:pPr>
            <a:r>
              <a:rPr lang="en-US" altLang="en-US" dirty="0" smtClean="0"/>
              <a:t>The test taker’s proficiency level is then determined by a comparison of her/his level-specific scores, not by the total score.</a:t>
            </a:r>
          </a:p>
        </p:txBody>
      </p:sp>
    </p:spTree>
    <p:extLst>
      <p:ext uri="{BB962C8B-B14F-4D97-AF65-F5344CB8AC3E}">
        <p14:creationId xmlns:p14="http://schemas.microsoft.com/office/powerpoint/2010/main" val="162924779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altLang="en-US" dirty="0" smtClean="0"/>
              <a:t>Advantages of C-R Scoring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334000"/>
          </a:xfrm>
        </p:spPr>
        <p:txBody>
          <a:bodyPr/>
          <a:lstStyle/>
          <a:p>
            <a:r>
              <a:rPr lang="en-US" altLang="en-US" dirty="0" smtClean="0"/>
              <a:t>C-R scoring is non-compensatory scoring (whereas a single overall score on a multi-level test is always a compensatory score).</a:t>
            </a:r>
          </a:p>
          <a:p>
            <a:r>
              <a:rPr lang="en-US" altLang="en-US" dirty="0" smtClean="0"/>
              <a:t>C-R test designs combined with C-R scoring yields a score for each level tested.</a:t>
            </a:r>
          </a:p>
          <a:p>
            <a:r>
              <a:rPr lang="en-US" altLang="en-US" dirty="0" smtClean="0"/>
              <a:t>“Floor and Ceiling” scores can explain ability distinctions that would be regarded as error variance in multi-level tests that report only a single total test score.</a:t>
            </a:r>
          </a:p>
        </p:txBody>
      </p:sp>
    </p:spTree>
    <p:extLst>
      <p:ext uri="{BB962C8B-B14F-4D97-AF65-F5344CB8AC3E}">
        <p14:creationId xmlns:p14="http://schemas.microsoft.com/office/powerpoint/2010/main" val="10195050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76400"/>
          </a:xfrm>
        </p:spPr>
        <p:txBody>
          <a:bodyPr/>
          <a:lstStyle/>
          <a:p>
            <a:r>
              <a:rPr lang="en-US" dirty="0" smtClean="0"/>
              <a:t>Are you ready to take your test scoring to the next level?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95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the difficulty indices of your test items group those items into level-specific clusters,</a:t>
            </a:r>
          </a:p>
          <a:p>
            <a:pPr marL="0" indent="0">
              <a:buNone/>
            </a:pPr>
            <a:r>
              <a:rPr lang="en-US" dirty="0" smtClean="0"/>
              <a:t>		    and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If those level-specific clusters array themselves in an ascending hierarchy of difficulty groupings,</a:t>
            </a:r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dirty="0"/>
              <a:t>	</a:t>
            </a:r>
            <a:r>
              <a:rPr lang="en-US" dirty="0" smtClean="0"/>
              <a:t>	     you are ready!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49404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Autofit/>
          </a:bodyPr>
          <a:lstStyle/>
          <a:p>
            <a:r>
              <a:rPr lang="en-US" dirty="0" smtClean="0"/>
              <a:t>If they align – everything’s fine!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50432456"/>
              </p:ext>
            </p:extLst>
          </p:nvPr>
        </p:nvGraphicFramePr>
        <p:xfrm>
          <a:off x="1143000" y="2133600"/>
          <a:ext cx="67818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864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en-US" sz="4000" dirty="0" smtClean="0"/>
              <a:t>Creating </a:t>
            </a:r>
            <a:r>
              <a:rPr lang="en-US" altLang="en-US" sz="4000" dirty="0" smtClean="0"/>
              <a:t>a C-R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5626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The Construct must have Task, Context, and Accuracy (TCA) expectations.</a:t>
            </a:r>
          </a:p>
          <a:p>
            <a:pPr>
              <a:defRPr/>
            </a:pPr>
            <a:r>
              <a:rPr lang="en-US" dirty="0" smtClean="0"/>
              <a:t>The following elements must be aligned:</a:t>
            </a:r>
          </a:p>
          <a:p>
            <a:pPr lvl="1">
              <a:defRPr/>
            </a:pPr>
            <a:r>
              <a:rPr lang="en-US" dirty="0" smtClean="0"/>
              <a:t>The construct to be tested.</a:t>
            </a:r>
          </a:p>
          <a:p>
            <a:pPr lvl="1">
              <a:defRPr/>
            </a:pPr>
            <a:r>
              <a:rPr lang="en-US" dirty="0" smtClean="0"/>
              <a:t>The test design and development .</a:t>
            </a:r>
          </a:p>
          <a:p>
            <a:pPr lvl="1">
              <a:defRPr/>
            </a:pPr>
            <a:r>
              <a:rPr lang="en-US" dirty="0" smtClean="0"/>
              <a:t>The scoring model.</a:t>
            </a:r>
          </a:p>
          <a:p>
            <a:pPr>
              <a:defRPr/>
            </a:pPr>
            <a:r>
              <a:rPr lang="en-US" dirty="0" smtClean="0"/>
              <a:t>If all of these elements are aligned, the test is legally defensible.</a:t>
            </a:r>
            <a:endParaRPr lang="en-US" sz="1600" dirty="0" smtClean="0"/>
          </a:p>
          <a:p>
            <a:pPr marL="400050" lvl="1" indent="0">
              <a:buFontTx/>
              <a:buNone/>
              <a:defRPr/>
            </a:pPr>
            <a:endParaRPr lang="en-US" sz="1600" dirty="0" smtClean="0"/>
          </a:p>
          <a:p>
            <a:pPr marL="400050" lvl="1" indent="0">
              <a:buFontTx/>
              <a:buNone/>
              <a:defRPr/>
            </a:pPr>
            <a:r>
              <a:rPr lang="en-US" sz="1600" dirty="0" err="1" smtClean="0"/>
              <a:t>Shrock</a:t>
            </a:r>
            <a:r>
              <a:rPr lang="en-US" sz="1600" dirty="0"/>
              <a:t>, S. A. &amp; Coscarelli, W. C. (2007). </a:t>
            </a:r>
            <a:r>
              <a:rPr lang="en-US" sz="1600" i="1" dirty="0"/>
              <a:t>Criterion-referenced test development:</a:t>
            </a:r>
            <a:r>
              <a:rPr lang="en-US" sz="1600" i="1" dirty="0">
                <a:hlinkClick r:id="rId2"/>
              </a:rPr>
              <a:t> Technical and legal guidelines for corporate training and certification</a:t>
            </a:r>
            <a:r>
              <a:rPr lang="en-US" sz="1600" i="1" dirty="0"/>
              <a:t>.</a:t>
            </a:r>
            <a:r>
              <a:rPr lang="en-US" sz="1600" dirty="0"/>
              <a:t> (3rd.ed.). San Francisco, CA:  John Wiley and Sons.</a:t>
            </a:r>
          </a:p>
          <a:p>
            <a:pPr lvl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427345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>
          <a:xfrm>
            <a:off x="457200" y="1189038"/>
            <a:ext cx="8229600" cy="3230562"/>
          </a:xfrm>
        </p:spPr>
        <p:txBody>
          <a:bodyPr/>
          <a:lstStyle/>
          <a:p>
            <a:r>
              <a:rPr lang="en-US" altLang="en-US" smtClean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49342284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/>
          <a:lstStyle/>
          <a:p>
            <a:r>
              <a:rPr lang="en-US" altLang="en-US" sz="2800" dirty="0" smtClean="0"/>
              <a:t>For more </a:t>
            </a:r>
            <a:r>
              <a:rPr lang="en-US" altLang="en-US" sz="2800" dirty="0"/>
              <a:t>i</a:t>
            </a:r>
            <a:r>
              <a:rPr lang="en-US" altLang="en-US" sz="2800" dirty="0" smtClean="0"/>
              <a:t>nformation </a:t>
            </a:r>
            <a:r>
              <a:rPr lang="en-US" altLang="en-US" sz="2800" dirty="0"/>
              <a:t>o</a:t>
            </a:r>
            <a:r>
              <a:rPr lang="en-US" altLang="en-US" sz="2800" dirty="0" smtClean="0"/>
              <a:t>n the empirical validation</a:t>
            </a:r>
            <a:br>
              <a:rPr lang="en-US" altLang="en-US" sz="2800" dirty="0" smtClean="0"/>
            </a:br>
            <a:r>
              <a:rPr lang="en-US" altLang="en-US" sz="2800" dirty="0" smtClean="0"/>
              <a:t>of the CR approach to the testing of </a:t>
            </a:r>
            <a:br>
              <a:rPr lang="en-US" altLang="en-US" sz="2800" dirty="0" smtClean="0"/>
            </a:br>
            <a:r>
              <a:rPr lang="en-US" altLang="en-US" sz="2800" dirty="0" smtClean="0"/>
              <a:t>reading proficiency, see:  </a:t>
            </a:r>
          </a:p>
        </p:txBody>
      </p:sp>
      <p:sp>
        <p:nvSpPr>
          <p:cNvPr id="89091" name="Content Placeholder 2"/>
          <p:cNvSpPr>
            <a:spLocks noGrp="1"/>
          </p:cNvSpPr>
          <p:nvPr>
            <p:ph idx="1"/>
          </p:nvPr>
        </p:nvSpPr>
        <p:spPr>
          <a:xfrm>
            <a:off x="457200" y="3657600"/>
            <a:ext cx="8229600" cy="2468563"/>
          </a:xfrm>
        </p:spPr>
        <p:txBody>
          <a:bodyPr/>
          <a:lstStyle/>
          <a:p>
            <a:pPr marL="400050" lvl="1" indent="0">
              <a:buFontTx/>
              <a:buNone/>
            </a:pPr>
            <a:r>
              <a:rPr lang="en-US" altLang="en-US" sz="3200" dirty="0" smtClean="0"/>
              <a:t>Clifford, R. &amp; Cox, T. (2013) “Empirical Validation of Reading Proficiency Guidelines”, </a:t>
            </a:r>
            <a:r>
              <a:rPr lang="en-US" altLang="en-US" sz="3200" i="1" dirty="0" smtClean="0"/>
              <a:t>Foreign Language Annals</a:t>
            </a:r>
            <a:r>
              <a:rPr lang="en-US" altLang="en-US" sz="3200" dirty="0" smtClean="0"/>
              <a:t>. </a:t>
            </a:r>
            <a:r>
              <a:rPr lang="en-US" altLang="en-US" sz="3200" i="1" dirty="0" smtClean="0"/>
              <a:t> </a:t>
            </a:r>
            <a:r>
              <a:rPr lang="en-US" altLang="en-US" sz="3200" dirty="0" smtClean="0"/>
              <a:t>Vol. 46, No. 1, 45-61.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1545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47524"/>
          </a:xfrm>
        </p:spPr>
        <p:txBody>
          <a:bodyPr/>
          <a:lstStyle/>
          <a:p>
            <a:r>
              <a:rPr lang="en-US" altLang="en-US" dirty="0" smtClean="0"/>
              <a:t>Creating a CR </a:t>
            </a:r>
            <a:r>
              <a:rPr lang="en-US" altLang="en-US" dirty="0" smtClean="0"/>
              <a:t>Language Test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4102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Define incremental TCA stages of the trait (where each stage is more complex in dimensionality than the preceding stage).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Maintain strict alignment of the:</a:t>
            </a:r>
          </a:p>
          <a:p>
            <a:pPr lvl="1">
              <a:defRPr/>
            </a:pPr>
            <a:r>
              <a:rPr lang="en-US" dirty="0" smtClean="0"/>
              <a:t>Theoretical construct model.</a:t>
            </a:r>
          </a:p>
          <a:p>
            <a:pPr lvl="1">
              <a:defRPr/>
            </a:pPr>
            <a:r>
              <a:rPr lang="en-US" dirty="0" smtClean="0"/>
              <a:t>Test development model.</a:t>
            </a:r>
          </a:p>
          <a:p>
            <a:pPr lvl="1">
              <a:defRPr/>
            </a:pPr>
            <a:r>
              <a:rPr lang="en-US" dirty="0"/>
              <a:t>P</a:t>
            </a:r>
            <a:r>
              <a:rPr lang="en-US" dirty="0" smtClean="0"/>
              <a:t>sychometric scoring model.</a:t>
            </a:r>
          </a:p>
          <a:p>
            <a:pPr marL="0" indent="0">
              <a:buFontTx/>
              <a:buNone/>
              <a:defRPr/>
            </a:pPr>
            <a:endParaRPr lang="en-US" sz="2000" dirty="0" smtClean="0"/>
          </a:p>
          <a:p>
            <a:pPr marL="400050" lvl="1" indent="0">
              <a:buFontTx/>
              <a:buNone/>
              <a:defRPr/>
            </a:pPr>
            <a:r>
              <a:rPr lang="en-US" sz="1800" dirty="0" smtClean="0"/>
              <a:t>Luecht, R. (2003). Multistage complexity in language proficiency assessment: A framework for aligning theoretical perspectives, test development, and psychometrics. </a:t>
            </a:r>
            <a:r>
              <a:rPr lang="en-US" sz="1800" i="1" dirty="0" smtClean="0"/>
              <a:t>Foreign Language Annals, 36, 527-535</a:t>
            </a:r>
            <a:r>
              <a:rPr lang="en-US" sz="1600" i="1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04197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Autofit/>
          </a:bodyPr>
          <a:lstStyle/>
          <a:p>
            <a:r>
              <a:rPr lang="en-US" dirty="0" smtClean="0"/>
              <a:t>Testing Experts Stress </a:t>
            </a:r>
            <a:br>
              <a:rPr lang="en-US" dirty="0" smtClean="0"/>
            </a:br>
            <a:r>
              <a:rPr lang="en-US" dirty="0" smtClean="0"/>
              <a:t>the Need for Alignment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369389318"/>
              </p:ext>
            </p:extLst>
          </p:nvPr>
        </p:nvGraphicFramePr>
        <p:xfrm>
          <a:off x="1143000" y="2133600"/>
          <a:ext cx="67818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6861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/>
          <a:lstStyle/>
          <a:p>
            <a:r>
              <a:rPr lang="en-US" altLang="en-US" sz="4000" smtClean="0"/>
              <a:t>Further Research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r>
              <a:rPr lang="en-US" altLang="en-US" smtClean="0"/>
              <a:t>With the approval of ATC, “Permissive” BAT research continued using English language learners interested in applying for admittance to a U.S. university.</a:t>
            </a:r>
          </a:p>
          <a:p>
            <a:r>
              <a:rPr lang="en-US" altLang="en-US" smtClean="0"/>
              <a:t>A diversity of first languages was represented among the test takers.</a:t>
            </a:r>
            <a:endParaRPr lang="en-US" altLang="en-US" b="1" smtClean="0"/>
          </a:p>
          <a:p>
            <a:r>
              <a:rPr lang="en-US" altLang="en-US" smtClean="0"/>
              <a:t>The number who have taken the BAT Reading test now exceeds 600.</a:t>
            </a:r>
          </a:p>
          <a:p>
            <a:r>
              <a:rPr lang="en-US" altLang="en-US" smtClean="0"/>
              <a:t>With 600+ test takers, we have done the IRT analyses needed for adaptive testing. </a:t>
            </a:r>
          </a:p>
        </p:txBody>
      </p:sp>
    </p:spTree>
    <p:extLst>
      <p:ext uri="{BB962C8B-B14F-4D97-AF65-F5344CB8AC3E}">
        <p14:creationId xmlns:p14="http://schemas.microsoft.com/office/powerpoint/2010/main" val="3193753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839200" cy="1096963"/>
          </a:xfrm>
        </p:spPr>
        <p:txBody>
          <a:bodyPr/>
          <a:lstStyle/>
          <a:p>
            <a:r>
              <a:rPr lang="en-US" altLang="en-US" sz="3600" b="1" dirty="0" smtClean="0"/>
              <a:t>Validating the BAT</a:t>
            </a:r>
            <a:endParaRPr lang="en-US" altLang="en-US" sz="3100" dirty="0" smtClean="0"/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5334000"/>
          </a:xfrm>
        </p:spPr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US" altLang="en-US" dirty="0" err="1" smtClean="0"/>
              <a:t>WinSteps</a:t>
            </a:r>
            <a:r>
              <a:rPr lang="en-US" altLang="en-US" dirty="0" smtClean="0"/>
              <a:t> IRT Analyses confirmed that</a:t>
            </a:r>
          </a:p>
          <a:p>
            <a:pPr marL="914400" lvl="1" indent="-514350"/>
            <a:r>
              <a:rPr lang="en-US" altLang="en-US" dirty="0" smtClean="0"/>
              <a:t>The BAT test items did “cluster” by difficulty level and the clusters didn’t overlap.</a:t>
            </a:r>
          </a:p>
          <a:p>
            <a:pPr marL="914400" lvl="1" indent="-514350"/>
            <a:r>
              <a:rPr lang="en-US" altLang="en-US" dirty="0" smtClean="0"/>
              <a:t>The average logit values for each level were separated by more than 1 </a:t>
            </a:r>
            <a:r>
              <a:rPr lang="en-US" altLang="en-US" dirty="0" smtClean="0"/>
              <a:t>logit.</a:t>
            </a:r>
            <a:endParaRPr lang="en-US" altLang="en-US" dirty="0" smtClean="0"/>
          </a:p>
          <a:p>
            <a:pPr marL="514350" indent="-514350">
              <a:buFontTx/>
              <a:buAutoNum type="arabicPeriod"/>
            </a:pPr>
            <a:r>
              <a:rPr lang="en-US" altLang="en-US" dirty="0" smtClean="0"/>
              <a:t>Clustered items were then assembled into testlets, and the 5-item testlets were assigned to the appropriate stage.</a:t>
            </a:r>
          </a:p>
          <a:p>
            <a:pPr marL="914400" lvl="1" indent="-514350"/>
            <a:r>
              <a:rPr lang="en-US" altLang="en-US" dirty="0" smtClean="0"/>
              <a:t>For every level, the testlets were of comparable difficulty – within 0.02 logits.</a:t>
            </a:r>
          </a:p>
        </p:txBody>
      </p:sp>
    </p:spTree>
    <p:extLst>
      <p:ext uri="{BB962C8B-B14F-4D97-AF65-F5344CB8AC3E}">
        <p14:creationId xmlns:p14="http://schemas.microsoft.com/office/powerpoint/2010/main" val="347608905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2488</TotalTime>
  <Words>2670</Words>
  <Application>Microsoft Office PowerPoint</Application>
  <PresentationFormat>On-screen Show (4:3)</PresentationFormat>
  <Paragraphs>516</Paragraphs>
  <Slides>51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Default Design</vt:lpstr>
      <vt:lpstr>Criterion-Referenced Proficiency Testing</vt:lpstr>
      <vt:lpstr>Norm-Referenced (NR) or Criterion-Referenced (NR) Does it make a difference?</vt:lpstr>
      <vt:lpstr>Test Characteristics of Typical NR and CR Tests</vt:lpstr>
      <vt:lpstr>Are all language tests proficiency tests?</vt:lpstr>
      <vt:lpstr>Creating a C-R Test</vt:lpstr>
      <vt:lpstr>Creating a CR Language Test</vt:lpstr>
      <vt:lpstr>Testing Experts Stress  the Need for Alignment</vt:lpstr>
      <vt:lpstr>Further Research</vt:lpstr>
      <vt:lpstr>Validating the BAT</vt:lpstr>
      <vt:lpstr>The BAT Reading Test</vt:lpstr>
      <vt:lpstr>The BAT:  A CR Reading Test</vt:lpstr>
      <vt:lpstr>WinSteps Results (With 4 testlets of 5 items each / level) n = 680 </vt:lpstr>
      <vt:lpstr>Testlet Difficulty by Level Testlet difficulty within +/-.02 logits at each level Standard Error &lt; .06 Vertical distance between clusters &gt; 1 logit</vt:lpstr>
      <vt:lpstr>And how did the national test results compare to the results of the validated BAT test?</vt:lpstr>
      <vt:lpstr>BAT and National Listening Scores</vt:lpstr>
      <vt:lpstr>BAT and National Speaking Scores</vt:lpstr>
      <vt:lpstr>BAT and National Reading Scores</vt:lpstr>
      <vt:lpstr>BAT and National Writing Scores</vt:lpstr>
      <vt:lpstr>Overall Observations</vt:lpstr>
      <vt:lpstr>Was there a slip at the  construct stage?</vt:lpstr>
      <vt:lpstr>STANAG 6001 Construct Definition</vt:lpstr>
      <vt:lpstr>PowerPoint Presentation</vt:lpstr>
      <vt:lpstr>The Construct to be Tested</vt:lpstr>
      <vt:lpstr>Definition of Proficient Reading</vt:lpstr>
      <vt:lpstr>STANAG 6001 Reading Grid</vt:lpstr>
      <vt:lpstr>Did the national test construct adhere to the “TCA” alignment expected in the updated STANAG 6001 blueprint?</vt:lpstr>
      <vt:lpstr>Was there a slip at the Design and Development stage?</vt:lpstr>
      <vt:lpstr>Did the test design and development process follow the level-by-level approach of the STANAG 6001 blueprint?</vt:lpstr>
      <vt:lpstr>If the national tests followed a traditional design of a single bank of test items  that design would reduce or limit scoring accuracy, even if the difficulty range of the items is identical to the difficulty range of the 3-stage test.</vt:lpstr>
      <vt:lpstr>In fact, if a multi-level test is designed to report a single score, that test is no longer a CR test!</vt:lpstr>
      <vt:lpstr>Was there a slip in the scoring process?</vt:lpstr>
      <vt:lpstr>Test Scoring Procedures: The Single Score Approach</vt:lpstr>
      <vt:lpstr>Test Scoring Procedures: The Single Score Approach</vt:lpstr>
      <vt:lpstr>The Results One Hopes For:</vt:lpstr>
      <vt:lpstr>The Results One Always Gets (Some test takers score below and score above their “known” ability.)</vt:lpstr>
      <vt:lpstr>No matter where the cut scores are set, they are wrong for some test takers.</vt:lpstr>
      <vt:lpstr>Why is a single score so difficult to interpret?</vt:lpstr>
      <vt:lpstr>If STANAG 6001 Levels Were Buckets…</vt:lpstr>
      <vt:lpstr>Is there a  better way  than indirect extrapolation  from a single score to assign proficiency levels?  Would close adherence to the proficiency scale levels and C-R scoring improve testing accuracy?</vt:lpstr>
      <vt:lpstr>A mini experiment: The BAT was scored two ways.</vt:lpstr>
      <vt:lpstr>Results for Two Students</vt:lpstr>
      <vt:lpstr>Example A:  Alice’s total score = 35 C-R Proficiency Level = 2 Level 2 (with Random abilities at Level 3)</vt:lpstr>
      <vt:lpstr>Example B:  Bob’s total score = 37 C-R Proficiency Level = 1+ Level 1 (with Developing abilities at Level 2)</vt:lpstr>
      <vt:lpstr>A Comparison of Results </vt:lpstr>
      <vt:lpstr>A Comparison of Results </vt:lpstr>
      <vt:lpstr>To Apply C-R Scoring to STANAG 6001 Tests</vt:lpstr>
      <vt:lpstr>Advantages of C-R Scoring</vt:lpstr>
      <vt:lpstr>Are you ready to take your test scoring to the next level?</vt:lpstr>
      <vt:lpstr>If they align – everything’s fine!</vt:lpstr>
      <vt:lpstr>Questions?</vt:lpstr>
      <vt:lpstr>For more information on the empirical validation of the CR approach to the testing of  reading proficiency, see:  </vt:lpstr>
    </vt:vector>
  </TitlesOfParts>
  <Company>BYU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</dc:title>
  <dc:creator>Ray Clifford</dc:creator>
  <cp:lastModifiedBy>Ray Clifford</cp:lastModifiedBy>
  <cp:revision>169</cp:revision>
  <dcterms:created xsi:type="dcterms:W3CDTF">2008-11-18T17:20:13Z</dcterms:created>
  <dcterms:modified xsi:type="dcterms:W3CDTF">2016-05-25T05:32:03Z</dcterms:modified>
</cp:coreProperties>
</file>