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6.xml" ContentType="application/vnd.openxmlformats-officedocument.theme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99" r:id="rId2"/>
    <p:sldMasterId id="2147483787" r:id="rId3"/>
    <p:sldMasterId id="2147483748" r:id="rId4"/>
    <p:sldMasterId id="2147483735" r:id="rId5"/>
    <p:sldMasterId id="2147483760" r:id="rId6"/>
    <p:sldMasterId id="2147483775" r:id="rId7"/>
  </p:sldMasterIdLst>
  <p:notesMasterIdLst>
    <p:notesMasterId r:id="rId27"/>
  </p:notesMasterIdLst>
  <p:handoutMasterIdLst>
    <p:handoutMasterId r:id="rId28"/>
  </p:handoutMasterIdLst>
  <p:sldIdLst>
    <p:sldId id="285" r:id="rId8"/>
    <p:sldId id="284" r:id="rId9"/>
    <p:sldId id="306" r:id="rId10"/>
    <p:sldId id="289" r:id="rId11"/>
    <p:sldId id="291" r:id="rId12"/>
    <p:sldId id="307" r:id="rId13"/>
    <p:sldId id="308" r:id="rId14"/>
    <p:sldId id="309" r:id="rId15"/>
    <p:sldId id="310" r:id="rId16"/>
    <p:sldId id="312" r:id="rId17"/>
    <p:sldId id="279" r:id="rId18"/>
    <p:sldId id="313" r:id="rId19"/>
    <p:sldId id="314" r:id="rId20"/>
    <p:sldId id="296" r:id="rId21"/>
    <p:sldId id="297" r:id="rId22"/>
    <p:sldId id="315" r:id="rId23"/>
    <p:sldId id="305" r:id="rId24"/>
    <p:sldId id="316" r:id="rId25"/>
    <p:sldId id="302" r:id="rId26"/>
  </p:sldIdLst>
  <p:sldSz cx="9144000" cy="6858000" type="screen4x3"/>
  <p:notesSz cx="6797675" cy="992505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anya" initials="T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 varScale="1">
        <p:scale>
          <a:sx n="84" d="100"/>
          <a:sy n="84" d="100"/>
        </p:scale>
        <p:origin x="-84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496"/>
    </p:cViewPr>
  </p:sorterViewPr>
  <p:notesViewPr>
    <p:cSldViewPr>
      <p:cViewPr varScale="1">
        <p:scale>
          <a:sx n="59" d="100"/>
          <a:sy n="59" d="100"/>
        </p:scale>
        <p:origin x="-3206" y="-8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253"/>
          </a:xfrm>
          <a:prstGeom prst="rect">
            <a:avLst/>
          </a:prstGeom>
        </p:spPr>
        <p:txBody>
          <a:bodyPr vert="horz" lIns="91102" tIns="45551" rIns="91102" bIns="45551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253"/>
          </a:xfrm>
          <a:prstGeom prst="rect">
            <a:avLst/>
          </a:prstGeom>
        </p:spPr>
        <p:txBody>
          <a:bodyPr vert="horz" lIns="91102" tIns="45551" rIns="91102" bIns="45551" rtlCol="0"/>
          <a:lstStyle>
            <a:lvl1pPr algn="r">
              <a:defRPr sz="1200"/>
            </a:lvl1pPr>
          </a:lstStyle>
          <a:p>
            <a:fld id="{B6ACCE01-2332-460D-B6B3-FB87DE0686D8}" type="datetimeFigureOut">
              <a:rPr lang="hr-HR" smtClean="0"/>
              <a:pPr/>
              <a:t>23.5.2019.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7074"/>
            <a:ext cx="2945659" cy="496253"/>
          </a:xfrm>
          <a:prstGeom prst="rect">
            <a:avLst/>
          </a:prstGeom>
        </p:spPr>
        <p:txBody>
          <a:bodyPr vert="horz" lIns="91102" tIns="45551" rIns="91102" bIns="45551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7074"/>
            <a:ext cx="2945659" cy="496253"/>
          </a:xfrm>
          <a:prstGeom prst="rect">
            <a:avLst/>
          </a:prstGeom>
        </p:spPr>
        <p:txBody>
          <a:bodyPr vert="horz" lIns="91102" tIns="45551" rIns="91102" bIns="45551" rtlCol="0" anchor="b"/>
          <a:lstStyle>
            <a:lvl1pPr algn="r">
              <a:defRPr sz="1200"/>
            </a:lvl1pPr>
          </a:lstStyle>
          <a:p>
            <a:fld id="{C78D7FBE-70F6-445F-9655-CE780CB7318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26362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253"/>
          </a:xfrm>
          <a:prstGeom prst="rect">
            <a:avLst/>
          </a:prstGeom>
        </p:spPr>
        <p:txBody>
          <a:bodyPr vert="horz" lIns="91102" tIns="45551" rIns="91102" bIns="4555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253"/>
          </a:xfrm>
          <a:prstGeom prst="rect">
            <a:avLst/>
          </a:prstGeom>
        </p:spPr>
        <p:txBody>
          <a:bodyPr vert="horz" lIns="91102" tIns="45551" rIns="91102" bIns="45551" rtlCol="0"/>
          <a:lstStyle>
            <a:lvl1pPr algn="r">
              <a:defRPr sz="1200"/>
            </a:lvl1pPr>
          </a:lstStyle>
          <a:p>
            <a:fld id="{83B2A5C3-6F9A-478D-8742-58D2779CFA38}" type="datetimeFigureOut">
              <a:rPr lang="en-GB" smtClean="0"/>
              <a:pPr/>
              <a:t>23/05/2019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02" tIns="45551" rIns="91102" bIns="4555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4399"/>
            <a:ext cx="5438140" cy="4466272"/>
          </a:xfrm>
          <a:prstGeom prst="rect">
            <a:avLst/>
          </a:prstGeom>
        </p:spPr>
        <p:txBody>
          <a:bodyPr vert="horz" lIns="91102" tIns="45551" rIns="91102" bIns="455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7074"/>
            <a:ext cx="2945659" cy="496253"/>
          </a:xfrm>
          <a:prstGeom prst="rect">
            <a:avLst/>
          </a:prstGeom>
        </p:spPr>
        <p:txBody>
          <a:bodyPr vert="horz" lIns="91102" tIns="45551" rIns="91102" bIns="4555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7074"/>
            <a:ext cx="2945659" cy="496253"/>
          </a:xfrm>
          <a:prstGeom prst="rect">
            <a:avLst/>
          </a:prstGeom>
        </p:spPr>
        <p:txBody>
          <a:bodyPr vert="horz" lIns="91102" tIns="45551" rIns="91102" bIns="45551" rtlCol="0" anchor="b"/>
          <a:lstStyle>
            <a:lvl1pPr algn="r">
              <a:defRPr sz="1200"/>
            </a:lvl1pPr>
          </a:lstStyle>
          <a:p>
            <a:fld id="{68E8B6E0-141E-4EB8-88A3-4F24AD910C5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889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ADA53-46ED-4F3E-B13C-23EBEEF031CD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4874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ADA53-46ED-4F3E-B13C-23EBEEF031CD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48746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ADA53-46ED-4F3E-B13C-23EBEEF031CD}" type="slidenum">
              <a:rPr lang="hr-HR" smtClean="0"/>
              <a:pPr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4874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ADA53-46ED-4F3E-B13C-23EBEEF031CD}" type="slidenum">
              <a:rPr lang="hr-HR" smtClean="0"/>
              <a:pPr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48746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0816" indent="-170816">
              <a:buFontTx/>
              <a:buChar char="-"/>
            </a:pP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E8B6E0-141E-4EB8-88A3-4F24AD910C5E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6440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0816" indent="-170816">
              <a:buFontTx/>
              <a:buChar char="-"/>
            </a:pP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E8B6E0-141E-4EB8-88A3-4F24AD910C5E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6440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ADA53-46ED-4F3E-B13C-23EBEEF031CD}" type="slidenum">
              <a:rPr lang="hr-HR" smtClean="0"/>
              <a:pPr/>
              <a:t>14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48746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ADA53-46ED-4F3E-B13C-23EBEEF031CD}" type="slidenum">
              <a:rPr lang="hr-HR" smtClean="0"/>
              <a:pPr/>
              <a:t>15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4874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65304"/>
            <a:ext cx="2895600" cy="556171"/>
          </a:xfrm>
          <a:ln/>
        </p:spPr>
        <p:txBody>
          <a:bodyPr/>
          <a:lstStyle>
            <a:lvl1pPr algn="just">
              <a:defRPr sz="1000">
                <a:solidFill>
                  <a:schemeClr val="bg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5616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377C3D-7BB2-4D23-9D10-616807B37D36}" type="datetimeFigureOut">
              <a:rPr lang="sr-Latn-CS" smtClean="0"/>
              <a:pPr/>
              <a:t>23.5.2019</a:t>
            </a:fld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65447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377C3D-7BB2-4D23-9D10-616807B37D36}" type="datetimeFigureOut">
              <a:rPr lang="sr-Latn-CS" smtClean="0"/>
              <a:pPr/>
              <a:t>23.5.2019</a:t>
            </a:fld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37699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326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SmartArt graphic</a:t>
            </a:r>
            <a:endParaRPr lang="hr-HR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377C3D-7BB2-4D23-9D10-616807B37D36}" type="datetimeFigureOut">
              <a:rPr lang="sr-Latn-CS" smtClean="0"/>
              <a:pPr/>
              <a:t>23.5.2019</a:t>
            </a:fld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774940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67544" y="6237312"/>
            <a:ext cx="2133600" cy="476250"/>
          </a:xfrm>
        </p:spPr>
        <p:txBody>
          <a:bodyPr/>
          <a:lstStyle/>
          <a:p>
            <a:fld id="{71377C3D-7BB2-4D23-9D10-616807B37D36}" type="datetimeFigureOut">
              <a:rPr lang="sr-Latn-CS" smtClean="0"/>
              <a:pPr/>
              <a:t>23.5.2019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23815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pPr/>
              <a:t>23.5.2019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39351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6B5E-8114-406C-AFD4-83078AEF3322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87717-80B1-4573-8CB4-5533F4BAA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0576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6B5E-8114-406C-AFD4-83078AEF3322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87717-80B1-4573-8CB4-5533F4BAA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1457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6B5E-8114-406C-AFD4-83078AEF3322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87717-80B1-4573-8CB4-5533F4BAA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757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6B5E-8114-406C-AFD4-83078AEF3322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87717-80B1-4573-8CB4-5533F4BAA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138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11560" y="6309320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fld id="{71377C3D-7BB2-4D23-9D10-616807B37D36}" type="datetimeFigureOut">
              <a:rPr lang="sr-Latn-CS" smtClean="0"/>
              <a:pPr/>
              <a:t>23.5.2019</a:t>
            </a:fld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58698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6B5E-8114-406C-AFD4-83078AEF3322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87717-80B1-4573-8CB4-5533F4BAA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5805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6B5E-8114-406C-AFD4-83078AEF3322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87717-80B1-4573-8CB4-5533F4BAA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0146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6B5E-8114-406C-AFD4-83078AEF3322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87717-80B1-4573-8CB4-5533F4BAA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0326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6B5E-8114-406C-AFD4-83078AEF3322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87717-80B1-4573-8CB4-5533F4BAA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2016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6B5E-8114-406C-AFD4-83078AEF3322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87717-80B1-4573-8CB4-5533F4BAA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620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6B5E-8114-406C-AFD4-83078AEF3322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87717-80B1-4573-8CB4-5533F4BAA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4803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6B5E-8114-406C-AFD4-83078AEF3322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87717-80B1-4573-8CB4-5533F4BAA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1118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44700-253A-4024-8AB4-75C687194A78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2DED-CA10-4CA7-8BF3-EA0821A33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1801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44700-253A-4024-8AB4-75C687194A78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2DED-CA10-4CA7-8BF3-EA0821A33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8650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44700-253A-4024-8AB4-75C687194A78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2DED-CA10-4CA7-8BF3-EA0821A33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299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pPr/>
              <a:t>23.5.2019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11579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44700-253A-4024-8AB4-75C687194A78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2DED-CA10-4CA7-8BF3-EA0821A33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9159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44700-253A-4024-8AB4-75C687194A78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2DED-CA10-4CA7-8BF3-EA0821A33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42832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44700-253A-4024-8AB4-75C687194A78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2DED-CA10-4CA7-8BF3-EA0821A33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17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44700-253A-4024-8AB4-75C687194A78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2DED-CA10-4CA7-8BF3-EA0821A33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55233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44700-253A-4024-8AB4-75C687194A78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2DED-CA10-4CA7-8BF3-EA0821A33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2382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44700-253A-4024-8AB4-75C687194A78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2DED-CA10-4CA7-8BF3-EA0821A33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7723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44700-253A-4024-8AB4-75C687194A78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2DED-CA10-4CA7-8BF3-EA0821A33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32293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44700-253A-4024-8AB4-75C687194A78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2DED-CA10-4CA7-8BF3-EA0821A33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98741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4BBF9-AFA4-47B3-B675-E8456BC0E00E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E0A7-1A3E-40A7-B1CF-4D62B45A5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82090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4BBF9-AFA4-47B3-B675-E8456BC0E00E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E0A7-1A3E-40A7-B1CF-4D62B45A5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024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377C3D-7BB2-4D23-9D10-616807B37D36}" type="datetimeFigureOut">
              <a:rPr lang="sr-Latn-CS" smtClean="0"/>
              <a:pPr/>
              <a:t>23.5.2019</a:t>
            </a:fld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59535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4BBF9-AFA4-47B3-B675-E8456BC0E00E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E0A7-1A3E-40A7-B1CF-4D62B45A5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13880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4BBF9-AFA4-47B3-B675-E8456BC0E00E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E0A7-1A3E-40A7-B1CF-4D62B45A5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35650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4BBF9-AFA4-47B3-B675-E8456BC0E00E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E0A7-1A3E-40A7-B1CF-4D62B45A5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8009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4BBF9-AFA4-47B3-B675-E8456BC0E00E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E0A7-1A3E-40A7-B1CF-4D62B45A5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00053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4BBF9-AFA4-47B3-B675-E8456BC0E00E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E0A7-1A3E-40A7-B1CF-4D62B45A5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80531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4BBF9-AFA4-47B3-B675-E8456BC0E00E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E0A7-1A3E-40A7-B1CF-4D62B45A5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0340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4BBF9-AFA4-47B3-B675-E8456BC0E00E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E0A7-1A3E-40A7-B1CF-4D62B45A5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11005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4BBF9-AFA4-47B3-B675-E8456BC0E00E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E0A7-1A3E-40A7-B1CF-4D62B45A5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61430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4BBF9-AFA4-47B3-B675-E8456BC0E00E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E0A7-1A3E-40A7-B1CF-4D62B45A5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67839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EE2F-9FA8-4F94-945F-20BF7107705F}" type="datetimeFigureOut">
              <a:rPr lang="hr-HR" smtClean="0"/>
              <a:pPr/>
              <a:t>23.5.2019.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9FCC-7F2C-4C65-80D0-9928F60B9E8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921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377C3D-7BB2-4D23-9D10-616807B37D36}" type="datetimeFigureOut">
              <a:rPr lang="sr-Latn-CS" smtClean="0"/>
              <a:pPr/>
              <a:t>23.5.2019</a:t>
            </a:fld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2806028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EE2F-9FA8-4F94-945F-20BF7107705F}" type="datetimeFigureOut">
              <a:rPr lang="hr-HR" smtClean="0"/>
              <a:pPr/>
              <a:t>23.5.2019.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9FCC-7F2C-4C65-80D0-9928F60B9E8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7605220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EE2F-9FA8-4F94-945F-20BF7107705F}" type="datetimeFigureOut">
              <a:rPr lang="hr-HR" smtClean="0"/>
              <a:pPr/>
              <a:t>23.5.2019.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9FCC-7F2C-4C65-80D0-9928F60B9E8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4500491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EE2F-9FA8-4F94-945F-20BF7107705F}" type="datetimeFigureOut">
              <a:rPr lang="hr-HR" smtClean="0"/>
              <a:pPr/>
              <a:t>23.5.2019.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9FCC-7F2C-4C65-80D0-9928F60B9E8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0727558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EE2F-9FA8-4F94-945F-20BF7107705F}" type="datetimeFigureOut">
              <a:rPr lang="hr-HR" smtClean="0"/>
              <a:pPr/>
              <a:t>23.5.2019.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9FCC-7F2C-4C65-80D0-9928F60B9E8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4433243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EE2F-9FA8-4F94-945F-20BF7107705F}" type="datetimeFigureOut">
              <a:rPr lang="hr-HR" smtClean="0"/>
              <a:pPr/>
              <a:t>23.5.2019.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9FCC-7F2C-4C65-80D0-9928F60B9E8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896040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EE2F-9FA8-4F94-945F-20BF7107705F}" type="datetimeFigureOut">
              <a:rPr lang="hr-HR" smtClean="0"/>
              <a:pPr/>
              <a:t>23.5.2019.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9FCC-7F2C-4C65-80D0-9928F60B9E8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3956033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EE2F-9FA8-4F94-945F-20BF7107705F}" type="datetimeFigureOut">
              <a:rPr lang="hr-HR" smtClean="0"/>
              <a:pPr/>
              <a:t>23.5.2019.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9FCC-7F2C-4C65-80D0-9928F60B9E8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16615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EE2F-9FA8-4F94-945F-20BF7107705F}" type="datetimeFigureOut">
              <a:rPr lang="hr-HR" smtClean="0"/>
              <a:pPr/>
              <a:t>23.5.2019.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9FCC-7F2C-4C65-80D0-9928F60B9E8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9386765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EE2F-9FA8-4F94-945F-20BF7107705F}" type="datetimeFigureOut">
              <a:rPr lang="hr-HR" smtClean="0"/>
              <a:pPr/>
              <a:t>23.5.2019.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9FCC-7F2C-4C65-80D0-9928F60B9E8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9253063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EE2F-9FA8-4F94-945F-20BF7107705F}" type="datetimeFigureOut">
              <a:rPr lang="hr-HR" smtClean="0"/>
              <a:pPr/>
              <a:t>23.5.2019.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9FCC-7F2C-4C65-80D0-9928F60B9E8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1944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377C3D-7BB2-4D23-9D10-616807B37D36}" type="datetimeFigureOut">
              <a:rPr lang="sr-Latn-CS" smtClean="0"/>
              <a:pPr/>
              <a:t>23.5.2019</a:t>
            </a:fld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3555575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65304"/>
            <a:ext cx="2895600" cy="556171"/>
          </a:xfrm>
          <a:ln/>
        </p:spPr>
        <p:txBody>
          <a:bodyPr/>
          <a:lstStyle>
            <a:lvl1pPr algn="just">
              <a:defRPr sz="1000">
                <a:solidFill>
                  <a:schemeClr val="bg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5616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11560" y="6309320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fld id="{71377C3D-7BB2-4D23-9D10-616807B37D36}" type="datetimeFigureOut">
              <a:rPr lang="sr-Latn-CS" smtClean="0"/>
              <a:pPr/>
              <a:t>23.5.2019</a:t>
            </a:fld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58698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pPr/>
              <a:t>23.5.2019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11579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377C3D-7BB2-4D23-9D10-616807B37D36}" type="datetimeFigureOut">
              <a:rPr lang="sr-Latn-CS" smtClean="0"/>
              <a:pPr/>
              <a:t>23.5.2019</a:t>
            </a:fld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59535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377C3D-7BB2-4D23-9D10-616807B37D36}" type="datetimeFigureOut">
              <a:rPr lang="sr-Latn-CS" smtClean="0"/>
              <a:pPr/>
              <a:t>23.5.2019</a:t>
            </a:fld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2806028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377C3D-7BB2-4D23-9D10-616807B37D36}" type="datetimeFigureOut">
              <a:rPr lang="sr-Latn-CS" smtClean="0"/>
              <a:pPr/>
              <a:t>23.5.2019</a:t>
            </a:fld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3555575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377C3D-7BB2-4D23-9D10-616807B37D36}" type="datetimeFigureOut">
              <a:rPr lang="sr-Latn-CS" smtClean="0"/>
              <a:pPr/>
              <a:t>23.5.2019</a:t>
            </a:fld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97114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95536" y="6165304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fld id="{71377C3D-7BB2-4D23-9D10-616807B37D36}" type="datetimeFigureOut">
              <a:rPr lang="sr-Latn-CS" smtClean="0"/>
              <a:pPr/>
              <a:t>23.5.2019</a:t>
            </a:fld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6" name="Slika 2" descr="D:\Desktop\1. HVU Dr. FRANJO TUĐMAN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8405"/>
            <a:ext cx="752475" cy="913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Slika 4" descr="D:\Desktop\1. SREDIŠTE ZA STR. JEZIKE-NOVO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90255"/>
            <a:ext cx="742950" cy="899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1060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7544" y="1412776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377C3D-7BB2-4D23-9D10-616807B37D36}" type="datetimeFigureOut">
              <a:rPr lang="sr-Latn-CS" smtClean="0"/>
              <a:pPr/>
              <a:t>23.5.2019</a:t>
            </a:fld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31665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377C3D-7BB2-4D23-9D10-616807B37D36}" type="datetimeFigureOut">
              <a:rPr lang="sr-Latn-CS" smtClean="0"/>
              <a:pPr/>
              <a:t>23.5.2019</a:t>
            </a:fld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65447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377C3D-7BB2-4D23-9D10-616807B37D36}" type="datetimeFigureOut">
              <a:rPr lang="sr-Latn-CS" smtClean="0"/>
              <a:pPr/>
              <a:t>23.5.2019</a:t>
            </a:fld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97114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377C3D-7BB2-4D23-9D10-616807B37D36}" type="datetimeFigureOut">
              <a:rPr lang="sr-Latn-CS" smtClean="0"/>
              <a:pPr/>
              <a:t>23.5.2019</a:t>
            </a:fld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37699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326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SmartArt graphic</a:t>
            </a:r>
            <a:endParaRPr lang="hr-HR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377C3D-7BB2-4D23-9D10-616807B37D36}" type="datetimeFigureOut">
              <a:rPr lang="sr-Latn-CS" smtClean="0"/>
              <a:pPr/>
              <a:t>23.5.2019</a:t>
            </a:fld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774940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67544" y="6237312"/>
            <a:ext cx="2133600" cy="476250"/>
          </a:xfrm>
        </p:spPr>
        <p:txBody>
          <a:bodyPr/>
          <a:lstStyle/>
          <a:p>
            <a:fld id="{71377C3D-7BB2-4D23-9D10-616807B37D36}" type="datetimeFigureOut">
              <a:rPr lang="sr-Latn-CS" smtClean="0"/>
              <a:pPr/>
              <a:t>23.5.2019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23815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EE2F-9FA8-4F94-945F-20BF7107705F}" type="datetimeFigureOut">
              <a:rPr lang="hr-HR" smtClean="0"/>
              <a:t>23.5.2019.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9FCC-7F2C-4C65-80D0-9928F60B9E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92107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EE2F-9FA8-4F94-945F-20BF7107705F}" type="datetimeFigureOut">
              <a:rPr lang="hr-HR" smtClean="0"/>
              <a:t>23.5.2019.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9FCC-7F2C-4C65-80D0-9928F60B9E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7605220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EE2F-9FA8-4F94-945F-20BF7107705F}" type="datetimeFigureOut">
              <a:rPr lang="hr-HR" smtClean="0"/>
              <a:t>23.5.2019.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9FCC-7F2C-4C65-80D0-9928F60B9E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4500491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EE2F-9FA8-4F94-945F-20BF7107705F}" type="datetimeFigureOut">
              <a:rPr lang="hr-HR" smtClean="0"/>
              <a:t>23.5.2019.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9FCC-7F2C-4C65-80D0-9928F60B9E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0727558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EE2F-9FA8-4F94-945F-20BF7107705F}" type="datetimeFigureOut">
              <a:rPr lang="hr-HR" smtClean="0"/>
              <a:t>23.5.2019.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9FCC-7F2C-4C65-80D0-9928F60B9E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4433243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EE2F-9FA8-4F94-945F-20BF7107705F}" type="datetimeFigureOut">
              <a:rPr lang="hr-HR" smtClean="0"/>
              <a:t>23.5.2019.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9FCC-7F2C-4C65-80D0-9928F60B9E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8960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ka 2" descr="D:\Desktop\1. HVU Dr. FRANJO TUĐMAN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8405"/>
            <a:ext cx="752475" cy="913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Slika 4" descr="D:\Desktop\1. SREDIŠTE ZA STR. JEZIKE-NOVO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90255"/>
            <a:ext cx="742950" cy="899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1060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EE2F-9FA8-4F94-945F-20BF7107705F}" type="datetimeFigureOut">
              <a:rPr lang="hr-HR" smtClean="0"/>
              <a:t>23.5.2019.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9FCC-7F2C-4C65-80D0-9928F60B9E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3956033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EE2F-9FA8-4F94-945F-20BF7107705F}" type="datetimeFigureOut">
              <a:rPr lang="hr-HR" smtClean="0"/>
              <a:t>23.5.2019.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9FCC-7F2C-4C65-80D0-9928F60B9E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16615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EE2F-9FA8-4F94-945F-20BF7107705F}" type="datetimeFigureOut">
              <a:rPr lang="hr-HR" smtClean="0"/>
              <a:t>23.5.2019.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9FCC-7F2C-4C65-80D0-9928F60B9E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9386765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EE2F-9FA8-4F94-945F-20BF7107705F}" type="datetimeFigureOut">
              <a:rPr lang="hr-HR" smtClean="0"/>
              <a:t>23.5.2019.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9FCC-7F2C-4C65-80D0-9928F60B9E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9253063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EE2F-9FA8-4F94-945F-20BF7107705F}" type="datetimeFigureOut">
              <a:rPr lang="hr-HR" smtClean="0"/>
              <a:t>23.5.2019.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9FCC-7F2C-4C65-80D0-9928F60B9E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1944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7544" y="1412776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377C3D-7BB2-4D23-9D10-616807B37D36}" type="datetimeFigureOut">
              <a:rPr lang="sr-Latn-CS" smtClean="0"/>
              <a:pPr/>
              <a:t>23.5.2019</a:t>
            </a:fld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31665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slideLayout" Target="../slideLayouts/slideLayout72.x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61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5" Type="http://schemas.openxmlformats.org/officeDocument/2006/relationships/theme" Target="../theme/theme6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slideLayout" Target="../slideLayouts/slideLayout73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1.xml"/><Relationship Id="rId3" Type="http://schemas.openxmlformats.org/officeDocument/2006/relationships/slideLayout" Target="../slideLayouts/slideLayout76.xml"/><Relationship Id="rId7" Type="http://schemas.openxmlformats.org/officeDocument/2006/relationships/slideLayout" Target="../slideLayouts/slideLayout80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5.xml"/><Relationship Id="rId1" Type="http://schemas.openxmlformats.org/officeDocument/2006/relationships/slideLayout" Target="../slideLayouts/slideLayout74.xml"/><Relationship Id="rId6" Type="http://schemas.openxmlformats.org/officeDocument/2006/relationships/slideLayout" Target="../slideLayouts/slideLayout79.xml"/><Relationship Id="rId11" Type="http://schemas.openxmlformats.org/officeDocument/2006/relationships/slideLayout" Target="../slideLayouts/slideLayout84.xml"/><Relationship Id="rId5" Type="http://schemas.openxmlformats.org/officeDocument/2006/relationships/slideLayout" Target="../slideLayouts/slideLayout78.xml"/><Relationship Id="rId10" Type="http://schemas.openxmlformats.org/officeDocument/2006/relationships/slideLayout" Target="../slideLayouts/slideLayout83.xml"/><Relationship Id="rId4" Type="http://schemas.openxmlformats.org/officeDocument/2006/relationships/slideLayout" Target="../slideLayouts/slideLayout77.xml"/><Relationship Id="rId9" Type="http://schemas.openxmlformats.org/officeDocument/2006/relationships/slideLayout" Target="../slideLayouts/slideLayout8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r-HR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smtClean="0"/>
          </a:p>
        </p:txBody>
      </p:sp>
      <p:sp>
        <p:nvSpPr>
          <p:cNvPr id="3512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4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fld id="{71377C3D-7BB2-4D23-9D10-616807B37D36}" type="datetimeFigureOut">
              <a:rPr lang="sr-Latn-CS" smtClean="0"/>
              <a:pPr/>
              <a:t>23.5.2019</a:t>
            </a:fld>
            <a:endParaRPr lang="hr-HR"/>
          </a:p>
        </p:txBody>
      </p:sp>
      <p:sp>
        <p:nvSpPr>
          <p:cNvPr id="351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defRPr sz="14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endParaRPr lang="hr-HR"/>
          </a:p>
        </p:txBody>
      </p:sp>
      <p:sp>
        <p:nvSpPr>
          <p:cNvPr id="351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4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1031" name="Picture 7" descr="bg123411 copy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bg123411 copy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092825"/>
            <a:ext cx="9144000" cy="7651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endParaRPr lang="hr-HR"/>
          </a:p>
        </p:txBody>
      </p:sp>
      <p:sp>
        <p:nvSpPr>
          <p:cNvPr id="1034" name="Text Box 11"/>
          <p:cNvSpPr txBox="1">
            <a:spLocks noChangeArrowheads="1"/>
          </p:cNvSpPr>
          <p:nvPr/>
        </p:nvSpPr>
        <p:spPr bwMode="auto">
          <a:xfrm>
            <a:off x="683568" y="5819364"/>
            <a:ext cx="2808288" cy="133909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54000" tIns="10800" rIns="54000" bIns="10800" anchor="ctr">
            <a:spAutoFit/>
          </a:bodyPr>
          <a:lstStyle>
            <a:lvl1pPr eaLnBrk="0" hangingPunct="0">
              <a:defRPr sz="2000" b="1">
                <a:solidFill>
                  <a:srgbClr val="800000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rgbClr val="800000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rgbClr val="800000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rgbClr val="800000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rgbClr val="800000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800000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800000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800000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800000"/>
                </a:solidFill>
                <a:latin typeface="Tahoma" pitchFamily="34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endParaRPr lang="hr-HR" sz="800" dirty="0" smtClean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endParaRPr lang="hr-HR" sz="800" dirty="0" smtClean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hr-HR" sz="800" dirty="0" smtClean="0">
                <a:solidFill>
                  <a:schemeClr val="bg1"/>
                </a:solidFill>
                <a:latin typeface="Arial" charset="0"/>
              </a:rPr>
              <a:t>Presenter: </a:t>
            </a:r>
            <a:r>
              <a:rPr lang="hr-HR" sz="800" baseline="0" dirty="0" smtClean="0">
                <a:solidFill>
                  <a:schemeClr val="bg1"/>
                </a:solidFill>
                <a:latin typeface="Arial" charset="0"/>
              </a:rPr>
              <a:t> Irena Prpic Djuric, MSc</a:t>
            </a:r>
            <a:endParaRPr lang="hr-HR" sz="800" dirty="0" smtClean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hr-HR" sz="800" dirty="0" smtClean="0">
                <a:solidFill>
                  <a:schemeClr val="bg1"/>
                </a:solidFill>
                <a:latin typeface="Arial" charset="0"/>
              </a:rPr>
              <a:t>FLC </a:t>
            </a:r>
            <a:r>
              <a:rPr lang="hr-HR" sz="800" dirty="0" smtClean="0">
                <a:solidFill>
                  <a:schemeClr val="bg1"/>
                </a:solidFill>
                <a:latin typeface="Calibri"/>
              </a:rPr>
              <a:t>"</a:t>
            </a:r>
            <a:r>
              <a:rPr lang="hr-HR" sz="800" dirty="0" smtClean="0">
                <a:solidFill>
                  <a:schemeClr val="bg1"/>
                </a:solidFill>
                <a:latin typeface="Arial" charset="0"/>
              </a:rPr>
              <a:t>Katarina Zrinska”/CDA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hr-HR" sz="800" dirty="0" smtClean="0">
                <a:solidFill>
                  <a:schemeClr val="bg1"/>
                </a:solidFill>
                <a:latin typeface="Arial" charset="0"/>
              </a:rPr>
              <a:t>2019</a:t>
            </a:r>
            <a:r>
              <a:rPr lang="hr-HR" sz="800" baseline="0" dirty="0" smtClean="0">
                <a:solidFill>
                  <a:schemeClr val="bg1"/>
                </a:solidFill>
                <a:latin typeface="Arial" charset="0"/>
              </a:rPr>
              <a:t> BILC Conference, Tartu, Estonia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hr-HR" sz="800" baseline="0" dirty="0" smtClean="0">
                <a:solidFill>
                  <a:schemeClr val="bg1"/>
                </a:solidFill>
                <a:latin typeface="Arial" charset="0"/>
              </a:rPr>
              <a:t>May 27 – 30, 2019</a:t>
            </a:r>
            <a:endParaRPr lang="hr-HR" sz="800" dirty="0" smtClean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endParaRPr lang="hr-HR" sz="800" dirty="0" smtClean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endParaRPr lang="hr-HR" sz="800" dirty="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35" name="Rectangle 12"/>
          <p:cNvSpPr>
            <a:spLocks noChangeArrowheads="1"/>
          </p:cNvSpPr>
          <p:nvPr/>
        </p:nvSpPr>
        <p:spPr bwMode="auto">
          <a:xfrm>
            <a:off x="0" y="-26988"/>
            <a:ext cx="9180513" cy="7191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endParaRPr lang="hr-HR"/>
          </a:p>
        </p:txBody>
      </p:sp>
      <p:pic>
        <p:nvPicPr>
          <p:cNvPr id="1036" name="Picture 13" descr="Grb_GSOSRH_pravi"/>
          <p:cNvPicPr>
            <a:picLocks noChangeAspect="1" noChangeArrowheads="1"/>
          </p:cNvPicPr>
          <p:nvPr/>
        </p:nvPicPr>
        <p:blipFill>
          <a:blip r:embed="rId18" cstate="print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0"/>
            <a:ext cx="498475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4" descr="HVU"/>
          <p:cNvPicPr>
            <a:picLocks noChangeAspect="1" noChangeArrowheads="1"/>
          </p:cNvPicPr>
          <p:nvPr/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308725"/>
            <a:ext cx="45402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47" r:id="rId15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D6B5E-8114-406C-AFD4-83078AEF3322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87717-80B1-4573-8CB4-5533F4BAA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82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44700-253A-4024-8AB4-75C687194A78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52DED-CA10-4CA7-8BF3-EA0821A33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766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4BBF9-AFA4-47B3-B675-E8456BC0E00E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7E0A7-1A3E-40A7-B1CF-4D62B45A5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02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4EE2F-9FA8-4F94-945F-20BF7107705F}" type="datetimeFigureOut">
              <a:rPr lang="hr-HR" smtClean="0"/>
              <a:pPr/>
              <a:t>23.5.2019.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B9FCC-7F2C-4C65-80D0-9928F60B9E8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8689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r-HR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smtClean="0"/>
          </a:p>
        </p:txBody>
      </p:sp>
      <p:sp>
        <p:nvSpPr>
          <p:cNvPr id="3512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4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fld id="{71377C3D-7BB2-4D23-9D10-616807B37D36}" type="datetimeFigureOut">
              <a:rPr lang="sr-Latn-CS" smtClean="0"/>
              <a:pPr/>
              <a:t>23.5.2019</a:t>
            </a:fld>
            <a:endParaRPr lang="hr-HR"/>
          </a:p>
        </p:txBody>
      </p:sp>
      <p:sp>
        <p:nvSpPr>
          <p:cNvPr id="351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defRPr sz="14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endParaRPr lang="hr-HR"/>
          </a:p>
        </p:txBody>
      </p:sp>
      <p:sp>
        <p:nvSpPr>
          <p:cNvPr id="351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4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1031" name="Picture 7" descr="bg123411 copy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bg123411 copy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092825"/>
            <a:ext cx="9144000" cy="7651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endParaRPr lang="hr-HR"/>
          </a:p>
        </p:txBody>
      </p:sp>
      <p:sp>
        <p:nvSpPr>
          <p:cNvPr id="1034" name="Text Box 11"/>
          <p:cNvSpPr txBox="1">
            <a:spLocks noChangeArrowheads="1"/>
          </p:cNvSpPr>
          <p:nvPr/>
        </p:nvSpPr>
        <p:spPr bwMode="auto">
          <a:xfrm>
            <a:off x="755650" y="5905541"/>
            <a:ext cx="2808288" cy="116674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54000" tIns="10800" rIns="54000" bIns="10800" anchor="ctr">
            <a:spAutoFit/>
          </a:bodyPr>
          <a:lstStyle>
            <a:lvl1pPr eaLnBrk="0" hangingPunct="0">
              <a:defRPr sz="2000" b="1">
                <a:solidFill>
                  <a:srgbClr val="800000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rgbClr val="800000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rgbClr val="800000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rgbClr val="800000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rgbClr val="800000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800000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800000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800000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800000"/>
                </a:solidFill>
                <a:latin typeface="Tahoma" pitchFamily="34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endParaRPr lang="hr-HR" sz="800" dirty="0" smtClean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endParaRPr lang="hr-HR" sz="800" dirty="0" smtClean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endParaRPr lang="hr-HR" sz="800" dirty="0" smtClean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hr-HR" sz="800" dirty="0" smtClean="0">
                <a:solidFill>
                  <a:schemeClr val="bg1"/>
                </a:solidFill>
                <a:latin typeface="Arial" charset="0"/>
              </a:rPr>
              <a:t>Presenter: Irena Prpić Đurić, M.S.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hr-HR" sz="800" dirty="0" smtClean="0">
                <a:solidFill>
                  <a:schemeClr val="bg1"/>
                </a:solidFill>
                <a:latin typeface="Arial" charset="0"/>
              </a:rPr>
              <a:t>Katarina Zrinska FLC/CDA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endParaRPr lang="hr-HR" sz="800" dirty="0" smtClean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endParaRPr lang="hr-HR" sz="800" dirty="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35" name="Rectangle 12"/>
          <p:cNvSpPr>
            <a:spLocks noChangeArrowheads="1"/>
          </p:cNvSpPr>
          <p:nvPr/>
        </p:nvSpPr>
        <p:spPr bwMode="auto">
          <a:xfrm>
            <a:off x="0" y="-26988"/>
            <a:ext cx="9180513" cy="7191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endParaRPr lang="hr-HR"/>
          </a:p>
        </p:txBody>
      </p:sp>
      <p:pic>
        <p:nvPicPr>
          <p:cNvPr id="1036" name="Picture 13" descr="Grb_GSOSRH_pravi"/>
          <p:cNvPicPr>
            <a:picLocks noChangeAspect="1" noChangeArrowheads="1"/>
          </p:cNvPicPr>
          <p:nvPr/>
        </p:nvPicPr>
        <p:blipFill>
          <a:blip r:embed="rId17" cstate="print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0"/>
            <a:ext cx="498475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4" descr="HVU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7" y="6200774"/>
            <a:ext cx="45402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  <p:sldLayoutId id="2147483774" r:id="rId14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4EE2F-9FA8-4F94-945F-20BF7107705F}" type="datetimeFigureOut">
              <a:rPr lang="hr-HR" smtClean="0"/>
              <a:t>23.5.2019.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B9FCC-7F2C-4C65-80D0-9928F60B9E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8689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5472608"/>
          </a:xfrm>
        </p:spPr>
        <p:txBody>
          <a:bodyPr/>
          <a:lstStyle/>
          <a:p>
            <a:pPr marL="0" indent="0" algn="ctr" eaLnBrk="0" hangingPunct="0">
              <a:spcBef>
                <a:spcPts val="0"/>
              </a:spcBef>
              <a:buNone/>
            </a:pPr>
            <a:r>
              <a:rPr lang="hr-HR" sz="2000" dirty="0"/>
              <a:t>REPUBLIC OF CROATIA</a:t>
            </a:r>
          </a:p>
          <a:p>
            <a:pPr marL="0" indent="0" algn="ctr" eaLnBrk="0" hangingPunct="0">
              <a:spcBef>
                <a:spcPts val="0"/>
              </a:spcBef>
              <a:buNone/>
            </a:pPr>
            <a:r>
              <a:rPr lang="hr-HR" sz="2000" dirty="0"/>
              <a:t>MINISTRY OF DEFENSE</a:t>
            </a:r>
          </a:p>
          <a:p>
            <a:pPr marL="0" indent="0" algn="ctr" eaLnBrk="0" hangingPunct="0">
              <a:spcBef>
                <a:spcPts val="0"/>
              </a:spcBef>
              <a:buNone/>
            </a:pPr>
            <a:r>
              <a:rPr lang="hr-HR" sz="2000" dirty="0"/>
              <a:t>CROATIAN ARMED FORCES</a:t>
            </a:r>
          </a:p>
          <a:p>
            <a:pPr marL="0" indent="0" algn="ctr" eaLnBrk="0" hangingPunct="0">
              <a:spcBef>
                <a:spcPts val="0"/>
              </a:spcBef>
              <a:buNone/>
            </a:pPr>
            <a:r>
              <a:rPr lang="hr-HR" sz="2000" dirty="0"/>
              <a:t> Dr. Franjo Tuđman Croatian Defense Academy</a:t>
            </a:r>
          </a:p>
          <a:p>
            <a:pPr marL="0" indent="0" algn="ctr" eaLnBrk="0" hangingPunct="0">
              <a:spcBef>
                <a:spcPts val="0"/>
              </a:spcBef>
              <a:buNone/>
            </a:pPr>
            <a:r>
              <a:rPr lang="hr-HR" sz="2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Katarina </a:t>
            </a:r>
            <a:r>
              <a:rPr lang="hr-HR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Zrinska</a:t>
            </a:r>
          </a:p>
          <a:p>
            <a:pPr marL="0" indent="0" algn="ctr" eaLnBrk="0" hangingPunct="0">
              <a:spcBef>
                <a:spcPts val="0"/>
              </a:spcBef>
              <a:buNone/>
            </a:pPr>
            <a:r>
              <a:rPr lang="hr-HR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FOREIGN LANGUAGE CENTER</a:t>
            </a:r>
            <a:endParaRPr lang="hr-HR" sz="2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 eaLnBrk="0" hangingPunct="0">
              <a:spcBef>
                <a:spcPts val="0"/>
              </a:spcBef>
              <a:buNone/>
            </a:pPr>
            <a:endParaRPr lang="hr-HR" sz="2800" b="1" i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eaLnBrk="0" hangingPunct="0">
              <a:spcBef>
                <a:spcPts val="0"/>
              </a:spcBef>
              <a:buNone/>
            </a:pPr>
            <a:r>
              <a:rPr lang="hr-HR" sz="48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COURSES ON REQUEST</a:t>
            </a:r>
          </a:p>
          <a:p>
            <a:pPr marL="0" indent="0" algn="ctr" eaLnBrk="0" hangingPunct="0">
              <a:spcBef>
                <a:spcPts val="0"/>
              </a:spcBef>
              <a:buNone/>
            </a:pPr>
            <a:endParaRPr lang="hr-HR" sz="2800" b="1" i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eaLnBrk="0" hangingPunct="0">
              <a:spcBef>
                <a:spcPts val="0"/>
              </a:spcBef>
              <a:buNone/>
            </a:pPr>
            <a:endParaRPr lang="hr-HR" sz="2800" b="1" i="1" dirty="0" smtClean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eaLnBrk="0" hangingPunct="0">
              <a:spcBef>
                <a:spcPts val="0"/>
              </a:spcBef>
              <a:buNone/>
            </a:pPr>
            <a:endParaRPr lang="hr-HR" sz="2800" b="1" i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 eaLnBrk="0" hangingPunct="0">
              <a:spcBef>
                <a:spcPts val="0"/>
              </a:spcBef>
              <a:buNone/>
            </a:pPr>
            <a:r>
              <a:rPr lang="hr-HR" sz="2400" b="1" i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Presented by</a:t>
            </a:r>
          </a:p>
          <a:p>
            <a:pPr marL="0" indent="0" algn="r" eaLnBrk="0" hangingPunct="0">
              <a:spcBef>
                <a:spcPts val="0"/>
              </a:spcBef>
              <a:buNone/>
            </a:pPr>
            <a:r>
              <a:rPr lang="hr-HR" sz="2400" b="1" i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Irena Prpić Đurić</a:t>
            </a:r>
          </a:p>
          <a:p>
            <a:pPr marL="0" indent="0" algn="just" eaLnBrk="0" hangingPunct="0">
              <a:spcBef>
                <a:spcPct val="50000"/>
              </a:spcBef>
              <a:buNone/>
            </a:pPr>
            <a:endParaRPr lang="hr-HR" sz="36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19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pPr algn="just"/>
            <a:r>
              <a:rPr lang="hr-H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Teaching Methodology Course for English Language Instructors (TMC ELI)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92696"/>
            <a:ext cx="8568952" cy="5328591"/>
          </a:xfrm>
        </p:spPr>
        <p:txBody>
          <a:bodyPr/>
          <a:lstStyle/>
          <a:p>
            <a:pPr algn="just"/>
            <a:r>
              <a:rPr lang="en-US" sz="2800" b="1" i="1" dirty="0"/>
              <a:t>Week 4:</a:t>
            </a:r>
            <a:r>
              <a:rPr lang="en-US" sz="2800" dirty="0"/>
              <a:t> 	Demonstration Lessons – supervised lesson planning and conducting both a mock demo lesson and a demo lesson</a:t>
            </a:r>
            <a:endParaRPr lang="hr-HR" sz="2800" dirty="0"/>
          </a:p>
          <a:p>
            <a:pPr algn="just"/>
            <a:r>
              <a:rPr lang="en-US" sz="2800" b="1" i="1" dirty="0"/>
              <a:t>Week 5:</a:t>
            </a:r>
            <a:r>
              <a:rPr lang="en-US" sz="2800" dirty="0"/>
              <a:t> 	Workshops – developing skills for selecting and designing teaching materials as well as training in a successful use of course books.</a:t>
            </a:r>
            <a:endParaRPr lang="hr-HR" sz="2800" dirty="0"/>
          </a:p>
          <a:p>
            <a:pPr marL="0" indent="0" algn="just">
              <a:buNone/>
            </a:pPr>
            <a:r>
              <a:rPr lang="hr-HR" sz="2800" dirty="0" smtClean="0"/>
              <a:t>(how to use course books, adapt materials, create their own materials)</a:t>
            </a:r>
          </a:p>
          <a:p>
            <a:pPr marL="0" indent="0" algn="just">
              <a:buNone/>
            </a:pPr>
            <a:r>
              <a:rPr lang="hr-HR" dirty="0" smtClean="0"/>
              <a:t>-  5 </a:t>
            </a:r>
            <a:r>
              <a:rPr lang="hr-HR" dirty="0" smtClean="0"/>
              <a:t>wks, 150 hrs</a:t>
            </a:r>
          </a:p>
          <a:p>
            <a:pPr algn="just">
              <a:buFontTx/>
              <a:buChar char="-"/>
            </a:pPr>
            <a:r>
              <a:rPr lang="hr-HR" dirty="0" smtClean="0"/>
              <a:t>17 TMCs, 184 instructors</a:t>
            </a:r>
          </a:p>
          <a:p>
            <a:pPr algn="just">
              <a:buFontTx/>
              <a:buChar char="-"/>
            </a:pPr>
            <a:r>
              <a:rPr lang="hr-HR" dirty="0" smtClean="0"/>
              <a:t>Going international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432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792088"/>
          </a:xfrm>
        </p:spPr>
        <p:txBody>
          <a:bodyPr/>
          <a:lstStyle/>
          <a:p>
            <a:pPr algn="just"/>
            <a:r>
              <a:rPr lang="hr-H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Beginner</a:t>
            </a:r>
            <a:r>
              <a:rPr lang="hr-H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English C</a:t>
            </a:r>
            <a:r>
              <a:rPr lang="en-US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ourses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hr-H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nits</a:t>
            </a:r>
            <a:endParaRPr lang="hr-HR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692696"/>
            <a:ext cx="8856984" cy="5433467"/>
          </a:xfrm>
        </p:spPr>
        <p:txBody>
          <a:bodyPr/>
          <a:lstStyle/>
          <a:p>
            <a:pPr marL="0" indent="0" algn="just">
              <a:buNone/>
            </a:pPr>
            <a:r>
              <a:rPr lang="hr-H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SITUATION:</a:t>
            </a:r>
          </a:p>
          <a:p>
            <a:pPr algn="just"/>
            <a:r>
              <a:rPr lang="hr-HR" sz="2800" dirty="0" smtClean="0"/>
              <a:t>14 locations </a:t>
            </a:r>
            <a:endParaRPr lang="hr-HR" sz="2800" dirty="0"/>
          </a:p>
          <a:p>
            <a:pPr algn="just"/>
            <a:r>
              <a:rPr lang="en-US" sz="2800" dirty="0" smtClean="0"/>
              <a:t>2</a:t>
            </a:r>
            <a:r>
              <a:rPr lang="hr-HR" sz="2800" dirty="0" smtClean="0"/>
              <a:t> </a:t>
            </a:r>
            <a:r>
              <a:rPr lang="en-US" sz="2800" dirty="0" smtClean="0"/>
              <a:t>–</a:t>
            </a:r>
            <a:r>
              <a:rPr lang="hr-HR" sz="2800" dirty="0" smtClean="0"/>
              <a:t> </a:t>
            </a:r>
            <a:r>
              <a:rPr lang="en-US" sz="2800" dirty="0" smtClean="0"/>
              <a:t>3</a:t>
            </a:r>
            <a:r>
              <a:rPr lang="hr-HR" sz="2800" dirty="0" smtClean="0"/>
              <a:t> </a:t>
            </a:r>
            <a:r>
              <a:rPr lang="en-US" sz="2800" dirty="0" smtClean="0"/>
              <a:t>instructors </a:t>
            </a:r>
            <a:r>
              <a:rPr lang="en-US" sz="2800" dirty="0"/>
              <a:t>per </a:t>
            </a:r>
            <a:r>
              <a:rPr lang="en-US" sz="2800" dirty="0" smtClean="0"/>
              <a:t>group</a:t>
            </a:r>
            <a:r>
              <a:rPr lang="hr-HR" sz="2800" dirty="0" smtClean="0"/>
              <a:t> (on </a:t>
            </a:r>
            <a:r>
              <a:rPr lang="hr-HR" sz="2800" dirty="0" smtClean="0"/>
              <a:t>a rotating </a:t>
            </a:r>
            <a:r>
              <a:rPr lang="hr-HR" sz="2800" dirty="0" smtClean="0"/>
              <a:t>basis)</a:t>
            </a:r>
            <a:endParaRPr lang="en-US" sz="2800" dirty="0"/>
          </a:p>
          <a:p>
            <a:pPr algn="just"/>
            <a:r>
              <a:rPr lang="en-US" sz="2800" dirty="0"/>
              <a:t>an 8 week course </a:t>
            </a:r>
            <a:r>
              <a:rPr lang="hr-HR" sz="2800" dirty="0"/>
              <a:t>(with possible variations)</a:t>
            </a:r>
            <a:endParaRPr lang="en-US" sz="2800" dirty="0"/>
          </a:p>
          <a:p>
            <a:pPr algn="just"/>
            <a:r>
              <a:rPr lang="en-US" sz="2800" dirty="0" smtClean="0"/>
              <a:t>3</a:t>
            </a:r>
            <a:r>
              <a:rPr lang="hr-HR" sz="2800" dirty="0" smtClean="0"/>
              <a:t> </a:t>
            </a:r>
            <a:r>
              <a:rPr lang="en-US" sz="2800" dirty="0" smtClean="0"/>
              <a:t>–</a:t>
            </a:r>
            <a:r>
              <a:rPr lang="hr-HR" sz="2800" dirty="0" smtClean="0"/>
              <a:t> </a:t>
            </a:r>
            <a:r>
              <a:rPr lang="en-US" sz="2800" dirty="0" smtClean="0"/>
              <a:t>5</a:t>
            </a:r>
            <a:r>
              <a:rPr lang="hr-HR" sz="2800" dirty="0" smtClean="0"/>
              <a:t> </a:t>
            </a:r>
            <a:r>
              <a:rPr lang="en-US" sz="2800" dirty="0" smtClean="0"/>
              <a:t>courses </a:t>
            </a:r>
            <a:r>
              <a:rPr lang="en-US" sz="2800" dirty="0"/>
              <a:t>per year</a:t>
            </a:r>
          </a:p>
          <a:p>
            <a:pPr lvl="0" algn="just"/>
            <a:r>
              <a:rPr lang="en-US" sz="2800" dirty="0"/>
              <a:t>ALCPT as </a:t>
            </a:r>
            <a:r>
              <a:rPr lang="hr-HR" sz="2800" dirty="0" smtClean="0"/>
              <a:t>a prerequisite </a:t>
            </a:r>
            <a:r>
              <a:rPr lang="en-US" sz="2800" dirty="0" smtClean="0"/>
              <a:t>&amp; </a:t>
            </a:r>
            <a:r>
              <a:rPr lang="en-US" sz="2800" dirty="0"/>
              <a:t>final exam </a:t>
            </a:r>
            <a:r>
              <a:rPr lang="en-US" sz="2800" dirty="0" smtClean="0"/>
              <a:t>(</a:t>
            </a:r>
            <a:r>
              <a:rPr lang="en-US" sz="2800" dirty="0"/>
              <a:t>teachers conduct them)</a:t>
            </a:r>
            <a:endParaRPr lang="hr-HR" sz="2800" dirty="0"/>
          </a:p>
          <a:p>
            <a:pPr algn="just"/>
            <a:r>
              <a:rPr lang="hr-HR" sz="2800" dirty="0" smtClean="0"/>
              <a:t>Final </a:t>
            </a:r>
            <a:r>
              <a:rPr lang="hr-HR" sz="2800" dirty="0"/>
              <a:t>achievement </a:t>
            </a:r>
            <a:r>
              <a:rPr lang="hr-HR" sz="2800" dirty="0" smtClean="0"/>
              <a:t>tests – created </a:t>
            </a:r>
            <a:r>
              <a:rPr lang="hr-HR" sz="2800" dirty="0"/>
              <a:t>and </a:t>
            </a:r>
            <a:r>
              <a:rPr lang="hr-HR" sz="2800" dirty="0" smtClean="0"/>
              <a:t>conducted by instructors </a:t>
            </a:r>
            <a:r>
              <a:rPr lang="hr-HR" sz="2800" dirty="0"/>
              <a:t>(mentors supervise</a:t>
            </a:r>
            <a:r>
              <a:rPr lang="hr-HR" sz="2800" dirty="0" smtClean="0"/>
              <a:t>)</a:t>
            </a:r>
          </a:p>
          <a:p>
            <a:pPr algn="just"/>
            <a:r>
              <a:rPr lang="hr-HR" sz="2800" dirty="0" smtClean="0"/>
              <a:t>Skill-based, student-oriented</a:t>
            </a:r>
          </a:p>
          <a:p>
            <a:pPr algn="just"/>
            <a:endParaRPr lang="en-US" dirty="0"/>
          </a:p>
          <a:p>
            <a:endParaRPr lang="en-GB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1006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792088"/>
          </a:xfrm>
        </p:spPr>
        <p:txBody>
          <a:bodyPr/>
          <a:lstStyle/>
          <a:p>
            <a:pPr algn="just"/>
            <a:r>
              <a:rPr lang="hr-H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Beginner</a:t>
            </a:r>
            <a:r>
              <a:rPr lang="hr-H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English C</a:t>
            </a:r>
            <a:r>
              <a:rPr lang="en-US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ourses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hr-H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nits</a:t>
            </a:r>
            <a:endParaRPr lang="hr-HR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692696"/>
            <a:ext cx="9073008" cy="5433467"/>
          </a:xfrm>
        </p:spPr>
        <p:txBody>
          <a:bodyPr/>
          <a:lstStyle/>
          <a:p>
            <a:pPr marL="0" lvl="0" indent="0">
              <a:buNone/>
            </a:pPr>
            <a:r>
              <a:rPr lang="hr-H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SYLLABUS (ALC, 1 – 8 + New English File, beginner):</a:t>
            </a:r>
          </a:p>
          <a:p>
            <a:pPr lvl="0" algn="just"/>
            <a:r>
              <a:rPr lang="en-GB" sz="2400" dirty="0" smtClean="0"/>
              <a:t>Asking </a:t>
            </a:r>
            <a:r>
              <a:rPr lang="en-GB" sz="2400" dirty="0"/>
              <a:t>for and giving personal information (countries and nationalities, the alphabet – military and civilian, numbers, dates; ranks, units)</a:t>
            </a:r>
            <a:endParaRPr lang="hr-HR" sz="2400" dirty="0"/>
          </a:p>
          <a:p>
            <a:pPr lvl="0" algn="just"/>
            <a:r>
              <a:rPr lang="en-GB" sz="2400" dirty="0" smtClean="0"/>
              <a:t>Discussing </a:t>
            </a:r>
            <a:r>
              <a:rPr lang="en-GB" sz="2400" dirty="0"/>
              <a:t>jobs and places of work (functions, duties, responsibilities; articles – basic use)</a:t>
            </a:r>
            <a:endParaRPr lang="hr-HR" sz="2400" dirty="0"/>
          </a:p>
          <a:p>
            <a:pPr lvl="0" algn="just"/>
            <a:r>
              <a:rPr lang="en-GB" sz="2400" dirty="0"/>
              <a:t>Describing a daily routine  (military and civilian; military alphabet; telling the time – military and civilian; parts of the day, days of the week, months, seasons; adverbs of frequency)</a:t>
            </a:r>
            <a:endParaRPr lang="hr-HR" sz="2400" dirty="0"/>
          </a:p>
          <a:p>
            <a:pPr lvl="0" algn="just"/>
            <a:r>
              <a:rPr lang="en-GB" sz="2400" dirty="0"/>
              <a:t>Talking about free time, sports and hobbies, (fitness in the army, collocations with play, do, go)</a:t>
            </a:r>
            <a:endParaRPr lang="hr-HR" sz="2400" dirty="0"/>
          </a:p>
          <a:p>
            <a:pPr lvl="0" algn="just"/>
            <a:r>
              <a:rPr lang="en-GB" sz="2400" dirty="0" smtClean="0"/>
              <a:t>Describing </a:t>
            </a:r>
            <a:r>
              <a:rPr lang="en-GB" sz="2400" dirty="0"/>
              <a:t>a military organisation (ranks, units, formations, branches, arms, services)</a:t>
            </a:r>
            <a:endParaRPr lang="hr-HR" sz="2400" dirty="0"/>
          </a:p>
          <a:p>
            <a:pPr marL="0" indent="0">
              <a:buNone/>
            </a:pPr>
            <a:endParaRPr lang="en-GB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2443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pPr algn="just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Beginner</a:t>
            </a:r>
            <a:r>
              <a:rPr lang="hr-H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English C</a:t>
            </a:r>
            <a:r>
              <a:rPr lang="en-US" sz="32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ourses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hr-H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5433467"/>
          </a:xfrm>
        </p:spPr>
        <p:txBody>
          <a:bodyPr/>
          <a:lstStyle/>
          <a:p>
            <a:pPr lvl="0" algn="just"/>
            <a:r>
              <a:rPr lang="en-GB" sz="2400" dirty="0"/>
              <a:t>Describing military career (common verb phrases, Past Simple)</a:t>
            </a:r>
            <a:endParaRPr lang="hr-HR" sz="2400" dirty="0"/>
          </a:p>
          <a:p>
            <a:pPr lvl="0" algn="just"/>
            <a:r>
              <a:rPr lang="en-GB" sz="2400" dirty="0"/>
              <a:t>Describing a military exercise / training / course (Present Simple and Continuous, Past Simple)</a:t>
            </a:r>
            <a:endParaRPr lang="hr-HR" sz="2400" dirty="0"/>
          </a:p>
          <a:p>
            <a:pPr lvl="0" algn="just"/>
            <a:r>
              <a:rPr lang="en-GB" sz="2400" dirty="0"/>
              <a:t>Describing duties and responsibilities (common verb phrases, verbs with prepositions)</a:t>
            </a:r>
            <a:endParaRPr lang="hr-HR" sz="2400" dirty="0"/>
          </a:p>
          <a:p>
            <a:pPr lvl="0" algn="just"/>
            <a:r>
              <a:rPr lang="en-GB" sz="2400" dirty="0"/>
              <a:t>Asking for and giving directions (prepositions of place and movement, Imperative)</a:t>
            </a:r>
            <a:endParaRPr lang="hr-HR" sz="2400" dirty="0"/>
          </a:p>
          <a:p>
            <a:pPr lvl="0" algn="just"/>
            <a:r>
              <a:rPr lang="en-GB" sz="2400" dirty="0"/>
              <a:t>Basic military orders (Imperative)</a:t>
            </a:r>
            <a:endParaRPr lang="hr-HR" sz="2400" dirty="0"/>
          </a:p>
          <a:p>
            <a:pPr lvl="0" algn="just"/>
            <a:r>
              <a:rPr lang="en-GB" sz="2400" dirty="0"/>
              <a:t>Describing military technology, armament,  aircraft,  vehicles and vessels (modal verbs – can, could)</a:t>
            </a:r>
            <a:endParaRPr lang="hr-HR" sz="2400" dirty="0"/>
          </a:p>
          <a:p>
            <a:pPr lvl="0" algn="just"/>
            <a:r>
              <a:rPr lang="en-GB" sz="2400" dirty="0"/>
              <a:t>Talking about past events (military leaders, military history, military education and training)</a:t>
            </a:r>
            <a:endParaRPr lang="hr-HR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33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-99392"/>
            <a:ext cx="8496944" cy="764704"/>
          </a:xfrm>
        </p:spPr>
        <p:txBody>
          <a:bodyPr/>
          <a:lstStyle/>
          <a:p>
            <a:r>
              <a:rPr lang="hr-H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English Skills for Aircraft </a:t>
            </a:r>
            <a:r>
              <a:rPr lang="hr-H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Technicians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692696"/>
            <a:ext cx="8784976" cy="5256584"/>
          </a:xfrm>
        </p:spPr>
        <p:txBody>
          <a:bodyPr/>
          <a:lstStyle/>
          <a:p>
            <a:pPr marL="0" indent="0" algn="just" eaLnBrk="0" hangingPunct="0">
              <a:spcBef>
                <a:spcPct val="50000"/>
              </a:spcBef>
              <a:buNone/>
            </a:pPr>
            <a:r>
              <a:rPr lang="hr-H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</a:t>
            </a:r>
            <a:r>
              <a:rPr lang="hr-HR" dirty="0" smtClean="0"/>
              <a:t> </a:t>
            </a:r>
            <a:r>
              <a:rPr lang="hr-HR" dirty="0" smtClean="0">
                <a:cs typeface="Calibri"/>
              </a:rPr>
              <a:t>→</a:t>
            </a:r>
            <a:r>
              <a:rPr lang="hr-HR" dirty="0" smtClean="0"/>
              <a:t> the Croatian Air Force</a:t>
            </a:r>
          </a:p>
          <a:p>
            <a:pPr marL="0" indent="0" algn="just" eaLnBrk="0" hangingPunct="0">
              <a:spcBef>
                <a:spcPct val="50000"/>
              </a:spcBef>
              <a:buNone/>
            </a:pPr>
            <a:r>
              <a:rPr lang="hr-H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</a:t>
            </a:r>
            <a:r>
              <a:rPr lang="hr-HR" dirty="0" smtClean="0"/>
              <a:t> </a:t>
            </a:r>
            <a:r>
              <a:rPr lang="hr-HR" dirty="0" smtClean="0">
                <a:cs typeface="Calibri"/>
              </a:rPr>
              <a:t>→ 2017</a:t>
            </a:r>
          </a:p>
          <a:p>
            <a:pPr marL="0" indent="0" algn="just" eaLnBrk="0" hangingPunct="0">
              <a:spcBef>
                <a:spcPct val="50000"/>
              </a:spcBef>
              <a:buNone/>
            </a:pPr>
            <a:r>
              <a:rPr lang="hr-H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WHY</a:t>
            </a:r>
            <a:r>
              <a:rPr lang="hr-HR" dirty="0" smtClean="0">
                <a:cs typeface="Calibri"/>
              </a:rPr>
              <a:t> → </a:t>
            </a:r>
            <a:r>
              <a:rPr lang="hr-HR" dirty="0" smtClean="0"/>
              <a:t>Purchase </a:t>
            </a:r>
            <a:r>
              <a:rPr lang="hr-HR" dirty="0"/>
              <a:t>of new aircraft – </a:t>
            </a:r>
            <a:r>
              <a:rPr lang="hr-HR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training </a:t>
            </a:r>
            <a:r>
              <a:rPr lang="hr-HR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abroad</a:t>
            </a:r>
          </a:p>
          <a:p>
            <a:pPr marL="0" indent="0" algn="just" eaLnBrk="0" hangingPunct="0">
              <a:spcBef>
                <a:spcPct val="50000"/>
              </a:spcBef>
              <a:buNone/>
            </a:pPr>
            <a:r>
              <a:rPr lang="hr-H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</a:t>
            </a:r>
            <a:r>
              <a:rPr lang="hr-HR" dirty="0" smtClean="0">
                <a:latin typeface="Calibri"/>
                <a:cs typeface="Calibri"/>
              </a:rPr>
              <a:t>→ </a:t>
            </a:r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up to FLC </a:t>
            </a:r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  <a:sym typeface="Wingdings" pitchFamily="2" charset="2"/>
              </a:rPr>
              <a:t>  </a:t>
            </a:r>
            <a:endParaRPr lang="hr-H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1896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pPr algn="just"/>
            <a:r>
              <a:rPr lang="hr-H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English Skills for Aircraft Technicians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836713"/>
            <a:ext cx="8640960" cy="4968552"/>
          </a:xfrm>
        </p:spPr>
        <p:txBody>
          <a:bodyPr/>
          <a:lstStyle/>
          <a:p>
            <a:pPr marL="0" indent="0" algn="just">
              <a:buNone/>
            </a:pPr>
            <a:r>
              <a:rPr lang="hr-HR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CHALLENGES:</a:t>
            </a:r>
          </a:p>
          <a:p>
            <a:pPr algn="just">
              <a:buFont typeface="Wingdings" pitchFamily="2" charset="2"/>
              <a:buChar char="ü"/>
            </a:pPr>
            <a:r>
              <a:rPr lang="hr-HR" sz="2800" dirty="0" smtClean="0"/>
              <a:t>the </a:t>
            </a:r>
            <a:r>
              <a:rPr lang="hr-HR" sz="2800" dirty="0"/>
              <a:t>type of aircraft </a:t>
            </a:r>
            <a:r>
              <a:rPr lang="hr-HR" sz="2800" dirty="0" smtClean="0">
                <a:latin typeface="Calibri"/>
                <a:cs typeface="Calibri"/>
              </a:rPr>
              <a:t>→</a:t>
            </a:r>
            <a:r>
              <a:rPr lang="hr-HR" sz="2800" dirty="0" smtClean="0"/>
              <a:t> </a:t>
            </a:r>
            <a:r>
              <a:rPr lang="hr-HR" sz="2800" dirty="0"/>
              <a:t>undetermined </a:t>
            </a:r>
            <a:endParaRPr lang="hr-HR" sz="2800" dirty="0" smtClean="0"/>
          </a:p>
          <a:p>
            <a:pPr algn="just">
              <a:buFont typeface="Wingdings" pitchFamily="2" charset="2"/>
              <a:buChar char="ü"/>
            </a:pPr>
            <a:r>
              <a:rPr lang="hr-HR" sz="2800" dirty="0" smtClean="0"/>
              <a:t>linguistic aims </a:t>
            </a:r>
            <a:r>
              <a:rPr lang="hr-HR" sz="2800" dirty="0" smtClean="0">
                <a:latin typeface="Calibri"/>
                <a:cs typeface="Calibri"/>
              </a:rPr>
              <a:t>→ </a:t>
            </a:r>
            <a:r>
              <a:rPr lang="hr-HR" sz="2800" dirty="0" smtClean="0">
                <a:cs typeface="Calibri"/>
              </a:rPr>
              <a:t>not clearly defined</a:t>
            </a:r>
            <a:endParaRPr lang="hr-HR" sz="2800" dirty="0" smtClean="0"/>
          </a:p>
          <a:p>
            <a:pPr algn="just">
              <a:buFont typeface="Wingdings" pitchFamily="2" charset="2"/>
              <a:buChar char="ü"/>
            </a:pPr>
            <a:r>
              <a:rPr lang="hr-HR" sz="2800" dirty="0" smtClean="0"/>
              <a:t>start of the course </a:t>
            </a:r>
            <a:r>
              <a:rPr lang="hr-HR" sz="2800" dirty="0" smtClean="0">
                <a:latin typeface="Calibri"/>
                <a:cs typeface="Calibri"/>
              </a:rPr>
              <a:t>→</a:t>
            </a:r>
            <a:r>
              <a:rPr lang="hr-HR" sz="2800" dirty="0" smtClean="0"/>
              <a:t> possibly two days ago (</a:t>
            </a:r>
            <a:r>
              <a:rPr lang="hr-H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  <a:sym typeface="Wingdings" pitchFamily="2" charset="2"/>
              </a:rPr>
              <a:t>  </a:t>
            </a:r>
            <a:r>
              <a:rPr lang="hr-H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  <a:sym typeface="Wingdings" pitchFamily="2" charset="2"/>
              </a:rPr>
              <a:t></a:t>
            </a:r>
            <a:r>
              <a:rPr lang="hr-HR" sz="3600" dirty="0" smtClean="0">
                <a:cs typeface="Calibri"/>
                <a:sym typeface="Wingdings" pitchFamily="2" charset="2"/>
              </a:rPr>
              <a:t>)</a:t>
            </a:r>
          </a:p>
          <a:p>
            <a:pPr algn="just">
              <a:buFont typeface="Wingdings" pitchFamily="2" charset="2"/>
              <a:buChar char="ü"/>
            </a:pPr>
            <a:r>
              <a:rPr lang="hr-HR" sz="2800" dirty="0" smtClean="0">
                <a:cs typeface="Calibri"/>
                <a:sym typeface="Wingdings" pitchFamily="2" charset="2"/>
              </a:rPr>
              <a:t>Course materials ??? </a:t>
            </a:r>
          </a:p>
          <a:p>
            <a:pPr algn="just">
              <a:buFont typeface="Wingdings" pitchFamily="2" charset="2"/>
              <a:buChar char="ü"/>
            </a:pPr>
            <a:r>
              <a:rPr lang="hr-HR" sz="2800" dirty="0" smtClean="0">
                <a:cs typeface="Calibri"/>
                <a:sym typeface="Wingdings" pitchFamily="2" charset="2"/>
              </a:rPr>
              <a:t>Teachers </a:t>
            </a:r>
            <a:r>
              <a:rPr lang="hr-HR" sz="2800" dirty="0" smtClean="0">
                <a:latin typeface="Calibri"/>
                <a:cs typeface="Calibri"/>
                <a:sym typeface="Wingdings" pitchFamily="2" charset="2"/>
              </a:rPr>
              <a:t>→</a:t>
            </a:r>
            <a:r>
              <a:rPr lang="hr-HR" sz="2800" dirty="0" smtClean="0">
                <a:cs typeface="Calibri"/>
                <a:sym typeface="Wingdings" pitchFamily="2" charset="2"/>
              </a:rPr>
              <a:t> languge experts OR subject matter experts</a:t>
            </a:r>
          </a:p>
          <a:p>
            <a:pPr algn="just">
              <a:buFont typeface="Wingdings" pitchFamily="2" charset="2"/>
              <a:buChar char="ü"/>
            </a:pPr>
            <a:r>
              <a:rPr lang="hr-HR" sz="2800" dirty="0">
                <a:cs typeface="Calibri"/>
                <a:sym typeface="Wingdings" pitchFamily="2" charset="2"/>
              </a:rPr>
              <a:t>Participants </a:t>
            </a:r>
            <a:r>
              <a:rPr lang="hr-HR" sz="2800" dirty="0">
                <a:latin typeface="Calibri"/>
                <a:cs typeface="Calibri"/>
                <a:sym typeface="Wingdings" pitchFamily="2" charset="2"/>
              </a:rPr>
              <a:t>→ </a:t>
            </a:r>
            <a:r>
              <a:rPr lang="hr-HR" sz="2800" dirty="0">
                <a:cs typeface="Calibri"/>
                <a:sym typeface="Wingdings" pitchFamily="2" charset="2"/>
              </a:rPr>
              <a:t>various </a:t>
            </a:r>
            <a:r>
              <a:rPr lang="hr-HR" sz="2800" dirty="0" smtClean="0">
                <a:cs typeface="Calibri"/>
                <a:sym typeface="Wingdings" pitchFamily="2" charset="2"/>
              </a:rPr>
              <a:t>jobs and expectations</a:t>
            </a:r>
            <a:endParaRPr lang="hr-HR" sz="2800" dirty="0">
              <a:cs typeface="Calibri"/>
              <a:sym typeface="Wingdings" pitchFamily="2" charset="2"/>
            </a:endParaRPr>
          </a:p>
          <a:p>
            <a:pPr algn="just">
              <a:buFont typeface="Wingdings" pitchFamily="2" charset="2"/>
              <a:buChar char="ü"/>
            </a:pPr>
            <a:endParaRPr lang="hr-HR" sz="2800" dirty="0" smtClean="0">
              <a:cs typeface="Calibri"/>
              <a:sym typeface="Wingdings" pitchFamily="2" charset="2"/>
            </a:endParaRPr>
          </a:p>
          <a:p>
            <a:pPr marL="0" indent="0" algn="just">
              <a:buNone/>
            </a:pPr>
            <a:endParaRPr lang="hr-HR" sz="2800" dirty="0"/>
          </a:p>
          <a:p>
            <a:pPr marL="0" indent="0" algn="just">
              <a:buNone/>
            </a:pPr>
            <a:endParaRPr lang="en-US" sz="3600" dirty="0"/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hr-HR" sz="3600" dirty="0" smtClean="0"/>
          </a:p>
        </p:txBody>
      </p:sp>
    </p:spTree>
    <p:extLst>
      <p:ext uri="{BB962C8B-B14F-4D97-AF65-F5344CB8AC3E}">
        <p14:creationId xmlns:p14="http://schemas.microsoft.com/office/powerpoint/2010/main" val="3981339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hr-H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English Skills for Aircraft Technicians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507288" cy="5505475"/>
          </a:xfrm>
        </p:spPr>
        <p:txBody>
          <a:bodyPr/>
          <a:lstStyle/>
          <a:p>
            <a:pPr marL="0" indent="0" algn="just">
              <a:buNone/>
            </a:pPr>
            <a:r>
              <a:rPr lang="hr-H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SITUATION:</a:t>
            </a:r>
          </a:p>
          <a:p>
            <a:pPr algn="just">
              <a:buFont typeface="Wingdings" pitchFamily="2" charset="2"/>
              <a:buChar char="ü"/>
            </a:pPr>
            <a:endParaRPr lang="hr-HR" sz="2800" dirty="0" smtClean="0"/>
          </a:p>
          <a:p>
            <a:pPr algn="just">
              <a:buFont typeface="Wingdings" pitchFamily="2" charset="2"/>
              <a:buChar char="ü"/>
            </a:pPr>
            <a:r>
              <a:rPr lang="hr-HR" sz="2800" dirty="0" smtClean="0"/>
              <a:t>An ESP course + general English </a:t>
            </a:r>
          </a:p>
          <a:p>
            <a:pPr algn="just">
              <a:buFont typeface="Wingdings" pitchFamily="2" charset="2"/>
              <a:buChar char="ü"/>
            </a:pPr>
            <a:r>
              <a:rPr lang="hr-HR" sz="2800" dirty="0" smtClean="0"/>
              <a:t>A middle course taken – topics to meet the needs of most participant</a:t>
            </a:r>
          </a:p>
          <a:p>
            <a:pPr algn="just">
              <a:buFont typeface="Wingdings" pitchFamily="2" charset="2"/>
              <a:buChar char="ü"/>
            </a:pPr>
            <a:r>
              <a:rPr lang="hr-HR" sz="2800" dirty="0" smtClean="0"/>
              <a:t>STANAG 1+/2 – prerequisite</a:t>
            </a:r>
          </a:p>
          <a:p>
            <a:pPr algn="just">
              <a:buFont typeface="Wingdings" pitchFamily="2" charset="2"/>
              <a:buChar char="ü"/>
            </a:pPr>
            <a:r>
              <a:rPr lang="hr-HR" sz="2800" dirty="0" smtClean="0"/>
              <a:t>11 wks, 6 hrs per day</a:t>
            </a:r>
            <a:endParaRPr lang="hr-HR" sz="2800" dirty="0" smtClean="0"/>
          </a:p>
        </p:txBody>
      </p:sp>
    </p:spTree>
    <p:extLst>
      <p:ext uri="{BB962C8B-B14F-4D97-AF65-F5344CB8AC3E}">
        <p14:creationId xmlns:p14="http://schemas.microsoft.com/office/powerpoint/2010/main" val="2564173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hr-H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SYLLABUS: Topics 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0510" y="620688"/>
            <a:ext cx="4680520" cy="5472608"/>
          </a:xfrm>
        </p:spPr>
        <p:txBody>
          <a:bodyPr/>
          <a:lstStyle/>
          <a:p>
            <a:pPr marL="0" indent="0" algn="just">
              <a:buNone/>
            </a:pPr>
            <a:r>
              <a:rPr lang="hr-HR" sz="2400" dirty="0" smtClean="0"/>
              <a:t>Airport facilities; Parts </a:t>
            </a:r>
            <a:r>
              <a:rPr lang="hr-HR" sz="2400" dirty="0"/>
              <a:t>of an </a:t>
            </a:r>
            <a:r>
              <a:rPr lang="hr-HR" sz="2400" dirty="0" smtClean="0"/>
              <a:t>airplane; Fundamentrals </a:t>
            </a:r>
            <a:r>
              <a:rPr lang="hr-HR" sz="2400" dirty="0"/>
              <a:t>of </a:t>
            </a:r>
            <a:r>
              <a:rPr lang="hr-HR" sz="2400" dirty="0" smtClean="0"/>
              <a:t>flight; Flight controls; Engine </a:t>
            </a:r>
            <a:r>
              <a:rPr lang="hr-HR" sz="2400" dirty="0"/>
              <a:t>and </a:t>
            </a:r>
            <a:r>
              <a:rPr lang="hr-HR" sz="2400" dirty="0" smtClean="0"/>
              <a:t>propeller; Jet engines; Forces </a:t>
            </a:r>
            <a:r>
              <a:rPr lang="hr-HR" sz="2400" dirty="0"/>
              <a:t>and </a:t>
            </a:r>
            <a:r>
              <a:rPr lang="hr-HR" sz="2400" dirty="0" smtClean="0"/>
              <a:t>loads; Landing gear; Fuel system; Hydraulics system; Electrical system; Flight Instruments; Materials;   Pre-flight checklist; Hand </a:t>
            </a:r>
            <a:r>
              <a:rPr lang="hr-HR" sz="2400" dirty="0"/>
              <a:t>tools and power </a:t>
            </a:r>
            <a:r>
              <a:rPr lang="hr-HR" sz="2400" dirty="0" smtClean="0"/>
              <a:t>tools; Fasteners;    </a:t>
            </a:r>
            <a:r>
              <a:rPr lang="hr-HR" sz="2400" dirty="0"/>
              <a:t>Basic electricity / </a:t>
            </a:r>
            <a:r>
              <a:rPr lang="hr-HR" sz="2400" dirty="0" smtClean="0"/>
              <a:t>electronics; Damage; Airworthiness (defects, irregularities, </a:t>
            </a:r>
            <a:r>
              <a:rPr lang="hr-HR" sz="2400" dirty="0"/>
              <a:t>threats</a:t>
            </a:r>
            <a:r>
              <a:rPr lang="hr-HR" sz="2400" dirty="0" smtClean="0"/>
              <a:t>); Incidents </a:t>
            </a:r>
            <a:r>
              <a:rPr lang="hr-HR" sz="2400" dirty="0"/>
              <a:t>/ </a:t>
            </a:r>
            <a:r>
              <a:rPr lang="hr-HR" sz="2400" dirty="0" smtClean="0"/>
              <a:t>accidents; Inspections; Safety </a:t>
            </a:r>
            <a:r>
              <a:rPr lang="hr-HR" sz="2400" dirty="0"/>
              <a:t>at work</a:t>
            </a:r>
          </a:p>
          <a:p>
            <a:pPr marL="0" indent="0">
              <a:buNone/>
            </a:pPr>
            <a:r>
              <a:rPr lang="hr-HR" sz="2400" dirty="0" smtClean="0"/>
              <a:t>; ;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788024" y="764704"/>
            <a:ext cx="4248472" cy="5361459"/>
          </a:xfrm>
        </p:spPr>
        <p:txBody>
          <a:bodyPr/>
          <a:lstStyle/>
          <a:p>
            <a:pPr marL="0" indent="0" algn="just">
              <a:buNone/>
            </a:pPr>
            <a:r>
              <a:rPr lang="hr-HR" sz="2400" dirty="0" smtClean="0">
                <a:solidFill>
                  <a:srgbClr val="C00000"/>
                </a:solidFill>
              </a:rPr>
              <a:t>Present </a:t>
            </a:r>
            <a:r>
              <a:rPr lang="hr-HR" sz="2400" dirty="0">
                <a:solidFill>
                  <a:srgbClr val="C00000"/>
                </a:solidFill>
              </a:rPr>
              <a:t>Simple vs. Present </a:t>
            </a:r>
            <a:r>
              <a:rPr lang="hr-HR" sz="2400" dirty="0" smtClean="0">
                <a:solidFill>
                  <a:srgbClr val="C00000"/>
                </a:solidFill>
              </a:rPr>
              <a:t>Continuous; Past Simple;</a:t>
            </a:r>
            <a:r>
              <a:rPr lang="hr-HR" sz="2400" dirty="0">
                <a:solidFill>
                  <a:srgbClr val="C00000"/>
                </a:solidFill>
              </a:rPr>
              <a:t> Past </a:t>
            </a:r>
            <a:r>
              <a:rPr lang="hr-HR" sz="2400" dirty="0" smtClean="0">
                <a:solidFill>
                  <a:srgbClr val="C00000"/>
                </a:solidFill>
              </a:rPr>
              <a:t>Continuous; Present Perfect; Future; Conditional </a:t>
            </a:r>
            <a:r>
              <a:rPr lang="hr-HR" sz="2400" dirty="0">
                <a:solidFill>
                  <a:srgbClr val="C00000"/>
                </a:solidFill>
              </a:rPr>
              <a:t>type </a:t>
            </a:r>
            <a:r>
              <a:rPr lang="hr-HR" sz="2400" dirty="0" smtClean="0">
                <a:solidFill>
                  <a:srgbClr val="C00000"/>
                </a:solidFill>
              </a:rPr>
              <a:t>1; Conditional </a:t>
            </a:r>
            <a:r>
              <a:rPr lang="hr-HR" sz="2400" dirty="0">
                <a:solidFill>
                  <a:srgbClr val="C00000"/>
                </a:solidFill>
              </a:rPr>
              <a:t>type </a:t>
            </a:r>
            <a:r>
              <a:rPr lang="hr-HR" sz="2400" dirty="0" smtClean="0">
                <a:solidFill>
                  <a:srgbClr val="C00000"/>
                </a:solidFill>
              </a:rPr>
              <a:t>2;   </a:t>
            </a:r>
            <a:r>
              <a:rPr lang="hr-HR" sz="2400" dirty="0">
                <a:solidFill>
                  <a:srgbClr val="C00000"/>
                </a:solidFill>
              </a:rPr>
              <a:t>Comparison of </a:t>
            </a:r>
            <a:r>
              <a:rPr lang="hr-HR" sz="2400" dirty="0" smtClean="0">
                <a:solidFill>
                  <a:srgbClr val="C00000"/>
                </a:solidFill>
              </a:rPr>
              <a:t>Adjectives;   </a:t>
            </a:r>
            <a:r>
              <a:rPr lang="hr-HR" sz="2400" dirty="0">
                <a:solidFill>
                  <a:srgbClr val="C00000"/>
                </a:solidFill>
              </a:rPr>
              <a:t>Comparison of </a:t>
            </a:r>
            <a:r>
              <a:rPr lang="hr-HR" sz="2400" dirty="0" smtClean="0">
                <a:solidFill>
                  <a:srgbClr val="C00000"/>
                </a:solidFill>
              </a:rPr>
              <a:t>Adverbs;   </a:t>
            </a:r>
            <a:r>
              <a:rPr lang="hr-HR" sz="2400" dirty="0">
                <a:solidFill>
                  <a:srgbClr val="C00000"/>
                </a:solidFill>
              </a:rPr>
              <a:t>Modal </a:t>
            </a:r>
            <a:r>
              <a:rPr lang="hr-HR" sz="2400" dirty="0" smtClean="0">
                <a:solidFill>
                  <a:srgbClr val="C00000"/>
                </a:solidFill>
              </a:rPr>
              <a:t>verbs; Passive </a:t>
            </a:r>
            <a:r>
              <a:rPr lang="hr-HR" sz="2400" dirty="0">
                <a:solidFill>
                  <a:srgbClr val="C00000"/>
                </a:solidFill>
              </a:rPr>
              <a:t>(present, past, future, modal verbs</a:t>
            </a:r>
            <a:r>
              <a:rPr lang="hr-HR" sz="2400" dirty="0" smtClean="0">
                <a:solidFill>
                  <a:srgbClr val="C00000"/>
                </a:solidFill>
              </a:rPr>
              <a:t>); Gerund </a:t>
            </a:r>
            <a:r>
              <a:rPr lang="hr-HR" sz="2400" dirty="0">
                <a:solidFill>
                  <a:srgbClr val="C00000"/>
                </a:solidFill>
              </a:rPr>
              <a:t>&amp; </a:t>
            </a:r>
            <a:r>
              <a:rPr lang="hr-HR" sz="2400" dirty="0" smtClean="0">
                <a:solidFill>
                  <a:srgbClr val="C00000"/>
                </a:solidFill>
              </a:rPr>
              <a:t>Infinitive -ed/-ing; Adjectives; Prepositions </a:t>
            </a:r>
            <a:r>
              <a:rPr lang="hr-HR" sz="2400" dirty="0">
                <a:solidFill>
                  <a:srgbClr val="C00000"/>
                </a:solidFill>
              </a:rPr>
              <a:t>of place and </a:t>
            </a:r>
            <a:r>
              <a:rPr lang="hr-HR" sz="2400" dirty="0" smtClean="0">
                <a:solidFill>
                  <a:srgbClr val="C00000"/>
                </a:solidFill>
              </a:rPr>
              <a:t>movement;  </a:t>
            </a:r>
            <a:r>
              <a:rPr lang="hr-HR" sz="2400" dirty="0">
                <a:solidFill>
                  <a:srgbClr val="C00000"/>
                </a:solidFill>
              </a:rPr>
              <a:t>Imperative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957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exagon 7"/>
          <p:cNvSpPr/>
          <p:nvPr/>
        </p:nvSpPr>
        <p:spPr bwMode="auto">
          <a:xfrm>
            <a:off x="179512" y="2636912"/>
            <a:ext cx="8712968" cy="2376264"/>
          </a:xfrm>
          <a:prstGeom prst="hexagon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rgbClr val="800000"/>
              </a:solidFill>
              <a:effectLst/>
              <a:latin typeface="Tahoma" pitchFamily="34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20080"/>
          </a:xfrm>
        </p:spPr>
        <p:txBody>
          <a:bodyPr/>
          <a:lstStyle/>
          <a:p>
            <a:pPr algn="l"/>
            <a:r>
              <a:rPr lang="hr-H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hr-H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r-H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3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have learned</a:t>
            </a:r>
            <a:r>
              <a:rPr lang="hr-H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br>
              <a:rPr lang="hr-H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r-H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5433467"/>
          </a:xfrm>
        </p:spPr>
        <p:txBody>
          <a:bodyPr/>
          <a:lstStyle/>
          <a:p>
            <a:pPr marL="0" indent="0" algn="ctr">
              <a:buNone/>
            </a:pPr>
            <a:r>
              <a:rPr lang="hr-HR" sz="800" dirty="0" smtClean="0">
                <a:solidFill>
                  <a:schemeClr val="bg1">
                    <a:lumMod val="65000"/>
                  </a:schemeClr>
                </a:solidFill>
              </a:rPr>
              <a:t>(</a:t>
            </a:r>
          </a:p>
          <a:p>
            <a:pPr algn="ctr"/>
            <a:endParaRPr lang="hr-HR" sz="800" b="1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hr-HR" sz="800" b="1" dirty="0" smtClean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hr-HR" sz="800" b="1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hr-HR" sz="4000" i="1" dirty="0" smtClean="0">
              <a:latin typeface="AngsanaUPC" pitchFamily="18" charset="-34"/>
              <a:cs typeface="AngsanaUPC" pitchFamily="18" charset="-34"/>
            </a:endParaRPr>
          </a:p>
          <a:p>
            <a:pPr marL="0" indent="0" algn="ctr">
              <a:buNone/>
            </a:pPr>
            <a:endParaRPr lang="hr-HR" sz="4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itchFamily="18" charset="-34"/>
              <a:cs typeface="AngsanaUPC" pitchFamily="18" charset="-34"/>
            </a:endParaRPr>
          </a:p>
          <a:p>
            <a:pPr marL="0" indent="0" algn="ctr">
              <a:buNone/>
            </a:pPr>
            <a:r>
              <a:rPr lang="en-US" sz="4000" i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ngsanaUPC" pitchFamily="18" charset="-34"/>
                <a:cs typeface="AngsanaUPC" pitchFamily="18" charset="-34"/>
              </a:rPr>
              <a:t>“</a:t>
            </a:r>
            <a:r>
              <a:rPr lang="en-US" sz="4000" i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ngsanaUPC" pitchFamily="18" charset="-34"/>
                <a:cs typeface="AngsanaUPC" pitchFamily="18" charset="-34"/>
              </a:rPr>
              <a:t>I can do things you cannot, you can do things I cannot; together we can do great things.”</a:t>
            </a:r>
            <a:r>
              <a:rPr lang="hr-HR" sz="4000" i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ngsanaUPC" pitchFamily="18" charset="-34"/>
                <a:cs typeface="AngsanaUPC" pitchFamily="18" charset="-34"/>
              </a:rPr>
              <a:t> </a:t>
            </a:r>
          </a:p>
          <a:p>
            <a:pPr marL="0" indent="0" algn="ctr">
              <a:buNone/>
            </a:pPr>
            <a:r>
              <a:rPr lang="hr-HR" sz="3600" i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ngsanaUPC" pitchFamily="18" charset="-34"/>
                <a:cs typeface="AngsanaUPC" pitchFamily="18" charset="-34"/>
              </a:rPr>
              <a:t>Mother Teresa</a:t>
            </a:r>
            <a:endParaRPr lang="hr-HR" sz="36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endParaRPr lang="hr-HR" sz="800" b="1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hr-HR" sz="800" b="1" dirty="0" smtClean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hr-HR" sz="800" b="1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hr-HR" sz="800" b="1" dirty="0" smtClean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hr-HR" sz="800" b="1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hr-HR" sz="800" b="1" dirty="0" smtClean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buNone/>
            </a:pPr>
            <a:r>
              <a:rPr lang="hr-HR" sz="1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(https</a:t>
            </a:r>
            <a:r>
              <a:rPr lang="hr-HR" sz="1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://</a:t>
            </a:r>
            <a:r>
              <a:rPr lang="hr-HR" sz="1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www.patheos.com/blogs/christiancrier/2013/08/29/top-10-mother-teresa-quotes-to-inspire-you-today)</a:t>
            </a:r>
          </a:p>
        </p:txBody>
      </p:sp>
      <p:pic>
        <p:nvPicPr>
          <p:cNvPr id="1027" name="Picture 3" descr="C:\Users\iprpic_djuric\Documents\Downloads\lifeisan-m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620688"/>
            <a:ext cx="2232248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5927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indent="0">
              <a:buNone/>
            </a:pPr>
            <a:endParaRPr lang="hr-HR" sz="2400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hr-HR" sz="24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hr-HR" sz="2400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hr-HR" sz="24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ea typeface="Tahoma" pitchFamily="34" charset="0"/>
              <a:cs typeface="Tahoma" pitchFamily="34" charset="0"/>
            </a:endParaRPr>
          </a:p>
          <a:p>
            <a:pPr marL="0" indent="0" algn="ctr">
              <a:buNone/>
            </a:pPr>
            <a:r>
              <a:rPr lang="hr-HR" sz="24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Arial Black" pitchFamily="34" charset="0"/>
                <a:ea typeface="Tahoma" pitchFamily="34" charset="0"/>
                <a:cs typeface="Tahoma" pitchFamily="34" charset="0"/>
              </a:rPr>
              <a:t>Thank you for your attention!!!</a:t>
            </a:r>
            <a:endParaRPr lang="hr-HR" sz="2400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  <a:p>
            <a:pPr marL="0" indent="0">
              <a:buNone/>
            </a:pPr>
            <a:endParaRPr lang="hr-HR" sz="2400" dirty="0" smtClean="0"/>
          </a:p>
          <a:p>
            <a:pPr marL="0" indent="0">
              <a:buNone/>
            </a:pPr>
            <a:endParaRPr lang="hr-HR" sz="2400" dirty="0"/>
          </a:p>
          <a:p>
            <a:pPr marL="0" indent="0" algn="ctr">
              <a:buNone/>
            </a:pPr>
            <a:r>
              <a:rPr lang="hr-HR" sz="2400" b="1" dirty="0" smtClean="0">
                <a:latin typeface="Tahoma" pitchFamily="34" charset="0"/>
                <a:cs typeface="Tahoma" pitchFamily="34" charset="0"/>
              </a:rPr>
              <a:t>QUESTIONS.... </a:t>
            </a:r>
            <a:r>
              <a:rPr lang="hr-HR" sz="2400" b="1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 </a:t>
            </a:r>
            <a:endParaRPr lang="hr-HR" sz="2400" b="1" dirty="0" smtClean="0">
              <a:latin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111247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hr-H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 OVERVIEW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692696"/>
            <a:ext cx="8640960" cy="5256584"/>
          </a:xfrm>
        </p:spPr>
        <p:txBody>
          <a:bodyPr/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Ø"/>
            </a:pPr>
            <a:r>
              <a:rPr lang="hr-H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Teaching Methodology Course for English Language Instructors (TMC ELI)</a:t>
            </a:r>
          </a:p>
          <a:p>
            <a:pPr marL="0" indent="0" algn="just" eaLnBrk="0" hangingPunct="0">
              <a:spcBef>
                <a:spcPct val="50000"/>
              </a:spcBef>
              <a:buNone/>
            </a:pPr>
            <a:r>
              <a:rPr lang="hr-HR" sz="3600" dirty="0" smtClean="0"/>
              <a:t>English Beginner Courses in the CAF units (CAF – Croatian Armed Forces)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Ø"/>
            </a:pPr>
            <a:r>
              <a:rPr lang="hr-H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English </a:t>
            </a:r>
            <a:r>
              <a:rPr lang="hr-H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Skills for Aircraft </a:t>
            </a:r>
            <a:r>
              <a:rPr lang="hr-H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Technicians </a:t>
            </a:r>
            <a:r>
              <a:rPr lang="hr-H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hr-H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AT)</a:t>
            </a:r>
            <a:endParaRPr lang="hr-HR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1730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620688"/>
            <a:ext cx="8712968" cy="5505475"/>
          </a:xfrm>
        </p:spPr>
        <p:txBody>
          <a:bodyPr/>
          <a:lstStyle/>
          <a:p>
            <a:pPr lvl="0" algn="just"/>
            <a:r>
              <a:rPr lang="en-US" dirty="0"/>
              <a:t>Collecting post-training feedback and implementing changes in the training plans and curricula</a:t>
            </a:r>
            <a:endParaRPr lang="hr-HR" dirty="0"/>
          </a:p>
          <a:p>
            <a:pPr lvl="0" algn="just"/>
            <a:r>
              <a:rPr lang="en-US" dirty="0"/>
              <a:t>Assisting stakeholders in the definition of training requirements</a:t>
            </a:r>
            <a:endParaRPr lang="hr-HR" dirty="0"/>
          </a:p>
          <a:p>
            <a:pPr lvl="0" algn="just"/>
            <a:r>
              <a:rPr lang="en-US" dirty="0"/>
              <a:t>Matching training goals with stakeholders’ requirements</a:t>
            </a:r>
            <a:endParaRPr lang="hr-HR" dirty="0"/>
          </a:p>
          <a:p>
            <a:pPr lvl="0" algn="just"/>
            <a:r>
              <a:rPr lang="en-US" dirty="0"/>
              <a:t>Meeting the interoperability requirements through tailored training</a:t>
            </a: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05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579296" cy="692696"/>
          </a:xfrm>
        </p:spPr>
        <p:txBody>
          <a:bodyPr/>
          <a:lstStyle/>
          <a:p>
            <a:pPr algn="just" eaLnBrk="0" hangingPunct="0">
              <a:spcBef>
                <a:spcPts val="0"/>
              </a:spcBef>
            </a:pPr>
            <a:r>
              <a:rPr lang="hr-H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Teaching Methodology Course for English Language Instructors (TMC ELI)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040560"/>
          </a:xfrm>
        </p:spPr>
        <p:txBody>
          <a:bodyPr/>
          <a:lstStyle/>
          <a:p>
            <a:pPr marL="0" indent="0" algn="just" eaLnBrk="0" hangingPunct="0">
              <a:spcBef>
                <a:spcPct val="50000"/>
              </a:spcBef>
              <a:buNone/>
              <a:tabLst>
                <a:tab pos="1076325" algn="l"/>
              </a:tabLst>
            </a:pPr>
            <a:r>
              <a:rPr lang="hr-H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WHY?</a:t>
            </a:r>
          </a:p>
          <a:p>
            <a:pPr marL="0" indent="0" algn="just" eaLnBrk="0" hangingPunct="0">
              <a:spcBef>
                <a:spcPct val="50000"/>
              </a:spcBef>
              <a:buNone/>
              <a:tabLst>
                <a:tab pos="1076325" algn="l"/>
              </a:tabLst>
            </a:pPr>
            <a:r>
              <a:rPr lang="hr-HR" b="1" dirty="0" smtClean="0"/>
              <a:t>Year 2000 – MAP &amp; PfP</a:t>
            </a:r>
          </a:p>
          <a:p>
            <a:pPr marL="0" indent="0" algn="just" eaLnBrk="0" hangingPunct="0">
              <a:spcBef>
                <a:spcPct val="50000"/>
              </a:spcBef>
              <a:buNone/>
              <a:tabLst>
                <a:tab pos="1076325" algn="l"/>
              </a:tabLst>
            </a:pPr>
            <a:r>
              <a:rPr lang="hr-HR" b="1" dirty="0" smtClean="0"/>
              <a:t>J1 – to </a:t>
            </a:r>
            <a:r>
              <a:rPr lang="hr-HR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meet NATO language requirements </a:t>
            </a:r>
          </a:p>
          <a:p>
            <a:pPr algn="just" eaLnBrk="0" hangingPunct="0">
              <a:spcBef>
                <a:spcPct val="50000"/>
              </a:spcBef>
              <a:buFontTx/>
              <a:buChar char="-"/>
              <a:tabLst>
                <a:tab pos="1076325" algn="l"/>
              </a:tabLst>
            </a:pPr>
            <a:r>
              <a:rPr lang="hr-HR" dirty="0" smtClean="0"/>
              <a:t>a large number of 0/0+ force members</a:t>
            </a:r>
          </a:p>
          <a:p>
            <a:pPr algn="just" eaLnBrk="0" hangingPunct="0">
              <a:spcBef>
                <a:spcPct val="50000"/>
              </a:spcBef>
              <a:buFontTx/>
              <a:buChar char="-"/>
              <a:tabLst>
                <a:tab pos="1076325" algn="l"/>
              </a:tabLst>
            </a:pPr>
            <a:r>
              <a:rPr lang="hr-HR" dirty="0" smtClean="0"/>
              <a:t>FLC – lack of teachers/language instructors</a:t>
            </a:r>
          </a:p>
          <a:p>
            <a:pPr algn="just" eaLnBrk="0" hangingPunct="0">
              <a:spcBef>
                <a:spcPct val="50000"/>
              </a:spcBef>
              <a:buFontTx/>
              <a:buChar char="-"/>
              <a:tabLst>
                <a:tab pos="1076325" algn="l"/>
              </a:tabLst>
            </a:pPr>
            <a:r>
              <a:rPr lang="hr-HR" dirty="0" smtClean="0"/>
              <a:t>Potential participants – absence from units for a longer period of time</a:t>
            </a:r>
          </a:p>
          <a:p>
            <a:pPr marL="0" indent="0" algn="just" eaLnBrk="0" hangingPunct="0">
              <a:spcBef>
                <a:spcPct val="50000"/>
              </a:spcBef>
              <a:buNone/>
              <a:tabLst>
                <a:tab pos="1076325" algn="l"/>
              </a:tabLst>
            </a:pP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3518385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579296" cy="692696"/>
          </a:xfrm>
        </p:spPr>
        <p:txBody>
          <a:bodyPr/>
          <a:lstStyle/>
          <a:p>
            <a:pPr algn="just" eaLnBrk="0" hangingPunct="0">
              <a:spcBef>
                <a:spcPts val="0"/>
              </a:spcBef>
            </a:pPr>
            <a:r>
              <a:rPr lang="hr-H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Teaching Methodology Course for English Language Instructors (TMC ELI)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184576"/>
          </a:xfrm>
        </p:spPr>
        <p:txBody>
          <a:bodyPr/>
          <a:lstStyle/>
          <a:p>
            <a:pPr marL="0" indent="0" algn="just">
              <a:buNone/>
            </a:pPr>
            <a:r>
              <a:rPr lang="hr-H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CHALLENGES:</a:t>
            </a:r>
            <a:endParaRPr lang="hr-HR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just"/>
            <a:r>
              <a:rPr lang="en-US" sz="2800" dirty="0"/>
              <a:t>TMCs – not conducted on regular basis</a:t>
            </a:r>
            <a:endParaRPr lang="hr-HR" sz="2800" dirty="0"/>
          </a:p>
          <a:p>
            <a:pPr lvl="0" algn="just"/>
            <a:r>
              <a:rPr lang="en-US" sz="2800" dirty="0"/>
              <a:t>English courses at L 0/0+ not unified and harmonized within and among the units</a:t>
            </a:r>
            <a:endParaRPr lang="hr-HR" sz="2800" dirty="0"/>
          </a:p>
          <a:p>
            <a:pPr lvl="0" algn="just"/>
            <a:r>
              <a:rPr lang="en-US" sz="2800" dirty="0"/>
              <a:t>Beginners in the units – not always beginners (heterogeneous groups) </a:t>
            </a:r>
            <a:endParaRPr lang="hr-HR" sz="2800" dirty="0"/>
          </a:p>
          <a:p>
            <a:pPr lvl="0" algn="just"/>
            <a:r>
              <a:rPr lang="en-US" sz="2800" dirty="0"/>
              <a:t>Frequent absences due to course participants’ regular jobs &amp; various drop-outs</a:t>
            </a:r>
            <a:endParaRPr lang="hr-HR" sz="2800" dirty="0"/>
          </a:p>
          <a:p>
            <a:pPr lvl="0" algn="just"/>
            <a:r>
              <a:rPr lang="en-US" sz="2800" dirty="0"/>
              <a:t>Instructors – not relieved from their regular duties such as guard duties or all sorts of training/daily activities</a:t>
            </a:r>
            <a:endParaRPr lang="hr-HR" sz="2800" dirty="0"/>
          </a:p>
          <a:p>
            <a:pPr marL="0" indent="0" algn="just">
              <a:buNone/>
            </a:pP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257104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pPr algn="just"/>
            <a:r>
              <a:rPr lang="hr-H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Teaching Methodology Course for English Language Instructors (TMC ELI)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92697"/>
            <a:ext cx="8568952" cy="5184576"/>
          </a:xfrm>
        </p:spPr>
        <p:txBody>
          <a:bodyPr/>
          <a:lstStyle/>
          <a:p>
            <a:pPr marL="0" indent="0" algn="just">
              <a:buNone/>
            </a:pPr>
            <a:r>
              <a:rPr lang="hr-H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CHOD’s ORDER 1 (2009)</a:t>
            </a:r>
          </a:p>
          <a:p>
            <a:pPr algn="just"/>
            <a:r>
              <a:rPr lang="en-US" dirty="0" smtClean="0"/>
              <a:t>1</a:t>
            </a:r>
            <a:r>
              <a:rPr lang="en-US" dirty="0"/>
              <a:t>) the FLC – review and redesign a syllabus for </a:t>
            </a:r>
            <a:r>
              <a:rPr lang="hr-HR" dirty="0" smtClean="0"/>
              <a:t>TMC</a:t>
            </a:r>
            <a:endParaRPr lang="hr-HR" dirty="0"/>
          </a:p>
          <a:p>
            <a:pPr algn="just"/>
            <a:r>
              <a:rPr lang="en-US" dirty="0"/>
              <a:t>2) the FLC – design a syllabus for a Beginner English Course in the units, and help and supervise instructors </a:t>
            </a:r>
            <a:endParaRPr lang="hr-HR" dirty="0" smtClean="0"/>
          </a:p>
          <a:p>
            <a:pPr algn="just"/>
            <a:r>
              <a:rPr lang="en-US" dirty="0" smtClean="0"/>
              <a:t>3</a:t>
            </a:r>
            <a:r>
              <a:rPr lang="en-US" dirty="0"/>
              <a:t>) J-1 – support instructors to have a better position and acceptance within their units.</a:t>
            </a: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296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pPr algn="just"/>
            <a:r>
              <a:rPr lang="hr-H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Teaching Methodology Course for English Language Instructors (TMC ELI)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92697"/>
            <a:ext cx="8568952" cy="5184576"/>
          </a:xfrm>
        </p:spPr>
        <p:txBody>
          <a:bodyPr/>
          <a:lstStyle/>
          <a:p>
            <a:pPr marL="0" indent="0" algn="just">
              <a:buNone/>
            </a:pPr>
            <a:r>
              <a:rPr lang="hr-H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CHOD’s ORDER 2 (2017)</a:t>
            </a:r>
          </a:p>
          <a:p>
            <a:pPr lvl="0" algn="just"/>
            <a:r>
              <a:rPr lang="en-US" sz="2600" dirty="0"/>
              <a:t>New syllabus for </a:t>
            </a:r>
            <a:r>
              <a:rPr lang="hr-HR" sz="2600" dirty="0" smtClean="0"/>
              <a:t>TMC </a:t>
            </a:r>
            <a:r>
              <a:rPr lang="en-US" sz="2600" dirty="0" smtClean="0"/>
              <a:t>– </a:t>
            </a:r>
            <a:r>
              <a:rPr lang="en-US" sz="2600" dirty="0"/>
              <a:t>extended for a week</a:t>
            </a:r>
            <a:endParaRPr lang="hr-HR" sz="2600" dirty="0"/>
          </a:p>
          <a:p>
            <a:pPr lvl="0" algn="just"/>
            <a:r>
              <a:rPr lang="en-US" sz="2600" dirty="0"/>
              <a:t>New syllabus for Beginner English Course – redesigned</a:t>
            </a:r>
            <a:endParaRPr lang="hr-HR" sz="2600" dirty="0"/>
          </a:p>
          <a:p>
            <a:pPr lvl="0" algn="just"/>
            <a:r>
              <a:rPr lang="en-US" sz="2600" dirty="0"/>
              <a:t>Status of instructors – improved (rewards for the best ones; relieved from everyday duties during courses)</a:t>
            </a:r>
            <a:endParaRPr lang="hr-HR" sz="2600" dirty="0"/>
          </a:p>
          <a:p>
            <a:pPr lvl="0" algn="just"/>
            <a:r>
              <a:rPr lang="en-US" sz="2600" dirty="0"/>
              <a:t>Mentoring instructors by FLC teachers – more regular</a:t>
            </a:r>
            <a:endParaRPr lang="hr-HR" sz="2600" dirty="0"/>
          </a:p>
          <a:p>
            <a:pPr lvl="0" algn="just"/>
            <a:r>
              <a:rPr lang="en-US" sz="2600" dirty="0"/>
              <a:t>‘Share point’ – under construction (lesson plan exchange, materials exchange, test development)</a:t>
            </a:r>
            <a:endParaRPr lang="hr-HR" sz="2600" dirty="0"/>
          </a:p>
          <a:p>
            <a:pPr lvl="0" algn="just"/>
            <a:r>
              <a:rPr lang="en-US" sz="2600" dirty="0"/>
              <a:t>Regular workshops for active instructors – once/twice a year.</a:t>
            </a:r>
            <a:endParaRPr lang="hr-HR" sz="26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806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pPr algn="just"/>
            <a:r>
              <a:rPr lang="hr-H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Teaching Methodology Course for English Language Instructors (TMC ELI)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92697"/>
            <a:ext cx="8568952" cy="5184576"/>
          </a:xfrm>
        </p:spPr>
        <p:txBody>
          <a:bodyPr/>
          <a:lstStyle/>
          <a:p>
            <a:pPr marL="0" indent="0">
              <a:buNone/>
            </a:pPr>
            <a:r>
              <a:rPr lang="hr-H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COURSE PREREQUISITES: </a:t>
            </a:r>
          </a:p>
          <a:p>
            <a:pPr marL="0" indent="0" algn="just">
              <a:buNone/>
            </a:pPr>
            <a:r>
              <a:rPr lang="en-US" dirty="0" smtClean="0"/>
              <a:t>a</a:t>
            </a:r>
            <a:r>
              <a:rPr lang="en-US" dirty="0"/>
              <a:t>.	</a:t>
            </a:r>
            <a:r>
              <a:rPr lang="en-US" dirty="0" smtClean="0"/>
              <a:t>a </a:t>
            </a:r>
            <a:r>
              <a:rPr lang="en-US" dirty="0"/>
              <a:t>minimum of 85% ALCPT (valid up to 6 months) or a minimum of STANAG 6001 SLP2222 (valid up to 2 years)</a:t>
            </a:r>
            <a:endParaRPr lang="hr-HR" dirty="0"/>
          </a:p>
          <a:p>
            <a:pPr marL="0" indent="0" algn="just">
              <a:buNone/>
            </a:pPr>
            <a:r>
              <a:rPr lang="en-US" dirty="0"/>
              <a:t>b.	a successful entry </a:t>
            </a:r>
            <a:r>
              <a:rPr lang="en-US" dirty="0" smtClean="0"/>
              <a:t>interview</a:t>
            </a:r>
            <a:r>
              <a:rPr lang="hr-HR" dirty="0" smtClean="0"/>
              <a:t> (demonstrate speaking abilities at STANAG level 2)</a:t>
            </a: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806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pPr algn="just"/>
            <a:r>
              <a:rPr lang="hr-H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Teaching Methodology Course for English Language Instructors (TMC ELI)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92697"/>
            <a:ext cx="8568952" cy="5184576"/>
          </a:xfrm>
        </p:spPr>
        <p:txBody>
          <a:bodyPr/>
          <a:lstStyle/>
          <a:p>
            <a:pPr algn="just"/>
            <a:r>
              <a:rPr lang="en-US" sz="2400" b="1" i="1" dirty="0"/>
              <a:t>Week 1:</a:t>
            </a:r>
            <a:r>
              <a:rPr lang="en-US" sz="2400" dirty="0"/>
              <a:t> 	Theory of Methodology – a theoretical overview of foreign language teaching </a:t>
            </a:r>
            <a:r>
              <a:rPr lang="en-US" sz="2400" dirty="0" smtClean="0"/>
              <a:t>principles</a:t>
            </a:r>
            <a:endParaRPr lang="hr-HR" sz="2400" dirty="0" smtClean="0"/>
          </a:p>
          <a:p>
            <a:pPr marL="0" indent="0" algn="just">
              <a:buNone/>
            </a:pPr>
            <a:r>
              <a:rPr lang="hr-HR" sz="2400" dirty="0" smtClean="0"/>
              <a:t>(topics: developing listening skill and how to practice it in classes, teaching vocabulary &amp; its importance in language teaching, how to use internet in class, how to teach grammar)</a:t>
            </a:r>
            <a:endParaRPr lang="hr-HR" sz="2400" dirty="0"/>
          </a:p>
          <a:p>
            <a:pPr algn="just"/>
            <a:endParaRPr lang="hr-HR" sz="2400" b="1" i="1" dirty="0" smtClean="0"/>
          </a:p>
          <a:p>
            <a:pPr algn="just"/>
            <a:r>
              <a:rPr lang="en-US" sz="2400" b="1" i="1" dirty="0" smtClean="0"/>
              <a:t>Week </a:t>
            </a:r>
            <a:r>
              <a:rPr lang="en-US" sz="2400" b="1" i="1" dirty="0"/>
              <a:t>2:</a:t>
            </a:r>
            <a:r>
              <a:rPr lang="en-US" sz="2400" dirty="0"/>
              <a:t> 	Grammar Revision </a:t>
            </a:r>
            <a:r>
              <a:rPr lang="en-US" sz="2400" dirty="0" smtClean="0"/>
              <a:t>–</a:t>
            </a:r>
            <a:r>
              <a:rPr lang="hr-HR" sz="2400" dirty="0" smtClean="0"/>
              <a:t> </a:t>
            </a:r>
            <a:r>
              <a:rPr lang="en-US" sz="2400" dirty="0" smtClean="0"/>
              <a:t>to </a:t>
            </a:r>
            <a:r>
              <a:rPr lang="en-US" sz="2400" dirty="0"/>
              <a:t>improve participants’ language skills and learn how to adjust them while teaching a beginner </a:t>
            </a:r>
            <a:r>
              <a:rPr lang="en-US" sz="2400" dirty="0" smtClean="0"/>
              <a:t>level</a:t>
            </a:r>
            <a:endParaRPr lang="hr-HR" sz="2400" dirty="0" smtClean="0"/>
          </a:p>
          <a:p>
            <a:pPr algn="just"/>
            <a:endParaRPr lang="hr-HR" sz="2400" b="1" i="1" dirty="0" smtClean="0"/>
          </a:p>
          <a:p>
            <a:pPr algn="just"/>
            <a:r>
              <a:rPr lang="en-US" sz="2400" b="1" i="1" dirty="0" smtClean="0"/>
              <a:t>Week </a:t>
            </a:r>
            <a:r>
              <a:rPr lang="en-US" sz="2400" b="1" i="1" dirty="0"/>
              <a:t>3:</a:t>
            </a:r>
            <a:r>
              <a:rPr lang="en-US" sz="2400" dirty="0"/>
              <a:t> 	Lesson Observation – developing competence in applying methodology </a:t>
            </a:r>
            <a:endParaRPr lang="hr-HR" sz="2400" dirty="0" smtClean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678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rmisch,presentation1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000" b="1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000" b="1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Garmisch,presentation1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000" b="1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000" b="1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SSJ PPT</Template>
  <TotalTime>1623</TotalTime>
  <Words>1062</Words>
  <Application>Microsoft Office PowerPoint</Application>
  <PresentationFormat>On-screen Show (4:3)</PresentationFormat>
  <Paragraphs>149</Paragraphs>
  <Slides>19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Garmisch,presentation1</vt:lpstr>
      <vt:lpstr>4_Custom Design</vt:lpstr>
      <vt:lpstr>3_Custom Design</vt:lpstr>
      <vt:lpstr>1_Custom Design</vt:lpstr>
      <vt:lpstr>Custom Design</vt:lpstr>
      <vt:lpstr>1_Garmisch,presentation1</vt:lpstr>
      <vt:lpstr>2_Custom Design</vt:lpstr>
      <vt:lpstr>PowerPoint Presentation</vt:lpstr>
      <vt:lpstr>PRESENTATION OVERVIEW</vt:lpstr>
      <vt:lpstr>PowerPoint Presentation</vt:lpstr>
      <vt:lpstr>Teaching Methodology Course for English Language Instructors (TMC ELI)</vt:lpstr>
      <vt:lpstr>Teaching Methodology Course for English Language Instructors (TMC ELI)</vt:lpstr>
      <vt:lpstr>Teaching Methodology Course for English Language Instructors (TMC ELI)</vt:lpstr>
      <vt:lpstr>Teaching Methodology Course for English Language Instructors (TMC ELI)</vt:lpstr>
      <vt:lpstr>Teaching Methodology Course for English Language Instructors (TMC ELI)</vt:lpstr>
      <vt:lpstr>Teaching Methodology Course for English Language Instructors (TMC ELI)</vt:lpstr>
      <vt:lpstr>Teaching Methodology Course for English Language Instructors (TMC ELI)</vt:lpstr>
      <vt:lpstr>   Beginner English Courses in Units</vt:lpstr>
      <vt:lpstr>   Beginner English Courses in Units</vt:lpstr>
      <vt:lpstr>Beginner English Courses in Units</vt:lpstr>
      <vt:lpstr>English Skills for Aircraft Technicians</vt:lpstr>
      <vt:lpstr>English Skills for Aircraft Technicians</vt:lpstr>
      <vt:lpstr>English Skills for Aircraft Technicians</vt:lpstr>
      <vt:lpstr>SYLLABUS: Topics </vt:lpstr>
      <vt:lpstr>    We have learned: 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TEACHERS AS COURSE DESIGNERS</dc:title>
  <dc:creator>Tanja</dc:creator>
  <cp:lastModifiedBy>Irena Prpić Đurić</cp:lastModifiedBy>
  <cp:revision>208</cp:revision>
  <cp:lastPrinted>2019-05-23T10:46:17Z</cp:lastPrinted>
  <dcterms:created xsi:type="dcterms:W3CDTF">2018-10-12T05:32:10Z</dcterms:created>
  <dcterms:modified xsi:type="dcterms:W3CDTF">2019-05-23T10:47:09Z</dcterms:modified>
</cp:coreProperties>
</file>