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39" r:id="rId2"/>
    <p:sldId id="333" r:id="rId3"/>
    <p:sldId id="312" r:id="rId4"/>
    <p:sldId id="313" r:id="rId5"/>
    <p:sldId id="314" r:id="rId6"/>
    <p:sldId id="316" r:id="rId7"/>
    <p:sldId id="334" r:id="rId8"/>
    <p:sldId id="317" r:id="rId9"/>
    <p:sldId id="315" r:id="rId10"/>
    <p:sldId id="318" r:id="rId11"/>
    <p:sldId id="335" r:id="rId12"/>
    <p:sldId id="323" r:id="rId13"/>
    <p:sldId id="324" r:id="rId14"/>
    <p:sldId id="327" r:id="rId15"/>
    <p:sldId id="337" r:id="rId16"/>
    <p:sldId id="338" r:id="rId17"/>
    <p:sldId id="328" r:id="rId18"/>
    <p:sldId id="329" r:id="rId19"/>
    <p:sldId id="330" r:id="rId20"/>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A"/>
    <a:srgbClr val="F2F4F7"/>
    <a:srgbClr val="343233"/>
    <a:srgbClr val="E8F6F0"/>
    <a:srgbClr val="D3DFDA"/>
    <a:srgbClr val="F1F2F5"/>
    <a:srgbClr val="C0CBC7"/>
    <a:srgbClr val="6120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01" autoAdjust="0"/>
  </p:normalViewPr>
  <p:slideViewPr>
    <p:cSldViewPr>
      <p:cViewPr varScale="1">
        <p:scale>
          <a:sx n="78" d="100"/>
          <a:sy n="78" d="100"/>
        </p:scale>
        <p:origin x="1224" y="5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varScale="1">
        <p:scale>
          <a:sx n="86" d="100"/>
          <a:sy n="86" d="100"/>
        </p:scale>
        <p:origin x="-1974" y="-84"/>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overlay val="0"/>
      <c:spPr>
        <a:noFill/>
        <a:ln w="23547">
          <a:noFill/>
        </a:ln>
      </c:spPr>
    </c:title>
    <c:autoTitleDeleted val="0"/>
    <c:plotArea>
      <c:layout>
        <c:manualLayout>
          <c:layoutTarget val="inner"/>
          <c:xMode val="edge"/>
          <c:yMode val="edge"/>
          <c:x val="0.10813298833396535"/>
          <c:y val="0.20608034744842563"/>
          <c:w val="0.49518413597733713"/>
          <c:h val="0.75917480998914222"/>
        </c:manualLayout>
      </c:layout>
      <c:pieChart>
        <c:varyColors val="1"/>
        <c:ser>
          <c:idx val="0"/>
          <c:order val="0"/>
          <c:tx>
            <c:strRef>
              <c:f>Sheet1!$B$1</c:f>
              <c:strCache>
                <c:ptCount val="1"/>
                <c:pt idx="0">
                  <c:v> </c:v>
                </c:pt>
              </c:strCache>
            </c:strRef>
          </c:tx>
          <c:spPr>
            <a:gradFill rotWithShape="0">
              <a:gsLst>
                <a:gs pos="0">
                  <a:srgbClr val="71A6DB"/>
                </a:gs>
                <a:gs pos="50000">
                  <a:srgbClr val="559BDB"/>
                </a:gs>
                <a:gs pos="100000">
                  <a:srgbClr val="438AC9"/>
                </a:gs>
              </a:gsLst>
              <a:lin ang="5400000"/>
            </a:gradFill>
            <a:ln w="23547">
              <a:noFill/>
            </a:ln>
            <a:effectLst>
              <a:outerShdw dist="35921" dir="2700000" algn="br">
                <a:srgbClr val="000000"/>
              </a:outerShdw>
            </a:effectLst>
          </c:spPr>
          <c:dPt>
            <c:idx val="0"/>
            <c:bubble3D val="0"/>
            <c:spPr>
              <a:solidFill>
                <a:schemeClr val="accent3">
                  <a:lumMod val="50000"/>
                </a:schemeClr>
              </a:solidFill>
              <a:ln w="11773">
                <a:solidFill>
                  <a:srgbClr val="33CCCC"/>
                </a:solidFill>
                <a:prstDash val="solid"/>
              </a:ln>
              <a:effectLst>
                <a:outerShdw dist="35921" dir="2700000" algn="br">
                  <a:srgbClr val="000000"/>
                </a:outerShdw>
              </a:effectLst>
            </c:spPr>
            <c:extLst>
              <c:ext xmlns:c16="http://schemas.microsoft.com/office/drawing/2014/chart" uri="{C3380CC4-5D6E-409C-BE32-E72D297353CC}">
                <c16:uniqueId val="{00000001-354D-4877-8E37-712B0F13D3E5}"/>
              </c:ext>
            </c:extLst>
          </c:dPt>
          <c:dPt>
            <c:idx val="1"/>
            <c:bubble3D val="0"/>
            <c:spPr>
              <a:solidFill>
                <a:srgbClr val="C00000"/>
              </a:solidFill>
              <a:ln w="23547">
                <a:noFill/>
              </a:ln>
              <a:effectLst>
                <a:outerShdw dist="35921" dir="2700000" algn="br">
                  <a:srgbClr val="000000"/>
                </a:outerShdw>
              </a:effectLst>
            </c:spPr>
            <c:extLst>
              <c:ext xmlns:c16="http://schemas.microsoft.com/office/drawing/2014/chart" uri="{C3380CC4-5D6E-409C-BE32-E72D297353CC}">
                <c16:uniqueId val="{00000003-354D-4877-8E37-712B0F13D3E5}"/>
              </c:ext>
            </c:extLst>
          </c:dPt>
          <c:dPt>
            <c:idx val="2"/>
            <c:bubble3D val="0"/>
            <c:spPr>
              <a:solidFill>
                <a:srgbClr val="0070C0"/>
              </a:solidFill>
              <a:ln w="23547">
                <a:noFill/>
              </a:ln>
              <a:effectLst>
                <a:outerShdw dist="35921" dir="2700000" algn="br">
                  <a:srgbClr val="000000"/>
                </a:outerShdw>
              </a:effectLst>
            </c:spPr>
            <c:extLst>
              <c:ext xmlns:c16="http://schemas.microsoft.com/office/drawing/2014/chart" uri="{C3380CC4-5D6E-409C-BE32-E72D297353CC}">
                <c16:uniqueId val="{00000005-354D-4877-8E37-712B0F13D3E5}"/>
              </c:ext>
            </c:extLst>
          </c:dPt>
          <c:dPt>
            <c:idx val="3"/>
            <c:bubble3D val="0"/>
            <c:spPr>
              <a:solidFill>
                <a:srgbClr val="233AAD"/>
              </a:solidFill>
              <a:ln w="23547">
                <a:noFill/>
              </a:ln>
              <a:effectLst>
                <a:outerShdw dist="35921" dir="2700000" algn="br">
                  <a:srgbClr val="000000"/>
                </a:outerShdw>
              </a:effectLst>
            </c:spPr>
            <c:extLst>
              <c:ext xmlns:c16="http://schemas.microsoft.com/office/drawing/2014/chart" uri="{C3380CC4-5D6E-409C-BE32-E72D297353CC}">
                <c16:uniqueId val="{00000007-354D-4877-8E37-712B0F13D3E5}"/>
              </c:ext>
            </c:extLst>
          </c:dPt>
          <c:cat>
            <c:strRef>
              <c:f>Sheet1!$A$2:$A$6</c:f>
              <c:strCache>
                <c:ptCount val="5"/>
                <c:pt idx="0">
                  <c:v>ARMY</c:v>
                </c:pt>
                <c:pt idx="1">
                  <c:v>MARINES</c:v>
                </c:pt>
                <c:pt idx="2">
                  <c:v>NAVY</c:v>
                </c:pt>
                <c:pt idx="3">
                  <c:v>AIR FORCE</c:v>
                </c:pt>
                <c:pt idx="4">
                  <c:v>OTHER </c:v>
                </c:pt>
              </c:strCache>
            </c:strRef>
          </c:cat>
          <c:val>
            <c:numRef>
              <c:f>Sheet1!$B$2:$B$6</c:f>
              <c:numCache>
                <c:formatCode>General</c:formatCode>
                <c:ptCount val="5"/>
                <c:pt idx="0">
                  <c:v>1210</c:v>
                </c:pt>
                <c:pt idx="1">
                  <c:v>310</c:v>
                </c:pt>
                <c:pt idx="2">
                  <c:v>390</c:v>
                </c:pt>
                <c:pt idx="3">
                  <c:v>1120</c:v>
                </c:pt>
                <c:pt idx="4">
                  <c:v>1</c:v>
                </c:pt>
              </c:numCache>
            </c:numRef>
          </c:val>
          <c:extLst>
            <c:ext xmlns:c16="http://schemas.microsoft.com/office/drawing/2014/chart" uri="{C3380CC4-5D6E-409C-BE32-E72D297353CC}">
              <c16:uniqueId val="{00000008-354D-4877-8E37-712B0F13D3E5}"/>
            </c:ext>
          </c:extLst>
        </c:ser>
        <c:dLbls>
          <c:showLegendKey val="0"/>
          <c:showVal val="0"/>
          <c:showCatName val="0"/>
          <c:showSerName val="0"/>
          <c:showPercent val="0"/>
          <c:showBubbleSize val="0"/>
          <c:showLeaderLines val="1"/>
        </c:dLbls>
        <c:firstSliceAng val="0"/>
      </c:pieChart>
      <c:spPr>
        <a:noFill/>
        <a:ln w="23547">
          <a:noFill/>
        </a:ln>
      </c:spPr>
    </c:plotArea>
    <c:legend>
      <c:legendPos val="r"/>
      <c:layout>
        <c:manualLayout>
          <c:xMode val="edge"/>
          <c:yMode val="edge"/>
          <c:x val="0.67912783564943902"/>
          <c:y val="0.25965580035394598"/>
          <c:w val="0.32087227414330199"/>
          <c:h val="0.56632653061224503"/>
        </c:manualLayout>
      </c:layout>
      <c:overlay val="0"/>
      <c:spPr>
        <a:noFill/>
        <a:ln>
          <a:noFill/>
        </a:ln>
        <a:effectLst/>
      </c:spPr>
    </c:legend>
    <c:plotVisOnly val="1"/>
    <c:dispBlanksAs val="zero"/>
    <c:showDLblsOverMax val="0"/>
  </c:chart>
  <c:spPr>
    <a:solidFill>
      <a:srgbClr val="FFFFFF">
        <a:alpha val="0"/>
      </a:srgbClr>
    </a:solidFill>
    <a:ln w="2943">
      <a:noFill/>
      <a:prstDash val="solid"/>
    </a:ln>
  </c:spPr>
  <c:txPr>
    <a:bodyPr/>
    <a:lstStyle/>
    <a:p>
      <a:pPr>
        <a:defRPr sz="1669"/>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5FAD98-A95D-4E08-9367-2285A1BE62DF}" type="doc">
      <dgm:prSet loTypeId="urn:microsoft.com/office/officeart/2005/8/layout/vProcess5" loCatId="process" qsTypeId="urn:microsoft.com/office/officeart/2005/8/quickstyle/simple3" qsCatId="simple" csTypeId="urn:microsoft.com/office/officeart/2005/8/colors/accent1_4" csCatId="accent1" phldr="1"/>
      <dgm:spPr/>
      <dgm:t>
        <a:bodyPr/>
        <a:lstStyle/>
        <a:p>
          <a:endParaRPr lang="en-US"/>
        </a:p>
      </dgm:t>
    </dgm:pt>
    <dgm:pt modelId="{17B1EEAA-88F5-47FE-A36A-4D4A78E65427}">
      <dgm:prSet phldrT="[Text]" custT="1"/>
      <dgm:spPr/>
      <dgm:t>
        <a:bodyPr/>
        <a:lstStyle/>
        <a:p>
          <a:r>
            <a:rPr lang="en-US" sz="2400" b="1" i="1" dirty="0"/>
            <a:t>ALA for Senior Leaders: </a:t>
          </a:r>
          <a:r>
            <a:rPr lang="en-US" sz="2400" b="0" i="1" dirty="0"/>
            <a:t>Aug 10-21, 2015</a:t>
          </a:r>
        </a:p>
      </dgm:t>
    </dgm:pt>
    <dgm:pt modelId="{253B8A27-157E-4778-964C-B7D56975C132}" type="parTrans" cxnId="{EBEDD66F-E6AA-49DB-8B8C-CFB697009B23}">
      <dgm:prSet/>
      <dgm:spPr/>
      <dgm:t>
        <a:bodyPr/>
        <a:lstStyle/>
        <a:p>
          <a:endParaRPr lang="en-US"/>
        </a:p>
      </dgm:t>
    </dgm:pt>
    <dgm:pt modelId="{8F9876AB-45C3-42C1-BBD5-FE2600622C63}" type="sibTrans" cxnId="{EBEDD66F-E6AA-49DB-8B8C-CFB697009B23}">
      <dgm:prSet/>
      <dgm:spPr/>
      <dgm:t>
        <a:bodyPr/>
        <a:lstStyle/>
        <a:p>
          <a:endParaRPr lang="en-US"/>
        </a:p>
      </dgm:t>
    </dgm:pt>
    <dgm:pt modelId="{94FA519B-602E-488D-904D-37C7E4443066}">
      <dgm:prSet custT="1"/>
      <dgm:spPr/>
      <dgm:t>
        <a:bodyPr/>
        <a:lstStyle/>
        <a:p>
          <a:pPr>
            <a:lnSpc>
              <a:spcPct val="90000"/>
            </a:lnSpc>
            <a:spcAft>
              <a:spcPts val="400"/>
            </a:spcAft>
          </a:pPr>
          <a:endParaRPr lang="en-US" sz="2400" b="1" i="1" dirty="0"/>
        </a:p>
        <a:p>
          <a:pPr>
            <a:lnSpc>
              <a:spcPct val="90000"/>
            </a:lnSpc>
            <a:spcAft>
              <a:spcPts val="400"/>
            </a:spcAft>
          </a:pPr>
          <a:endParaRPr lang="en-US" sz="2400" b="1" i="1" dirty="0"/>
        </a:p>
        <a:p>
          <a:pPr>
            <a:lnSpc>
              <a:spcPct val="70000"/>
            </a:lnSpc>
            <a:spcAft>
              <a:spcPts val="400"/>
            </a:spcAft>
          </a:pPr>
          <a:r>
            <a:rPr lang="en-US" sz="2400" b="1" i="1" dirty="0"/>
            <a:t>ALA  for Chairs*</a:t>
          </a:r>
        </a:p>
        <a:p>
          <a:pPr>
            <a:lnSpc>
              <a:spcPct val="70000"/>
            </a:lnSpc>
            <a:spcAft>
              <a:spcPts val="400"/>
            </a:spcAft>
          </a:pPr>
          <a:r>
            <a:rPr lang="en-US" sz="2000" b="0" i="1" dirty="0"/>
            <a:t>        Phase I: 11/2 – 11/27, 2015 &amp; 1/11 – 1/29, 2016</a:t>
          </a:r>
        </a:p>
        <a:p>
          <a:pPr>
            <a:lnSpc>
              <a:spcPct val="70000"/>
            </a:lnSpc>
            <a:spcAft>
              <a:spcPts val="400"/>
            </a:spcAft>
          </a:pPr>
          <a:r>
            <a:rPr lang="en-US" sz="2000" b="0" i="1" dirty="0"/>
            <a:t>       Phase II: 11/30 – 12/4, 2015 &amp; 2/22 – 2/26, 2016</a:t>
          </a:r>
        </a:p>
        <a:p>
          <a:pPr>
            <a:lnSpc>
              <a:spcPct val="70000"/>
            </a:lnSpc>
            <a:spcAft>
              <a:spcPts val="400"/>
            </a:spcAft>
          </a:pPr>
          <a:r>
            <a:rPr lang="en-US" sz="2000" b="0" i="1" dirty="0"/>
            <a:t>       Phase III: 6/6 – 6/7, 2016</a:t>
          </a:r>
        </a:p>
        <a:p>
          <a:pPr>
            <a:lnSpc>
              <a:spcPct val="90000"/>
            </a:lnSpc>
            <a:spcAft>
              <a:spcPts val="400"/>
            </a:spcAft>
          </a:pPr>
          <a:r>
            <a:rPr lang="en-US" sz="2400" b="1" i="1" dirty="0"/>
            <a:t> </a:t>
          </a:r>
        </a:p>
        <a:p>
          <a:pPr>
            <a:lnSpc>
              <a:spcPct val="90000"/>
            </a:lnSpc>
            <a:spcAft>
              <a:spcPts val="400"/>
            </a:spcAft>
          </a:pPr>
          <a:endParaRPr lang="en-US" sz="2400" b="1" i="1" dirty="0"/>
        </a:p>
      </dgm:t>
    </dgm:pt>
    <dgm:pt modelId="{57F6EC9D-53EB-4BD6-BCE1-E1CB1EFFB180}" type="parTrans" cxnId="{0851D0F8-9FF3-4A4A-B25E-E60FD13A0403}">
      <dgm:prSet/>
      <dgm:spPr/>
      <dgm:t>
        <a:bodyPr/>
        <a:lstStyle/>
        <a:p>
          <a:endParaRPr lang="en-US"/>
        </a:p>
      </dgm:t>
    </dgm:pt>
    <dgm:pt modelId="{8BF28253-2229-4413-854C-0AB0B8360962}" type="sibTrans" cxnId="{0851D0F8-9FF3-4A4A-B25E-E60FD13A0403}">
      <dgm:prSet/>
      <dgm:spPr/>
      <dgm:t>
        <a:bodyPr/>
        <a:lstStyle/>
        <a:p>
          <a:endParaRPr lang="en-US"/>
        </a:p>
      </dgm:t>
    </dgm:pt>
    <dgm:pt modelId="{20BCF203-3636-1B44-AE1B-09C3D208A263}">
      <dgm:prSet phldrT="[Text]" custT="1"/>
      <dgm:spPr/>
      <dgm:t>
        <a:bodyPr/>
        <a:lstStyle/>
        <a:p>
          <a:pPr algn="l">
            <a:lnSpc>
              <a:spcPct val="70000"/>
            </a:lnSpc>
            <a:spcAft>
              <a:spcPct val="35000"/>
            </a:spcAft>
          </a:pPr>
          <a:r>
            <a:rPr lang="en-US" sz="2400" b="1" i="1" dirty="0"/>
            <a:t>ALA for Teachers*</a:t>
          </a:r>
        </a:p>
        <a:p>
          <a:pPr algn="l">
            <a:lnSpc>
              <a:spcPct val="70000"/>
            </a:lnSpc>
            <a:spcAft>
              <a:spcPts val="400"/>
            </a:spcAft>
          </a:pPr>
          <a:r>
            <a:rPr lang="en-US" sz="2000" b="0" i="1" dirty="0"/>
            <a:t>  Phase I: 4/25/16 ( starting in all UGE schools)</a:t>
          </a:r>
        </a:p>
        <a:p>
          <a:pPr algn="l">
            <a:lnSpc>
              <a:spcPct val="70000"/>
            </a:lnSpc>
            <a:spcAft>
              <a:spcPts val="400"/>
            </a:spcAft>
          </a:pPr>
          <a:r>
            <a:rPr lang="en-US" sz="2000" b="0" i="1" dirty="0"/>
            <a:t>  Phase II : 7/18/16 (24 </a:t>
          </a:r>
          <a:r>
            <a:rPr lang="en-US" sz="2000" b="0" i="1" dirty="0" err="1"/>
            <a:t>hr</a:t>
          </a:r>
          <a:r>
            <a:rPr lang="en-US" sz="2000" b="0" i="1" dirty="0"/>
            <a:t>; UGE Trainers) </a:t>
          </a:r>
        </a:p>
      </dgm:t>
    </dgm:pt>
    <dgm:pt modelId="{5F90FB1C-3348-414D-931F-F390F01EE50D}" type="parTrans" cxnId="{DC79872D-EEA8-9641-A634-A9101FB08349}">
      <dgm:prSet/>
      <dgm:spPr/>
      <dgm:t>
        <a:bodyPr/>
        <a:lstStyle/>
        <a:p>
          <a:endParaRPr lang="en-US"/>
        </a:p>
      </dgm:t>
    </dgm:pt>
    <dgm:pt modelId="{0C2D0612-188F-964D-BF44-E5DDA97F47B6}" type="sibTrans" cxnId="{DC79872D-EEA8-9641-A634-A9101FB08349}">
      <dgm:prSet/>
      <dgm:spPr/>
      <dgm:t>
        <a:bodyPr/>
        <a:lstStyle/>
        <a:p>
          <a:endParaRPr lang="en-US"/>
        </a:p>
      </dgm:t>
    </dgm:pt>
    <dgm:pt modelId="{287F8D25-9F8E-4ECD-8047-2E4A1AFB7B48}">
      <dgm:prSet phldrT="[Text]" custT="1"/>
      <dgm:spPr/>
      <dgm:t>
        <a:bodyPr/>
        <a:lstStyle/>
        <a:p>
          <a:pPr algn="l">
            <a:lnSpc>
              <a:spcPct val="90000"/>
            </a:lnSpc>
            <a:spcAft>
              <a:spcPct val="35000"/>
            </a:spcAft>
          </a:pPr>
          <a:endParaRPr lang="en-US" sz="2400" b="1" i="1" dirty="0"/>
        </a:p>
        <a:p>
          <a:pPr algn="l">
            <a:lnSpc>
              <a:spcPct val="90000"/>
            </a:lnSpc>
            <a:spcAft>
              <a:spcPct val="35000"/>
            </a:spcAft>
          </a:pPr>
          <a:endParaRPr lang="en-US" sz="2400" b="1" i="1" dirty="0"/>
        </a:p>
        <a:p>
          <a:pPr algn="l">
            <a:lnSpc>
              <a:spcPct val="70000"/>
            </a:lnSpc>
            <a:spcAft>
              <a:spcPts val="400"/>
            </a:spcAft>
          </a:pPr>
          <a:r>
            <a:rPr lang="en-US" sz="2400" b="1" i="1" dirty="0"/>
            <a:t>ALA for Academic Specialists and Trainers</a:t>
          </a:r>
        </a:p>
        <a:p>
          <a:pPr algn="l">
            <a:lnSpc>
              <a:spcPct val="70000"/>
            </a:lnSpc>
            <a:spcAft>
              <a:spcPts val="400"/>
            </a:spcAft>
          </a:pPr>
          <a:r>
            <a:rPr lang="en-US" sz="2000" b="0" i="1" dirty="0"/>
            <a:t>        Phase I: 3/28 – 4/22 &amp; 4/25- 5/20/16 </a:t>
          </a:r>
        </a:p>
        <a:p>
          <a:pPr algn="l">
            <a:lnSpc>
              <a:spcPct val="70000"/>
            </a:lnSpc>
            <a:spcAft>
              <a:spcPts val="400"/>
            </a:spcAft>
          </a:pPr>
          <a:r>
            <a:rPr lang="en-US" sz="2000" b="0" i="1" dirty="0"/>
            <a:t>        Phase II: 6/8/16 – 6/10/16</a:t>
          </a:r>
        </a:p>
        <a:p>
          <a:pPr algn="l">
            <a:lnSpc>
              <a:spcPct val="70000"/>
            </a:lnSpc>
            <a:spcAft>
              <a:spcPct val="35000"/>
            </a:spcAft>
          </a:pPr>
          <a:endParaRPr lang="en-US" sz="2400" b="1" i="1" dirty="0"/>
        </a:p>
        <a:p>
          <a:pPr algn="l">
            <a:lnSpc>
              <a:spcPct val="90000"/>
            </a:lnSpc>
            <a:spcAft>
              <a:spcPct val="35000"/>
            </a:spcAft>
          </a:pPr>
          <a:endParaRPr lang="en-US" sz="2400" b="1" i="1" dirty="0"/>
        </a:p>
      </dgm:t>
    </dgm:pt>
    <dgm:pt modelId="{4057C6C6-F950-4326-967B-1F19983E2DCC}" type="sibTrans" cxnId="{36786717-F110-4EFD-AA94-85557B878958}">
      <dgm:prSet/>
      <dgm:spPr/>
      <dgm:t>
        <a:bodyPr/>
        <a:lstStyle/>
        <a:p>
          <a:endParaRPr lang="en-US"/>
        </a:p>
      </dgm:t>
    </dgm:pt>
    <dgm:pt modelId="{C29BEF3D-9769-4756-92E9-FB67341DD88E}" type="parTrans" cxnId="{36786717-F110-4EFD-AA94-85557B878958}">
      <dgm:prSet/>
      <dgm:spPr/>
      <dgm:t>
        <a:bodyPr/>
        <a:lstStyle/>
        <a:p>
          <a:endParaRPr lang="en-US"/>
        </a:p>
      </dgm:t>
    </dgm:pt>
    <dgm:pt modelId="{23C05DCC-A03E-D64A-8AF4-89D9787E738A}">
      <dgm:prSet custT="1"/>
      <dgm:spPr/>
      <dgm:t>
        <a:bodyPr/>
        <a:lstStyle/>
        <a:p>
          <a:pPr>
            <a:lnSpc>
              <a:spcPct val="70000"/>
            </a:lnSpc>
            <a:spcAft>
              <a:spcPts val="0"/>
            </a:spcAft>
          </a:pPr>
          <a:r>
            <a:rPr lang="en-US" sz="2400" b="1" i="0" dirty="0">
              <a:solidFill>
                <a:schemeClr val="tx1"/>
              </a:solidFill>
            </a:rPr>
            <a:t>ALA for Military Associate Deans &amp; CMLIS</a:t>
          </a:r>
        </a:p>
        <a:p>
          <a:pPr>
            <a:lnSpc>
              <a:spcPct val="70000"/>
            </a:lnSpc>
            <a:spcAft>
              <a:spcPts val="0"/>
            </a:spcAft>
          </a:pPr>
          <a:endParaRPr lang="en-US" sz="2000" b="1" i="1" dirty="0">
            <a:solidFill>
              <a:schemeClr val="tx1"/>
            </a:solidFill>
          </a:endParaRPr>
        </a:p>
        <a:p>
          <a:pPr>
            <a:lnSpc>
              <a:spcPct val="70000"/>
            </a:lnSpc>
            <a:spcAft>
              <a:spcPts val="0"/>
            </a:spcAft>
          </a:pPr>
          <a:r>
            <a:rPr lang="en-US" sz="2000" b="0" i="1" dirty="0">
              <a:solidFill>
                <a:schemeClr val="tx1"/>
              </a:solidFill>
            </a:rPr>
            <a:t>Phase I: 4/10- 4/17, 2017</a:t>
          </a:r>
        </a:p>
        <a:p>
          <a:pPr>
            <a:lnSpc>
              <a:spcPct val="70000"/>
            </a:lnSpc>
            <a:spcAft>
              <a:spcPts val="0"/>
            </a:spcAft>
          </a:pPr>
          <a:r>
            <a:rPr lang="en-US" sz="2000" b="0" i="1" dirty="0">
              <a:solidFill>
                <a:schemeClr val="tx1"/>
              </a:solidFill>
            </a:rPr>
            <a:t>Phase II: 4/18 – 4/21, 2017</a:t>
          </a:r>
          <a:endParaRPr lang="en-US" sz="2000" b="1" i="0" dirty="0"/>
        </a:p>
      </dgm:t>
    </dgm:pt>
    <dgm:pt modelId="{205857E7-985F-C54B-AF32-BC5AF0C21C58}" type="sibTrans" cxnId="{F65A1F40-3E64-0445-B466-8F38595E1DF5}">
      <dgm:prSet/>
      <dgm:spPr/>
      <dgm:t>
        <a:bodyPr/>
        <a:lstStyle/>
        <a:p>
          <a:endParaRPr lang="en-US"/>
        </a:p>
      </dgm:t>
    </dgm:pt>
    <dgm:pt modelId="{E22AB85D-31F3-1442-8151-F8C52E2C0D12}" type="parTrans" cxnId="{F65A1F40-3E64-0445-B466-8F38595E1DF5}">
      <dgm:prSet/>
      <dgm:spPr/>
      <dgm:t>
        <a:bodyPr/>
        <a:lstStyle/>
        <a:p>
          <a:endParaRPr lang="en-US"/>
        </a:p>
      </dgm:t>
    </dgm:pt>
    <dgm:pt modelId="{3EAE944C-9086-45F6-99CF-41E33763E33C}" type="pres">
      <dgm:prSet presAssocID="{F05FAD98-A95D-4E08-9367-2285A1BE62DF}" presName="outerComposite" presStyleCnt="0">
        <dgm:presLayoutVars>
          <dgm:chMax val="5"/>
          <dgm:dir/>
          <dgm:resizeHandles val="exact"/>
        </dgm:presLayoutVars>
      </dgm:prSet>
      <dgm:spPr/>
    </dgm:pt>
    <dgm:pt modelId="{6D10C7A2-D058-48EA-8543-A54195CA826E}" type="pres">
      <dgm:prSet presAssocID="{F05FAD98-A95D-4E08-9367-2285A1BE62DF}" presName="dummyMaxCanvas" presStyleCnt="0">
        <dgm:presLayoutVars/>
      </dgm:prSet>
      <dgm:spPr/>
    </dgm:pt>
    <dgm:pt modelId="{A2B4D78A-A7C7-CB4A-893C-3822F401AF17}" type="pres">
      <dgm:prSet presAssocID="{F05FAD98-A95D-4E08-9367-2285A1BE62DF}" presName="FiveNodes_1" presStyleLbl="node1" presStyleIdx="0" presStyleCnt="5" custScaleY="88464">
        <dgm:presLayoutVars>
          <dgm:bulletEnabled val="1"/>
        </dgm:presLayoutVars>
      </dgm:prSet>
      <dgm:spPr/>
    </dgm:pt>
    <dgm:pt modelId="{7942E458-699B-F24A-9AA2-8B50D1D6D7C7}" type="pres">
      <dgm:prSet presAssocID="{F05FAD98-A95D-4E08-9367-2285A1BE62DF}" presName="FiveNodes_2" presStyleLbl="node1" presStyleIdx="1" presStyleCnt="5" custScaleY="121698" custLinFactNeighborX="807" custLinFactNeighborY="-10816">
        <dgm:presLayoutVars>
          <dgm:bulletEnabled val="1"/>
        </dgm:presLayoutVars>
      </dgm:prSet>
      <dgm:spPr/>
    </dgm:pt>
    <dgm:pt modelId="{E2C9007B-5B4C-A149-8B61-0AF7F8FA9250}" type="pres">
      <dgm:prSet presAssocID="{F05FAD98-A95D-4E08-9367-2285A1BE62DF}" presName="FiveNodes_3" presStyleLbl="node1" presStyleIdx="2" presStyleCnt="5" custLinFactNeighborX="0" custLinFactNeighborY="-14713">
        <dgm:presLayoutVars>
          <dgm:bulletEnabled val="1"/>
        </dgm:presLayoutVars>
      </dgm:prSet>
      <dgm:spPr/>
    </dgm:pt>
    <dgm:pt modelId="{72A0767F-4FF5-2E4D-8FB1-012D0C2C916F}" type="pres">
      <dgm:prSet presAssocID="{F05FAD98-A95D-4E08-9367-2285A1BE62DF}" presName="FiveNodes_4" presStyleLbl="node1" presStyleIdx="3" presStyleCnt="5" custLinFactNeighborX="-1918" custLinFactNeighborY="-12516">
        <dgm:presLayoutVars>
          <dgm:bulletEnabled val="1"/>
        </dgm:presLayoutVars>
      </dgm:prSet>
      <dgm:spPr/>
    </dgm:pt>
    <dgm:pt modelId="{5B53C6B9-E649-B348-9DE1-32B1A4047690}" type="pres">
      <dgm:prSet presAssocID="{F05FAD98-A95D-4E08-9367-2285A1BE62DF}" presName="FiveNodes_5" presStyleLbl="node1" presStyleIdx="4" presStyleCnt="5" custScaleX="102020" custScaleY="137220" custLinFactNeighborX="-3935" custLinFactNeighborY="-5768">
        <dgm:presLayoutVars>
          <dgm:bulletEnabled val="1"/>
        </dgm:presLayoutVars>
      </dgm:prSet>
      <dgm:spPr/>
    </dgm:pt>
    <dgm:pt modelId="{5EB831F6-9D41-DE4E-9B5A-026C7BA4F112}" type="pres">
      <dgm:prSet presAssocID="{F05FAD98-A95D-4E08-9367-2285A1BE62DF}" presName="FiveConn_1-2" presStyleLbl="fgAccFollowNode1" presStyleIdx="0" presStyleCnt="4">
        <dgm:presLayoutVars>
          <dgm:bulletEnabled val="1"/>
        </dgm:presLayoutVars>
      </dgm:prSet>
      <dgm:spPr/>
    </dgm:pt>
    <dgm:pt modelId="{7180ADC0-EF3F-7F49-8D19-BFFCA5FE79DC}" type="pres">
      <dgm:prSet presAssocID="{F05FAD98-A95D-4E08-9367-2285A1BE62DF}" presName="FiveConn_2-3" presStyleLbl="fgAccFollowNode1" presStyleIdx="1" presStyleCnt="4">
        <dgm:presLayoutVars>
          <dgm:bulletEnabled val="1"/>
        </dgm:presLayoutVars>
      </dgm:prSet>
      <dgm:spPr/>
    </dgm:pt>
    <dgm:pt modelId="{4BFB4B07-9435-1B4F-97D0-99B6D42FADC4}" type="pres">
      <dgm:prSet presAssocID="{F05FAD98-A95D-4E08-9367-2285A1BE62DF}" presName="FiveConn_3-4" presStyleLbl="fgAccFollowNode1" presStyleIdx="2" presStyleCnt="4">
        <dgm:presLayoutVars>
          <dgm:bulletEnabled val="1"/>
        </dgm:presLayoutVars>
      </dgm:prSet>
      <dgm:spPr/>
    </dgm:pt>
    <dgm:pt modelId="{220DC584-94DE-8B48-A052-5F9047C94C3B}" type="pres">
      <dgm:prSet presAssocID="{F05FAD98-A95D-4E08-9367-2285A1BE62DF}" presName="FiveConn_4-5" presStyleLbl="fgAccFollowNode1" presStyleIdx="3" presStyleCnt="4">
        <dgm:presLayoutVars>
          <dgm:bulletEnabled val="1"/>
        </dgm:presLayoutVars>
      </dgm:prSet>
      <dgm:spPr/>
    </dgm:pt>
    <dgm:pt modelId="{DD54F899-7CFD-4943-B809-3A21025D648A}" type="pres">
      <dgm:prSet presAssocID="{F05FAD98-A95D-4E08-9367-2285A1BE62DF}" presName="FiveNodes_1_text" presStyleLbl="node1" presStyleIdx="4" presStyleCnt="5">
        <dgm:presLayoutVars>
          <dgm:bulletEnabled val="1"/>
        </dgm:presLayoutVars>
      </dgm:prSet>
      <dgm:spPr/>
    </dgm:pt>
    <dgm:pt modelId="{55AFD790-9234-B74E-AF42-E6D7093FC1B7}" type="pres">
      <dgm:prSet presAssocID="{F05FAD98-A95D-4E08-9367-2285A1BE62DF}" presName="FiveNodes_2_text" presStyleLbl="node1" presStyleIdx="4" presStyleCnt="5">
        <dgm:presLayoutVars>
          <dgm:bulletEnabled val="1"/>
        </dgm:presLayoutVars>
      </dgm:prSet>
      <dgm:spPr/>
    </dgm:pt>
    <dgm:pt modelId="{D5C0D06A-AF7A-B14F-A807-E86C25B32F32}" type="pres">
      <dgm:prSet presAssocID="{F05FAD98-A95D-4E08-9367-2285A1BE62DF}" presName="FiveNodes_3_text" presStyleLbl="node1" presStyleIdx="4" presStyleCnt="5">
        <dgm:presLayoutVars>
          <dgm:bulletEnabled val="1"/>
        </dgm:presLayoutVars>
      </dgm:prSet>
      <dgm:spPr/>
    </dgm:pt>
    <dgm:pt modelId="{5E96B353-5C22-A742-B163-902859380D8F}" type="pres">
      <dgm:prSet presAssocID="{F05FAD98-A95D-4E08-9367-2285A1BE62DF}" presName="FiveNodes_4_text" presStyleLbl="node1" presStyleIdx="4" presStyleCnt="5">
        <dgm:presLayoutVars>
          <dgm:bulletEnabled val="1"/>
        </dgm:presLayoutVars>
      </dgm:prSet>
      <dgm:spPr/>
    </dgm:pt>
    <dgm:pt modelId="{235B139A-A0C3-CA49-AF85-615B88F727A6}" type="pres">
      <dgm:prSet presAssocID="{F05FAD98-A95D-4E08-9367-2285A1BE62DF}" presName="FiveNodes_5_text" presStyleLbl="node1" presStyleIdx="4" presStyleCnt="5">
        <dgm:presLayoutVars>
          <dgm:bulletEnabled val="1"/>
        </dgm:presLayoutVars>
      </dgm:prSet>
      <dgm:spPr/>
    </dgm:pt>
  </dgm:ptLst>
  <dgm:cxnLst>
    <dgm:cxn modelId="{A7FDB702-A4ED-1247-9709-B423B6C0D0C5}" type="presOf" srcId="{23C05DCC-A03E-D64A-8AF4-89D9787E738A}" destId="{5B53C6B9-E649-B348-9DE1-32B1A4047690}" srcOrd="0" destOrd="0" presId="urn:microsoft.com/office/officeart/2005/8/layout/vProcess5"/>
    <dgm:cxn modelId="{36786717-F110-4EFD-AA94-85557B878958}" srcId="{F05FAD98-A95D-4E08-9367-2285A1BE62DF}" destId="{287F8D25-9F8E-4ECD-8047-2E4A1AFB7B48}" srcOrd="2" destOrd="0" parTransId="{C29BEF3D-9769-4756-92E9-FB67341DD88E}" sibTransId="{4057C6C6-F950-4326-967B-1F19983E2DCC}"/>
    <dgm:cxn modelId="{01E4321C-25FA-0B43-984C-31FD67730753}" type="presOf" srcId="{20BCF203-3636-1B44-AE1B-09C3D208A263}" destId="{72A0767F-4FF5-2E4D-8FB1-012D0C2C916F}" srcOrd="0" destOrd="0" presId="urn:microsoft.com/office/officeart/2005/8/layout/vProcess5"/>
    <dgm:cxn modelId="{B0FBB72C-3989-9249-8F60-EA61736B0F65}" type="presOf" srcId="{0C2D0612-188F-964D-BF44-E5DDA97F47B6}" destId="{220DC584-94DE-8B48-A052-5F9047C94C3B}" srcOrd="0" destOrd="0" presId="urn:microsoft.com/office/officeart/2005/8/layout/vProcess5"/>
    <dgm:cxn modelId="{DC79872D-EEA8-9641-A634-A9101FB08349}" srcId="{F05FAD98-A95D-4E08-9367-2285A1BE62DF}" destId="{20BCF203-3636-1B44-AE1B-09C3D208A263}" srcOrd="3" destOrd="0" parTransId="{5F90FB1C-3348-414D-931F-F390F01EE50D}" sibTransId="{0C2D0612-188F-964D-BF44-E5DDA97F47B6}"/>
    <dgm:cxn modelId="{35A49335-D05F-364D-A7F8-F9DC8AF46774}" type="presOf" srcId="{20BCF203-3636-1B44-AE1B-09C3D208A263}" destId="{5E96B353-5C22-A742-B163-902859380D8F}" srcOrd="1" destOrd="0" presId="urn:microsoft.com/office/officeart/2005/8/layout/vProcess5"/>
    <dgm:cxn modelId="{A5819C3C-B0B7-BF43-9801-27D557C2C3CF}" type="presOf" srcId="{287F8D25-9F8E-4ECD-8047-2E4A1AFB7B48}" destId="{D5C0D06A-AF7A-B14F-A807-E86C25B32F32}" srcOrd="1" destOrd="0" presId="urn:microsoft.com/office/officeart/2005/8/layout/vProcess5"/>
    <dgm:cxn modelId="{F65A1F40-3E64-0445-B466-8F38595E1DF5}" srcId="{F05FAD98-A95D-4E08-9367-2285A1BE62DF}" destId="{23C05DCC-A03E-D64A-8AF4-89D9787E738A}" srcOrd="4" destOrd="0" parTransId="{E22AB85D-31F3-1442-8151-F8C52E2C0D12}" sibTransId="{205857E7-985F-C54B-AF32-BC5AF0C21C58}"/>
    <dgm:cxn modelId="{7E5CC95F-2E33-FB48-B191-3CCD2C982629}" type="presOf" srcId="{4057C6C6-F950-4326-967B-1F19983E2DCC}" destId="{4BFB4B07-9435-1B4F-97D0-99B6D42FADC4}" srcOrd="0" destOrd="0" presId="urn:microsoft.com/office/officeart/2005/8/layout/vProcess5"/>
    <dgm:cxn modelId="{2C772541-027B-254A-896B-2616F8C67F9D}" type="presOf" srcId="{287F8D25-9F8E-4ECD-8047-2E4A1AFB7B48}" destId="{E2C9007B-5B4C-A149-8B61-0AF7F8FA9250}" srcOrd="0" destOrd="0" presId="urn:microsoft.com/office/officeart/2005/8/layout/vProcess5"/>
    <dgm:cxn modelId="{5AF93863-8632-DC4D-B595-C0628EA74A8A}" type="presOf" srcId="{94FA519B-602E-488D-904D-37C7E4443066}" destId="{7942E458-699B-F24A-9AA2-8B50D1D6D7C7}" srcOrd="0" destOrd="0" presId="urn:microsoft.com/office/officeart/2005/8/layout/vProcess5"/>
    <dgm:cxn modelId="{F4ED7246-00CD-0249-B3E5-E2E4D82C665B}" type="presOf" srcId="{17B1EEAA-88F5-47FE-A36A-4D4A78E65427}" destId="{DD54F899-7CFD-4943-B809-3A21025D648A}" srcOrd="1" destOrd="0" presId="urn:microsoft.com/office/officeart/2005/8/layout/vProcess5"/>
    <dgm:cxn modelId="{A4A8D26E-7C8F-6749-BB3E-1C7E509C761C}" type="presOf" srcId="{F05FAD98-A95D-4E08-9367-2285A1BE62DF}" destId="{3EAE944C-9086-45F6-99CF-41E33763E33C}" srcOrd="0" destOrd="0" presId="urn:microsoft.com/office/officeart/2005/8/layout/vProcess5"/>
    <dgm:cxn modelId="{EBEDD66F-E6AA-49DB-8B8C-CFB697009B23}" srcId="{F05FAD98-A95D-4E08-9367-2285A1BE62DF}" destId="{17B1EEAA-88F5-47FE-A36A-4D4A78E65427}" srcOrd="0" destOrd="0" parTransId="{253B8A27-157E-4778-964C-B7D56975C132}" sibTransId="{8F9876AB-45C3-42C1-BBD5-FE2600622C63}"/>
    <dgm:cxn modelId="{47EEE36F-4E0D-0742-B6FF-F760AE180FF4}" type="presOf" srcId="{23C05DCC-A03E-D64A-8AF4-89D9787E738A}" destId="{235B139A-A0C3-CA49-AF85-615B88F727A6}" srcOrd="1" destOrd="0" presId="urn:microsoft.com/office/officeart/2005/8/layout/vProcess5"/>
    <dgm:cxn modelId="{0B1ED87B-5EEC-854D-A34A-566D8BF27F74}" type="presOf" srcId="{8BF28253-2229-4413-854C-0AB0B8360962}" destId="{7180ADC0-EF3F-7F49-8D19-BFFCA5FE79DC}" srcOrd="0" destOrd="0" presId="urn:microsoft.com/office/officeart/2005/8/layout/vProcess5"/>
    <dgm:cxn modelId="{397B73C1-A3D0-AF41-A93C-2F414F36D432}" type="presOf" srcId="{17B1EEAA-88F5-47FE-A36A-4D4A78E65427}" destId="{A2B4D78A-A7C7-CB4A-893C-3822F401AF17}" srcOrd="0" destOrd="0" presId="urn:microsoft.com/office/officeart/2005/8/layout/vProcess5"/>
    <dgm:cxn modelId="{468A01D3-8BB1-874B-B2D9-5176BB1CB853}" type="presOf" srcId="{8F9876AB-45C3-42C1-BBD5-FE2600622C63}" destId="{5EB831F6-9D41-DE4E-9B5A-026C7BA4F112}" srcOrd="0" destOrd="0" presId="urn:microsoft.com/office/officeart/2005/8/layout/vProcess5"/>
    <dgm:cxn modelId="{6379EDF2-8600-FB40-914A-D5CE2EB91F65}" type="presOf" srcId="{94FA519B-602E-488D-904D-37C7E4443066}" destId="{55AFD790-9234-B74E-AF42-E6D7093FC1B7}" srcOrd="1" destOrd="0" presId="urn:microsoft.com/office/officeart/2005/8/layout/vProcess5"/>
    <dgm:cxn modelId="{0851D0F8-9FF3-4A4A-B25E-E60FD13A0403}" srcId="{F05FAD98-A95D-4E08-9367-2285A1BE62DF}" destId="{94FA519B-602E-488D-904D-37C7E4443066}" srcOrd="1" destOrd="0" parTransId="{57F6EC9D-53EB-4BD6-BCE1-E1CB1EFFB180}" sibTransId="{8BF28253-2229-4413-854C-0AB0B8360962}"/>
    <dgm:cxn modelId="{49001A5E-5DF0-EC4B-B666-E9751B39987A}" type="presParOf" srcId="{3EAE944C-9086-45F6-99CF-41E33763E33C}" destId="{6D10C7A2-D058-48EA-8543-A54195CA826E}" srcOrd="0" destOrd="0" presId="urn:microsoft.com/office/officeart/2005/8/layout/vProcess5"/>
    <dgm:cxn modelId="{E4DC8778-A87A-6A49-BD3D-1724242EFF3D}" type="presParOf" srcId="{3EAE944C-9086-45F6-99CF-41E33763E33C}" destId="{A2B4D78A-A7C7-CB4A-893C-3822F401AF17}" srcOrd="1" destOrd="0" presId="urn:microsoft.com/office/officeart/2005/8/layout/vProcess5"/>
    <dgm:cxn modelId="{17AAFC30-AFDE-E444-9B4C-F538B802A934}" type="presParOf" srcId="{3EAE944C-9086-45F6-99CF-41E33763E33C}" destId="{7942E458-699B-F24A-9AA2-8B50D1D6D7C7}" srcOrd="2" destOrd="0" presId="urn:microsoft.com/office/officeart/2005/8/layout/vProcess5"/>
    <dgm:cxn modelId="{D51587C0-3B98-A140-A956-DF46A3B104CC}" type="presParOf" srcId="{3EAE944C-9086-45F6-99CF-41E33763E33C}" destId="{E2C9007B-5B4C-A149-8B61-0AF7F8FA9250}" srcOrd="3" destOrd="0" presId="urn:microsoft.com/office/officeart/2005/8/layout/vProcess5"/>
    <dgm:cxn modelId="{D0BF95B8-49CE-1A4D-B719-8290FDEF258D}" type="presParOf" srcId="{3EAE944C-9086-45F6-99CF-41E33763E33C}" destId="{72A0767F-4FF5-2E4D-8FB1-012D0C2C916F}" srcOrd="4" destOrd="0" presId="urn:microsoft.com/office/officeart/2005/8/layout/vProcess5"/>
    <dgm:cxn modelId="{B13A7FC0-7BC3-F544-8A10-28D6E1660525}" type="presParOf" srcId="{3EAE944C-9086-45F6-99CF-41E33763E33C}" destId="{5B53C6B9-E649-B348-9DE1-32B1A4047690}" srcOrd="5" destOrd="0" presId="urn:microsoft.com/office/officeart/2005/8/layout/vProcess5"/>
    <dgm:cxn modelId="{FCA67F4C-3635-404D-ADE5-D68BC8777AE1}" type="presParOf" srcId="{3EAE944C-9086-45F6-99CF-41E33763E33C}" destId="{5EB831F6-9D41-DE4E-9B5A-026C7BA4F112}" srcOrd="6" destOrd="0" presId="urn:microsoft.com/office/officeart/2005/8/layout/vProcess5"/>
    <dgm:cxn modelId="{D1B40637-9D08-B540-B3C9-40DAF05C3D3B}" type="presParOf" srcId="{3EAE944C-9086-45F6-99CF-41E33763E33C}" destId="{7180ADC0-EF3F-7F49-8D19-BFFCA5FE79DC}" srcOrd="7" destOrd="0" presId="urn:microsoft.com/office/officeart/2005/8/layout/vProcess5"/>
    <dgm:cxn modelId="{4EC663B9-6C00-2541-A9AC-1D7AA11131F3}" type="presParOf" srcId="{3EAE944C-9086-45F6-99CF-41E33763E33C}" destId="{4BFB4B07-9435-1B4F-97D0-99B6D42FADC4}" srcOrd="8" destOrd="0" presId="urn:microsoft.com/office/officeart/2005/8/layout/vProcess5"/>
    <dgm:cxn modelId="{AAA01364-FB5E-B14D-B124-BC83EF5832B1}" type="presParOf" srcId="{3EAE944C-9086-45F6-99CF-41E33763E33C}" destId="{220DC584-94DE-8B48-A052-5F9047C94C3B}" srcOrd="9" destOrd="0" presId="urn:microsoft.com/office/officeart/2005/8/layout/vProcess5"/>
    <dgm:cxn modelId="{5845AFAD-9EFA-6146-A60A-D07BADDB52C2}" type="presParOf" srcId="{3EAE944C-9086-45F6-99CF-41E33763E33C}" destId="{DD54F899-7CFD-4943-B809-3A21025D648A}" srcOrd="10" destOrd="0" presId="urn:microsoft.com/office/officeart/2005/8/layout/vProcess5"/>
    <dgm:cxn modelId="{EF537BED-A61F-C64E-88ED-A40EAD53EB5F}" type="presParOf" srcId="{3EAE944C-9086-45F6-99CF-41E33763E33C}" destId="{55AFD790-9234-B74E-AF42-E6D7093FC1B7}" srcOrd="11" destOrd="0" presId="urn:microsoft.com/office/officeart/2005/8/layout/vProcess5"/>
    <dgm:cxn modelId="{96B7FC28-75F5-9A4A-B937-D0857D7A13CC}" type="presParOf" srcId="{3EAE944C-9086-45F6-99CF-41E33763E33C}" destId="{D5C0D06A-AF7A-B14F-A807-E86C25B32F32}" srcOrd="12" destOrd="0" presId="urn:microsoft.com/office/officeart/2005/8/layout/vProcess5"/>
    <dgm:cxn modelId="{0652C7EA-93BC-CA47-A108-1618A8224942}" type="presParOf" srcId="{3EAE944C-9086-45F6-99CF-41E33763E33C}" destId="{5E96B353-5C22-A742-B163-902859380D8F}" srcOrd="13" destOrd="0" presId="urn:microsoft.com/office/officeart/2005/8/layout/vProcess5"/>
    <dgm:cxn modelId="{91250876-F7A4-8449-8C17-833D05C98FF6}" type="presParOf" srcId="{3EAE944C-9086-45F6-99CF-41E33763E33C}" destId="{235B139A-A0C3-CA49-AF85-615B88F727A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4D78A-A7C7-CB4A-893C-3822F401AF17}">
      <dsp:nvSpPr>
        <dsp:cNvPr id="0" name=""/>
        <dsp:cNvSpPr/>
      </dsp:nvSpPr>
      <dsp:spPr>
        <a:xfrm>
          <a:off x="-34667" y="-31533"/>
          <a:ext cx="6864858" cy="788691"/>
        </a:xfrm>
        <a:prstGeom prst="roundRect">
          <a:avLst>
            <a:gd name="adj" fmla="val 10000"/>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1" kern="1200" dirty="0"/>
            <a:t>ALA for Senior Leaders: </a:t>
          </a:r>
          <a:r>
            <a:rPr lang="en-US" sz="2400" b="0" i="1" kern="1200" dirty="0"/>
            <a:t>Aug 10-21, 2015</a:t>
          </a:r>
        </a:p>
      </dsp:txBody>
      <dsp:txXfrm>
        <a:off x="-11567" y="-8433"/>
        <a:ext cx="5804531" cy="742491"/>
      </dsp:txXfrm>
    </dsp:sp>
    <dsp:sp modelId="{7942E458-699B-F24A-9AA2-8B50D1D6D7C7}">
      <dsp:nvSpPr>
        <dsp:cNvPr id="0" name=""/>
        <dsp:cNvSpPr/>
      </dsp:nvSpPr>
      <dsp:spPr>
        <a:xfrm>
          <a:off x="533367" y="739255"/>
          <a:ext cx="6864858" cy="1084986"/>
        </a:xfrm>
        <a:prstGeom prst="roundRect">
          <a:avLst>
            <a:gd name="adj" fmla="val 10000"/>
          </a:avLst>
        </a:prstGeom>
        <a:gradFill rotWithShape="0">
          <a:gsLst>
            <a:gs pos="0">
              <a:schemeClr val="accent1">
                <a:shade val="50000"/>
                <a:hueOff val="144575"/>
                <a:satOff val="-3024"/>
                <a:lumOff val="16825"/>
                <a:alphaOff val="0"/>
                <a:tint val="50000"/>
                <a:satMod val="300000"/>
              </a:schemeClr>
            </a:gs>
            <a:gs pos="35000">
              <a:schemeClr val="accent1">
                <a:shade val="50000"/>
                <a:hueOff val="144575"/>
                <a:satOff val="-3024"/>
                <a:lumOff val="16825"/>
                <a:alphaOff val="0"/>
                <a:tint val="37000"/>
                <a:satMod val="300000"/>
              </a:schemeClr>
            </a:gs>
            <a:gs pos="100000">
              <a:schemeClr val="accent1">
                <a:shade val="50000"/>
                <a:hueOff val="144575"/>
                <a:satOff val="-3024"/>
                <a:lumOff val="1682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ts val="400"/>
            </a:spcAft>
            <a:buNone/>
          </a:pPr>
          <a:endParaRPr lang="en-US" sz="2400" b="1" i="1" kern="1200" dirty="0"/>
        </a:p>
        <a:p>
          <a:pPr marL="0" lvl="0" indent="0" algn="l" defTabSz="1066800">
            <a:lnSpc>
              <a:spcPct val="90000"/>
            </a:lnSpc>
            <a:spcBef>
              <a:spcPct val="0"/>
            </a:spcBef>
            <a:spcAft>
              <a:spcPts val="400"/>
            </a:spcAft>
            <a:buNone/>
          </a:pPr>
          <a:endParaRPr lang="en-US" sz="2400" b="1" i="1" kern="1200" dirty="0"/>
        </a:p>
        <a:p>
          <a:pPr marL="0" lvl="0" indent="0" algn="l" defTabSz="1066800">
            <a:lnSpc>
              <a:spcPct val="70000"/>
            </a:lnSpc>
            <a:spcBef>
              <a:spcPct val="0"/>
            </a:spcBef>
            <a:spcAft>
              <a:spcPts val="400"/>
            </a:spcAft>
            <a:buNone/>
          </a:pPr>
          <a:r>
            <a:rPr lang="en-US" sz="2400" b="1" i="1" kern="1200" dirty="0"/>
            <a:t>ALA  for Chairs*</a:t>
          </a:r>
        </a:p>
        <a:p>
          <a:pPr marL="0" lvl="0" indent="0" algn="l" defTabSz="1066800">
            <a:lnSpc>
              <a:spcPct val="70000"/>
            </a:lnSpc>
            <a:spcBef>
              <a:spcPct val="0"/>
            </a:spcBef>
            <a:spcAft>
              <a:spcPts val="400"/>
            </a:spcAft>
            <a:buNone/>
          </a:pPr>
          <a:r>
            <a:rPr lang="en-US" sz="2000" b="0" i="1" kern="1200" dirty="0"/>
            <a:t>        Phase I: 11/2 – 11/27, 2015 &amp; 1/11 – 1/29, 2016</a:t>
          </a:r>
        </a:p>
        <a:p>
          <a:pPr marL="0" lvl="0" indent="0" algn="l" defTabSz="1066800">
            <a:lnSpc>
              <a:spcPct val="70000"/>
            </a:lnSpc>
            <a:spcBef>
              <a:spcPct val="0"/>
            </a:spcBef>
            <a:spcAft>
              <a:spcPts val="400"/>
            </a:spcAft>
            <a:buNone/>
          </a:pPr>
          <a:r>
            <a:rPr lang="en-US" sz="2000" b="0" i="1" kern="1200" dirty="0"/>
            <a:t>       Phase II: 11/30 – 12/4, 2015 &amp; 2/22 – 2/26, 2016</a:t>
          </a:r>
        </a:p>
        <a:p>
          <a:pPr marL="0" lvl="0" indent="0" algn="l" defTabSz="1066800">
            <a:lnSpc>
              <a:spcPct val="70000"/>
            </a:lnSpc>
            <a:spcBef>
              <a:spcPct val="0"/>
            </a:spcBef>
            <a:spcAft>
              <a:spcPts val="400"/>
            </a:spcAft>
            <a:buNone/>
          </a:pPr>
          <a:r>
            <a:rPr lang="en-US" sz="2000" b="0" i="1" kern="1200" dirty="0"/>
            <a:t>       Phase III: 6/6 – 6/7, 2016</a:t>
          </a:r>
        </a:p>
        <a:p>
          <a:pPr marL="0" lvl="0" indent="0" algn="l" defTabSz="1066800">
            <a:lnSpc>
              <a:spcPct val="90000"/>
            </a:lnSpc>
            <a:spcBef>
              <a:spcPct val="0"/>
            </a:spcBef>
            <a:spcAft>
              <a:spcPts val="400"/>
            </a:spcAft>
            <a:buNone/>
          </a:pPr>
          <a:r>
            <a:rPr lang="en-US" sz="2400" b="1" i="1" kern="1200" dirty="0"/>
            <a:t> </a:t>
          </a:r>
        </a:p>
        <a:p>
          <a:pPr marL="0" lvl="0" indent="0" algn="l" defTabSz="1066800">
            <a:lnSpc>
              <a:spcPct val="90000"/>
            </a:lnSpc>
            <a:spcBef>
              <a:spcPct val="0"/>
            </a:spcBef>
            <a:spcAft>
              <a:spcPts val="400"/>
            </a:spcAft>
            <a:buNone/>
          </a:pPr>
          <a:endParaRPr lang="en-US" sz="2400" b="1" i="1" kern="1200" dirty="0"/>
        </a:p>
      </dsp:txBody>
      <dsp:txXfrm>
        <a:off x="565145" y="771033"/>
        <a:ext cx="5709165" cy="1021430"/>
      </dsp:txXfrm>
    </dsp:sp>
    <dsp:sp modelId="{E2C9007B-5B4C-A149-8B61-0AF7F8FA9250}">
      <dsp:nvSpPr>
        <dsp:cNvPr id="0" name=""/>
        <dsp:cNvSpPr/>
      </dsp:nvSpPr>
      <dsp:spPr>
        <a:xfrm>
          <a:off x="990603" y="1816599"/>
          <a:ext cx="6864858" cy="891540"/>
        </a:xfrm>
        <a:prstGeom prst="roundRect">
          <a:avLst>
            <a:gd name="adj" fmla="val 10000"/>
          </a:avLst>
        </a:prstGeom>
        <a:gradFill rotWithShape="0">
          <a:gsLst>
            <a:gs pos="0">
              <a:schemeClr val="accent1">
                <a:shade val="50000"/>
                <a:hueOff val="289149"/>
                <a:satOff val="-6048"/>
                <a:lumOff val="33650"/>
                <a:alphaOff val="0"/>
                <a:tint val="50000"/>
                <a:satMod val="300000"/>
              </a:schemeClr>
            </a:gs>
            <a:gs pos="35000">
              <a:schemeClr val="accent1">
                <a:shade val="50000"/>
                <a:hueOff val="289149"/>
                <a:satOff val="-6048"/>
                <a:lumOff val="33650"/>
                <a:alphaOff val="0"/>
                <a:tint val="37000"/>
                <a:satMod val="300000"/>
              </a:schemeClr>
            </a:gs>
            <a:gs pos="100000">
              <a:schemeClr val="accent1">
                <a:shade val="50000"/>
                <a:hueOff val="289149"/>
                <a:satOff val="-6048"/>
                <a:lumOff val="3365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b="1" i="1" kern="1200" dirty="0"/>
        </a:p>
        <a:p>
          <a:pPr marL="0" lvl="0" indent="0" algn="l" defTabSz="1066800">
            <a:lnSpc>
              <a:spcPct val="90000"/>
            </a:lnSpc>
            <a:spcBef>
              <a:spcPct val="0"/>
            </a:spcBef>
            <a:spcAft>
              <a:spcPct val="35000"/>
            </a:spcAft>
            <a:buNone/>
          </a:pPr>
          <a:endParaRPr lang="en-US" sz="2400" b="1" i="1" kern="1200" dirty="0"/>
        </a:p>
        <a:p>
          <a:pPr marL="0" lvl="0" indent="0" algn="l" defTabSz="1066800">
            <a:lnSpc>
              <a:spcPct val="70000"/>
            </a:lnSpc>
            <a:spcBef>
              <a:spcPct val="0"/>
            </a:spcBef>
            <a:spcAft>
              <a:spcPts val="400"/>
            </a:spcAft>
            <a:buNone/>
          </a:pPr>
          <a:r>
            <a:rPr lang="en-US" sz="2400" b="1" i="1" kern="1200" dirty="0"/>
            <a:t>ALA for Academic Specialists and Trainers</a:t>
          </a:r>
        </a:p>
        <a:p>
          <a:pPr marL="0" lvl="0" indent="0" algn="l" defTabSz="1066800">
            <a:lnSpc>
              <a:spcPct val="70000"/>
            </a:lnSpc>
            <a:spcBef>
              <a:spcPct val="0"/>
            </a:spcBef>
            <a:spcAft>
              <a:spcPts val="400"/>
            </a:spcAft>
            <a:buNone/>
          </a:pPr>
          <a:r>
            <a:rPr lang="en-US" sz="2000" b="0" i="1" kern="1200" dirty="0"/>
            <a:t>        Phase I: 3/28 – 4/22 &amp; 4/25- 5/20/16 </a:t>
          </a:r>
        </a:p>
        <a:p>
          <a:pPr marL="0" lvl="0" indent="0" algn="l" defTabSz="1066800">
            <a:lnSpc>
              <a:spcPct val="70000"/>
            </a:lnSpc>
            <a:spcBef>
              <a:spcPct val="0"/>
            </a:spcBef>
            <a:spcAft>
              <a:spcPts val="400"/>
            </a:spcAft>
            <a:buNone/>
          </a:pPr>
          <a:r>
            <a:rPr lang="en-US" sz="2000" b="0" i="1" kern="1200" dirty="0"/>
            <a:t>        Phase II: 6/8/16 – 6/10/16</a:t>
          </a:r>
        </a:p>
        <a:p>
          <a:pPr marL="0" lvl="0" indent="0" algn="l" defTabSz="1066800">
            <a:lnSpc>
              <a:spcPct val="70000"/>
            </a:lnSpc>
            <a:spcBef>
              <a:spcPct val="0"/>
            </a:spcBef>
            <a:spcAft>
              <a:spcPct val="35000"/>
            </a:spcAft>
            <a:buNone/>
          </a:pPr>
          <a:endParaRPr lang="en-US" sz="2400" b="1" i="1" kern="1200" dirty="0"/>
        </a:p>
        <a:p>
          <a:pPr marL="0" lvl="0" indent="0" algn="l" defTabSz="1066800">
            <a:lnSpc>
              <a:spcPct val="90000"/>
            </a:lnSpc>
            <a:spcBef>
              <a:spcPct val="0"/>
            </a:spcBef>
            <a:spcAft>
              <a:spcPct val="35000"/>
            </a:spcAft>
            <a:buNone/>
          </a:pPr>
          <a:endParaRPr lang="en-US" sz="2400" b="1" i="1" kern="1200" dirty="0"/>
        </a:p>
      </dsp:txBody>
      <dsp:txXfrm>
        <a:off x="1016715" y="1842711"/>
        <a:ext cx="5720497" cy="839316"/>
      </dsp:txXfrm>
    </dsp:sp>
    <dsp:sp modelId="{72A0767F-4FF5-2E4D-8FB1-012D0C2C916F}">
      <dsp:nvSpPr>
        <dsp:cNvPr id="0" name=""/>
        <dsp:cNvSpPr/>
      </dsp:nvSpPr>
      <dsp:spPr>
        <a:xfrm>
          <a:off x="1371570" y="2851552"/>
          <a:ext cx="6864858" cy="891540"/>
        </a:xfrm>
        <a:prstGeom prst="roundRect">
          <a:avLst>
            <a:gd name="adj" fmla="val 10000"/>
          </a:avLst>
        </a:prstGeom>
        <a:gradFill rotWithShape="0">
          <a:gsLst>
            <a:gs pos="0">
              <a:schemeClr val="accent1">
                <a:shade val="50000"/>
                <a:hueOff val="289149"/>
                <a:satOff val="-6048"/>
                <a:lumOff val="33650"/>
                <a:alphaOff val="0"/>
                <a:tint val="50000"/>
                <a:satMod val="300000"/>
              </a:schemeClr>
            </a:gs>
            <a:gs pos="35000">
              <a:schemeClr val="accent1">
                <a:shade val="50000"/>
                <a:hueOff val="289149"/>
                <a:satOff val="-6048"/>
                <a:lumOff val="33650"/>
                <a:alphaOff val="0"/>
                <a:tint val="37000"/>
                <a:satMod val="300000"/>
              </a:schemeClr>
            </a:gs>
            <a:gs pos="100000">
              <a:schemeClr val="accent1">
                <a:shade val="50000"/>
                <a:hueOff val="289149"/>
                <a:satOff val="-6048"/>
                <a:lumOff val="3365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70000"/>
            </a:lnSpc>
            <a:spcBef>
              <a:spcPct val="0"/>
            </a:spcBef>
            <a:spcAft>
              <a:spcPct val="35000"/>
            </a:spcAft>
            <a:buNone/>
          </a:pPr>
          <a:r>
            <a:rPr lang="en-US" sz="2400" b="1" i="1" kern="1200" dirty="0"/>
            <a:t>ALA for Teachers*</a:t>
          </a:r>
        </a:p>
        <a:p>
          <a:pPr marL="0" lvl="0" indent="0" algn="l" defTabSz="1066800">
            <a:lnSpc>
              <a:spcPct val="70000"/>
            </a:lnSpc>
            <a:spcBef>
              <a:spcPct val="0"/>
            </a:spcBef>
            <a:spcAft>
              <a:spcPts val="400"/>
            </a:spcAft>
            <a:buNone/>
          </a:pPr>
          <a:r>
            <a:rPr lang="en-US" sz="2000" b="0" i="1" kern="1200" dirty="0"/>
            <a:t>  Phase I: 4/25/16 ( starting in all UGE schools)</a:t>
          </a:r>
        </a:p>
        <a:p>
          <a:pPr marL="0" lvl="0" indent="0" algn="l" defTabSz="1066800">
            <a:lnSpc>
              <a:spcPct val="70000"/>
            </a:lnSpc>
            <a:spcBef>
              <a:spcPct val="0"/>
            </a:spcBef>
            <a:spcAft>
              <a:spcPts val="400"/>
            </a:spcAft>
            <a:buNone/>
          </a:pPr>
          <a:r>
            <a:rPr lang="en-US" sz="2000" b="0" i="1" kern="1200" dirty="0"/>
            <a:t>  Phase II : 7/18/16 (24 </a:t>
          </a:r>
          <a:r>
            <a:rPr lang="en-US" sz="2000" b="0" i="1" kern="1200" dirty="0" err="1"/>
            <a:t>hr</a:t>
          </a:r>
          <a:r>
            <a:rPr lang="en-US" sz="2000" b="0" i="1" kern="1200" dirty="0"/>
            <a:t>; UGE Trainers) </a:t>
          </a:r>
        </a:p>
      </dsp:txBody>
      <dsp:txXfrm>
        <a:off x="1397682" y="2877664"/>
        <a:ext cx="5720497" cy="839316"/>
      </dsp:txXfrm>
    </dsp:sp>
    <dsp:sp modelId="{5B53C6B9-E649-B348-9DE1-32B1A4047690}">
      <dsp:nvSpPr>
        <dsp:cNvPr id="0" name=""/>
        <dsp:cNvSpPr/>
      </dsp:nvSpPr>
      <dsp:spPr>
        <a:xfrm>
          <a:off x="1676407" y="3761162"/>
          <a:ext cx="7003528" cy="1223371"/>
        </a:xfrm>
        <a:prstGeom prst="roundRect">
          <a:avLst>
            <a:gd name="adj" fmla="val 10000"/>
          </a:avLst>
        </a:prstGeom>
        <a:gradFill rotWithShape="0">
          <a:gsLst>
            <a:gs pos="0">
              <a:schemeClr val="accent1">
                <a:shade val="50000"/>
                <a:hueOff val="144575"/>
                <a:satOff val="-3024"/>
                <a:lumOff val="16825"/>
                <a:alphaOff val="0"/>
                <a:tint val="50000"/>
                <a:satMod val="300000"/>
              </a:schemeClr>
            </a:gs>
            <a:gs pos="35000">
              <a:schemeClr val="accent1">
                <a:shade val="50000"/>
                <a:hueOff val="144575"/>
                <a:satOff val="-3024"/>
                <a:lumOff val="16825"/>
                <a:alphaOff val="0"/>
                <a:tint val="37000"/>
                <a:satMod val="300000"/>
              </a:schemeClr>
            </a:gs>
            <a:gs pos="100000">
              <a:schemeClr val="accent1">
                <a:shade val="50000"/>
                <a:hueOff val="144575"/>
                <a:satOff val="-3024"/>
                <a:lumOff val="1682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70000"/>
            </a:lnSpc>
            <a:spcBef>
              <a:spcPct val="0"/>
            </a:spcBef>
            <a:spcAft>
              <a:spcPts val="0"/>
            </a:spcAft>
            <a:buNone/>
          </a:pPr>
          <a:r>
            <a:rPr lang="en-US" sz="2400" b="1" i="0" kern="1200" dirty="0">
              <a:solidFill>
                <a:schemeClr val="tx1"/>
              </a:solidFill>
            </a:rPr>
            <a:t>ALA for Military Associate Deans &amp; CMLIS</a:t>
          </a:r>
        </a:p>
        <a:p>
          <a:pPr marL="0" lvl="0" indent="0" algn="l" defTabSz="1066800">
            <a:lnSpc>
              <a:spcPct val="70000"/>
            </a:lnSpc>
            <a:spcBef>
              <a:spcPct val="0"/>
            </a:spcBef>
            <a:spcAft>
              <a:spcPts val="0"/>
            </a:spcAft>
            <a:buNone/>
          </a:pPr>
          <a:endParaRPr lang="en-US" sz="2000" b="1" i="1" kern="1200" dirty="0">
            <a:solidFill>
              <a:schemeClr val="tx1"/>
            </a:solidFill>
          </a:endParaRPr>
        </a:p>
        <a:p>
          <a:pPr marL="0" lvl="0" indent="0" algn="l" defTabSz="1066800">
            <a:lnSpc>
              <a:spcPct val="70000"/>
            </a:lnSpc>
            <a:spcBef>
              <a:spcPct val="0"/>
            </a:spcBef>
            <a:spcAft>
              <a:spcPts val="0"/>
            </a:spcAft>
            <a:buNone/>
          </a:pPr>
          <a:r>
            <a:rPr lang="en-US" sz="2000" b="0" i="1" kern="1200" dirty="0">
              <a:solidFill>
                <a:schemeClr val="tx1"/>
              </a:solidFill>
            </a:rPr>
            <a:t>Phase I: 4/10- 4/17, 2017</a:t>
          </a:r>
        </a:p>
        <a:p>
          <a:pPr marL="0" lvl="0" indent="0" algn="l" defTabSz="1066800">
            <a:lnSpc>
              <a:spcPct val="70000"/>
            </a:lnSpc>
            <a:spcBef>
              <a:spcPct val="0"/>
            </a:spcBef>
            <a:spcAft>
              <a:spcPts val="0"/>
            </a:spcAft>
            <a:buNone/>
          </a:pPr>
          <a:r>
            <a:rPr lang="en-US" sz="2000" b="0" i="1" kern="1200" dirty="0">
              <a:solidFill>
                <a:schemeClr val="tx1"/>
              </a:solidFill>
            </a:rPr>
            <a:t>Phase II: 4/18 – 4/21, 2017</a:t>
          </a:r>
          <a:endParaRPr lang="en-US" sz="2000" b="1" i="0" kern="1200" dirty="0"/>
        </a:p>
      </dsp:txBody>
      <dsp:txXfrm>
        <a:off x="1712238" y="3796993"/>
        <a:ext cx="5817668" cy="1151709"/>
      </dsp:txXfrm>
    </dsp:sp>
    <dsp:sp modelId="{5EB831F6-9D41-DE4E-9B5A-026C7BA4F112}">
      <dsp:nvSpPr>
        <dsp:cNvPr id="0" name=""/>
        <dsp:cNvSpPr/>
      </dsp:nvSpPr>
      <dsp:spPr>
        <a:xfrm>
          <a:off x="6250689" y="568361"/>
          <a:ext cx="579501" cy="579501"/>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381077" y="568361"/>
        <a:ext cx="318725" cy="436075"/>
      </dsp:txXfrm>
    </dsp:sp>
    <dsp:sp modelId="{7180ADC0-EF3F-7F49-8D19-BFFCA5FE79DC}">
      <dsp:nvSpPr>
        <dsp:cNvPr id="0" name=""/>
        <dsp:cNvSpPr/>
      </dsp:nvSpPr>
      <dsp:spPr>
        <a:xfrm>
          <a:off x="6763324" y="1583726"/>
          <a:ext cx="579501" cy="579501"/>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893712" y="1583726"/>
        <a:ext cx="318725" cy="436075"/>
      </dsp:txXfrm>
    </dsp:sp>
    <dsp:sp modelId="{4BFB4B07-9435-1B4F-97D0-99B6D42FADC4}">
      <dsp:nvSpPr>
        <dsp:cNvPr id="0" name=""/>
        <dsp:cNvSpPr/>
      </dsp:nvSpPr>
      <dsp:spPr>
        <a:xfrm>
          <a:off x="7275960" y="2584232"/>
          <a:ext cx="579501" cy="579501"/>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406348" y="2584232"/>
        <a:ext cx="318725" cy="436075"/>
      </dsp:txXfrm>
    </dsp:sp>
    <dsp:sp modelId="{220DC584-94DE-8B48-A052-5F9047C94C3B}">
      <dsp:nvSpPr>
        <dsp:cNvPr id="0" name=""/>
        <dsp:cNvSpPr/>
      </dsp:nvSpPr>
      <dsp:spPr>
        <a:xfrm>
          <a:off x="7788595" y="3609503"/>
          <a:ext cx="579501" cy="579501"/>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918983" y="3609503"/>
        <a:ext cx="318725" cy="43607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0.43095</cdr:x>
      <cdr:y>0.44525</cdr:y>
    </cdr:from>
    <cdr:to>
      <cdr:x>0.54595</cdr:x>
      <cdr:y>0.56161</cdr:y>
    </cdr:to>
    <cdr:sp macro="" textlink="">
      <cdr:nvSpPr>
        <cdr:cNvPr id="2" name="TextBox 1"/>
        <cdr:cNvSpPr txBox="1"/>
      </cdr:nvSpPr>
      <cdr:spPr>
        <a:xfrm xmlns:a="http://schemas.openxmlformats.org/drawingml/2006/main">
          <a:off x="1931987" y="1301981"/>
          <a:ext cx="515556" cy="3402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bg1">
                  <a:lumMod val="95000"/>
                </a:schemeClr>
              </a:solidFill>
              <a:latin typeface="Arial" pitchFamily="34" charset="0"/>
              <a:cs typeface="Arial" pitchFamily="34" charset="0"/>
            </a:rPr>
            <a:t>33%</a:t>
          </a:r>
        </a:p>
      </cdr:txBody>
    </cdr:sp>
  </cdr:relSizeAnchor>
  <cdr:relSizeAnchor xmlns:cdr="http://schemas.openxmlformats.org/drawingml/2006/chartDrawing">
    <cdr:from>
      <cdr:x>0.35055</cdr:x>
      <cdr:y>0.72487</cdr:y>
    </cdr:from>
    <cdr:to>
      <cdr:x>0.45742</cdr:x>
      <cdr:y>0.83662</cdr:y>
    </cdr:to>
    <cdr:sp macro="" textlink="">
      <cdr:nvSpPr>
        <cdr:cNvPr id="3" name="TextBox 2"/>
        <cdr:cNvSpPr txBox="1"/>
      </cdr:nvSpPr>
      <cdr:spPr>
        <a:xfrm xmlns:a="http://schemas.openxmlformats.org/drawingml/2006/main">
          <a:off x="1571573" y="2119660"/>
          <a:ext cx="479109" cy="3267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nSpc>
              <a:spcPts val="1900"/>
            </a:lnSpc>
          </a:pPr>
          <a:r>
            <a:rPr lang="en-US" sz="1600" b="1" dirty="0">
              <a:solidFill>
                <a:schemeClr val="bg1">
                  <a:lumMod val="95000"/>
                </a:schemeClr>
              </a:solidFill>
              <a:latin typeface="Arial" pitchFamily="34" charset="0"/>
              <a:cs typeface="Arial" pitchFamily="34" charset="0"/>
            </a:rPr>
            <a:t>10%</a:t>
          </a:r>
        </a:p>
        <a:p xmlns:a="http://schemas.openxmlformats.org/drawingml/2006/main">
          <a:pPr>
            <a:lnSpc>
              <a:spcPts val="1900"/>
            </a:lnSpc>
          </a:pPr>
          <a:endParaRPr lang="en-US" sz="1600" dirty="0">
            <a:solidFill>
              <a:schemeClr val="bg1">
                <a:lumMod val="95000"/>
              </a:schemeClr>
            </a:solidFill>
            <a:latin typeface="Arial" pitchFamily="34" charset="0"/>
            <a:cs typeface="Arial" pitchFamily="34" charset="0"/>
          </a:endParaRPr>
        </a:p>
        <a:p xmlns:a="http://schemas.openxmlformats.org/drawingml/2006/main">
          <a:pPr>
            <a:lnSpc>
              <a:spcPts val="1800"/>
            </a:lnSpc>
          </a:pPr>
          <a:endParaRPr lang="en-US" sz="1600" dirty="0">
            <a:solidFill>
              <a:schemeClr val="bg1">
                <a:lumMod val="95000"/>
              </a:schemeClr>
            </a:solidFill>
            <a:latin typeface="Arial" pitchFamily="34" charset="0"/>
            <a:cs typeface="Arial" pitchFamily="34" charset="0"/>
          </a:endParaRPr>
        </a:p>
      </cdr:txBody>
    </cdr:sp>
  </cdr:relSizeAnchor>
  <cdr:relSizeAnchor xmlns:cdr="http://schemas.openxmlformats.org/drawingml/2006/chartDrawing">
    <cdr:from>
      <cdr:x>0.20999</cdr:x>
      <cdr:y>0.69756</cdr:y>
    </cdr:from>
    <cdr:to>
      <cdr:x>0.34799</cdr:x>
      <cdr:y>0.92031</cdr:y>
    </cdr:to>
    <cdr:sp macro="" textlink="">
      <cdr:nvSpPr>
        <cdr:cNvPr id="4" name="TextBox 3"/>
        <cdr:cNvSpPr txBox="1"/>
      </cdr:nvSpPr>
      <cdr:spPr>
        <a:xfrm xmlns:a="http://schemas.openxmlformats.org/drawingml/2006/main">
          <a:off x="941387" y="2039799"/>
          <a:ext cx="618668" cy="6513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0.22415</cdr:x>
      <cdr:y>0.72282</cdr:y>
    </cdr:from>
    <cdr:to>
      <cdr:x>0.44863</cdr:x>
      <cdr:y>0.83844</cdr:y>
    </cdr:to>
    <cdr:sp macro="" textlink="">
      <cdr:nvSpPr>
        <cdr:cNvPr id="7" name="TextBox 6"/>
        <cdr:cNvSpPr txBox="1"/>
      </cdr:nvSpPr>
      <cdr:spPr>
        <a:xfrm xmlns:a="http://schemas.openxmlformats.org/drawingml/2006/main">
          <a:off x="1004887" y="2113652"/>
          <a:ext cx="1006366" cy="3380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chemeClr val="bg1">
                  <a:lumMod val="95000"/>
                </a:schemeClr>
              </a:solidFill>
              <a:latin typeface="Arial" pitchFamily="34" charset="0"/>
              <a:cs typeface="Arial" pitchFamily="34" charset="0"/>
            </a:rPr>
            <a:t>17%</a:t>
          </a:r>
        </a:p>
        <a:p xmlns:a="http://schemas.openxmlformats.org/drawingml/2006/main">
          <a:endParaRPr lang="en-US" sz="1100" dirty="0"/>
        </a:p>
      </cdr:txBody>
    </cdr:sp>
  </cdr:relSizeAnchor>
  <cdr:relSizeAnchor xmlns:cdr="http://schemas.openxmlformats.org/drawingml/2006/chartDrawing">
    <cdr:from>
      <cdr:x>0.37786</cdr:x>
      <cdr:y>0.13333</cdr:y>
    </cdr:from>
    <cdr:to>
      <cdr:x>0.62214</cdr:x>
      <cdr:y>0.23858</cdr:y>
    </cdr:to>
    <cdr:sp macro="" textlink="">
      <cdr:nvSpPr>
        <cdr:cNvPr id="9" name="TextBox 17"/>
        <cdr:cNvSpPr txBox="1"/>
      </cdr:nvSpPr>
      <cdr:spPr>
        <a:xfrm xmlns:a="http://schemas.openxmlformats.org/drawingml/2006/main">
          <a:off x="1693964" y="389869"/>
          <a:ext cx="109517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xmlns:a="http://schemas.openxmlformats.org/drawingml/2006/main">
          <a:r>
            <a:rPr lang="en-US" sz="1400" dirty="0"/>
            <a:t> Other &lt;1%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wrap="square" lIns="92446" tIns="46223" rIns="92446" bIns="46223" numCol="1" anchor="t"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A7115B3B-FC11-425B-B12E-99019E8799FD}" type="datetimeFigureOut">
              <a:rPr lang="en-US" altLang="en-US"/>
              <a:pPr>
                <a:defRPr/>
              </a:pPr>
              <a:t>5/17/2017</a:t>
            </a:fld>
            <a:endParaRPr lang="en-US" alt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wrap="square" lIns="92446" tIns="46223" rIns="92446" bIns="46223"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297751C2-C49F-4382-91DB-C213C8D33636}" type="slidenum">
              <a:rPr lang="en-US" altLang="en-US"/>
              <a:pPr>
                <a:defRPr/>
              </a:pPr>
              <a:t>‹#›</a:t>
            </a:fld>
            <a:endParaRPr lang="en-US" altLang="en-US"/>
          </a:p>
        </p:txBody>
      </p:sp>
    </p:spTree>
    <p:extLst>
      <p:ext uri="{BB962C8B-B14F-4D97-AF65-F5344CB8AC3E}">
        <p14:creationId xmlns:p14="http://schemas.microsoft.com/office/powerpoint/2010/main" val="4186362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8C33AAA3-5D32-4208-8A47-086CF76A6439}" type="datetimeFigureOut">
              <a:rPr lang="en-US" smtClean="0"/>
              <a:pPr/>
              <a:t>5/17/2017</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6DDFF4E6-628E-4053-BE8F-5621A4A8A4BA}" type="slidenum">
              <a:rPr lang="en-US" smtClean="0"/>
              <a:pPr/>
              <a:t>‹#›</a:t>
            </a:fld>
            <a:endParaRPr lang="en-US"/>
          </a:p>
        </p:txBody>
      </p:sp>
    </p:spTree>
    <p:extLst>
      <p:ext uri="{BB962C8B-B14F-4D97-AF65-F5344CB8AC3E}">
        <p14:creationId xmlns:p14="http://schemas.microsoft.com/office/powerpoint/2010/main" val="975006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(VIDEO file: </a:t>
            </a:r>
            <a:r>
              <a:rPr lang="en-US" altLang="en-US" b="1" dirty="0"/>
              <a:t>20150622_PPS1</a:t>
            </a:r>
            <a:r>
              <a:rPr lang="en-US" altLang="en-US" dirty="0"/>
              <a:t>.wmv)</a:t>
            </a:r>
          </a:p>
          <a:p>
            <a:endParaRPr lang="en-US" altLang="en-US" dirty="0"/>
          </a:p>
          <a:p>
            <a:r>
              <a:rPr lang="en-US" altLang="en-US" b="1" dirty="0"/>
              <a:t>Theme: DLIFLC effectively and efficiently produces high quality language capability for the Department of Defense through rigorous academic and military training. </a:t>
            </a:r>
          </a:p>
          <a:p>
            <a:r>
              <a:rPr lang="en-US" altLang="en-US" b="1" dirty="0"/>
              <a:t>Message: Transformation at DLIFLC is in part intended to centralize DoD language training to remove redundancy and exploit expertise and efficiencies.</a:t>
            </a:r>
          </a:p>
          <a:p>
            <a:r>
              <a:rPr lang="en-US" altLang="en-US" dirty="0"/>
              <a:t>Video description: The Defense Language Institute Foreign Language Center, the Department of Defense’s premier language training provider, is the largest, most efficient and effective, foreign language educational institution in the nation. An organization founded in the shadow of World War II, today the Institute continues to adapt to meet the requirements for our nation’s security. </a:t>
            </a:r>
            <a:endParaRPr lang="en-US" altLang="en-US" b="1" dirty="0"/>
          </a:p>
          <a:p>
            <a:r>
              <a:rPr lang="en-US" altLang="en-US" dirty="0"/>
              <a:t>The Institute currently teaches twenty-three languages at the Presidio of Monterey, while another sixty-five languages are offered through its branch in Washington D.C. At any given time there are approximately 4,000 students attending the Institute from the Department of Defense, other U.S. government agencies as well as a small number of military students from allied nations.  To ensure the best possible training for future language professionals, students are taught by highly educated instructors, 95% of whom are native speakers of the languages they teach.</a:t>
            </a:r>
            <a:endParaRPr lang="en-US" altLang="en-US" b="1"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A66A45-A42A-4EBB-B944-633FEB76B67C}" type="slidenum">
              <a:rPr lang="en-US" altLang="en-US" smtClean="0"/>
              <a:pPr>
                <a:spcBef>
                  <a:spcPct val="0"/>
                </a:spcBef>
              </a:pPr>
              <a:t>3</a:t>
            </a:fld>
            <a:endParaRPr lang="en-US" altLang="en-US"/>
          </a:p>
        </p:txBody>
      </p:sp>
    </p:spTree>
    <p:extLst>
      <p:ext uri="{BB962C8B-B14F-4D97-AF65-F5344CB8AC3E}">
        <p14:creationId xmlns:p14="http://schemas.microsoft.com/office/powerpoint/2010/main" val="286603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E2648-7C00-41D6-9F82-13F0C3756E3C}" type="slidenum">
              <a:rPr lang="en-US" smtClean="0"/>
              <a:pPr/>
              <a:t>14</a:t>
            </a:fld>
            <a:endParaRPr lang="en-US" dirty="0"/>
          </a:p>
        </p:txBody>
      </p:sp>
    </p:spTree>
    <p:extLst>
      <p:ext uri="{BB962C8B-B14F-4D97-AF65-F5344CB8AC3E}">
        <p14:creationId xmlns:p14="http://schemas.microsoft.com/office/powerpoint/2010/main" val="2679451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Updated as of Mar 29, 2017</a:t>
            </a:r>
          </a:p>
        </p:txBody>
      </p:sp>
    </p:spTree>
    <p:extLst>
      <p:ext uri="{BB962C8B-B14F-4D97-AF65-F5344CB8AC3E}">
        <p14:creationId xmlns:p14="http://schemas.microsoft.com/office/powerpoint/2010/main" val="4202886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10" tIns="44803" rIns="91210" bIns="44803"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a:t>Spanish and French have</a:t>
            </a:r>
            <a:r>
              <a:rPr lang="en-US" altLang="en-US" baseline="0" dirty="0"/>
              <a:t> been extended by 10 weeks in FY16. </a:t>
            </a:r>
          </a:p>
          <a:p>
            <a:pPr marL="171450" indent="-171450" eaLnBrk="1" hangingPunct="1">
              <a:spcBef>
                <a:spcPct val="0"/>
              </a:spcBef>
              <a:buFont typeface="Arial" panose="020B0604020202020204" pitchFamily="34" charset="0"/>
              <a:buChar char="•"/>
            </a:pPr>
            <a:r>
              <a:rPr lang="en-US" altLang="en-US" dirty="0"/>
              <a:t>Began teaching Egyptian Arabic end of July 2014. </a:t>
            </a:r>
          </a:p>
          <a:p>
            <a:pPr marL="171450" indent="-171450" eaLnBrk="1" hangingPunct="1">
              <a:spcBef>
                <a:spcPct val="0"/>
              </a:spcBef>
              <a:buFont typeface="Arial" panose="020B0604020202020204" pitchFamily="34" charset="0"/>
              <a:buChar char="•"/>
            </a:pPr>
            <a:r>
              <a:rPr lang="en-US" altLang="en-US" dirty="0"/>
              <a:t>Sudanese first course started</a:t>
            </a:r>
            <a:r>
              <a:rPr lang="en-US" altLang="en-US" baseline="0" dirty="0"/>
              <a:t> in Aug. 2015.  </a:t>
            </a:r>
          </a:p>
          <a:p>
            <a:pPr marL="171450" indent="-171450" eaLnBrk="1" hangingPunct="1">
              <a:spcBef>
                <a:spcPct val="0"/>
              </a:spcBef>
              <a:buFont typeface="Arial" panose="020B0604020202020204" pitchFamily="34" charset="0"/>
              <a:buChar char="•"/>
            </a:pPr>
            <a:r>
              <a:rPr lang="en-US" altLang="en-US" dirty="0"/>
              <a:t>In 2014 we closed: Italian and Thai department.</a:t>
            </a:r>
            <a:r>
              <a:rPr lang="en-US" altLang="en-US" baseline="0" dirty="0"/>
              <a:t> </a:t>
            </a:r>
            <a:r>
              <a:rPr lang="en-US" altLang="en-US" dirty="0"/>
              <a:t>Dari ended July 2015. </a:t>
            </a:r>
          </a:p>
          <a:p>
            <a:pPr marL="171450" indent="-171450" eaLnBrk="1" hangingPunct="1">
              <a:spcBef>
                <a:spcPct val="0"/>
              </a:spcBef>
              <a:buFont typeface="Arial" panose="020B0604020202020204" pitchFamily="34" charset="0"/>
              <a:buChar char="•"/>
            </a:pPr>
            <a:r>
              <a:rPr lang="en-US" altLang="en-US" dirty="0"/>
              <a:t>In Jan 2016,</a:t>
            </a:r>
            <a:r>
              <a:rPr lang="en-US" altLang="en-US" baseline="0" dirty="0"/>
              <a:t> announced the closure of: Portuguese, German, Serbian/Croatian, Hindi and Turkish.</a:t>
            </a:r>
            <a:endParaRPr lang="en-US" altLang="en-US" dirty="0"/>
          </a:p>
        </p:txBody>
      </p:sp>
    </p:spTree>
    <p:extLst>
      <p:ext uri="{BB962C8B-B14F-4D97-AF65-F5344CB8AC3E}">
        <p14:creationId xmlns:p14="http://schemas.microsoft.com/office/powerpoint/2010/main" val="3612907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(VIDEO file: </a:t>
            </a:r>
            <a:r>
              <a:rPr lang="en-US" altLang="en-US" b="1" dirty="0"/>
              <a:t>20151127_After_DLI</a:t>
            </a:r>
            <a:r>
              <a:rPr lang="en-US" altLang="en-US" dirty="0"/>
              <a:t>.wmv)</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84B7EE-8CAF-4698-A765-04718A249C1E}" type="slidenum">
              <a:rPr lang="en-US" altLang="en-US" smtClean="0"/>
              <a:pPr>
                <a:spcBef>
                  <a:spcPct val="0"/>
                </a:spcBef>
              </a:pPr>
              <a:t>6</a:t>
            </a:fld>
            <a:endParaRPr lang="en-US" altLang="en-US"/>
          </a:p>
        </p:txBody>
      </p:sp>
    </p:spTree>
    <p:extLst>
      <p:ext uri="{BB962C8B-B14F-4D97-AF65-F5344CB8AC3E}">
        <p14:creationId xmlns:p14="http://schemas.microsoft.com/office/powerpoint/2010/main" val="180509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1775" indent="-231775" eaLnBrk="1" hangingPunct="1">
              <a:spcBef>
                <a:spcPct val="0"/>
              </a:spcBef>
            </a:pPr>
            <a:r>
              <a:rPr lang="en-US" b="1" dirty="0">
                <a:latin typeface="Arial" charset="0"/>
                <a:cs typeface="Arial" charset="0"/>
              </a:rPr>
              <a:t>LSK: </a:t>
            </a:r>
            <a:r>
              <a:rPr lang="en-US" dirty="0">
                <a:latin typeface="Calibri" charset="0"/>
              </a:rPr>
              <a:t>Albanian, Algerian, Amharic, Azeri, Baluchi, Bengali, Bosnian, Bulgarian, Burmese, Cantonese, Cebuano, Chavacano, Colombian, Czech, Croatian, Dari, Egyptian, Emirati, French, Gan, Georgian, Gujarati, Haitian, Hassaniya, </a:t>
            </a:r>
          </a:p>
          <a:p>
            <a:pPr marL="231775" indent="-231775" eaLnBrk="1" hangingPunct="1">
              <a:spcBef>
                <a:spcPct val="0"/>
              </a:spcBef>
            </a:pPr>
            <a:r>
              <a:rPr lang="en-US" dirty="0">
                <a:latin typeface="Calibri" charset="0"/>
              </a:rPr>
              <a:t>Hausa, Hebrew, Hindi, Igbo, Ilocano, Indonesian (Bahasa), Iraqi, Italian, Japanese, Javanese, Jordanian, Kashmiri, Kazakh, Khmer, Korean (North), Kosovar (Albanian), Kurmanji, Kyrgyz, Lebanese, Libyan, Lingala, Malay, Mandarin, </a:t>
            </a:r>
          </a:p>
          <a:p>
            <a:pPr marL="231775" indent="-231775" eaLnBrk="1" hangingPunct="1">
              <a:spcBef>
                <a:spcPct val="0"/>
              </a:spcBef>
            </a:pPr>
            <a:r>
              <a:rPr lang="en-US" dirty="0">
                <a:latin typeface="Calibri" charset="0"/>
              </a:rPr>
              <a:t>Modern Standard Arabic (MSA), Mongolian, Moroccan, Nepali, Palestinian, Pashto (Afghanistan), Pashto (Pakistan), Persian-Farsi, Polish, Portuguese (Angola), Portuguese (Brazil), Portuguese (European), Punjabi (Pakistan), </a:t>
            </a:r>
          </a:p>
          <a:p>
            <a:pPr marL="231775" indent="-231775" eaLnBrk="1" hangingPunct="1">
              <a:spcBef>
                <a:spcPct val="0"/>
              </a:spcBef>
            </a:pPr>
            <a:r>
              <a:rPr lang="en-US" dirty="0">
                <a:latin typeface="Calibri" charset="0"/>
              </a:rPr>
              <a:t>Romanian, Russian, Saudi, Serbian, Sindhi, Somali, Sorani, Spanish (Mexico), Spanish (Colombia), Spanish (Venezuela),Sudanese, Swahili, Syrian, Tagalog, Tajik, Tamashek, Tamil, Tausug, Telugu, Thai, Tigrinya, Tunisian, Turkish, </a:t>
            </a:r>
          </a:p>
          <a:p>
            <a:pPr marL="231775" indent="-231775" eaLnBrk="1" hangingPunct="1">
              <a:spcBef>
                <a:spcPct val="0"/>
              </a:spcBef>
            </a:pPr>
            <a:r>
              <a:rPr lang="en-US" dirty="0">
                <a:latin typeface="Calibri" charset="0"/>
              </a:rPr>
              <a:t>Turkmen, Uighur, Urdu, Uzbek, Vietnamese, Wu, </a:t>
            </a:r>
            <a:r>
              <a:rPr lang="en-US" dirty="0" err="1">
                <a:latin typeface="Calibri" charset="0"/>
              </a:rPr>
              <a:t>Yakan</a:t>
            </a:r>
            <a:r>
              <a:rPr lang="en-US" dirty="0">
                <a:latin typeface="Calibri" charset="0"/>
              </a:rPr>
              <a:t>, Yemeni, Yoruba  </a:t>
            </a:r>
          </a:p>
          <a:p>
            <a:pPr marL="231775" indent="-231775" eaLnBrk="1" hangingPunct="1">
              <a:spcBef>
                <a:spcPct val="0"/>
              </a:spcBef>
            </a:pPr>
            <a:endParaRPr lang="en-US" dirty="0">
              <a:latin typeface="Arial" charset="0"/>
              <a:cs typeface="Arial"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3373B5-C3DC-5844-8B9D-EA1F8B24BD0A}" type="slidenum">
              <a:rPr lang="en-US" sz="1200"/>
              <a:pPr eaLnBrk="1" hangingPunct="1"/>
              <a:t>8</a:t>
            </a:fld>
            <a:endParaRPr lang="en-US" sz="1200"/>
          </a:p>
        </p:txBody>
      </p:sp>
    </p:spTree>
    <p:extLst>
      <p:ext uri="{BB962C8B-B14F-4D97-AF65-F5344CB8AC3E}">
        <p14:creationId xmlns:p14="http://schemas.microsoft.com/office/powerpoint/2010/main" val="1595077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sz="2000" dirty="0">
                <a:solidFill>
                  <a:srgbClr val="404040"/>
                </a:solidFill>
              </a:rPr>
              <a:t>Updated - Dec. 7, 2016</a:t>
            </a:r>
          </a:p>
          <a:p>
            <a:pPr>
              <a:defRPr/>
            </a:pPr>
            <a:r>
              <a:rPr lang="en-US" altLang="en-US" sz="2000" dirty="0">
                <a:solidFill>
                  <a:srgbClr val="404040"/>
                </a:solidFill>
              </a:rPr>
              <a:t>Online learning: </a:t>
            </a:r>
            <a:r>
              <a:rPr lang="en-US" altLang="en-US" sz="2000" b="1" dirty="0">
                <a:solidFill>
                  <a:srgbClr val="404040"/>
                </a:solidFill>
              </a:rPr>
              <a:t>HeadStart2</a:t>
            </a:r>
            <a:r>
              <a:rPr lang="en-US" altLang="en-US" sz="2000" dirty="0">
                <a:solidFill>
                  <a:srgbClr val="404040"/>
                </a:solidFill>
              </a:rPr>
              <a:t> and </a:t>
            </a:r>
            <a:r>
              <a:rPr lang="en-US" altLang="en-US" sz="2000" b="1" dirty="0">
                <a:solidFill>
                  <a:srgbClr val="404040"/>
                </a:solidFill>
              </a:rPr>
              <a:t>Rappor</a:t>
            </a:r>
            <a:r>
              <a:rPr lang="en-US" altLang="en-US" sz="2000" dirty="0">
                <a:solidFill>
                  <a:srgbClr val="404040"/>
                </a:solidFill>
              </a:rPr>
              <a:t>t (100hr and 6hr training) </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4E90FE-BFC1-49BE-923B-CC9B99A01C1D}" type="slidenum">
              <a:rPr lang="en-US" altLang="en-US" smtClean="0"/>
              <a:pPr>
                <a:spcBef>
                  <a:spcPct val="0"/>
                </a:spcBef>
              </a:pPr>
              <a:t>9</a:t>
            </a:fld>
            <a:endParaRPr lang="en-US" altLang="en-US"/>
          </a:p>
        </p:txBody>
      </p:sp>
    </p:spTree>
    <p:extLst>
      <p:ext uri="{BB962C8B-B14F-4D97-AF65-F5344CB8AC3E}">
        <p14:creationId xmlns:p14="http://schemas.microsoft.com/office/powerpoint/2010/main" val="789776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ＭＳ Ｐゴシック" charset="0"/>
                <a:cs typeface="ＭＳ Ｐゴシック" charset="0"/>
              </a:rPr>
              <a:t>Headstart2 -</a:t>
            </a:r>
            <a:r>
              <a:rPr lang="en-US" sz="1200" b="0" i="0" u="none" strike="noStrike" kern="1200" baseline="0" dirty="0">
                <a:solidFill>
                  <a:schemeClr val="tx1"/>
                </a:solidFill>
                <a:effectLst/>
                <a:latin typeface="+mn-lt"/>
                <a:ea typeface="ＭＳ Ｐゴシック" charset="0"/>
                <a:cs typeface="ＭＳ Ｐゴシック" charset="0"/>
              </a:rPr>
              <a:t> </a:t>
            </a:r>
            <a:r>
              <a:rPr lang="en-US" sz="1200" b="0" i="0" u="none" strike="noStrike" kern="1200" dirty="0">
                <a:solidFill>
                  <a:schemeClr val="tx1"/>
                </a:solidFill>
                <a:effectLst/>
                <a:latin typeface="+mn-lt"/>
                <a:ea typeface="ＭＳ Ｐゴシック" charset="0"/>
                <a:cs typeface="ＭＳ Ｐゴシック" charset="0"/>
              </a:rPr>
              <a:t> iTunes: Arabic MSA,</a:t>
            </a:r>
            <a:r>
              <a:rPr lang="en-US" dirty="0"/>
              <a:t> </a:t>
            </a:r>
            <a:r>
              <a:rPr lang="en-US" sz="1200" b="0" i="0" u="none" strike="noStrike" kern="1200" dirty="0">
                <a:solidFill>
                  <a:schemeClr val="tx1"/>
                </a:solidFill>
                <a:effectLst/>
                <a:latin typeface="+mn-lt"/>
                <a:ea typeface="ＭＳ Ｐゴシック" charset="0"/>
                <a:cs typeface="ＭＳ Ｐゴシック" charset="0"/>
              </a:rPr>
              <a:t>Baluchi, </a:t>
            </a:r>
            <a:r>
              <a:rPr lang="en-US" dirty="0"/>
              <a:t> </a:t>
            </a:r>
            <a:r>
              <a:rPr lang="en-US" sz="1200" b="0" i="0" u="none" strike="noStrike" kern="1200" dirty="0">
                <a:solidFill>
                  <a:schemeClr val="tx1"/>
                </a:solidFill>
                <a:effectLst/>
                <a:latin typeface="+mn-lt"/>
                <a:ea typeface="ＭＳ Ｐゴシック" charset="0"/>
                <a:cs typeface="ＭＳ Ｐゴシック" charset="0"/>
              </a:rPr>
              <a:t>Cebuano,</a:t>
            </a:r>
            <a:r>
              <a:rPr lang="en-US" dirty="0"/>
              <a:t> </a:t>
            </a:r>
            <a:r>
              <a:rPr lang="en-US" sz="1200" b="0" i="0" u="none" strike="noStrike" kern="1200" dirty="0">
                <a:solidFill>
                  <a:schemeClr val="tx1"/>
                </a:solidFill>
                <a:effectLst/>
                <a:latin typeface="+mn-lt"/>
                <a:ea typeface="ＭＳ Ｐゴシック" charset="0"/>
                <a:cs typeface="ＭＳ Ｐゴシック" charset="0"/>
              </a:rPr>
              <a:t>Chinese,</a:t>
            </a:r>
            <a:r>
              <a:rPr lang="en-US" dirty="0"/>
              <a:t> </a:t>
            </a:r>
            <a:r>
              <a:rPr lang="en-US" sz="1200" b="0" i="0" u="none" strike="noStrike" kern="1200" dirty="0">
                <a:solidFill>
                  <a:schemeClr val="tx1"/>
                </a:solidFill>
                <a:effectLst/>
                <a:latin typeface="+mn-lt"/>
                <a:ea typeface="ＭＳ Ｐゴシック" charset="0"/>
                <a:cs typeface="ＭＳ Ｐゴシック" charset="0"/>
              </a:rPr>
              <a:t>Dari,</a:t>
            </a:r>
            <a:r>
              <a:rPr lang="en-US" dirty="0"/>
              <a:t> </a:t>
            </a:r>
            <a:r>
              <a:rPr lang="en-US" sz="1200" b="0" i="0" u="none" strike="noStrike" kern="1200" dirty="0">
                <a:solidFill>
                  <a:schemeClr val="tx1"/>
                </a:solidFill>
                <a:effectLst/>
                <a:latin typeface="+mn-lt"/>
                <a:ea typeface="ＭＳ Ｐゴシック" charset="0"/>
                <a:cs typeface="ＭＳ Ｐゴシック" charset="0"/>
              </a:rPr>
              <a:t>Egyptian,</a:t>
            </a:r>
            <a:r>
              <a:rPr lang="en-US" dirty="0"/>
              <a:t> </a:t>
            </a:r>
            <a:r>
              <a:rPr lang="en-US" sz="1200" b="0" i="0" u="none" strike="noStrike" kern="1200" dirty="0">
                <a:solidFill>
                  <a:schemeClr val="tx1"/>
                </a:solidFill>
                <a:effectLst/>
                <a:latin typeface="+mn-lt"/>
                <a:ea typeface="ＭＳ Ｐゴシック" charset="0"/>
                <a:cs typeface="ＭＳ Ｐゴシック" charset="0"/>
              </a:rPr>
              <a:t>European, Portuguese,</a:t>
            </a:r>
            <a:r>
              <a:rPr lang="en-US" dirty="0"/>
              <a:t> </a:t>
            </a:r>
            <a:r>
              <a:rPr lang="en-US" sz="1200" b="0" i="0" u="none" strike="noStrike" kern="1200" dirty="0">
                <a:solidFill>
                  <a:schemeClr val="tx1"/>
                </a:solidFill>
                <a:effectLst/>
                <a:latin typeface="+mn-lt"/>
                <a:ea typeface="ＭＳ Ｐゴシック" charset="0"/>
                <a:cs typeface="ＭＳ Ｐゴシック" charset="0"/>
              </a:rPr>
              <a:t>Farsi,</a:t>
            </a:r>
            <a:r>
              <a:rPr lang="en-US" dirty="0"/>
              <a:t> </a:t>
            </a:r>
            <a:r>
              <a:rPr lang="en-US" sz="1200" b="0" i="0" u="none" strike="noStrike" kern="1200" dirty="0">
                <a:solidFill>
                  <a:schemeClr val="tx1"/>
                </a:solidFill>
                <a:effectLst/>
                <a:latin typeface="+mn-lt"/>
                <a:ea typeface="ＭＳ Ｐゴシック" charset="0"/>
                <a:cs typeface="ＭＳ Ｐゴシック" charset="0"/>
              </a:rPr>
              <a:t>French,</a:t>
            </a:r>
            <a:r>
              <a:rPr lang="en-US" dirty="0"/>
              <a:t> </a:t>
            </a:r>
            <a:r>
              <a:rPr lang="en-US" sz="1200" b="0" i="0" u="none" strike="noStrike" kern="1200" dirty="0">
                <a:solidFill>
                  <a:schemeClr val="tx1"/>
                </a:solidFill>
                <a:effectLst/>
                <a:latin typeface="+mn-lt"/>
                <a:ea typeface="ＭＳ Ｐゴシック" charset="0"/>
                <a:cs typeface="ＭＳ Ｐゴシック" charset="0"/>
              </a:rPr>
              <a:t>German,</a:t>
            </a:r>
            <a:r>
              <a:rPr lang="en-US" dirty="0"/>
              <a:t> </a:t>
            </a:r>
            <a:r>
              <a:rPr lang="en-US" sz="1200" b="0" i="0" u="none" strike="noStrike" kern="1200" dirty="0">
                <a:solidFill>
                  <a:schemeClr val="tx1"/>
                </a:solidFill>
                <a:effectLst/>
                <a:latin typeface="+mn-lt"/>
                <a:ea typeface="ＭＳ Ｐゴシック" charset="0"/>
                <a:cs typeface="ＭＳ Ｐゴシック" charset="0"/>
              </a:rPr>
              <a:t>Hausa,</a:t>
            </a:r>
            <a:r>
              <a:rPr lang="en-US" dirty="0"/>
              <a:t> </a:t>
            </a:r>
            <a:r>
              <a:rPr lang="en-US" sz="1200" b="0" i="0" u="none" strike="noStrike" kern="1200" dirty="0">
                <a:solidFill>
                  <a:schemeClr val="tx1"/>
                </a:solidFill>
                <a:effectLst/>
                <a:latin typeface="+mn-lt"/>
                <a:ea typeface="ＭＳ Ｐゴシック" charset="0"/>
                <a:cs typeface="ＭＳ Ｐゴシック" charset="0"/>
              </a:rPr>
              <a:t>Iraqi,</a:t>
            </a:r>
            <a:r>
              <a:rPr lang="en-US" dirty="0"/>
              <a:t> </a:t>
            </a:r>
            <a:r>
              <a:rPr lang="en-US" sz="1200" b="0" i="0" u="none" strike="noStrike" kern="1200" dirty="0">
                <a:solidFill>
                  <a:schemeClr val="tx1"/>
                </a:solidFill>
                <a:effectLst/>
                <a:latin typeface="+mn-lt"/>
                <a:ea typeface="ＭＳ Ｐゴシック" charset="0"/>
                <a:cs typeface="ＭＳ Ｐゴシック" charset="0"/>
              </a:rPr>
              <a:t>Korean,</a:t>
            </a:r>
            <a:r>
              <a:rPr lang="en-US" dirty="0"/>
              <a:t> </a:t>
            </a:r>
            <a:r>
              <a:rPr lang="en-US" sz="1200" b="0" i="0" u="none" strike="noStrike" kern="1200" dirty="0">
                <a:solidFill>
                  <a:schemeClr val="tx1"/>
                </a:solidFill>
                <a:effectLst/>
                <a:latin typeface="+mn-lt"/>
                <a:ea typeface="ＭＳ Ｐゴシック" charset="0"/>
                <a:cs typeface="ＭＳ Ｐゴシック" charset="0"/>
              </a:rPr>
              <a:t>Kurmanji,</a:t>
            </a:r>
            <a:r>
              <a:rPr lang="en-US" dirty="0"/>
              <a:t> </a:t>
            </a:r>
            <a:r>
              <a:rPr lang="en-US" sz="1200" b="0" i="0" u="none" strike="noStrike" kern="1200" dirty="0">
                <a:solidFill>
                  <a:schemeClr val="tx1"/>
                </a:solidFill>
                <a:effectLst/>
                <a:latin typeface="+mn-lt"/>
                <a:ea typeface="ＭＳ Ｐゴシック" charset="0"/>
                <a:cs typeface="ＭＳ Ｐゴシック" charset="0"/>
              </a:rPr>
              <a:t>Levantine,</a:t>
            </a:r>
            <a:r>
              <a:rPr lang="en-US" dirty="0"/>
              <a:t> </a:t>
            </a:r>
            <a:r>
              <a:rPr lang="en-US" sz="1200" b="0" i="0" u="none" strike="noStrike" kern="1200" dirty="0">
                <a:solidFill>
                  <a:schemeClr val="tx1"/>
                </a:solidFill>
                <a:effectLst/>
                <a:latin typeface="+mn-lt"/>
                <a:ea typeface="ＭＳ Ｐゴシック" charset="0"/>
                <a:cs typeface="ＭＳ Ｐゴシック" charset="0"/>
              </a:rPr>
              <a:t>Moroccan,</a:t>
            </a:r>
            <a:r>
              <a:rPr lang="en-US" dirty="0"/>
              <a:t> </a:t>
            </a:r>
            <a:r>
              <a:rPr lang="en-US" sz="1200" b="0" i="0" u="none" strike="noStrike" kern="1200" dirty="0">
                <a:solidFill>
                  <a:schemeClr val="tx1"/>
                </a:solidFill>
                <a:effectLst/>
                <a:latin typeface="+mn-lt"/>
                <a:ea typeface="ＭＳ Ｐゴシック" charset="0"/>
                <a:cs typeface="ＭＳ Ｐゴシック" charset="0"/>
              </a:rPr>
              <a:t>Pashto,</a:t>
            </a:r>
            <a:r>
              <a:rPr lang="en-US" dirty="0"/>
              <a:t> </a:t>
            </a:r>
            <a:r>
              <a:rPr lang="en-US" sz="1200" b="0" i="0" u="none" strike="noStrike" kern="1200" dirty="0">
                <a:solidFill>
                  <a:schemeClr val="tx1"/>
                </a:solidFill>
                <a:effectLst/>
                <a:latin typeface="+mn-lt"/>
                <a:ea typeface="ＭＳ Ｐゴシック" charset="0"/>
                <a:cs typeface="ＭＳ Ｐゴシック" charset="0"/>
              </a:rPr>
              <a:t>Punjabi,</a:t>
            </a:r>
            <a:r>
              <a:rPr lang="en-US" dirty="0"/>
              <a:t> </a:t>
            </a:r>
            <a:r>
              <a:rPr lang="en-US" sz="1200" b="0" i="0" u="none" strike="noStrike" kern="1200" dirty="0">
                <a:solidFill>
                  <a:schemeClr val="tx1"/>
                </a:solidFill>
                <a:effectLst/>
                <a:latin typeface="+mn-lt"/>
                <a:ea typeface="ＭＳ Ｐゴシック" charset="0"/>
                <a:cs typeface="ＭＳ Ｐゴシック" charset="0"/>
              </a:rPr>
              <a:t>Russian,</a:t>
            </a:r>
            <a:r>
              <a:rPr lang="en-US" dirty="0"/>
              <a:t> </a:t>
            </a:r>
            <a:r>
              <a:rPr lang="en-US" sz="1200" b="0" i="0" u="none" strike="noStrike" kern="1200" dirty="0">
                <a:solidFill>
                  <a:schemeClr val="tx1"/>
                </a:solidFill>
                <a:effectLst/>
                <a:latin typeface="+mn-lt"/>
                <a:ea typeface="ＭＳ Ｐゴシック" charset="0"/>
                <a:cs typeface="ＭＳ Ｐゴシック" charset="0"/>
              </a:rPr>
              <a:t>Somali, </a:t>
            </a:r>
            <a:r>
              <a:rPr lang="en-US" dirty="0"/>
              <a:t> </a:t>
            </a:r>
            <a:r>
              <a:rPr lang="en-US" sz="1200" b="0" i="0" u="none" strike="noStrike" kern="1200" dirty="0">
                <a:solidFill>
                  <a:schemeClr val="tx1"/>
                </a:solidFill>
                <a:effectLst/>
                <a:latin typeface="+mn-lt"/>
                <a:ea typeface="ＭＳ Ｐゴシック" charset="0"/>
                <a:cs typeface="ＭＳ Ｐゴシック" charset="0"/>
              </a:rPr>
              <a:t>Spanish</a:t>
            </a:r>
            <a:r>
              <a:rPr lang="en-US" dirty="0"/>
              <a:t>, </a:t>
            </a:r>
            <a:r>
              <a:rPr lang="en-US" sz="1200" b="0" i="0" u="none" strike="noStrike" kern="1200" dirty="0">
                <a:solidFill>
                  <a:schemeClr val="tx1"/>
                </a:solidFill>
                <a:effectLst/>
                <a:latin typeface="+mn-lt"/>
                <a:ea typeface="ＭＳ Ｐゴシック" charset="0"/>
                <a:cs typeface="ＭＳ Ｐゴシック" charset="0"/>
              </a:rPr>
              <a:t>Swahili, </a:t>
            </a:r>
            <a:r>
              <a:rPr lang="en-US" dirty="0"/>
              <a:t> </a:t>
            </a:r>
            <a:r>
              <a:rPr lang="en-US" sz="1200" b="0" i="0" u="none" strike="noStrike" kern="1200" dirty="0">
                <a:solidFill>
                  <a:schemeClr val="tx1"/>
                </a:solidFill>
                <a:effectLst/>
                <a:latin typeface="+mn-lt"/>
                <a:ea typeface="ＭＳ Ｐゴシック" charset="0"/>
                <a:cs typeface="ＭＳ Ｐゴシック" charset="0"/>
              </a:rPr>
              <a:t>Tausug,</a:t>
            </a:r>
            <a:r>
              <a:rPr lang="en-US" dirty="0"/>
              <a:t> </a:t>
            </a:r>
            <a:r>
              <a:rPr lang="en-US" sz="1200" b="0" i="0" u="none" strike="noStrike" kern="1200" dirty="0">
                <a:solidFill>
                  <a:schemeClr val="tx1"/>
                </a:solidFill>
                <a:effectLst/>
                <a:latin typeface="+mn-lt"/>
                <a:ea typeface="ＭＳ Ｐゴシック" charset="0"/>
                <a:cs typeface="ＭＳ Ｐゴシック" charset="0"/>
              </a:rPr>
              <a:t>Turkmen,</a:t>
            </a:r>
            <a:r>
              <a:rPr lang="en-US" dirty="0"/>
              <a:t> </a:t>
            </a:r>
            <a:r>
              <a:rPr lang="en-US" sz="1200" b="0" i="0" u="none" strike="noStrike" kern="1200" dirty="0">
                <a:solidFill>
                  <a:schemeClr val="tx1"/>
                </a:solidFill>
                <a:effectLst/>
                <a:latin typeface="+mn-lt"/>
                <a:ea typeface="ＭＳ Ｐゴシック" charset="0"/>
                <a:cs typeface="ＭＳ Ｐゴシック" charset="0"/>
              </a:rPr>
              <a:t>Uzbek</a:t>
            </a:r>
            <a:r>
              <a:rPr lang="en-US" dirty="0"/>
              <a:t> </a:t>
            </a:r>
            <a:endParaRPr lang="en-US" sz="1200" b="0" i="0" u="none" strike="noStrike" kern="1200" dirty="0">
              <a:solidFill>
                <a:schemeClr val="tx1"/>
              </a:solidFill>
              <a:effectLst/>
              <a:latin typeface="+mn-lt"/>
              <a:ea typeface="ＭＳ Ｐゴシック" charset="0"/>
              <a:cs typeface="ＭＳ Ｐゴシック" charset="0"/>
            </a:endParaRPr>
          </a:p>
          <a:p>
            <a:r>
              <a:rPr lang="en-US" sz="1200" b="0" i="0" u="none" strike="noStrike" kern="1200" dirty="0">
                <a:solidFill>
                  <a:schemeClr val="tx1"/>
                </a:solidFill>
                <a:effectLst/>
                <a:latin typeface="+mn-lt"/>
                <a:ea typeface="ＭＳ Ｐゴシック" charset="0"/>
                <a:cs typeface="ＭＳ Ｐゴシック" charset="0"/>
              </a:rPr>
              <a:t>Hedstart2: - Google Play: Baluchi,</a:t>
            </a:r>
            <a:r>
              <a:rPr lang="en-US" sz="1200" b="0" i="0" u="none" strike="noStrike" kern="1200" baseline="0" dirty="0">
                <a:solidFill>
                  <a:schemeClr val="tx1"/>
                </a:solidFill>
                <a:effectLst/>
                <a:latin typeface="+mn-lt"/>
                <a:ea typeface="ＭＳ Ｐゴシック" charset="0"/>
                <a:cs typeface="ＭＳ Ｐゴシック" charset="0"/>
              </a:rPr>
              <a:t> Egyptian</a:t>
            </a:r>
            <a:endParaRPr lang="en-US" sz="1200" b="0" i="0" u="none" strike="noStrike" kern="1200" dirty="0">
              <a:solidFill>
                <a:schemeClr val="tx1"/>
              </a:solidFill>
              <a:effectLst/>
              <a:latin typeface="+mn-lt"/>
              <a:ea typeface="ＭＳ Ｐゴシック" charset="0"/>
              <a:cs typeface="ＭＳ Ｐゴシック" charset="0"/>
            </a:endParaRPr>
          </a:p>
          <a:p>
            <a:r>
              <a:rPr lang="en-US" sz="1200" b="0" i="0" u="none" strike="noStrike" kern="1200" dirty="0">
                <a:solidFill>
                  <a:schemeClr val="tx1"/>
                </a:solidFill>
                <a:effectLst/>
                <a:latin typeface="+mn-lt"/>
                <a:ea typeface="ＭＳ Ｐゴシック" charset="0"/>
                <a:cs typeface="ＭＳ Ｐゴシック" charset="0"/>
              </a:rPr>
              <a:t>LSK</a:t>
            </a:r>
            <a:r>
              <a:rPr lang="en-US" sz="1200" b="0" i="0" u="none" strike="noStrike" kern="1200" baseline="0" dirty="0">
                <a:solidFill>
                  <a:schemeClr val="tx1"/>
                </a:solidFill>
                <a:effectLst/>
                <a:latin typeface="+mn-lt"/>
                <a:ea typeface="ＭＳ Ｐゴシック" charset="0"/>
                <a:cs typeface="ＭＳ Ｐゴシック" charset="0"/>
              </a:rPr>
              <a:t> - </a:t>
            </a:r>
            <a:r>
              <a:rPr lang="en-US" sz="1200" b="0" i="0" u="none" strike="noStrike" kern="1200" dirty="0">
                <a:solidFill>
                  <a:schemeClr val="tx1"/>
                </a:solidFill>
                <a:effectLst/>
                <a:latin typeface="+mn-lt"/>
                <a:ea typeface="ＭＳ Ｐゴシック" charset="0"/>
                <a:cs typeface="ＭＳ Ｐゴシック" charset="0"/>
              </a:rPr>
              <a:t>iTunes: Dari,</a:t>
            </a:r>
            <a:r>
              <a:rPr lang="en-US" dirty="0"/>
              <a:t> </a:t>
            </a:r>
            <a:r>
              <a:rPr lang="en-US" sz="1200" b="0" i="0" u="none" strike="noStrike" kern="1200" dirty="0">
                <a:solidFill>
                  <a:schemeClr val="tx1"/>
                </a:solidFill>
                <a:effectLst/>
                <a:latin typeface="+mn-lt"/>
                <a:ea typeface="ＭＳ Ｐゴシック" charset="0"/>
                <a:cs typeface="ＭＳ Ｐゴシック" charset="0"/>
              </a:rPr>
              <a:t>Pashto, Afghanistan,</a:t>
            </a:r>
            <a:r>
              <a:rPr lang="en-US" dirty="0"/>
              <a:t> </a:t>
            </a:r>
            <a:r>
              <a:rPr lang="en-US" sz="1200" b="0" i="0" u="none" strike="noStrike" kern="1200" dirty="0">
                <a:solidFill>
                  <a:schemeClr val="tx1"/>
                </a:solidFill>
                <a:effectLst/>
                <a:latin typeface="+mn-lt"/>
                <a:ea typeface="ＭＳ Ｐゴシック" charset="0"/>
                <a:cs typeface="ＭＳ Ｐゴシック" charset="0"/>
              </a:rPr>
              <a:t>Mandarin, </a:t>
            </a:r>
            <a:r>
              <a:rPr lang="en-US" dirty="0"/>
              <a:t> </a:t>
            </a:r>
            <a:r>
              <a:rPr lang="en-US" sz="1200" b="0" i="0" u="none" strike="noStrike" kern="1200" dirty="0">
                <a:solidFill>
                  <a:schemeClr val="tx1"/>
                </a:solidFill>
                <a:effectLst/>
                <a:latin typeface="+mn-lt"/>
                <a:ea typeface="ＭＳ Ｐゴシック" charset="0"/>
                <a:cs typeface="ＭＳ Ｐゴシック" charset="0"/>
              </a:rPr>
              <a:t>Cantonese,</a:t>
            </a:r>
            <a:r>
              <a:rPr lang="en-US" dirty="0"/>
              <a:t> </a:t>
            </a:r>
            <a:r>
              <a:rPr lang="en-US" sz="1200" b="0" i="0" u="none" strike="noStrike" kern="1200" dirty="0">
                <a:solidFill>
                  <a:schemeClr val="tx1"/>
                </a:solidFill>
                <a:effectLst/>
                <a:latin typeface="+mn-lt"/>
                <a:ea typeface="ＭＳ Ｐゴシック" charset="0"/>
                <a:cs typeface="ＭＳ Ｐゴシック" charset="0"/>
              </a:rPr>
              <a:t>Portuguese, </a:t>
            </a:r>
            <a:r>
              <a:rPr lang="en-US" dirty="0"/>
              <a:t> </a:t>
            </a:r>
            <a:r>
              <a:rPr lang="en-US" sz="1200" b="0" i="0" u="none" strike="noStrike" kern="1200" dirty="0">
                <a:solidFill>
                  <a:schemeClr val="tx1"/>
                </a:solidFill>
                <a:effectLst/>
                <a:latin typeface="+mn-lt"/>
                <a:ea typeface="ＭＳ Ｐゴシック" charset="0"/>
                <a:cs typeface="ＭＳ Ｐゴシック" charset="0"/>
              </a:rPr>
              <a:t>Amharic,</a:t>
            </a:r>
            <a:r>
              <a:rPr lang="en-US" dirty="0"/>
              <a:t> </a:t>
            </a:r>
            <a:r>
              <a:rPr lang="en-US" sz="1200" b="0" i="0" u="none" strike="noStrike" kern="1200" dirty="0">
                <a:solidFill>
                  <a:schemeClr val="tx1"/>
                </a:solidFill>
                <a:effectLst/>
                <a:latin typeface="+mn-lt"/>
                <a:ea typeface="ＭＳ Ｐゴシック" charset="0"/>
                <a:cs typeface="ＭＳ Ｐゴシック" charset="0"/>
              </a:rPr>
              <a:t>Colombian,</a:t>
            </a:r>
            <a:r>
              <a:rPr lang="en-US" dirty="0"/>
              <a:t> </a:t>
            </a:r>
            <a:r>
              <a:rPr lang="en-US" sz="1200" b="0" i="0" u="none" strike="noStrike" kern="1200" dirty="0">
                <a:solidFill>
                  <a:schemeClr val="tx1"/>
                </a:solidFill>
                <a:effectLst/>
                <a:latin typeface="+mn-lt"/>
                <a:ea typeface="ＭＳ Ｐゴシック" charset="0"/>
                <a:cs typeface="ＭＳ Ｐゴシック" charset="0"/>
              </a:rPr>
              <a:t>Swahili,</a:t>
            </a:r>
            <a:r>
              <a:rPr lang="en-US" dirty="0"/>
              <a:t> </a:t>
            </a:r>
            <a:r>
              <a:rPr lang="en-US" sz="1200" b="0" i="0" u="none" strike="noStrike" kern="1200" dirty="0">
                <a:solidFill>
                  <a:schemeClr val="tx1"/>
                </a:solidFill>
                <a:effectLst/>
                <a:latin typeface="+mn-lt"/>
                <a:ea typeface="ＭＳ Ｐゴシック" charset="0"/>
                <a:cs typeface="ＭＳ Ｐゴシック" charset="0"/>
              </a:rPr>
              <a:t>French,</a:t>
            </a:r>
            <a:r>
              <a:rPr lang="en-US" dirty="0"/>
              <a:t> </a:t>
            </a:r>
            <a:r>
              <a:rPr lang="en-US" sz="1200" b="0" i="0" u="none" strike="noStrike" kern="1200" dirty="0">
                <a:solidFill>
                  <a:schemeClr val="tx1"/>
                </a:solidFill>
                <a:effectLst/>
                <a:latin typeface="+mn-lt"/>
                <a:ea typeface="ＭＳ Ｐゴシック" charset="0"/>
                <a:cs typeface="ＭＳ Ｐゴシック" charset="0"/>
              </a:rPr>
              <a:t>Somali,</a:t>
            </a:r>
            <a:r>
              <a:rPr lang="en-US" dirty="0"/>
              <a:t> </a:t>
            </a:r>
            <a:r>
              <a:rPr lang="en-US" sz="1200" b="0" i="0" u="none" strike="noStrike" kern="1200" dirty="0">
                <a:solidFill>
                  <a:schemeClr val="tx1"/>
                </a:solidFill>
                <a:effectLst/>
                <a:latin typeface="+mn-lt"/>
                <a:ea typeface="ＭＳ Ｐゴシック" charset="0"/>
                <a:cs typeface="ＭＳ Ｐゴシック" charset="0"/>
              </a:rPr>
              <a:t>Farsi,</a:t>
            </a:r>
            <a:r>
              <a:rPr lang="en-US" dirty="0"/>
              <a:t> </a:t>
            </a:r>
            <a:r>
              <a:rPr lang="en-US" sz="1200" b="0" i="0" u="none" strike="noStrike" kern="1200" dirty="0">
                <a:solidFill>
                  <a:schemeClr val="tx1"/>
                </a:solidFill>
                <a:effectLst/>
                <a:latin typeface="+mn-lt"/>
                <a:ea typeface="ＭＳ Ｐゴシック" charset="0"/>
                <a:cs typeface="ＭＳ Ｐゴシック" charset="0"/>
              </a:rPr>
              <a:t>Baluchi,</a:t>
            </a:r>
            <a:r>
              <a:rPr lang="en-US" dirty="0"/>
              <a:t> </a:t>
            </a:r>
            <a:r>
              <a:rPr lang="en-US" sz="1200" b="0" i="0" u="none" strike="noStrike" kern="1200" dirty="0">
                <a:solidFill>
                  <a:schemeClr val="tx1"/>
                </a:solidFill>
                <a:effectLst/>
                <a:latin typeface="+mn-lt"/>
                <a:ea typeface="ＭＳ Ｐゴシック" charset="0"/>
                <a:cs typeface="ＭＳ Ｐゴシック" charset="0"/>
              </a:rPr>
              <a:t>Urdu,</a:t>
            </a:r>
            <a:r>
              <a:rPr lang="en-US" dirty="0"/>
              <a:t> </a:t>
            </a:r>
            <a:r>
              <a:rPr lang="en-US" sz="1200" b="0" i="0" u="none" strike="noStrike" kern="1200" dirty="0">
                <a:solidFill>
                  <a:schemeClr val="tx1"/>
                </a:solidFill>
                <a:effectLst/>
                <a:latin typeface="+mn-lt"/>
                <a:ea typeface="ＭＳ Ｐゴシック" charset="0"/>
                <a:cs typeface="ＭＳ Ｐゴシック" charset="0"/>
              </a:rPr>
              <a:t>Yemeni,</a:t>
            </a:r>
            <a:r>
              <a:rPr lang="en-US" dirty="0"/>
              <a:t> </a:t>
            </a:r>
            <a:r>
              <a:rPr lang="en-US" sz="1200" b="0" i="0" u="none" strike="noStrike" kern="1200" dirty="0">
                <a:solidFill>
                  <a:schemeClr val="tx1"/>
                </a:solidFill>
                <a:effectLst/>
                <a:latin typeface="+mn-lt"/>
                <a:ea typeface="ＭＳ Ｐゴシック" charset="0"/>
                <a:cs typeface="ＭＳ Ｐゴシック" charset="0"/>
              </a:rPr>
              <a:t>Russian</a:t>
            </a:r>
            <a:r>
              <a:rPr lang="en-US" dirty="0"/>
              <a:t> </a:t>
            </a:r>
          </a:p>
          <a:p>
            <a:r>
              <a:rPr lang="en-US" sz="1200" b="0" i="0" u="none" strike="noStrike" kern="1200" dirty="0">
                <a:solidFill>
                  <a:schemeClr val="tx1"/>
                </a:solidFill>
                <a:effectLst/>
                <a:latin typeface="+mn-lt"/>
                <a:ea typeface="ＭＳ Ｐゴシック" charset="0"/>
                <a:cs typeface="ＭＳ Ｐゴシック" charset="0"/>
              </a:rPr>
              <a:t>LSK - Google Play: Dari (5),</a:t>
            </a:r>
            <a:r>
              <a:rPr lang="en-US" dirty="0"/>
              <a:t> </a:t>
            </a:r>
            <a:r>
              <a:rPr lang="en-US" sz="1200" b="0" i="0" u="none" strike="noStrike" kern="1200" dirty="0">
                <a:solidFill>
                  <a:schemeClr val="tx1"/>
                </a:solidFill>
                <a:effectLst/>
                <a:latin typeface="+mn-lt"/>
                <a:ea typeface="ＭＳ Ｐゴシック" charset="0"/>
                <a:cs typeface="ＭＳ Ｐゴシック" charset="0"/>
              </a:rPr>
              <a:t>French (6),</a:t>
            </a:r>
            <a:r>
              <a:rPr lang="en-US" dirty="0"/>
              <a:t> </a:t>
            </a:r>
            <a:r>
              <a:rPr lang="en-US" sz="1200" b="0" i="0" u="none" strike="noStrike" kern="1200" dirty="0">
                <a:solidFill>
                  <a:schemeClr val="tx1"/>
                </a:solidFill>
                <a:effectLst/>
                <a:latin typeface="+mn-lt"/>
                <a:ea typeface="ＭＳ Ｐゴシック" charset="0"/>
                <a:cs typeface="ＭＳ Ｐゴシック" charset="0"/>
              </a:rPr>
              <a:t>Pashto (5),</a:t>
            </a:r>
            <a:r>
              <a:rPr lang="en-US" dirty="0"/>
              <a:t> </a:t>
            </a:r>
            <a:r>
              <a:rPr lang="en-US" sz="1200" b="0" i="0" u="none" strike="noStrike" kern="1200" dirty="0">
                <a:solidFill>
                  <a:schemeClr val="tx1"/>
                </a:solidFill>
                <a:effectLst/>
                <a:latin typeface="+mn-lt"/>
                <a:ea typeface="ＭＳ Ｐゴシック" charset="0"/>
                <a:cs typeface="ＭＳ Ｐゴシック" charset="0"/>
              </a:rPr>
              <a:t>Cantonese (1),</a:t>
            </a:r>
            <a:r>
              <a:rPr lang="en-US" dirty="0"/>
              <a:t> </a:t>
            </a:r>
            <a:r>
              <a:rPr lang="en-US" sz="1200" b="0" i="0" u="none" strike="noStrike" kern="1200" dirty="0">
                <a:solidFill>
                  <a:schemeClr val="tx1"/>
                </a:solidFill>
                <a:effectLst/>
                <a:latin typeface="+mn-lt"/>
                <a:ea typeface="ＭＳ Ｐゴシック" charset="0"/>
                <a:cs typeface="ＭＳ Ｐゴシック" charset="0"/>
              </a:rPr>
              <a:t>Cebuano (6),</a:t>
            </a:r>
            <a:r>
              <a:rPr lang="en-US" dirty="0"/>
              <a:t> </a:t>
            </a:r>
            <a:r>
              <a:rPr lang="en-US" sz="1200" b="0" i="0" u="none" strike="noStrike" kern="1200" dirty="0">
                <a:solidFill>
                  <a:schemeClr val="tx1"/>
                </a:solidFill>
                <a:effectLst/>
                <a:latin typeface="+mn-lt"/>
                <a:ea typeface="ＭＳ Ｐゴシック" charset="0"/>
                <a:cs typeface="ＭＳ Ｐゴシック" charset="0"/>
              </a:rPr>
              <a:t>Korean (6),</a:t>
            </a:r>
            <a:r>
              <a:rPr lang="en-US" dirty="0"/>
              <a:t> </a:t>
            </a:r>
            <a:r>
              <a:rPr lang="en-US" sz="1200" b="0" i="0" u="none" strike="noStrike" kern="1200" dirty="0">
                <a:solidFill>
                  <a:schemeClr val="tx1"/>
                </a:solidFill>
                <a:effectLst/>
                <a:latin typeface="+mn-lt"/>
                <a:ea typeface="ＭＳ Ｐゴシック" charset="0"/>
                <a:cs typeface="ＭＳ Ｐゴシック" charset="0"/>
              </a:rPr>
              <a:t>Somali (6), Korean (consolidated)</a:t>
            </a:r>
            <a:r>
              <a:rPr lang="en-US" dirty="0"/>
              <a:t> </a:t>
            </a: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0F1D38E3-1A6C-48B5-AB51-09EF5D76F9EB}" type="slidenum">
              <a:rPr lang="en-US" smtClean="0"/>
              <a:pPr>
                <a:defRPr/>
              </a:pPr>
              <a:t>10</a:t>
            </a:fld>
            <a:endParaRPr lang="en-US"/>
          </a:p>
        </p:txBody>
      </p:sp>
    </p:spTree>
    <p:extLst>
      <p:ext uri="{BB962C8B-B14F-4D97-AF65-F5344CB8AC3E}">
        <p14:creationId xmlns:p14="http://schemas.microsoft.com/office/powerpoint/2010/main" val="685884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Constructivism</a:t>
            </a:r>
            <a:r>
              <a:rPr lang="en-US" sz="1200" b="0" i="0" kern="1200" dirty="0">
                <a:solidFill>
                  <a:schemeClr val="tx1"/>
                </a:solidFill>
                <a:effectLst/>
                <a:latin typeface="+mn-lt"/>
                <a:ea typeface="+mn-ea"/>
                <a:cs typeface="+mn-cs"/>
              </a:rPr>
              <a:t> is basically a theory -- based on observation and scientific study -- about how people learn. It says that people construct their own understanding and knowledge of the world, through experiencing things and reflecting on those experiences.; Piaget – schema; Vygotsky – ZPD; </a:t>
            </a:r>
          </a:p>
          <a:p>
            <a:r>
              <a:rPr lang="en-US" sz="1200" b="1" i="0" kern="1200" dirty="0">
                <a:solidFill>
                  <a:schemeClr val="tx1"/>
                </a:solidFill>
                <a:effectLst/>
                <a:latin typeface="+mn-lt"/>
                <a:ea typeface="+mn-ea"/>
                <a:cs typeface="+mn-cs"/>
              </a:rPr>
              <a:t>Critical consciousness</a:t>
            </a:r>
            <a:r>
              <a:rPr lang="en-US" sz="1200" b="0" i="0" kern="1200" dirty="0">
                <a:solidFill>
                  <a:schemeClr val="tx1"/>
                </a:solidFill>
                <a:effectLst/>
                <a:latin typeface="+mn-lt"/>
                <a:ea typeface="+mn-ea"/>
                <a:cs typeface="+mn-cs"/>
              </a:rPr>
              <a:t> focuses on achieving an in-depth understanding of the world, allowing for the perception and exposure of social and political contradictions. Critical consciousness also includes taking action against the oppressive elements in one's life that are illuminated by that understanding.</a:t>
            </a:r>
          </a:p>
          <a:p>
            <a:r>
              <a:rPr lang="en-US" sz="1200" b="0" i="0" kern="1200" dirty="0">
                <a:solidFill>
                  <a:schemeClr val="tx1"/>
                </a:solidFill>
                <a:effectLst/>
                <a:latin typeface="+mn-lt"/>
                <a:ea typeface="+mn-ea"/>
                <a:cs typeface="+mn-cs"/>
              </a:rPr>
              <a:t>Postman suggests creating a class where students themselves are entirely in control of the syllabus, class activities, and grading. Critical pedagogy also refers to inquiry methods of learning (Postman).</a:t>
            </a:r>
          </a:p>
          <a:p>
            <a:r>
              <a:rPr lang="en-US" sz="1200" b="1" i="0" kern="1200" dirty="0">
                <a:solidFill>
                  <a:schemeClr val="tx1"/>
                </a:solidFill>
                <a:effectLst/>
                <a:latin typeface="+mn-lt"/>
                <a:ea typeface="+mn-ea"/>
                <a:cs typeface="+mn-cs"/>
              </a:rPr>
              <a:t>reflective</a:t>
            </a:r>
            <a:r>
              <a:rPr lang="en-US" sz="1200" b="0" i="0" kern="1200" dirty="0">
                <a:solidFill>
                  <a:schemeClr val="tx1"/>
                </a:solidFill>
                <a:effectLst/>
                <a:latin typeface="+mn-lt"/>
                <a:ea typeface="+mn-ea"/>
                <a:cs typeface="+mn-cs"/>
              </a:rPr>
              <a:t> teaching practice is a continuous process and involves learner thoughtfully considering one's own experience in applying knowledge to practice while being taught by professionals. It helps the individual's to develop their own personality.</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A0E2648-7C00-41D6-9F82-13F0C3756E3C}" type="slidenum">
              <a:rPr lang="en-US" smtClean="0"/>
              <a:pPr/>
              <a:t>12</a:t>
            </a:fld>
            <a:endParaRPr lang="en-US" dirty="0"/>
          </a:p>
        </p:txBody>
      </p:sp>
    </p:spTree>
    <p:extLst>
      <p:ext uri="{BB962C8B-B14F-4D97-AF65-F5344CB8AC3E}">
        <p14:creationId xmlns:p14="http://schemas.microsoft.com/office/powerpoint/2010/main" val="3602456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E2648-7C00-41D6-9F82-13F0C3756E3C}" type="slidenum">
              <a:rPr lang="en-US" smtClean="0"/>
              <a:pPr/>
              <a:t>13</a:t>
            </a:fld>
            <a:endParaRPr lang="en-US" dirty="0"/>
          </a:p>
        </p:txBody>
      </p:sp>
    </p:spTree>
    <p:extLst>
      <p:ext uri="{BB962C8B-B14F-4D97-AF65-F5344CB8AC3E}">
        <p14:creationId xmlns:p14="http://schemas.microsoft.com/office/powerpoint/2010/main" val="2964858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10" descr="titlepage_Graphic.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0" y="3200400"/>
            <a:ext cx="3011488" cy="332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95400"/>
            <a:ext cx="7772400" cy="1470025"/>
          </a:xfrm>
        </p:spPr>
        <p:txBody>
          <a:bodyPr/>
          <a:lstStyle>
            <a:lvl1pPr>
              <a:defRPr>
                <a:solidFill>
                  <a:srgbClr val="343233"/>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5" name="Date Placeholder 3"/>
          <p:cNvSpPr>
            <a:spLocks noGrp="1"/>
          </p:cNvSpPr>
          <p:nvPr>
            <p:ph type="dt" sz="half" idx="10"/>
          </p:nvPr>
        </p:nvSpPr>
        <p:spPr/>
        <p:txBody>
          <a:bodyPr/>
          <a:lstStyle>
            <a:lvl1pPr>
              <a:defRPr smtClean="0">
                <a:solidFill>
                  <a:srgbClr val="343233"/>
                </a:solidFill>
              </a:defRPr>
            </a:lvl1pPr>
          </a:lstStyle>
          <a:p>
            <a:pPr>
              <a:defRPr/>
            </a:pPr>
            <a:fld id="{80C39FCD-8866-4D65-92F4-635DD9A9D8A0}" type="datetimeFigureOut">
              <a:rPr lang="en-US" altLang="en-US"/>
              <a:pPr>
                <a:defRPr/>
              </a:pPr>
              <a:t>5/17/2017</a:t>
            </a:fld>
            <a:endParaRPr lang="en-US" altLang="en-US"/>
          </a:p>
        </p:txBody>
      </p:sp>
    </p:spTree>
    <p:extLst>
      <p:ext uri="{BB962C8B-B14F-4D97-AF65-F5344CB8AC3E}">
        <p14:creationId xmlns:p14="http://schemas.microsoft.com/office/powerpoint/2010/main" val="207820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086370-645F-467F-A814-8C29D6478B6B}" type="datetimeFigureOut">
              <a:rPr lang="en-US" altLang="en-US"/>
              <a:pPr>
                <a:defRPr/>
              </a:pPr>
              <a:t>5/17/2017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C5FFFC-A4BC-4E9B-897A-1B52A9B7804A}" type="slidenum">
              <a:rPr lang="en-US" altLang="en-US"/>
              <a:pPr>
                <a:defRPr/>
              </a:pPr>
              <a:t>‹#›</a:t>
            </a:fld>
            <a:endParaRPr lang="en-US" altLang="en-US"/>
          </a:p>
        </p:txBody>
      </p:sp>
    </p:spTree>
    <p:extLst>
      <p:ext uri="{BB962C8B-B14F-4D97-AF65-F5344CB8AC3E}">
        <p14:creationId xmlns:p14="http://schemas.microsoft.com/office/powerpoint/2010/main" val="3131974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61A273-FAE8-49D4-B5E3-96B6BB929E7F}" type="datetimeFigureOut">
              <a:rPr lang="en-US" altLang="en-US"/>
              <a:pPr>
                <a:defRPr/>
              </a:pPr>
              <a:t>5/17/2017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597F38-6D89-4C20-BE62-F5DBEC6AFDB9}" type="slidenum">
              <a:rPr lang="en-US" altLang="en-US"/>
              <a:pPr>
                <a:defRPr/>
              </a:pPr>
              <a:t>‹#›</a:t>
            </a:fld>
            <a:endParaRPr lang="en-US" altLang="en-US"/>
          </a:p>
        </p:txBody>
      </p:sp>
    </p:spTree>
    <p:extLst>
      <p:ext uri="{BB962C8B-B14F-4D97-AF65-F5344CB8AC3E}">
        <p14:creationId xmlns:p14="http://schemas.microsoft.com/office/powerpoint/2010/main" val="3453184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467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752600"/>
            <a:ext cx="40386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40386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5A1A38D2-4C8A-47A7-84C1-C639761A1FFA}" type="datetimeFigureOut">
              <a:rPr lang="en-US"/>
              <a:pPr/>
              <a:t>5/17/2017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DA86B9C-64A2-4456-BBE0-205DD413C8A3}" type="slidenum">
              <a:rPr lang="en-US"/>
              <a:pPr/>
              <a:t>‹#›</a:t>
            </a:fld>
            <a:endParaRPr lang="en-US"/>
          </a:p>
        </p:txBody>
      </p:sp>
    </p:spTree>
    <p:extLst>
      <p:ext uri="{BB962C8B-B14F-4D97-AF65-F5344CB8AC3E}">
        <p14:creationId xmlns:p14="http://schemas.microsoft.com/office/powerpoint/2010/main" val="428076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4C3931EC-86D1-49B7-9CB8-3BE3D97EC856}" type="datetimeFigureOut">
              <a:rPr lang="en-US" altLang="en-US"/>
              <a:pPr>
                <a:defRPr/>
              </a:pPr>
              <a:t>5/17/2017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72D67A-8EB7-4483-A36E-E3A1B3B7AC92}" type="slidenum">
              <a:rPr lang="en-US" altLang="en-US"/>
              <a:pPr>
                <a:defRPr/>
              </a:pPr>
              <a:t>‹#›</a:t>
            </a:fld>
            <a:endParaRPr lang="en-US" altLang="en-US"/>
          </a:p>
        </p:txBody>
      </p:sp>
    </p:spTree>
    <p:extLst>
      <p:ext uri="{BB962C8B-B14F-4D97-AF65-F5344CB8AC3E}">
        <p14:creationId xmlns:p14="http://schemas.microsoft.com/office/powerpoint/2010/main" val="408765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214ADEE-A0F1-403E-AF91-48ADD2D88D75}" type="datetimeFigureOut">
              <a:rPr lang="en-US" altLang="en-US"/>
              <a:pPr>
                <a:defRPr/>
              </a:pPr>
              <a:t>5/17/2017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DD6A26-807A-45FA-A7E4-B1BD203842AA}" type="slidenum">
              <a:rPr lang="en-US" altLang="en-US"/>
              <a:pPr>
                <a:defRPr/>
              </a:pPr>
              <a:t>‹#›</a:t>
            </a:fld>
            <a:endParaRPr lang="en-US" altLang="en-US"/>
          </a:p>
        </p:txBody>
      </p:sp>
    </p:spTree>
    <p:extLst>
      <p:ext uri="{BB962C8B-B14F-4D97-AF65-F5344CB8AC3E}">
        <p14:creationId xmlns:p14="http://schemas.microsoft.com/office/powerpoint/2010/main" val="336285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A368B3D-E4C2-44D3-AEF0-EB7CA856CAEA}" type="datetimeFigureOut">
              <a:rPr lang="en-US" altLang="en-US"/>
              <a:pPr>
                <a:defRPr/>
              </a:pPr>
              <a:t>5/17/2017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F3B54C-A19E-4EEC-8F8F-DA1C43598671}" type="slidenum">
              <a:rPr lang="en-US" altLang="en-US"/>
              <a:pPr>
                <a:defRPr/>
              </a:pPr>
              <a:t>‹#›</a:t>
            </a:fld>
            <a:endParaRPr lang="en-US" altLang="en-US"/>
          </a:p>
        </p:txBody>
      </p:sp>
    </p:spTree>
    <p:extLst>
      <p:ext uri="{BB962C8B-B14F-4D97-AF65-F5344CB8AC3E}">
        <p14:creationId xmlns:p14="http://schemas.microsoft.com/office/powerpoint/2010/main" val="3278835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238E6E5-1D93-4B2C-B552-E755EC2F9741}" type="datetimeFigureOut">
              <a:rPr lang="en-US" altLang="en-US"/>
              <a:pPr>
                <a:defRPr/>
              </a:pPr>
              <a:t>5/17/2017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F9B2E9D-3713-4C5B-B62D-419CECD483D1}" type="slidenum">
              <a:rPr lang="en-US" altLang="en-US"/>
              <a:pPr>
                <a:defRPr/>
              </a:pPr>
              <a:t>‹#›</a:t>
            </a:fld>
            <a:endParaRPr lang="en-US" altLang="en-US"/>
          </a:p>
        </p:txBody>
      </p:sp>
    </p:spTree>
    <p:extLst>
      <p:ext uri="{BB962C8B-B14F-4D97-AF65-F5344CB8AC3E}">
        <p14:creationId xmlns:p14="http://schemas.microsoft.com/office/powerpoint/2010/main" val="10488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2A80673-E146-406D-86BC-4165BC80E02F}" type="datetimeFigureOut">
              <a:rPr lang="en-US" altLang="en-US"/>
              <a:pPr>
                <a:defRPr/>
              </a:pPr>
              <a:t>5/17/2017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1DE6680-12E9-4A9A-B8BD-11384D92BB33}" type="slidenum">
              <a:rPr lang="en-US" altLang="en-US"/>
              <a:pPr>
                <a:defRPr/>
              </a:pPr>
              <a:t>‹#›</a:t>
            </a:fld>
            <a:endParaRPr lang="en-US" altLang="en-US"/>
          </a:p>
        </p:txBody>
      </p:sp>
    </p:spTree>
    <p:extLst>
      <p:ext uri="{BB962C8B-B14F-4D97-AF65-F5344CB8AC3E}">
        <p14:creationId xmlns:p14="http://schemas.microsoft.com/office/powerpoint/2010/main" val="1702573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80F351-3CB2-421C-87B5-268D5F993648}" type="datetimeFigureOut">
              <a:rPr lang="en-US" altLang="en-US"/>
              <a:pPr>
                <a:defRPr/>
              </a:pPr>
              <a:t>5/17/2017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60AED52-4604-47F9-8C49-7511BE12A3E3}" type="slidenum">
              <a:rPr lang="en-US" altLang="en-US"/>
              <a:pPr>
                <a:defRPr/>
              </a:pPr>
              <a:t>‹#›</a:t>
            </a:fld>
            <a:endParaRPr lang="en-US" altLang="en-US"/>
          </a:p>
        </p:txBody>
      </p:sp>
    </p:spTree>
    <p:extLst>
      <p:ext uri="{BB962C8B-B14F-4D97-AF65-F5344CB8AC3E}">
        <p14:creationId xmlns:p14="http://schemas.microsoft.com/office/powerpoint/2010/main" val="169789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BAB32B-A65F-493C-A39E-4D7B857D6459}" type="datetimeFigureOut">
              <a:rPr lang="en-US" altLang="en-US"/>
              <a:pPr>
                <a:defRPr/>
              </a:pPr>
              <a:t>5/17/2017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E75289-67FB-40BE-AEFA-CCC08F4C78B4}" type="slidenum">
              <a:rPr lang="en-US" altLang="en-US"/>
              <a:pPr>
                <a:defRPr/>
              </a:pPr>
              <a:t>‹#›</a:t>
            </a:fld>
            <a:endParaRPr lang="en-US" altLang="en-US"/>
          </a:p>
        </p:txBody>
      </p:sp>
    </p:spTree>
    <p:extLst>
      <p:ext uri="{BB962C8B-B14F-4D97-AF65-F5344CB8AC3E}">
        <p14:creationId xmlns:p14="http://schemas.microsoft.com/office/powerpoint/2010/main" val="2901808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E4FF58B-E5FB-4E15-8789-635F551CAF41}" type="datetimeFigureOut">
              <a:rPr lang="en-US" altLang="en-US"/>
              <a:pPr>
                <a:defRPr/>
              </a:pPr>
              <a:t>5/17/2017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98DA23-702F-4C4F-AADC-E3237C3A74CE}" type="slidenum">
              <a:rPr lang="en-US" altLang="en-US"/>
              <a:pPr>
                <a:defRPr/>
              </a:pPr>
              <a:t>‹#›</a:t>
            </a:fld>
            <a:endParaRPr lang="en-US" altLang="en-US"/>
          </a:p>
        </p:txBody>
      </p:sp>
    </p:spTree>
    <p:extLst>
      <p:ext uri="{BB962C8B-B14F-4D97-AF65-F5344CB8AC3E}">
        <p14:creationId xmlns:p14="http://schemas.microsoft.com/office/powerpoint/2010/main" val="4105357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rgbClr val="D9D9D9"/>
          </a:fgClr>
          <a:bgClr>
            <a:srgbClr val="F5F8FA"/>
          </a:bgClr>
        </a:patt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70988" cy="166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371600" y="274638"/>
            <a:ext cx="74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Arial Bold Italic 40pt Black</a:t>
            </a:r>
          </a:p>
        </p:txBody>
      </p:sp>
      <p:sp>
        <p:nvSpPr>
          <p:cNvPr id="1028"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anose="020F0502020204030204" pitchFamily="34" charset="0"/>
                <a:cs typeface="Arial" panose="020B0604020202020204" pitchFamily="34" charset="0"/>
              </a:defRPr>
            </a:lvl1pPr>
          </a:lstStyle>
          <a:p>
            <a:pPr>
              <a:defRPr/>
            </a:pPr>
            <a:fld id="{848F395D-8784-46FD-B05B-D5465DE46A9D}" type="datetimeFigureOut">
              <a:rPr lang="en-US" altLang="en-US"/>
              <a:pPr>
                <a:defRPr/>
              </a:pPr>
              <a:t>5/17/2017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cs typeface="Arial" panose="020B0604020202020204" pitchFamily="34" charset="0"/>
              </a:defRPr>
            </a:lvl1pPr>
          </a:lstStyle>
          <a:p>
            <a:pPr>
              <a:defRPr/>
            </a:pPr>
            <a:fld id="{B1579AD0-5B37-4EEA-8241-73BE75F84577}" type="slidenum">
              <a:rPr lang="en-US" altLang="en-US"/>
              <a:pPr>
                <a:defRPr/>
              </a:pPr>
              <a:t>‹#›</a:t>
            </a:fld>
            <a:endParaRPr lang="en-US" altLang="en-US"/>
          </a:p>
        </p:txBody>
      </p:sp>
      <p:pic>
        <p:nvPicPr>
          <p:cNvPr id="1032" name="Picture 3" descr="DLI crest.png"/>
          <p:cNvPicPr>
            <a:picLocks noChangeAspect="1"/>
          </p:cNvPicPr>
          <p:nvPr userDrawn="1"/>
        </p:nvPicPr>
        <p:blipFill>
          <a:blip r:embed="rId15" cstate="print"/>
          <a:srcRect/>
          <a:stretch>
            <a:fillRect/>
          </a:stretch>
        </p:blipFill>
        <p:spPr bwMode="auto">
          <a:xfrm>
            <a:off x="304800" y="152400"/>
            <a:ext cx="914400" cy="1219200"/>
          </a:xfrm>
          <a:prstGeom prst="rect">
            <a:avLst/>
          </a:prstGeom>
          <a:noFill/>
          <a:ln>
            <a:noFill/>
          </a:ln>
          <a:effectLst>
            <a:outerShdw blurRad="50800" dist="38100" dir="8100000" algn="tr" rotWithShape="0">
              <a:srgbClr val="808080">
                <a:alpha val="39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le Placeholder 1"/>
          <p:cNvSpPr txBox="1">
            <a:spLocks/>
          </p:cNvSpPr>
          <p:nvPr userDrawn="1"/>
        </p:nvSpPr>
        <p:spPr bwMode="auto">
          <a:xfrm>
            <a:off x="0" y="-76200"/>
            <a:ext cx="9220200" cy="533400"/>
          </a:xfrm>
          <a:prstGeom prst="rect">
            <a:avLst/>
          </a:prstGeom>
          <a:noFill/>
          <a:ln>
            <a:noFill/>
          </a:ln>
          <a:extLst/>
        </p:spPr>
        <p:txBody>
          <a:bodyPr anchor="ctr"/>
          <a:lstStyle>
            <a:lvl1pPr algn="ctr" rtl="0" eaLnBrk="0" fontAlgn="base" hangingPunct="0">
              <a:spcBef>
                <a:spcPct val="0"/>
              </a:spcBef>
              <a:spcAft>
                <a:spcPct val="0"/>
              </a:spcAft>
              <a:defRPr sz="4000" b="1" i="1"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1600" i="0" dirty="0">
                <a:solidFill>
                  <a:srgbClr val="612059"/>
                </a:solidFill>
                <a:latin typeface="Times New Roman"/>
                <a:cs typeface="Times New Roman"/>
              </a:rPr>
              <a:t>DEFENSE LANGUAGE INSTITUTE FOREIGN LANGUAGE CENTER</a:t>
            </a:r>
          </a:p>
        </p:txBody>
      </p:sp>
    </p:spTree>
  </p:cSld>
  <p:clrMap bg1="lt1" tx1="dk1" bg2="lt2" tx2="dk2" accent1="accent1" accent2="accent2" accent3="accent3" accent4="accent4" accent5="accent5" accent6="accent6" hlink="hlink" folHlink="folHlink"/>
  <p:sldLayoutIdLst>
    <p:sldLayoutId id="2147483685"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6" r:id="rId12"/>
  </p:sldLayoutIdLst>
  <p:txStyles>
    <p:titleStyle>
      <a:lvl1pPr algn="ctr" rtl="0" eaLnBrk="0" fontAlgn="base" hangingPunct="0">
        <a:spcBef>
          <a:spcPct val="0"/>
        </a:spcBef>
        <a:spcAft>
          <a:spcPct val="0"/>
        </a:spcAft>
        <a:defRPr sz="4000" b="1" i="1" kern="1200">
          <a:solidFill>
            <a:srgbClr val="343233"/>
          </a:solidFill>
          <a:latin typeface="Arial" pitchFamily="34" charset="0"/>
          <a:ea typeface="MS PGothic" panose="020B0600070205080204" pitchFamily="34" charset="-128"/>
          <a:cs typeface="Arial" pitchFamily="34" charset="0"/>
        </a:defRPr>
      </a:lvl1pPr>
      <a:lvl2pPr algn="ctr" rtl="0" eaLnBrk="0" fontAlgn="base" hangingPunct="0">
        <a:spcBef>
          <a:spcPct val="0"/>
        </a:spcBef>
        <a:spcAft>
          <a:spcPct val="0"/>
        </a:spcAft>
        <a:defRPr sz="4000" b="1" i="1">
          <a:solidFill>
            <a:srgbClr val="343233"/>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000" b="1" i="1">
          <a:solidFill>
            <a:srgbClr val="343233"/>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000" b="1" i="1">
          <a:solidFill>
            <a:srgbClr val="343233"/>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000" b="1" i="1">
          <a:solidFill>
            <a:srgbClr val="343233"/>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343233"/>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343233"/>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343233"/>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343233"/>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343233"/>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 y="228600"/>
            <a:ext cx="9067800" cy="1470025"/>
          </a:xfrm>
        </p:spPr>
        <p:txBody>
          <a:bodyPr/>
          <a:lstStyle/>
          <a:p>
            <a:pPr>
              <a:defRPr/>
            </a:pPr>
            <a:r>
              <a:rPr lang="en-US" sz="4800" dirty="0"/>
              <a:t>Transforming DLIFLC through Faculty Development</a:t>
            </a:r>
            <a:endParaRPr lang="en-US" altLang="en-US" sz="4800" dirty="0">
              <a:effectLst>
                <a:outerShdw blurRad="38100" dist="38100" dir="2700000" algn="tl">
                  <a:srgbClr val="C0C0C0"/>
                </a:outerShdw>
              </a:effectLst>
            </a:endParaRPr>
          </a:p>
        </p:txBody>
      </p:sp>
      <p:sp>
        <p:nvSpPr>
          <p:cNvPr id="2" name="TextBox 1"/>
          <p:cNvSpPr txBox="1"/>
          <p:nvPr/>
        </p:nvSpPr>
        <p:spPr>
          <a:xfrm>
            <a:off x="342900" y="1981200"/>
            <a:ext cx="8534400" cy="1200329"/>
          </a:xfrm>
          <a:prstGeom prst="rect">
            <a:avLst/>
          </a:prstGeom>
          <a:noFill/>
        </p:spPr>
        <p:txBody>
          <a:bodyPr wrap="square" rtlCol="0">
            <a:spAutoFit/>
          </a:bodyPr>
          <a:lstStyle/>
          <a:p>
            <a:pPr algn="ctr"/>
            <a:r>
              <a:rPr lang="en-US" sz="3600" b="1" dirty="0" err="1"/>
              <a:t>Detlev</a:t>
            </a:r>
            <a:r>
              <a:rPr lang="en-US" sz="3600" b="1" dirty="0"/>
              <a:t> </a:t>
            </a:r>
            <a:r>
              <a:rPr lang="en-US" sz="3600" b="1" dirty="0" err="1"/>
              <a:t>Kesten</a:t>
            </a:r>
            <a:r>
              <a:rPr lang="en-US" sz="3600" b="1" dirty="0"/>
              <a:t> &amp; Betty Lou Leaver DLIFLC, USA</a:t>
            </a:r>
          </a:p>
        </p:txBody>
      </p:sp>
    </p:spTree>
    <p:extLst>
      <p:ext uri="{BB962C8B-B14F-4D97-AF65-F5344CB8AC3E}">
        <p14:creationId xmlns:p14="http://schemas.microsoft.com/office/powerpoint/2010/main" val="829431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27038"/>
            <a:ext cx="7467600" cy="792162"/>
          </a:xfrm>
        </p:spPr>
        <p:txBody>
          <a:bodyPr/>
          <a:lstStyle/>
          <a:p>
            <a:r>
              <a:rPr lang="en-US" dirty="0"/>
              <a:t>There’s an App for That</a:t>
            </a:r>
          </a:p>
        </p:txBody>
      </p:sp>
      <p:sp>
        <p:nvSpPr>
          <p:cNvPr id="3" name="Text Placeholder 2"/>
          <p:cNvSpPr>
            <a:spLocks noGrp="1"/>
          </p:cNvSpPr>
          <p:nvPr>
            <p:ph type="body" sz="half" idx="1"/>
          </p:nvPr>
        </p:nvSpPr>
        <p:spPr>
          <a:xfrm>
            <a:off x="76200" y="2057400"/>
            <a:ext cx="5181600" cy="4267200"/>
          </a:xfrm>
        </p:spPr>
        <p:txBody>
          <a:bodyPr/>
          <a:lstStyle/>
          <a:p>
            <a:pPr marL="0" indent="0">
              <a:buNone/>
            </a:pPr>
            <a:endParaRPr lang="en-US" sz="800" dirty="0">
              <a:latin typeface="Arial"/>
              <a:cs typeface="Arial"/>
            </a:endParaRPr>
          </a:p>
          <a:p>
            <a:r>
              <a:rPr lang="en-US" sz="2400" dirty="0">
                <a:latin typeface="Arial"/>
                <a:cs typeface="Arial"/>
              </a:rPr>
              <a:t>LSK mobile applications for mobile devices available in:</a:t>
            </a:r>
          </a:p>
          <a:p>
            <a:pPr lvl="1"/>
            <a:r>
              <a:rPr lang="en-US" sz="2000" dirty="0">
                <a:latin typeface="Arial"/>
                <a:cs typeface="Arial"/>
              </a:rPr>
              <a:t>iTunes – 15 languages</a:t>
            </a:r>
          </a:p>
          <a:p>
            <a:pPr lvl="1"/>
            <a:r>
              <a:rPr lang="en-US" sz="2000" dirty="0">
                <a:latin typeface="Arial"/>
                <a:cs typeface="Arial"/>
              </a:rPr>
              <a:t>Google Play – 8 languages</a:t>
            </a:r>
          </a:p>
        </p:txBody>
      </p:sp>
      <p:sp>
        <p:nvSpPr>
          <p:cNvPr id="5" name="Slide Number Placeholder 4"/>
          <p:cNvSpPr>
            <a:spLocks noGrp="1"/>
          </p:cNvSpPr>
          <p:nvPr>
            <p:ph type="sldNum" sz="quarter" idx="12"/>
          </p:nvPr>
        </p:nvSpPr>
        <p:spPr/>
        <p:txBody>
          <a:bodyPr/>
          <a:lstStyle/>
          <a:p>
            <a:fld id="{9506FBCC-FA5C-4CBE-9E65-0473AC33CFDB}" type="slidenum">
              <a:rPr lang="en-US" smtClean="0"/>
              <a:pPr/>
              <a:t>10</a:t>
            </a:fld>
            <a:endParaRPr lang="en-US" dirty="0"/>
          </a:p>
        </p:txBody>
      </p:sp>
      <p:pic>
        <p:nvPicPr>
          <p:cNvPr id="15" name="Content Placeholder 8" descr="ipad_1.pn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57" b="194"/>
          <a:stretch/>
        </p:blipFill>
        <p:spPr>
          <a:xfrm>
            <a:off x="5486400" y="2667000"/>
            <a:ext cx="2590800" cy="1940430"/>
          </a:xfrm>
          <a:prstGeom prst="rect">
            <a:avLst/>
          </a:prstGeom>
          <a:ln>
            <a:noFill/>
          </a:ln>
          <a:effectLst>
            <a:outerShdw blurRad="292100" dist="139700" dir="2700000" algn="tl" rotWithShape="0">
              <a:srgbClr val="333333">
                <a:alpha val="65000"/>
              </a:srgbClr>
            </a:outerShdw>
          </a:effectLst>
        </p:spPr>
      </p:pic>
      <p:pic>
        <p:nvPicPr>
          <p:cNvPr id="8" name="Picture 7" descr="ipad_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4267200"/>
            <a:ext cx="2743200" cy="205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9196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sz="6000" b="1" dirty="0"/>
              <a:t>Transformative Approaches to  </a:t>
            </a:r>
            <a:br>
              <a:rPr lang="en-US" sz="6000" b="1" dirty="0"/>
            </a:br>
            <a:r>
              <a:rPr lang="en-US" sz="6000" b="1" dirty="0"/>
              <a:t>Learning &amp; Teaching:</a:t>
            </a:r>
            <a:br>
              <a:rPr lang="en-US" sz="6000" b="1" dirty="0"/>
            </a:br>
            <a:r>
              <a:rPr lang="en-US" sz="1800" b="1" dirty="0"/>
              <a:t> </a:t>
            </a:r>
            <a:br>
              <a:rPr lang="en-US" sz="6000" b="1" dirty="0"/>
            </a:br>
            <a:r>
              <a:rPr lang="en-US" sz="6000" b="1" dirty="0"/>
              <a:t>Transforming DLIFLC</a:t>
            </a:r>
          </a:p>
        </p:txBody>
      </p:sp>
    </p:spTree>
    <p:extLst>
      <p:ext uri="{BB962C8B-B14F-4D97-AF65-F5344CB8AC3E}">
        <p14:creationId xmlns:p14="http://schemas.microsoft.com/office/powerpoint/2010/main" val="1830732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98032"/>
            <a:ext cx="7467600" cy="710005"/>
          </a:xfrm>
        </p:spPr>
        <p:txBody>
          <a:bodyPr/>
          <a:lstStyle/>
          <a:p>
            <a:r>
              <a:rPr lang="en-US" dirty="0"/>
              <a:t>The Roots of Transformation</a:t>
            </a:r>
          </a:p>
        </p:txBody>
      </p:sp>
      <p:sp>
        <p:nvSpPr>
          <p:cNvPr id="5" name="Slide Number Placeholder 4"/>
          <p:cNvSpPr>
            <a:spLocks noGrp="1"/>
          </p:cNvSpPr>
          <p:nvPr>
            <p:ph type="sldNum" sz="quarter" idx="12"/>
          </p:nvPr>
        </p:nvSpPr>
        <p:spPr/>
        <p:txBody>
          <a:bodyPr/>
          <a:lstStyle/>
          <a:p>
            <a:pPr>
              <a:defRPr/>
            </a:pPr>
            <a:fld id="{BFA4DE85-D5EF-451D-B1F8-16D6591BF223}" type="slidenum">
              <a:rPr lang="en-US" altLang="en-US" smtClean="0"/>
              <a:pPr>
                <a:defRPr/>
              </a:pPr>
              <a:t>12</a:t>
            </a:fld>
            <a:endParaRPr lang="en-US" altLang="en-US" dirty="0"/>
          </a:p>
        </p:txBody>
      </p:sp>
      <p:graphicFrame>
        <p:nvGraphicFramePr>
          <p:cNvPr id="6" name="Table Placeholder 3"/>
          <p:cNvGraphicFramePr>
            <a:graphicFrameLocks/>
          </p:cNvGraphicFramePr>
          <p:nvPr>
            <p:extLst>
              <p:ext uri="{D42A27DB-BD31-4B8C-83A1-F6EECF244321}">
                <p14:modId xmlns:p14="http://schemas.microsoft.com/office/powerpoint/2010/main" val="1958164866"/>
              </p:ext>
            </p:extLst>
          </p:nvPr>
        </p:nvGraphicFramePr>
        <p:xfrm>
          <a:off x="311972" y="1914861"/>
          <a:ext cx="8527229" cy="4333539"/>
        </p:xfrm>
        <a:graphic>
          <a:graphicData uri="http://schemas.openxmlformats.org/drawingml/2006/table">
            <a:tbl>
              <a:tblPr firstRow="1" bandRow="1">
                <a:tableStyleId>{5C22544A-7EE6-4342-B048-85BDC9FD1C3A}</a:tableStyleId>
              </a:tblPr>
              <a:tblGrid>
                <a:gridCol w="1393874">
                  <a:extLst>
                    <a:ext uri="{9D8B030D-6E8A-4147-A177-3AD203B41FA5}">
                      <a16:colId xmlns:a16="http://schemas.microsoft.com/office/drawing/2014/main" val="20000"/>
                    </a:ext>
                  </a:extLst>
                </a:gridCol>
                <a:gridCol w="2148206">
                  <a:extLst>
                    <a:ext uri="{9D8B030D-6E8A-4147-A177-3AD203B41FA5}">
                      <a16:colId xmlns:a16="http://schemas.microsoft.com/office/drawing/2014/main" val="20001"/>
                    </a:ext>
                  </a:extLst>
                </a:gridCol>
                <a:gridCol w="2607364">
                  <a:extLst>
                    <a:ext uri="{9D8B030D-6E8A-4147-A177-3AD203B41FA5}">
                      <a16:colId xmlns:a16="http://schemas.microsoft.com/office/drawing/2014/main" val="20002"/>
                    </a:ext>
                  </a:extLst>
                </a:gridCol>
                <a:gridCol w="2377785">
                  <a:extLst>
                    <a:ext uri="{9D8B030D-6E8A-4147-A177-3AD203B41FA5}">
                      <a16:colId xmlns:a16="http://schemas.microsoft.com/office/drawing/2014/main" val="20003"/>
                    </a:ext>
                  </a:extLst>
                </a:gridCol>
              </a:tblGrid>
              <a:tr h="673193">
                <a:tc>
                  <a:txBody>
                    <a:bodyPr/>
                    <a:lstStyle/>
                    <a:p>
                      <a:r>
                        <a:rPr lang="en-US" sz="1600" dirty="0"/>
                        <a:t>Educational Philosophy</a:t>
                      </a:r>
                    </a:p>
                  </a:txBody>
                  <a:tcPr marT="41565" marB="41565">
                    <a:solidFill>
                      <a:srgbClr val="FF0000"/>
                    </a:solidFill>
                  </a:tcPr>
                </a:tc>
                <a:tc>
                  <a:txBody>
                    <a:bodyPr/>
                    <a:lstStyle/>
                    <a:p>
                      <a:pPr algn="ctr"/>
                      <a:r>
                        <a:rPr lang="en-US" sz="1800" dirty="0"/>
                        <a:t>Transmission</a:t>
                      </a:r>
                    </a:p>
                  </a:txBody>
                  <a:tcPr marT="41565" marB="41565">
                    <a:solidFill>
                      <a:srgbClr val="FF0000"/>
                    </a:solidFill>
                  </a:tcPr>
                </a:tc>
                <a:tc>
                  <a:txBody>
                    <a:bodyPr/>
                    <a:lstStyle/>
                    <a:p>
                      <a:pPr algn="ctr"/>
                      <a:r>
                        <a:rPr lang="en-US" sz="1800" dirty="0"/>
                        <a:t>Transaction</a:t>
                      </a:r>
                    </a:p>
                  </a:txBody>
                  <a:tcPr marT="41565" marB="41565">
                    <a:solidFill>
                      <a:srgbClr val="FF0000"/>
                    </a:solidFill>
                  </a:tcPr>
                </a:tc>
                <a:tc>
                  <a:txBody>
                    <a:bodyPr/>
                    <a:lstStyle/>
                    <a:p>
                      <a:pPr algn="ctr"/>
                      <a:r>
                        <a:rPr lang="en-US" sz="1800" dirty="0"/>
                        <a:t>Transformation</a:t>
                      </a:r>
                    </a:p>
                  </a:txBody>
                  <a:tcPr marT="41565" marB="41565">
                    <a:solidFill>
                      <a:srgbClr val="FF0000"/>
                    </a:solidFill>
                  </a:tcPr>
                </a:tc>
                <a:extLst>
                  <a:ext uri="{0D108BD9-81ED-4DB2-BD59-A6C34878D82A}">
                    <a16:rowId xmlns:a16="http://schemas.microsoft.com/office/drawing/2014/main" val="10000"/>
                  </a:ext>
                </a:extLst>
              </a:tr>
              <a:tr h="1090981">
                <a:tc>
                  <a:txBody>
                    <a:bodyPr/>
                    <a:lstStyle/>
                    <a:p>
                      <a:r>
                        <a:rPr lang="en-US" sz="1600" i="1" dirty="0"/>
                        <a:t>Theory</a:t>
                      </a:r>
                    </a:p>
                  </a:txBody>
                  <a:tcPr marT="41565" marB="41565">
                    <a:solidFill>
                      <a:schemeClr val="accent2">
                        <a:lumMod val="40000"/>
                        <a:lumOff val="60000"/>
                      </a:schemeClr>
                    </a:solidFill>
                  </a:tcPr>
                </a:tc>
                <a:tc>
                  <a:txBody>
                    <a:bodyPr/>
                    <a:lstStyle/>
                    <a:p>
                      <a:r>
                        <a:rPr lang="en-US" sz="1600" dirty="0"/>
                        <a:t>Mastery Learning</a:t>
                      </a:r>
                    </a:p>
                    <a:p>
                      <a:r>
                        <a:rPr lang="en-US" sz="1600" dirty="0"/>
                        <a:t>(Bloom)</a:t>
                      </a:r>
                    </a:p>
                  </a:txBody>
                  <a:tcPr marT="41565" marB="41565">
                    <a:solidFill>
                      <a:schemeClr val="accent2">
                        <a:lumMod val="40000"/>
                        <a:lumOff val="60000"/>
                      </a:schemeClr>
                    </a:solidFill>
                  </a:tcPr>
                </a:tc>
                <a:tc>
                  <a:txBody>
                    <a:bodyPr/>
                    <a:lstStyle/>
                    <a:p>
                      <a:r>
                        <a:rPr lang="en-US" sz="1600" dirty="0"/>
                        <a:t>Experiential Learning</a:t>
                      </a:r>
                    </a:p>
                    <a:p>
                      <a:r>
                        <a:rPr lang="en-US" sz="1600" dirty="0"/>
                        <a:t>(Dewey,</a:t>
                      </a:r>
                      <a:r>
                        <a:rPr lang="en-US" sz="1600" baseline="0" dirty="0"/>
                        <a:t> Freire)</a:t>
                      </a:r>
                      <a:endParaRPr lang="en-US" sz="1600" dirty="0"/>
                    </a:p>
                  </a:txBody>
                  <a:tcPr marT="41565" marB="41565">
                    <a:solidFill>
                      <a:schemeClr val="accent2">
                        <a:lumMod val="40000"/>
                        <a:lumOff val="60000"/>
                      </a:schemeClr>
                    </a:solidFill>
                  </a:tcPr>
                </a:tc>
                <a:tc>
                  <a:txBody>
                    <a:bodyPr/>
                    <a:lstStyle/>
                    <a:p>
                      <a:r>
                        <a:rPr lang="en-US" sz="1600" dirty="0"/>
                        <a:t>Humanistic Learning</a:t>
                      </a:r>
                    </a:p>
                    <a:p>
                      <a:r>
                        <a:rPr lang="en-US" sz="1600" dirty="0"/>
                        <a:t>(Rogers)</a:t>
                      </a:r>
                    </a:p>
                  </a:txBody>
                  <a:tcPr marT="41565" marB="41565">
                    <a:solidFill>
                      <a:schemeClr val="accent2">
                        <a:lumMod val="40000"/>
                        <a:lumOff val="60000"/>
                      </a:schemeClr>
                    </a:solidFill>
                  </a:tcPr>
                </a:tc>
                <a:extLst>
                  <a:ext uri="{0D108BD9-81ED-4DB2-BD59-A6C34878D82A}">
                    <a16:rowId xmlns:a16="http://schemas.microsoft.com/office/drawing/2014/main" val="10001"/>
                  </a:ext>
                </a:extLst>
              </a:tr>
              <a:tr h="993567">
                <a:tc>
                  <a:txBody>
                    <a:bodyPr/>
                    <a:lstStyle/>
                    <a:p>
                      <a:r>
                        <a:rPr lang="en-US" sz="1600" i="1" dirty="0"/>
                        <a:t>Goal</a:t>
                      </a:r>
                    </a:p>
                  </a:txBody>
                  <a:tcPr marT="41565" marB="41565">
                    <a:solidFill>
                      <a:schemeClr val="accent2">
                        <a:lumMod val="40000"/>
                        <a:lumOff val="60000"/>
                      </a:schemeClr>
                    </a:solidFill>
                  </a:tcPr>
                </a:tc>
                <a:tc>
                  <a:txBody>
                    <a:bodyPr/>
                    <a:lstStyle/>
                    <a:p>
                      <a:r>
                        <a:rPr lang="en-US" sz="1600" dirty="0"/>
                        <a:t>To know</a:t>
                      </a:r>
                    </a:p>
                  </a:txBody>
                  <a:tcPr marT="41565" marB="41565">
                    <a:solidFill>
                      <a:schemeClr val="accent2">
                        <a:lumMod val="40000"/>
                        <a:lumOff val="60000"/>
                      </a:schemeClr>
                    </a:solidFill>
                  </a:tcPr>
                </a:tc>
                <a:tc>
                  <a:txBody>
                    <a:bodyPr/>
                    <a:lstStyle/>
                    <a:p>
                      <a:r>
                        <a:rPr lang="en-US" sz="1600" dirty="0"/>
                        <a:t>To do</a:t>
                      </a:r>
                    </a:p>
                  </a:txBody>
                  <a:tcPr marT="41565" marB="41565">
                    <a:solidFill>
                      <a:schemeClr val="accent2">
                        <a:lumMod val="40000"/>
                        <a:lumOff val="60000"/>
                      </a:schemeClr>
                    </a:solidFill>
                  </a:tcPr>
                </a:tc>
                <a:tc>
                  <a:txBody>
                    <a:bodyPr/>
                    <a:lstStyle/>
                    <a:p>
                      <a:r>
                        <a:rPr lang="en-US" sz="1600" dirty="0"/>
                        <a:t>To be</a:t>
                      </a:r>
                    </a:p>
                  </a:txBody>
                  <a:tcPr marT="41565" marB="41565">
                    <a:solidFill>
                      <a:schemeClr val="accent2">
                        <a:lumMod val="40000"/>
                        <a:lumOff val="60000"/>
                      </a:schemeClr>
                    </a:solidFill>
                  </a:tcPr>
                </a:tc>
                <a:extLst>
                  <a:ext uri="{0D108BD9-81ED-4DB2-BD59-A6C34878D82A}">
                    <a16:rowId xmlns:a16="http://schemas.microsoft.com/office/drawing/2014/main" val="10002"/>
                  </a:ext>
                </a:extLst>
              </a:tr>
              <a:tr h="729330">
                <a:tc>
                  <a:txBody>
                    <a:bodyPr/>
                    <a:lstStyle/>
                    <a:p>
                      <a:r>
                        <a:rPr lang="en-US" sz="1600" i="1" dirty="0"/>
                        <a:t>Cognition</a:t>
                      </a:r>
                    </a:p>
                  </a:txBody>
                  <a:tcPr marT="41565" marB="41565">
                    <a:solidFill>
                      <a:schemeClr val="accent2">
                        <a:lumMod val="40000"/>
                        <a:lumOff val="60000"/>
                      </a:schemeClr>
                    </a:solidFill>
                  </a:tcPr>
                </a:tc>
                <a:tc>
                  <a:txBody>
                    <a:bodyPr/>
                    <a:lstStyle/>
                    <a:p>
                      <a:r>
                        <a:rPr lang="en-US" sz="1600" dirty="0"/>
                        <a:t>Memorization</a:t>
                      </a:r>
                    </a:p>
                  </a:txBody>
                  <a:tcPr marT="41565" marB="41565">
                    <a:solidFill>
                      <a:schemeClr val="accent2">
                        <a:lumMod val="40000"/>
                        <a:lumOff val="60000"/>
                      </a:schemeClr>
                    </a:solidFill>
                  </a:tcPr>
                </a:tc>
                <a:tc>
                  <a:txBody>
                    <a:bodyPr/>
                    <a:lstStyle/>
                    <a:p>
                      <a:r>
                        <a:rPr lang="en-US" sz="1600" dirty="0"/>
                        <a:t>Constructivism</a:t>
                      </a:r>
                    </a:p>
                    <a:p>
                      <a:r>
                        <a:rPr lang="en-US" sz="1600" dirty="0"/>
                        <a:t>Critical Consciousness</a:t>
                      </a:r>
                    </a:p>
                  </a:txBody>
                  <a:tcPr marT="41565" marB="41565">
                    <a:solidFill>
                      <a:schemeClr val="accent2">
                        <a:lumMod val="40000"/>
                        <a:lumOff val="60000"/>
                      </a:schemeClr>
                    </a:solidFill>
                  </a:tcPr>
                </a:tc>
                <a:tc>
                  <a:txBody>
                    <a:bodyPr/>
                    <a:lstStyle/>
                    <a:p>
                      <a:r>
                        <a:rPr lang="en-US" sz="1600" dirty="0"/>
                        <a:t>Self-efficacy</a:t>
                      </a:r>
                    </a:p>
                  </a:txBody>
                  <a:tcPr marT="41565" marB="41565">
                    <a:solidFill>
                      <a:schemeClr val="accent2">
                        <a:lumMod val="40000"/>
                        <a:lumOff val="60000"/>
                      </a:schemeClr>
                    </a:solidFill>
                  </a:tcPr>
                </a:tc>
                <a:extLst>
                  <a:ext uri="{0D108BD9-81ED-4DB2-BD59-A6C34878D82A}">
                    <a16:rowId xmlns:a16="http://schemas.microsoft.com/office/drawing/2014/main" val="10003"/>
                  </a:ext>
                </a:extLst>
              </a:tr>
              <a:tr h="846468">
                <a:tc>
                  <a:txBody>
                    <a:bodyPr/>
                    <a:lstStyle/>
                    <a:p>
                      <a:r>
                        <a:rPr lang="en-US" sz="1600" i="1" dirty="0"/>
                        <a:t>Concepts </a:t>
                      </a:r>
                    </a:p>
                  </a:txBody>
                  <a:tcPr marT="41565" marB="41565">
                    <a:solidFill>
                      <a:schemeClr val="accent2">
                        <a:lumMod val="40000"/>
                        <a:lumOff val="60000"/>
                      </a:schemeClr>
                    </a:solidFill>
                  </a:tcPr>
                </a:tc>
                <a:tc>
                  <a:txBody>
                    <a:bodyPr/>
                    <a:lstStyle/>
                    <a:p>
                      <a:r>
                        <a:rPr lang="en-US" sz="1600" dirty="0"/>
                        <a:t>Reproduction</a:t>
                      </a:r>
                    </a:p>
                  </a:txBody>
                  <a:tcPr marT="41565" marB="41565">
                    <a:solidFill>
                      <a:schemeClr val="accent2">
                        <a:lumMod val="40000"/>
                        <a:lumOff val="60000"/>
                      </a:schemeClr>
                    </a:solidFill>
                  </a:tcPr>
                </a:tc>
                <a:tc>
                  <a:txBody>
                    <a:bodyPr/>
                    <a:lstStyle/>
                    <a:p>
                      <a:r>
                        <a:rPr lang="en-US" sz="1600" dirty="0"/>
                        <a:t>Schema Theory</a:t>
                      </a:r>
                      <a:br>
                        <a:rPr lang="en-US" sz="1600" dirty="0"/>
                      </a:br>
                      <a:r>
                        <a:rPr lang="en-US" sz="1600" dirty="0"/>
                        <a:t>Zone of Proximal Development (ZPD)</a:t>
                      </a:r>
                    </a:p>
                  </a:txBody>
                  <a:tcPr marT="41565" marB="41565">
                    <a:solidFill>
                      <a:schemeClr val="accent2">
                        <a:lumMod val="40000"/>
                        <a:lumOff val="60000"/>
                      </a:schemeClr>
                    </a:solidFill>
                  </a:tcPr>
                </a:tc>
                <a:tc>
                  <a:txBody>
                    <a:bodyPr/>
                    <a:lstStyle/>
                    <a:p>
                      <a:r>
                        <a:rPr lang="en-US" sz="1600" dirty="0"/>
                        <a:t>Counseling/Mentoring</a:t>
                      </a:r>
                    </a:p>
                    <a:p>
                      <a:r>
                        <a:rPr lang="en-US" sz="1600" dirty="0"/>
                        <a:t>Autonomous Learning</a:t>
                      </a:r>
                    </a:p>
                  </a:txBody>
                  <a:tcPr marT="41565" marB="41565">
                    <a:solidFill>
                      <a:schemeClr val="accent2">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8911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98032"/>
            <a:ext cx="7467600" cy="710005"/>
          </a:xfrm>
        </p:spPr>
        <p:txBody>
          <a:bodyPr/>
          <a:lstStyle/>
          <a:p>
            <a:r>
              <a:rPr lang="en-US" dirty="0"/>
              <a:t>Transforming…</a:t>
            </a:r>
          </a:p>
        </p:txBody>
      </p:sp>
      <p:sp>
        <p:nvSpPr>
          <p:cNvPr id="5" name="Slide Number Placeholder 4"/>
          <p:cNvSpPr>
            <a:spLocks noGrp="1"/>
          </p:cNvSpPr>
          <p:nvPr>
            <p:ph type="sldNum" sz="quarter" idx="12"/>
          </p:nvPr>
        </p:nvSpPr>
        <p:spPr/>
        <p:txBody>
          <a:bodyPr/>
          <a:lstStyle/>
          <a:p>
            <a:pPr>
              <a:defRPr/>
            </a:pPr>
            <a:fld id="{BFA4DE85-D5EF-451D-B1F8-16D6591BF223}" type="slidenum">
              <a:rPr lang="en-US" altLang="en-US" smtClean="0"/>
              <a:pPr>
                <a:defRPr/>
              </a:pPr>
              <a:t>13</a:t>
            </a:fld>
            <a:endParaRPr lang="en-US" altLang="en-US" dirty="0"/>
          </a:p>
        </p:txBody>
      </p:sp>
      <p:graphicFrame>
        <p:nvGraphicFramePr>
          <p:cNvPr id="6" name="Table Placeholder 3"/>
          <p:cNvGraphicFramePr>
            <a:graphicFrameLocks/>
          </p:cNvGraphicFramePr>
          <p:nvPr>
            <p:extLst>
              <p:ext uri="{D42A27DB-BD31-4B8C-83A1-F6EECF244321}">
                <p14:modId xmlns:p14="http://schemas.microsoft.com/office/powerpoint/2010/main" val="1413745938"/>
              </p:ext>
            </p:extLst>
          </p:nvPr>
        </p:nvGraphicFramePr>
        <p:xfrm>
          <a:off x="76200" y="1709285"/>
          <a:ext cx="8950361" cy="5072515"/>
        </p:xfrm>
        <a:graphic>
          <a:graphicData uri="http://schemas.openxmlformats.org/drawingml/2006/table">
            <a:tbl>
              <a:tblPr firstRow="1" bandRow="1">
                <a:tableStyleId>{5C22544A-7EE6-4342-B048-85BDC9FD1C3A}</a:tableStyleId>
              </a:tblPr>
              <a:tblGrid>
                <a:gridCol w="665181">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gridCol w="2874980">
                  <a:extLst>
                    <a:ext uri="{9D8B030D-6E8A-4147-A177-3AD203B41FA5}">
                      <a16:colId xmlns:a16="http://schemas.microsoft.com/office/drawing/2014/main" val="20003"/>
                    </a:ext>
                  </a:extLst>
                </a:gridCol>
              </a:tblGrid>
              <a:tr h="409069">
                <a:tc>
                  <a:txBody>
                    <a:bodyPr/>
                    <a:lstStyle/>
                    <a:p>
                      <a:endParaRPr lang="en-US" sz="1800" dirty="0"/>
                    </a:p>
                  </a:txBody>
                  <a:tcPr marT="45721" marB="45721">
                    <a:solidFill>
                      <a:schemeClr val="accent3">
                        <a:lumMod val="75000"/>
                      </a:schemeClr>
                    </a:solidFill>
                  </a:tcPr>
                </a:tc>
                <a:tc>
                  <a:txBody>
                    <a:bodyPr/>
                    <a:lstStyle/>
                    <a:p>
                      <a:pPr algn="ctr"/>
                      <a:r>
                        <a:rPr lang="en-US" sz="2000" dirty="0">
                          <a:solidFill>
                            <a:schemeClr val="bg1"/>
                          </a:solidFill>
                        </a:rPr>
                        <a:t>Methods</a:t>
                      </a:r>
                    </a:p>
                  </a:txBody>
                  <a:tcPr marT="45721" marB="45721">
                    <a:solidFill>
                      <a:srgbClr val="002060"/>
                    </a:solidFill>
                  </a:tcPr>
                </a:tc>
                <a:tc>
                  <a:txBody>
                    <a:bodyPr/>
                    <a:lstStyle/>
                    <a:p>
                      <a:pPr algn="ctr"/>
                      <a:r>
                        <a:rPr lang="en-US" sz="2000" dirty="0"/>
                        <a:t>Students</a:t>
                      </a:r>
                    </a:p>
                  </a:txBody>
                  <a:tcPr marT="45721" marB="45721">
                    <a:solidFill>
                      <a:schemeClr val="accent2">
                        <a:lumMod val="75000"/>
                      </a:schemeClr>
                    </a:solidFill>
                  </a:tcPr>
                </a:tc>
                <a:tc>
                  <a:txBody>
                    <a:bodyPr/>
                    <a:lstStyle/>
                    <a:p>
                      <a:pPr algn="ctr"/>
                      <a:r>
                        <a:rPr lang="en-US" sz="2000" dirty="0"/>
                        <a:t>Curricula</a:t>
                      </a:r>
                    </a:p>
                  </a:txBody>
                  <a:tcPr marT="45721" marB="45721">
                    <a:solidFill>
                      <a:schemeClr val="accent5">
                        <a:lumMod val="50000"/>
                      </a:schemeClr>
                    </a:solidFill>
                  </a:tcPr>
                </a:tc>
                <a:extLst>
                  <a:ext uri="{0D108BD9-81ED-4DB2-BD59-A6C34878D82A}">
                    <a16:rowId xmlns:a16="http://schemas.microsoft.com/office/drawing/2014/main" val="10000"/>
                  </a:ext>
                </a:extLst>
              </a:tr>
              <a:tr h="962531">
                <a:tc>
                  <a:txBody>
                    <a:bodyPr/>
                    <a:lstStyle/>
                    <a:p>
                      <a:r>
                        <a:rPr lang="en-US" sz="1800" i="1" dirty="0"/>
                        <a:t>From</a:t>
                      </a:r>
                    </a:p>
                  </a:txBody>
                  <a:tcPr marT="45721" marB="45721">
                    <a:solidFill>
                      <a:schemeClr val="accent3">
                        <a:lumMod val="40000"/>
                        <a:lumOff val="60000"/>
                      </a:schemeClr>
                    </a:solidFill>
                  </a:tcPr>
                </a:tc>
                <a:tc>
                  <a:txBody>
                    <a:bodyPr/>
                    <a:lstStyle/>
                    <a:p>
                      <a:r>
                        <a:rPr lang="en-US" sz="1800" dirty="0" err="1">
                          <a:solidFill>
                            <a:schemeClr val="bg1"/>
                          </a:solidFill>
                        </a:rPr>
                        <a:t>Transactive</a:t>
                      </a:r>
                      <a:r>
                        <a:rPr lang="en-US" sz="1800" dirty="0">
                          <a:solidFill>
                            <a:schemeClr val="bg1"/>
                          </a:solidFill>
                        </a:rPr>
                        <a:t> modes (e.g., communicative approaches)</a:t>
                      </a:r>
                    </a:p>
                    <a:p>
                      <a:r>
                        <a:rPr lang="en-US" sz="1800" dirty="0">
                          <a:solidFill>
                            <a:schemeClr val="bg1"/>
                          </a:solidFill>
                        </a:rPr>
                        <a:t>Memory intensive</a:t>
                      </a:r>
                    </a:p>
                    <a:p>
                      <a:r>
                        <a:rPr lang="en-US" sz="1800" dirty="0">
                          <a:solidFill>
                            <a:schemeClr val="bg1"/>
                          </a:solidFill>
                        </a:rPr>
                        <a:t>Summative testing</a:t>
                      </a:r>
                    </a:p>
                    <a:p>
                      <a:r>
                        <a:rPr lang="en-US" sz="1800" dirty="0">
                          <a:solidFill>
                            <a:schemeClr val="bg1"/>
                          </a:solidFill>
                        </a:rPr>
                        <a:t>Appropriate products </a:t>
                      </a:r>
                    </a:p>
                  </a:txBody>
                  <a:tcPr marT="45721" marB="45721">
                    <a:solidFill>
                      <a:srgbClr val="002060"/>
                    </a:solidFill>
                  </a:tcPr>
                </a:tc>
                <a:tc>
                  <a:txBody>
                    <a:bodyPr/>
                    <a:lstStyle/>
                    <a:p>
                      <a:r>
                        <a:rPr lang="en-US" sz="1800" dirty="0">
                          <a:solidFill>
                            <a:schemeClr val="bg1"/>
                          </a:solidFill>
                        </a:rPr>
                        <a:t>Textbook oriented</a:t>
                      </a:r>
                    </a:p>
                    <a:p>
                      <a:r>
                        <a:rPr lang="en-US" sz="1800" dirty="0">
                          <a:solidFill>
                            <a:schemeClr val="bg1"/>
                          </a:solidFill>
                        </a:rPr>
                        <a:t>Teacher dependent</a:t>
                      </a:r>
                    </a:p>
                    <a:p>
                      <a:r>
                        <a:rPr lang="en-US" sz="1800" dirty="0">
                          <a:solidFill>
                            <a:schemeClr val="bg1"/>
                          </a:solidFill>
                        </a:rPr>
                        <a:t>Recipient &amp; actor</a:t>
                      </a:r>
                    </a:p>
                    <a:p>
                      <a:r>
                        <a:rPr lang="en-US" sz="1800" dirty="0">
                          <a:solidFill>
                            <a:schemeClr val="bg1"/>
                          </a:solidFill>
                        </a:rPr>
                        <a:t>Learning ”to do”</a:t>
                      </a:r>
                    </a:p>
                    <a:p>
                      <a:r>
                        <a:rPr lang="en-US" sz="1800" dirty="0">
                          <a:solidFill>
                            <a:schemeClr val="bg1"/>
                          </a:solidFill>
                        </a:rPr>
                        <a:t>Culturally “schizophrenic”</a:t>
                      </a:r>
                    </a:p>
                  </a:txBody>
                  <a:tcPr marT="45721" marB="45721">
                    <a:solidFill>
                      <a:schemeClr val="accent2">
                        <a:lumMod val="75000"/>
                      </a:schemeClr>
                    </a:solidFill>
                  </a:tcPr>
                </a:tc>
                <a:tc>
                  <a:txBody>
                    <a:bodyPr/>
                    <a:lstStyle/>
                    <a:p>
                      <a:r>
                        <a:rPr lang="en-US" sz="1800" dirty="0">
                          <a:solidFill>
                            <a:schemeClr val="bg1"/>
                          </a:solidFill>
                        </a:rPr>
                        <a:t>Task-based</a:t>
                      </a:r>
                    </a:p>
                    <a:p>
                      <a:r>
                        <a:rPr lang="en-US" sz="1800" dirty="0">
                          <a:solidFill>
                            <a:schemeClr val="bg1"/>
                          </a:solidFill>
                        </a:rPr>
                        <a:t>Content-based</a:t>
                      </a:r>
                    </a:p>
                    <a:p>
                      <a:r>
                        <a:rPr lang="en-US" sz="1800" dirty="0">
                          <a:solidFill>
                            <a:schemeClr val="bg1"/>
                          </a:solidFill>
                        </a:rPr>
                        <a:t>Textbook-based</a:t>
                      </a:r>
                    </a:p>
                    <a:p>
                      <a:r>
                        <a:rPr lang="en-US" sz="1800" dirty="0">
                          <a:solidFill>
                            <a:schemeClr val="bg1"/>
                          </a:solidFill>
                        </a:rPr>
                        <a:t>Uniform/standardized</a:t>
                      </a:r>
                    </a:p>
                    <a:p>
                      <a:r>
                        <a:rPr lang="en-US" sz="1800" dirty="0">
                          <a:solidFill>
                            <a:schemeClr val="bg1"/>
                          </a:solidFill>
                        </a:rPr>
                        <a:t>Objective-guided</a:t>
                      </a:r>
                    </a:p>
                  </a:txBody>
                  <a:tcPr marT="45721" marB="45721">
                    <a:solidFill>
                      <a:schemeClr val="accent5">
                        <a:lumMod val="50000"/>
                      </a:schemeClr>
                    </a:solidFill>
                  </a:tcPr>
                </a:tc>
                <a:extLst>
                  <a:ext uri="{0D108BD9-81ED-4DB2-BD59-A6C34878D82A}">
                    <a16:rowId xmlns:a16="http://schemas.microsoft.com/office/drawing/2014/main" val="10001"/>
                  </a:ext>
                </a:extLst>
              </a:tr>
              <a:tr h="944003">
                <a:tc>
                  <a:txBody>
                    <a:bodyPr/>
                    <a:lstStyle/>
                    <a:p>
                      <a:r>
                        <a:rPr lang="en-US" sz="1800" i="1" dirty="0"/>
                        <a:t>To</a:t>
                      </a:r>
                    </a:p>
                  </a:txBody>
                  <a:tcPr marT="45721" marB="45721">
                    <a:solidFill>
                      <a:schemeClr val="accent3">
                        <a:lumMod val="40000"/>
                        <a:lumOff val="60000"/>
                      </a:schemeClr>
                    </a:solidFill>
                  </a:tcPr>
                </a:tc>
                <a:tc>
                  <a:txBody>
                    <a:bodyPr/>
                    <a:lstStyle/>
                    <a:p>
                      <a:r>
                        <a:rPr lang="en-US" sz="1800" dirty="0">
                          <a:solidFill>
                            <a:schemeClr val="bg1"/>
                          </a:solidFill>
                        </a:rPr>
                        <a:t>Transformative modes</a:t>
                      </a:r>
                    </a:p>
                    <a:p>
                      <a:r>
                        <a:rPr lang="en-US" sz="1800" dirty="0">
                          <a:solidFill>
                            <a:schemeClr val="bg1"/>
                          </a:solidFill>
                        </a:rPr>
                        <a:t>Contextually extensive</a:t>
                      </a:r>
                    </a:p>
                    <a:p>
                      <a:r>
                        <a:rPr lang="en-US" sz="1800" dirty="0">
                          <a:solidFill>
                            <a:schemeClr val="bg1"/>
                          </a:solidFill>
                        </a:rPr>
                        <a:t>Formative testing</a:t>
                      </a:r>
                    </a:p>
                    <a:p>
                      <a:r>
                        <a:rPr lang="en-US" sz="1800" dirty="0">
                          <a:solidFill>
                            <a:schemeClr val="bg1"/>
                          </a:solidFill>
                        </a:rPr>
                        <a:t>Achieving objectives</a:t>
                      </a:r>
                    </a:p>
                  </a:txBody>
                  <a:tcPr marT="45721" marB="45721">
                    <a:solidFill>
                      <a:srgbClr val="002060"/>
                    </a:solidFill>
                  </a:tcPr>
                </a:tc>
                <a:tc>
                  <a:txBody>
                    <a:bodyPr/>
                    <a:lstStyle/>
                    <a:p>
                      <a:r>
                        <a:rPr lang="en-US" sz="1800" dirty="0">
                          <a:solidFill>
                            <a:schemeClr val="bg1"/>
                          </a:solidFill>
                        </a:rPr>
                        <a:t>Tasks &amp; projects</a:t>
                      </a:r>
                    </a:p>
                    <a:p>
                      <a:r>
                        <a:rPr lang="en-US" sz="1800" dirty="0">
                          <a:solidFill>
                            <a:schemeClr val="bg1"/>
                          </a:solidFill>
                        </a:rPr>
                        <a:t>Learning “to become” </a:t>
                      </a:r>
                    </a:p>
                    <a:p>
                      <a:r>
                        <a:rPr lang="en-US" sz="1800" dirty="0">
                          <a:solidFill>
                            <a:schemeClr val="bg1"/>
                          </a:solidFill>
                        </a:rPr>
                        <a:t>Culturally “eccentric”</a:t>
                      </a:r>
                    </a:p>
                  </a:txBody>
                  <a:tcPr marT="45721" marB="45721">
                    <a:solidFill>
                      <a:schemeClr val="accent2">
                        <a:lumMod val="75000"/>
                      </a:schemeClr>
                    </a:solidFill>
                  </a:tcPr>
                </a:tc>
                <a:tc>
                  <a:txBody>
                    <a:bodyPr/>
                    <a:lstStyle/>
                    <a:p>
                      <a:r>
                        <a:rPr lang="en-US" sz="1800" dirty="0">
                          <a:solidFill>
                            <a:schemeClr val="bg1"/>
                          </a:solidFill>
                        </a:rPr>
                        <a:t>Self-directed study/interest</a:t>
                      </a:r>
                    </a:p>
                    <a:p>
                      <a:r>
                        <a:rPr lang="en-US" sz="1800" dirty="0">
                          <a:solidFill>
                            <a:schemeClr val="bg1"/>
                          </a:solidFill>
                        </a:rPr>
                        <a:t>Learning contracts</a:t>
                      </a:r>
                    </a:p>
                    <a:p>
                      <a:r>
                        <a:rPr lang="en-US" sz="1800" dirty="0">
                          <a:solidFill>
                            <a:schemeClr val="bg1"/>
                          </a:solidFill>
                        </a:rPr>
                        <a:t>Super-authentic materials</a:t>
                      </a:r>
                    </a:p>
                    <a:p>
                      <a:r>
                        <a:rPr lang="en-US" sz="1800" dirty="0">
                          <a:solidFill>
                            <a:schemeClr val="bg1"/>
                          </a:solidFill>
                        </a:rPr>
                        <a:t>Objective dependent</a:t>
                      </a:r>
                    </a:p>
                  </a:txBody>
                  <a:tcPr marT="45721" marB="45721">
                    <a:solidFill>
                      <a:schemeClr val="accent5">
                        <a:lumMod val="50000"/>
                      </a:schemeClr>
                    </a:solidFill>
                  </a:tcPr>
                </a:tc>
                <a:extLst>
                  <a:ext uri="{0D108BD9-81ED-4DB2-BD59-A6C34878D82A}">
                    <a16:rowId xmlns:a16="http://schemas.microsoft.com/office/drawing/2014/main" val="10002"/>
                  </a:ext>
                </a:extLst>
              </a:tr>
              <a:tr h="1458325">
                <a:tc>
                  <a:txBody>
                    <a:bodyPr/>
                    <a:lstStyle/>
                    <a:p>
                      <a:r>
                        <a:rPr lang="en-US" sz="1800" i="1" dirty="0"/>
                        <a:t>How</a:t>
                      </a:r>
                    </a:p>
                  </a:txBody>
                  <a:tcPr marT="45721" marB="45721">
                    <a:solidFill>
                      <a:schemeClr val="accent3">
                        <a:lumMod val="40000"/>
                        <a:lumOff val="60000"/>
                      </a:schemeClr>
                    </a:solidFill>
                  </a:tcPr>
                </a:tc>
                <a:tc>
                  <a:txBody>
                    <a:bodyPr/>
                    <a:lstStyle/>
                    <a:p>
                      <a:r>
                        <a:rPr lang="en-US" sz="1800" dirty="0">
                          <a:solidFill>
                            <a:schemeClr val="bg1"/>
                          </a:solidFill>
                        </a:rPr>
                        <a:t>Learner-centered</a:t>
                      </a:r>
                    </a:p>
                    <a:p>
                      <a:r>
                        <a:rPr lang="en-US" sz="1800" dirty="0">
                          <a:solidFill>
                            <a:schemeClr val="bg1"/>
                          </a:solidFill>
                        </a:rPr>
                        <a:t>Diagnostically oriented</a:t>
                      </a:r>
                    </a:p>
                    <a:p>
                      <a:r>
                        <a:rPr lang="en-US" sz="1800" dirty="0">
                          <a:solidFill>
                            <a:schemeClr val="bg1"/>
                          </a:solidFill>
                        </a:rPr>
                        <a:t>Student-directed</a:t>
                      </a:r>
                    </a:p>
                    <a:p>
                      <a:r>
                        <a:rPr lang="en-US" sz="1800" dirty="0">
                          <a:solidFill>
                            <a:schemeClr val="bg1"/>
                          </a:solidFill>
                        </a:rPr>
                        <a:t>Learner-led</a:t>
                      </a:r>
                    </a:p>
                    <a:p>
                      <a:r>
                        <a:rPr lang="en-US" sz="1800" dirty="0" err="1">
                          <a:solidFill>
                            <a:schemeClr val="bg1"/>
                          </a:solidFill>
                        </a:rPr>
                        <a:t>Prochievement</a:t>
                      </a:r>
                      <a:r>
                        <a:rPr lang="en-US" sz="1800" dirty="0">
                          <a:solidFill>
                            <a:schemeClr val="bg1"/>
                          </a:solidFill>
                        </a:rPr>
                        <a:t> tests</a:t>
                      </a:r>
                    </a:p>
                    <a:p>
                      <a:r>
                        <a:rPr lang="en-US" sz="1800" dirty="0">
                          <a:solidFill>
                            <a:schemeClr val="bg1"/>
                          </a:solidFill>
                        </a:rPr>
                        <a:t>Teacher advisor/mentor</a:t>
                      </a:r>
                    </a:p>
                  </a:txBody>
                  <a:tcPr marT="45721" marB="45721">
                    <a:solidFill>
                      <a:srgbClr val="002060"/>
                    </a:solidFill>
                  </a:tcPr>
                </a:tc>
                <a:tc>
                  <a:txBody>
                    <a:bodyPr/>
                    <a:lstStyle/>
                    <a:p>
                      <a:r>
                        <a:rPr lang="en-US" sz="1800" dirty="0">
                          <a:solidFill>
                            <a:schemeClr val="bg1"/>
                          </a:solidFill>
                        </a:rPr>
                        <a:t>Self-directed study</a:t>
                      </a:r>
                    </a:p>
                    <a:p>
                      <a:r>
                        <a:rPr lang="en-US" sz="1800" dirty="0">
                          <a:solidFill>
                            <a:schemeClr val="bg1"/>
                          </a:solidFill>
                        </a:rPr>
                        <a:t>Learning contracts</a:t>
                      </a:r>
                    </a:p>
                    <a:p>
                      <a:r>
                        <a:rPr lang="en-US" sz="1800" dirty="0">
                          <a:solidFill>
                            <a:schemeClr val="bg1"/>
                          </a:solidFill>
                        </a:rPr>
                        <a:t>Research  &amp; experience</a:t>
                      </a:r>
                    </a:p>
                    <a:p>
                      <a:r>
                        <a:rPr lang="en-US" sz="1800" dirty="0">
                          <a:solidFill>
                            <a:schemeClr val="bg1"/>
                          </a:solidFill>
                        </a:rPr>
                        <a:t>Autonomy </a:t>
                      </a:r>
                    </a:p>
                    <a:p>
                      <a:r>
                        <a:rPr lang="en-US" sz="1800" dirty="0">
                          <a:solidFill>
                            <a:schemeClr val="bg1"/>
                          </a:solidFill>
                        </a:rPr>
                        <a:t>Self-knowledge</a:t>
                      </a:r>
                    </a:p>
                    <a:p>
                      <a:r>
                        <a:rPr lang="en-US" sz="1800" dirty="0">
                          <a:solidFill>
                            <a:schemeClr val="bg1"/>
                          </a:solidFill>
                        </a:rPr>
                        <a:t>Learning strategies</a:t>
                      </a:r>
                    </a:p>
                  </a:txBody>
                  <a:tcPr marT="45721" marB="45721">
                    <a:solidFill>
                      <a:schemeClr val="accent2">
                        <a:lumMod val="75000"/>
                      </a:schemeClr>
                    </a:solidFill>
                  </a:tcPr>
                </a:tc>
                <a:tc>
                  <a:txBody>
                    <a:bodyPr/>
                    <a:lstStyle/>
                    <a:p>
                      <a:r>
                        <a:rPr lang="en-US" sz="1800" dirty="0">
                          <a:solidFill>
                            <a:schemeClr val="bg1"/>
                          </a:solidFill>
                        </a:rPr>
                        <a:t>Adaptive syllabi/negotiated</a:t>
                      </a:r>
                    </a:p>
                    <a:p>
                      <a:r>
                        <a:rPr lang="en-US" sz="1800" dirty="0">
                          <a:solidFill>
                            <a:schemeClr val="bg1"/>
                          </a:solidFill>
                        </a:rPr>
                        <a:t>Open architecture</a:t>
                      </a:r>
                    </a:p>
                    <a:p>
                      <a:r>
                        <a:rPr lang="en-US" sz="1800" dirty="0">
                          <a:solidFill>
                            <a:schemeClr val="bg1"/>
                          </a:solidFill>
                        </a:rPr>
                        <a:t>Self-directed design</a:t>
                      </a:r>
                    </a:p>
                    <a:p>
                      <a:r>
                        <a:rPr lang="en-US" sz="1800" dirty="0">
                          <a:solidFill>
                            <a:schemeClr val="bg1"/>
                          </a:solidFill>
                        </a:rPr>
                        <a:t>Selection of materials: teacher &amp; objective guided</a:t>
                      </a:r>
                    </a:p>
                    <a:p>
                      <a:r>
                        <a:rPr lang="en-US" sz="1800" dirty="0">
                          <a:solidFill>
                            <a:schemeClr val="bg1"/>
                          </a:solidFill>
                        </a:rPr>
                        <a:t>Technology-enhanced</a:t>
                      </a:r>
                    </a:p>
                  </a:txBody>
                  <a:tcPr marT="45721" marB="45721">
                    <a:solidFill>
                      <a:schemeClr val="accent5">
                        <a:lumMod val="5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63302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Action of Transformation</a:t>
            </a:r>
          </a:p>
        </p:txBody>
      </p:sp>
      <p:sp>
        <p:nvSpPr>
          <p:cNvPr id="3" name="Content Placeholder 2"/>
          <p:cNvSpPr>
            <a:spLocks noGrp="1"/>
          </p:cNvSpPr>
          <p:nvPr>
            <p:ph idx="1"/>
          </p:nvPr>
        </p:nvSpPr>
        <p:spPr>
          <a:xfrm>
            <a:off x="128954" y="1691850"/>
            <a:ext cx="8839200" cy="5166150"/>
          </a:xfrm>
        </p:spPr>
        <p:txBody>
          <a:bodyPr/>
          <a:lstStyle/>
          <a:p>
            <a:pPr marL="0" indent="0" algn="ctr">
              <a:buNone/>
            </a:pPr>
            <a:r>
              <a:rPr lang="en-US" sz="2800" b="1" dirty="0">
                <a:solidFill>
                  <a:srgbClr val="FF0000"/>
                </a:solidFill>
              </a:rPr>
              <a:t>To become</a:t>
            </a:r>
          </a:p>
          <a:p>
            <a:pPr lvl="1" algn="ctr"/>
            <a:r>
              <a:rPr lang="en-US" sz="2500" b="1" dirty="0">
                <a:solidFill>
                  <a:srgbClr val="FF0000"/>
                </a:solidFill>
              </a:rPr>
              <a:t>a fluent language user</a:t>
            </a:r>
          </a:p>
          <a:p>
            <a:pPr lvl="1" algn="ctr"/>
            <a:r>
              <a:rPr lang="en-US" sz="2500" b="1" dirty="0">
                <a:solidFill>
                  <a:srgbClr val="FF0000"/>
                </a:solidFill>
              </a:rPr>
              <a:t>a bicultural individual</a:t>
            </a:r>
          </a:p>
          <a:p>
            <a:r>
              <a:rPr lang="en-US" sz="2800" dirty="0"/>
              <a:t>Student</a:t>
            </a:r>
          </a:p>
          <a:p>
            <a:pPr lvl="1"/>
            <a:r>
              <a:rPr lang="en-US" sz="2400" dirty="0"/>
              <a:t>Let go of preconceived ideas of L2 learning &amp; teaching</a:t>
            </a:r>
          </a:p>
          <a:p>
            <a:pPr lvl="1"/>
            <a:r>
              <a:rPr lang="en-US" sz="2400" dirty="0"/>
              <a:t>Take risk &amp; responsibility; release dependency</a:t>
            </a:r>
          </a:p>
          <a:p>
            <a:pPr lvl="1"/>
            <a:r>
              <a:rPr lang="en-US" sz="2400" dirty="0"/>
              <a:t>Acquire metacognitive strategies</a:t>
            </a:r>
          </a:p>
          <a:p>
            <a:r>
              <a:rPr lang="en-US" sz="2800" dirty="0"/>
              <a:t>Instructor</a:t>
            </a:r>
          </a:p>
          <a:p>
            <a:pPr lvl="1"/>
            <a:r>
              <a:rPr lang="en-US" sz="2400" dirty="0"/>
              <a:t>Learn to lead from behind (listen, analyze, suggest, prompt </a:t>
            </a:r>
          </a:p>
          <a:p>
            <a:pPr lvl="1"/>
            <a:r>
              <a:rPr lang="en-US" sz="2400" dirty="0"/>
              <a:t>Reframe, empathize, be congruent, be positive (non-judging)</a:t>
            </a:r>
          </a:p>
          <a:p>
            <a:pPr lvl="1"/>
            <a:r>
              <a:rPr lang="en-US" sz="2400" dirty="0"/>
              <a:t>Allow student to take charge and to learn</a:t>
            </a:r>
            <a:endParaRPr lang="en-US" sz="2800" dirty="0"/>
          </a:p>
          <a:p>
            <a:pPr marL="0" indent="0">
              <a:buNone/>
            </a:pPr>
            <a:endParaRPr lang="en-US" sz="2800" dirty="0"/>
          </a:p>
          <a:p>
            <a:pPr marL="0" indent="0">
              <a:buNone/>
            </a:pPr>
            <a:endParaRPr lang="en-US" sz="2800" dirty="0"/>
          </a:p>
        </p:txBody>
      </p:sp>
      <p:sp>
        <p:nvSpPr>
          <p:cNvPr id="5" name="Slide Number Placeholder 4"/>
          <p:cNvSpPr>
            <a:spLocks noGrp="1"/>
          </p:cNvSpPr>
          <p:nvPr>
            <p:ph type="sldNum" sz="quarter" idx="12"/>
          </p:nvPr>
        </p:nvSpPr>
        <p:spPr/>
        <p:txBody>
          <a:bodyPr/>
          <a:lstStyle/>
          <a:p>
            <a:pPr>
              <a:defRPr/>
            </a:pPr>
            <a:fld id="{BFA4DE85-D5EF-451D-B1F8-16D6591BF223}" type="slidenum">
              <a:rPr lang="en-US" altLang="en-US" smtClean="0"/>
              <a:pPr>
                <a:defRPr/>
              </a:pPr>
              <a:t>14</a:t>
            </a:fld>
            <a:endParaRPr lang="en-US" altLang="en-US" dirty="0"/>
          </a:p>
        </p:txBody>
      </p:sp>
    </p:spTree>
    <p:extLst>
      <p:ext uri="{BB962C8B-B14F-4D97-AF65-F5344CB8AC3E}">
        <p14:creationId xmlns:p14="http://schemas.microsoft.com/office/powerpoint/2010/main" val="2668017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n-lt"/>
              </a:rPr>
              <a:t>Advanced Language Academy (ALA)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25042165"/>
              </p:ext>
            </p:extLst>
          </p:nvPr>
        </p:nvGraphicFramePr>
        <p:xfrm>
          <a:off x="152400" y="1752600"/>
          <a:ext cx="8915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55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 for Faculty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18877777"/>
              </p:ext>
            </p:extLst>
          </p:nvPr>
        </p:nvGraphicFramePr>
        <p:xfrm>
          <a:off x="228600" y="1752600"/>
          <a:ext cx="8686800" cy="5029200"/>
        </p:xfrm>
        <a:graphic>
          <a:graphicData uri="http://schemas.openxmlformats.org/drawingml/2006/table">
            <a:tbl>
              <a:tblPr firstRow="1" bandRow="1">
                <a:tableStyleId>{073A0DAA-6AF3-43AB-8588-CEC1D06C72B9}</a:tableStyleId>
              </a:tblPr>
              <a:tblGrid>
                <a:gridCol w="1849966">
                  <a:extLst>
                    <a:ext uri="{9D8B030D-6E8A-4147-A177-3AD203B41FA5}">
                      <a16:colId xmlns:a16="http://schemas.microsoft.com/office/drawing/2014/main" val="2175596008"/>
                    </a:ext>
                  </a:extLst>
                </a:gridCol>
                <a:gridCol w="6836834">
                  <a:extLst>
                    <a:ext uri="{9D8B030D-6E8A-4147-A177-3AD203B41FA5}">
                      <a16:colId xmlns:a16="http://schemas.microsoft.com/office/drawing/2014/main" val="3662496110"/>
                    </a:ext>
                  </a:extLst>
                </a:gridCol>
              </a:tblGrid>
              <a:tr h="2169459">
                <a:tc>
                  <a:txBody>
                    <a:bodyPr/>
                    <a:lstStyle/>
                    <a:p>
                      <a:r>
                        <a:rPr lang="en-US" u="sng" dirty="0"/>
                        <a:t>Phase 1</a:t>
                      </a:r>
                      <a:r>
                        <a:rPr lang="en-US" dirty="0"/>
                        <a:t> </a:t>
                      </a:r>
                    </a:p>
                    <a:p>
                      <a:r>
                        <a:rPr lang="en-US" dirty="0"/>
                        <a:t>Online</a:t>
                      </a:r>
                    </a:p>
                    <a:p>
                      <a:r>
                        <a:rPr lang="en-US" dirty="0"/>
                        <a:t>6 hours</a:t>
                      </a:r>
                    </a:p>
                  </a:txBody>
                  <a:tcPr/>
                </a:tc>
                <a:tc>
                  <a:txBody>
                    <a:bodyPr/>
                    <a:lstStyle/>
                    <a:p>
                      <a:r>
                        <a:rPr lang="en-US" dirty="0"/>
                        <a:t>Transformative Pedagogy (educational philosophy), Open Architecture, “Everything Hidden Is Revealed,” Differentiated Instruction, Diagnostic Teaching (Principles &amp; Assessment Tools), Content-Based Instruction, Project-Based Instruction, Scenario-Based Instruction, Principles and Components of Strategy-Based Instruction, Learning Strategies at Lower/Higher Levels of Proficiency, Learner Autonomy, Learning Contracts, Self-Assessment</a:t>
                      </a:r>
                    </a:p>
                  </a:txBody>
                  <a:tcPr/>
                </a:tc>
                <a:extLst>
                  <a:ext uri="{0D108BD9-81ED-4DB2-BD59-A6C34878D82A}">
                    <a16:rowId xmlns:a16="http://schemas.microsoft.com/office/drawing/2014/main" val="4277703229"/>
                  </a:ext>
                </a:extLst>
              </a:tr>
              <a:tr h="1577788">
                <a:tc>
                  <a:txBody>
                    <a:bodyPr/>
                    <a:lstStyle/>
                    <a:p>
                      <a:r>
                        <a:rPr lang="en-US" b="1" u="sng" dirty="0"/>
                        <a:t>Phase 2 </a:t>
                      </a:r>
                    </a:p>
                    <a:p>
                      <a:r>
                        <a:rPr lang="en-US" b="1" dirty="0"/>
                        <a:t>In-person (F2F)</a:t>
                      </a:r>
                    </a:p>
                    <a:p>
                      <a:r>
                        <a:rPr lang="en-US" b="1" dirty="0"/>
                        <a:t>24 hours</a:t>
                      </a:r>
                    </a:p>
                  </a:txBody>
                  <a:tcPr/>
                </a:tc>
                <a:tc>
                  <a:txBody>
                    <a:bodyPr/>
                    <a:lstStyle/>
                    <a:p>
                      <a:r>
                        <a:rPr lang="en-US" b="1" dirty="0"/>
                        <a:t>Post-method era (paradigm shift), Teaching for 2+, Learner Development for 2+, Diagnostic Teaching, Differentiated Instruction, Project-Based Instruction, Strategy-Based Instruction, Content-Based Instruction, Scenario-Based Instruction, Learner Autonomy, The Teacher as Leader</a:t>
                      </a:r>
                    </a:p>
                  </a:txBody>
                  <a:tcPr/>
                </a:tc>
                <a:extLst>
                  <a:ext uri="{0D108BD9-81ED-4DB2-BD59-A6C34878D82A}">
                    <a16:rowId xmlns:a16="http://schemas.microsoft.com/office/drawing/2014/main" val="370994842"/>
                  </a:ext>
                </a:extLst>
              </a:tr>
              <a:tr h="1281953">
                <a:tc>
                  <a:txBody>
                    <a:bodyPr/>
                    <a:lstStyle/>
                    <a:p>
                      <a:r>
                        <a:rPr lang="en-US" b="1" dirty="0"/>
                        <a:t>Post-ALA</a:t>
                      </a:r>
                    </a:p>
                  </a:txBody>
                  <a:tcPr/>
                </a:tc>
                <a:tc>
                  <a:txBody>
                    <a:bodyPr/>
                    <a:lstStyle/>
                    <a:p>
                      <a:r>
                        <a:rPr lang="en-US" b="1" dirty="0"/>
                        <a:t>Varies by school; mentoring by chair and team leader; quality assurance by Faculty Development Division, teacher swaps; rewarding transformative teaching )Provost Showcase), dozens of specific topic workshops available &amp; able to be developed/adapted </a:t>
                      </a:r>
                    </a:p>
                  </a:txBody>
                  <a:tcPr/>
                </a:tc>
                <a:extLst>
                  <a:ext uri="{0D108BD9-81ED-4DB2-BD59-A6C34878D82A}">
                    <a16:rowId xmlns:a16="http://schemas.microsoft.com/office/drawing/2014/main" val="2179837643"/>
                  </a:ext>
                </a:extLst>
              </a:tr>
            </a:tbl>
          </a:graphicData>
        </a:graphic>
      </p:graphicFrame>
    </p:spTree>
    <p:extLst>
      <p:ext uri="{BB962C8B-B14F-4D97-AF65-F5344CB8AC3E}">
        <p14:creationId xmlns:p14="http://schemas.microsoft.com/office/powerpoint/2010/main" val="1214967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81280" y="1752602"/>
            <a:ext cx="9062720" cy="4678678"/>
          </a:xfrm>
        </p:spPr>
        <p:txBody>
          <a:bodyPr/>
          <a:lstStyle/>
          <a:p>
            <a:pPr marL="0" indent="0">
              <a:buNone/>
            </a:pPr>
            <a:r>
              <a:rPr lang="en-US" sz="2100" dirty="0"/>
              <a:t>Anon. 2017. “Transformative Pedagogy.” Education for a Sustainable World website. Downloaded March 12. https://ufbutv.com/e-learning/transformative-pedagogy/</a:t>
            </a:r>
          </a:p>
          <a:p>
            <a:pPr marL="0" indent="0">
              <a:buNone/>
            </a:pPr>
            <a:r>
              <a:rPr lang="en-US" sz="2100" dirty="0"/>
              <a:t>Cohen, Laurence Robert. Summer 1997. "I </a:t>
            </a:r>
            <a:r>
              <a:rPr lang="en-US" sz="2100" dirty="0" err="1"/>
              <a:t>Ain't</a:t>
            </a:r>
            <a:r>
              <a:rPr lang="en-US" sz="2100" dirty="0"/>
              <a:t> So Smart and You </a:t>
            </a:r>
            <a:r>
              <a:rPr lang="en-US" sz="2100" dirty="0" err="1"/>
              <a:t>Ain't</a:t>
            </a:r>
            <a:r>
              <a:rPr lang="en-US" sz="2100" dirty="0"/>
              <a:t> So Dumb: Personal Reassessment in Transformative Learning.“ New Directions for Adult and Continuing Education. N 74.</a:t>
            </a:r>
          </a:p>
          <a:p>
            <a:pPr marL="0" indent="0">
              <a:buNone/>
            </a:pPr>
            <a:r>
              <a:rPr lang="en-US" sz="2100" dirty="0"/>
              <a:t>Freire, Paolo. 2000 (reprint from 1970). </a:t>
            </a:r>
            <a:r>
              <a:rPr lang="en-US" sz="2100" i="1" dirty="0"/>
              <a:t>The Pedagogy of the Oppressed</a:t>
            </a:r>
            <a:r>
              <a:rPr lang="en-US" sz="2100" dirty="0"/>
              <a:t>. Bloomsbury Academic.</a:t>
            </a:r>
          </a:p>
          <a:p>
            <a:pPr marL="0" indent="0">
              <a:buNone/>
            </a:pPr>
            <a:r>
              <a:rPr lang="en-US" sz="2100" dirty="0"/>
              <a:t>Ginsburg, Herbert. 1987. </a:t>
            </a:r>
            <a:r>
              <a:rPr lang="en-US" sz="2100" i="1" dirty="0"/>
              <a:t>Piaget’s Theory of Intellectual Development</a:t>
            </a:r>
            <a:r>
              <a:rPr lang="en-US" sz="2100" dirty="0"/>
              <a:t>. Pearson. </a:t>
            </a:r>
          </a:p>
          <a:p>
            <a:pPr marL="0" indent="0">
              <a:buNone/>
            </a:pPr>
            <a:r>
              <a:rPr lang="en-US" sz="2100" dirty="0" err="1"/>
              <a:t>Keneman</a:t>
            </a:r>
            <a:r>
              <a:rPr lang="en-US" sz="2100" dirty="0"/>
              <a:t>, Margaret. Fall 2016. “Empowering the Foreign Language Learner through Critical Literacies Development.” </a:t>
            </a:r>
            <a:r>
              <a:rPr lang="en-US" sz="2100" i="1" dirty="0"/>
              <a:t>Journal of Language and Literacy Education</a:t>
            </a:r>
            <a:r>
              <a:rPr lang="en-US" sz="2100" dirty="0"/>
              <a:t>. V12 N2.</a:t>
            </a:r>
          </a:p>
          <a:p>
            <a:pPr marL="0" indent="0">
              <a:buNone/>
            </a:pPr>
            <a:r>
              <a:rPr lang="en-US" sz="2100" dirty="0" err="1"/>
              <a:t>Kozulin</a:t>
            </a:r>
            <a:r>
              <a:rPr lang="en-US" sz="2100" dirty="0"/>
              <a:t>, Alex et al. 2003. </a:t>
            </a:r>
            <a:r>
              <a:rPr lang="en-US" sz="2100" i="1" dirty="0"/>
              <a:t>Vygotsky’s Educational Theory in Cultural Context</a:t>
            </a:r>
            <a:r>
              <a:rPr lang="en-US" sz="2100" dirty="0"/>
              <a:t>. Cambridge University Press.</a:t>
            </a:r>
          </a:p>
          <a:p>
            <a:pPr marL="0" indent="0">
              <a:buNone/>
            </a:pPr>
            <a:endParaRPr lang="en-US" dirty="0"/>
          </a:p>
        </p:txBody>
      </p:sp>
      <p:sp>
        <p:nvSpPr>
          <p:cNvPr id="4" name="Date Placeholder 3"/>
          <p:cNvSpPr>
            <a:spLocks noGrp="1"/>
          </p:cNvSpPr>
          <p:nvPr>
            <p:ph type="dt" sz="half" idx="10"/>
          </p:nvPr>
        </p:nvSpPr>
        <p:spPr/>
        <p:txBody>
          <a:bodyPr/>
          <a:lstStyle/>
          <a:p>
            <a:pPr>
              <a:defRPr/>
            </a:pPr>
            <a:fld id="{BFBC1B73-4A1E-47EA-BAE1-45D5FC24472F}" type="datetime1">
              <a:rPr lang="en-US" altLang="en-US" smtClean="0"/>
              <a:pPr>
                <a:defRPr/>
              </a:pPr>
              <a:t>5/17/2017</a:t>
            </a:fld>
            <a:endParaRPr lang="en-US" altLang="en-US" dirty="0"/>
          </a:p>
        </p:txBody>
      </p:sp>
      <p:sp>
        <p:nvSpPr>
          <p:cNvPr id="5" name="Slide Number Placeholder 4"/>
          <p:cNvSpPr>
            <a:spLocks noGrp="1"/>
          </p:cNvSpPr>
          <p:nvPr>
            <p:ph type="sldNum" sz="quarter" idx="12"/>
          </p:nvPr>
        </p:nvSpPr>
        <p:spPr/>
        <p:txBody>
          <a:bodyPr/>
          <a:lstStyle/>
          <a:p>
            <a:pPr>
              <a:defRPr/>
            </a:pPr>
            <a:fld id="{BFA4DE85-D5EF-451D-B1F8-16D6591BF223}" type="slidenum">
              <a:rPr lang="en-US" altLang="en-US" smtClean="0"/>
              <a:pPr>
                <a:defRPr/>
              </a:pPr>
              <a:t>17</a:t>
            </a:fld>
            <a:endParaRPr lang="en-US" altLang="en-US" dirty="0"/>
          </a:p>
        </p:txBody>
      </p:sp>
    </p:spTree>
    <p:extLst>
      <p:ext uri="{BB962C8B-B14F-4D97-AF65-F5344CB8AC3E}">
        <p14:creationId xmlns:p14="http://schemas.microsoft.com/office/powerpoint/2010/main" val="78603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81280" y="1752602"/>
            <a:ext cx="9062720" cy="4678678"/>
          </a:xfrm>
        </p:spPr>
        <p:txBody>
          <a:bodyPr/>
          <a:lstStyle/>
          <a:p>
            <a:pPr marL="0" indent="0">
              <a:buNone/>
            </a:pPr>
            <a:r>
              <a:rPr lang="en-US" sz="2100" dirty="0" err="1"/>
              <a:t>Mezirow</a:t>
            </a:r>
            <a:r>
              <a:rPr lang="en-US" sz="2100" dirty="0"/>
              <a:t>, J. 1997. Transformative Learning: Theory to Practice. </a:t>
            </a:r>
            <a:r>
              <a:rPr lang="en-US" sz="2100" i="1" dirty="0"/>
              <a:t>New Directions for Adult and Continuing Education, 74</a:t>
            </a:r>
            <a:r>
              <a:rPr lang="en-US" sz="2100" dirty="0"/>
              <a:t>, 5–12.</a:t>
            </a:r>
          </a:p>
          <a:p>
            <a:pPr marL="0" indent="0">
              <a:buNone/>
            </a:pPr>
            <a:r>
              <a:rPr lang="en-US" sz="2100" dirty="0" err="1"/>
              <a:t>Mezirow</a:t>
            </a:r>
            <a:r>
              <a:rPr lang="en-US" sz="2100" dirty="0"/>
              <a:t>, J. 2000. </a:t>
            </a:r>
            <a:r>
              <a:rPr lang="en-US" sz="2100" i="1" dirty="0"/>
              <a:t>Learning as Transformation: Critical Perspectives on a Theory in Progress</a:t>
            </a:r>
            <a:r>
              <a:rPr lang="en-US" sz="2100" dirty="0"/>
              <a:t>. San Francisco: Jossey Bass.</a:t>
            </a:r>
          </a:p>
          <a:p>
            <a:pPr marL="0" indent="0">
              <a:buNone/>
            </a:pPr>
            <a:r>
              <a:rPr lang="en-US" sz="2100" dirty="0"/>
              <a:t>Parkes, R. J. 2000. “The Crisis in Pedagogy.” In M. O'Loughlin (Ed.). </a:t>
            </a:r>
            <a:r>
              <a:rPr lang="en-US" sz="2100" i="1" dirty="0"/>
              <a:t>Philosophy of Education in the New </a:t>
            </a:r>
            <a:r>
              <a:rPr lang="en-US" sz="2100" i="1" dirty="0" err="1"/>
              <a:t>Millenium</a:t>
            </a:r>
            <a:r>
              <a:rPr lang="en-US" sz="2100" dirty="0"/>
              <a:t>: </a:t>
            </a:r>
            <a:r>
              <a:rPr lang="en-US" sz="2100" i="1" dirty="0"/>
              <a:t>Conference Proceedings</a:t>
            </a:r>
            <a:r>
              <a:rPr lang="en-US" sz="2100" dirty="0"/>
              <a:t>, Vol. 2 (pp.73-87). University of Sydney (Australia).</a:t>
            </a:r>
          </a:p>
          <a:p>
            <a:pPr marL="0" indent="0">
              <a:buNone/>
            </a:pPr>
            <a:r>
              <a:rPr lang="en-US" sz="2100" dirty="0"/>
              <a:t>Postman, Neil. 1971. </a:t>
            </a:r>
            <a:r>
              <a:rPr lang="en-US" sz="2100" i="1" dirty="0"/>
              <a:t>Teaching as a Subversive Activity</a:t>
            </a:r>
            <a:r>
              <a:rPr lang="en-US" sz="2100" dirty="0"/>
              <a:t>. Delta Publishing.</a:t>
            </a:r>
          </a:p>
          <a:p>
            <a:pPr marL="0" indent="0">
              <a:buNone/>
            </a:pPr>
            <a:r>
              <a:rPr lang="en-US" sz="2100" dirty="0"/>
              <a:t>Rogers, Carl. 1991 (reprint from 1968). </a:t>
            </a:r>
            <a:r>
              <a:rPr lang="en-US" sz="2100" i="1" dirty="0"/>
              <a:t>On Becoming a Person</a:t>
            </a:r>
            <a:r>
              <a:rPr lang="en-US" sz="2100" dirty="0"/>
              <a:t>. Mariner Books</a:t>
            </a:r>
          </a:p>
          <a:p>
            <a:pPr marL="0" indent="0">
              <a:buNone/>
            </a:pPr>
            <a:r>
              <a:rPr lang="en-US" sz="2100" dirty="0" err="1"/>
              <a:t>Ukpokodu</a:t>
            </a:r>
            <a:r>
              <a:rPr lang="en-US" sz="2100" dirty="0"/>
              <a:t>, </a:t>
            </a:r>
            <a:r>
              <a:rPr lang="en-US" sz="2100" dirty="0" err="1"/>
              <a:t>Omiunota</a:t>
            </a:r>
            <a:r>
              <a:rPr lang="en-US" sz="2100" dirty="0"/>
              <a:t>. 2009. “The Practice of Transformative Pedagogy.” </a:t>
            </a:r>
            <a:r>
              <a:rPr lang="en-US" sz="2100" i="1" dirty="0"/>
              <a:t>Journal on Excellence in College Teaching</a:t>
            </a:r>
            <a:r>
              <a:rPr lang="en-US" sz="2100" dirty="0"/>
              <a:t>, v20 n2 p43-67.</a:t>
            </a:r>
          </a:p>
        </p:txBody>
      </p:sp>
      <p:sp>
        <p:nvSpPr>
          <p:cNvPr id="4" name="Date Placeholder 3"/>
          <p:cNvSpPr>
            <a:spLocks noGrp="1"/>
          </p:cNvSpPr>
          <p:nvPr>
            <p:ph type="dt" sz="half" idx="10"/>
          </p:nvPr>
        </p:nvSpPr>
        <p:spPr/>
        <p:txBody>
          <a:bodyPr/>
          <a:lstStyle/>
          <a:p>
            <a:pPr>
              <a:defRPr/>
            </a:pPr>
            <a:fld id="{BFBC1B73-4A1E-47EA-BAE1-45D5FC24472F}" type="datetime1">
              <a:rPr lang="en-US" altLang="en-US" smtClean="0"/>
              <a:pPr>
                <a:defRPr/>
              </a:pPr>
              <a:t>5/17/2017</a:t>
            </a:fld>
            <a:endParaRPr lang="en-US" altLang="en-US" dirty="0"/>
          </a:p>
        </p:txBody>
      </p:sp>
      <p:sp>
        <p:nvSpPr>
          <p:cNvPr id="5" name="Slide Number Placeholder 4"/>
          <p:cNvSpPr>
            <a:spLocks noGrp="1"/>
          </p:cNvSpPr>
          <p:nvPr>
            <p:ph type="sldNum" sz="quarter" idx="12"/>
          </p:nvPr>
        </p:nvSpPr>
        <p:spPr/>
        <p:txBody>
          <a:bodyPr/>
          <a:lstStyle/>
          <a:p>
            <a:pPr>
              <a:defRPr/>
            </a:pPr>
            <a:fld id="{BFA4DE85-D5EF-451D-B1F8-16D6591BF223}" type="slidenum">
              <a:rPr lang="en-US" altLang="en-US" smtClean="0"/>
              <a:pPr>
                <a:defRPr/>
              </a:pPr>
              <a:t>18</a:t>
            </a:fld>
            <a:endParaRPr lang="en-US" altLang="en-US" dirty="0"/>
          </a:p>
        </p:txBody>
      </p:sp>
    </p:spTree>
    <p:extLst>
      <p:ext uri="{BB962C8B-B14F-4D97-AF65-F5344CB8AC3E}">
        <p14:creationId xmlns:p14="http://schemas.microsoft.com/office/powerpoint/2010/main" val="106404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000" dirty="0"/>
              <a:t>QUESTIONS?</a:t>
            </a:r>
          </a:p>
        </p:txBody>
      </p:sp>
      <p:sp>
        <p:nvSpPr>
          <p:cNvPr id="4" name="Date Placeholder 3"/>
          <p:cNvSpPr>
            <a:spLocks noGrp="1"/>
          </p:cNvSpPr>
          <p:nvPr>
            <p:ph type="dt" sz="half" idx="10"/>
          </p:nvPr>
        </p:nvSpPr>
        <p:spPr/>
        <p:txBody>
          <a:bodyPr/>
          <a:lstStyle/>
          <a:p>
            <a:pPr>
              <a:defRPr/>
            </a:pPr>
            <a:fld id="{BFBC1B73-4A1E-47EA-BAE1-45D5FC24472F}" type="datetime1">
              <a:rPr lang="en-US" altLang="en-US" smtClean="0"/>
              <a:pPr>
                <a:defRPr/>
              </a:pPr>
              <a:t>5/17/2017</a:t>
            </a:fld>
            <a:endParaRPr lang="en-US" altLang="en-US" dirty="0"/>
          </a:p>
        </p:txBody>
      </p:sp>
      <p:sp>
        <p:nvSpPr>
          <p:cNvPr id="5" name="Slide Number Placeholder 4"/>
          <p:cNvSpPr>
            <a:spLocks noGrp="1"/>
          </p:cNvSpPr>
          <p:nvPr>
            <p:ph type="sldNum" sz="quarter" idx="12"/>
          </p:nvPr>
        </p:nvSpPr>
        <p:spPr/>
        <p:txBody>
          <a:bodyPr/>
          <a:lstStyle/>
          <a:p>
            <a:pPr>
              <a:defRPr/>
            </a:pPr>
            <a:fld id="{BFA4DE85-D5EF-451D-B1F8-16D6591BF223}" type="slidenum">
              <a:rPr lang="en-US" altLang="en-US" smtClean="0"/>
              <a:pPr>
                <a:defRPr/>
              </a:pPr>
              <a:t>19</a:t>
            </a:fld>
            <a:endParaRPr lang="en-US" altLang="en-US" dirty="0"/>
          </a:p>
        </p:txBody>
      </p:sp>
    </p:spTree>
    <p:extLst>
      <p:ext uri="{BB962C8B-B14F-4D97-AF65-F5344CB8AC3E}">
        <p14:creationId xmlns:p14="http://schemas.microsoft.com/office/powerpoint/2010/main" val="308871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sz="8000" b="1" dirty="0"/>
          </a:p>
          <a:p>
            <a:pPr marL="0" indent="0" algn="ctr">
              <a:buNone/>
            </a:pPr>
            <a:r>
              <a:rPr lang="en-US" sz="8000" b="1" dirty="0"/>
              <a:t>WHO WE ARE</a:t>
            </a:r>
          </a:p>
        </p:txBody>
      </p:sp>
    </p:spTree>
    <p:extLst>
      <p:ext uri="{BB962C8B-B14F-4D97-AF65-F5344CB8AC3E}">
        <p14:creationId xmlns:p14="http://schemas.microsoft.com/office/powerpoint/2010/main" val="1831677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F89C7A25-150D-437C-A224-4D16CDDE24FF}" type="slidenum">
              <a:rPr lang="en-US" altLang="en-US" sz="1200" smtClean="0">
                <a:solidFill>
                  <a:srgbClr val="898989"/>
                </a:solidFill>
                <a:latin typeface="Calibri" panose="020F0502020204030204" pitchFamily="34" charset="0"/>
              </a:rPr>
              <a:pPr>
                <a:spcBef>
                  <a:spcPct val="0"/>
                </a:spcBef>
                <a:buFontTx/>
                <a:buNone/>
              </a:pPr>
              <a:t>3</a:t>
            </a:fld>
            <a:endParaRPr lang="en-US" altLang="en-US" sz="1200">
              <a:solidFill>
                <a:srgbClr val="898989"/>
              </a:solidFill>
              <a:latin typeface="Calibri" panose="020F0502020204030204" pitchFamily="34" charset="0"/>
            </a:endParaRPr>
          </a:p>
        </p:txBody>
      </p:sp>
      <p:sp>
        <p:nvSpPr>
          <p:cNvPr id="19458" name="Title 2"/>
          <p:cNvSpPr>
            <a:spLocks noGrp="1"/>
          </p:cNvSpPr>
          <p:nvPr>
            <p:ph type="title" idx="4294967295"/>
          </p:nvPr>
        </p:nvSpPr>
        <p:spPr>
          <a:xfrm>
            <a:off x="1752600" y="457200"/>
            <a:ext cx="5791200" cy="914400"/>
          </a:xfrm>
        </p:spPr>
        <p:txBody>
          <a:bodyPr/>
          <a:lstStyle/>
          <a:p>
            <a:pPr>
              <a:defRPr/>
            </a:pPr>
            <a:r>
              <a:rPr lang="en-US" dirty="0">
                <a:solidFill>
                  <a:schemeClr val="tx1">
                    <a:lumMod val="75000"/>
                    <a:lumOff val="25000"/>
                  </a:schemeClr>
                </a:solidFill>
                <a:latin typeface="Arial" charset="0"/>
                <a:cs typeface="Arial" charset="0"/>
              </a:rPr>
              <a:t>Linguistic Readiness</a:t>
            </a:r>
          </a:p>
        </p:txBody>
      </p:sp>
      <p:pic>
        <p:nvPicPr>
          <p:cNvPr id="2" name="20150622_PPS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7440" y="1667691"/>
            <a:ext cx="8128000" cy="4572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2"/>
          <p:cNvGraphicFramePr>
            <a:graphicFrameLocks/>
          </p:cNvGraphicFramePr>
          <p:nvPr>
            <p:extLst/>
          </p:nvPr>
        </p:nvGraphicFramePr>
        <p:xfrm>
          <a:off x="4468813" y="3949065"/>
          <a:ext cx="4483100" cy="2924175"/>
        </p:xfrm>
        <a:graphic>
          <a:graphicData uri="http://schemas.openxmlformats.org/drawingml/2006/chart">
            <c:chart xmlns:c="http://schemas.openxmlformats.org/drawingml/2006/chart" xmlns:r="http://schemas.openxmlformats.org/officeDocument/2006/relationships" r:id="rId3"/>
          </a:graphicData>
        </a:graphic>
      </p:graphicFrame>
      <p:sp>
        <p:nvSpPr>
          <p:cNvPr id="26626" name="Slide Number Placeholder 7"/>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AB8C8D6F-BDB5-4ADE-87B7-9F134EDE9CF8}" type="slidenum">
              <a:rPr lang="en-US" altLang="en-US" sz="1200" smtClean="0">
                <a:solidFill>
                  <a:srgbClr val="898989"/>
                </a:solidFill>
                <a:latin typeface="Calibri" panose="020F0502020204030204" pitchFamily="34" charset="0"/>
              </a:rPr>
              <a:pPr>
                <a:spcBef>
                  <a:spcPct val="0"/>
                </a:spcBef>
                <a:buFontTx/>
                <a:buNone/>
              </a:pPr>
              <a:t>4</a:t>
            </a:fld>
            <a:endParaRPr lang="en-US" altLang="en-US" sz="1200" dirty="0">
              <a:solidFill>
                <a:srgbClr val="898989"/>
              </a:solidFill>
              <a:latin typeface="Calibri" panose="020F0502020204030204" pitchFamily="34" charset="0"/>
            </a:endParaRPr>
          </a:p>
        </p:txBody>
      </p:sp>
      <p:sp>
        <p:nvSpPr>
          <p:cNvPr id="22530" name="Rectangle 2"/>
          <p:cNvSpPr>
            <a:spLocks noGrp="1" noChangeArrowheads="1"/>
          </p:cNvSpPr>
          <p:nvPr>
            <p:ph type="title" idx="4294967295"/>
          </p:nvPr>
        </p:nvSpPr>
        <p:spPr>
          <a:xfrm>
            <a:off x="1219200" y="457200"/>
            <a:ext cx="6858000" cy="762000"/>
          </a:xfrm>
        </p:spPr>
        <p:txBody>
          <a:bodyPr/>
          <a:lstStyle/>
          <a:p>
            <a:pPr eaLnBrk="1" hangingPunct="1">
              <a:defRPr/>
            </a:pPr>
            <a:r>
              <a:rPr lang="en-US" sz="3600" dirty="0">
                <a:solidFill>
                  <a:schemeClr val="tx1">
                    <a:lumMod val="75000"/>
                    <a:lumOff val="25000"/>
                  </a:schemeClr>
                </a:solidFill>
                <a:latin typeface="Arial" charset="0"/>
                <a:cs typeface="Arial" charset="0"/>
              </a:rPr>
              <a:t>Undergraduate Student Profile</a:t>
            </a:r>
          </a:p>
        </p:txBody>
      </p:sp>
      <p:sp>
        <p:nvSpPr>
          <p:cNvPr id="26628" name="Rectangle 3"/>
          <p:cNvSpPr>
            <a:spLocks noGrp="1" noChangeArrowheads="1"/>
          </p:cNvSpPr>
          <p:nvPr>
            <p:ph type="body" idx="4294967295"/>
          </p:nvPr>
        </p:nvSpPr>
        <p:spPr>
          <a:xfrm>
            <a:off x="0" y="1768475"/>
            <a:ext cx="4953000" cy="3946525"/>
          </a:xfrm>
        </p:spPr>
        <p:txBody>
          <a:bodyPr/>
          <a:lstStyle/>
          <a:p>
            <a:pPr eaLnBrk="1" hangingPunct="1">
              <a:lnSpc>
                <a:spcPct val="90000"/>
              </a:lnSpc>
            </a:pPr>
            <a:r>
              <a:rPr lang="en-US" altLang="en-US" sz="2000" dirty="0">
                <a:latin typeface="Arial" panose="020B0604020202020204" pitchFamily="34" charset="0"/>
              </a:rPr>
              <a:t>~ 2,500 multi-service </a:t>
            </a:r>
          </a:p>
          <a:p>
            <a:pPr eaLnBrk="1" hangingPunct="1">
              <a:lnSpc>
                <a:spcPct val="90000"/>
              </a:lnSpc>
            </a:pPr>
            <a:r>
              <a:rPr lang="en-US" altLang="en-US" sz="2000" dirty="0">
                <a:latin typeface="Arial" panose="020B0604020202020204" pitchFamily="34" charset="0"/>
              </a:rPr>
              <a:t>66% - under age 25</a:t>
            </a:r>
          </a:p>
          <a:p>
            <a:pPr eaLnBrk="1" hangingPunct="1">
              <a:lnSpc>
                <a:spcPct val="90000"/>
              </a:lnSpc>
            </a:pPr>
            <a:r>
              <a:rPr lang="en-US" altLang="en-US" sz="2000" dirty="0">
                <a:latin typeface="Arial" panose="020B0604020202020204" pitchFamily="34" charset="0"/>
              </a:rPr>
              <a:t>99% - high school graduates</a:t>
            </a:r>
          </a:p>
          <a:p>
            <a:pPr eaLnBrk="1" hangingPunct="1">
              <a:lnSpc>
                <a:spcPct val="90000"/>
              </a:lnSpc>
            </a:pPr>
            <a:r>
              <a:rPr lang="en-US" altLang="en-US" sz="2000" dirty="0">
                <a:latin typeface="Arial" panose="020B0604020202020204" pitchFamily="34" charset="0"/>
              </a:rPr>
              <a:t>17% - college graduates</a:t>
            </a:r>
          </a:p>
          <a:p>
            <a:pPr eaLnBrk="1" hangingPunct="1">
              <a:lnSpc>
                <a:spcPct val="90000"/>
              </a:lnSpc>
            </a:pPr>
            <a:r>
              <a:rPr lang="en-US" altLang="en-US" sz="2000" dirty="0">
                <a:latin typeface="Arial" panose="020B0604020202020204" pitchFamily="34" charset="0"/>
              </a:rPr>
              <a:t>8% - officers </a:t>
            </a:r>
          </a:p>
          <a:p>
            <a:pPr eaLnBrk="1" hangingPunct="1">
              <a:lnSpc>
                <a:spcPct val="90000"/>
              </a:lnSpc>
            </a:pPr>
            <a:r>
              <a:rPr lang="en-US" altLang="en-US" sz="2000" dirty="0">
                <a:latin typeface="Arial" panose="020B0604020202020204" pitchFamily="34" charset="0"/>
              </a:rPr>
              <a:t>71% male population</a:t>
            </a:r>
          </a:p>
          <a:p>
            <a:pPr eaLnBrk="1" hangingPunct="1">
              <a:lnSpc>
                <a:spcPct val="90000"/>
              </a:lnSpc>
            </a:pPr>
            <a:r>
              <a:rPr lang="en-US" altLang="en-US" sz="2000" dirty="0">
                <a:latin typeface="Arial" panose="020B0604020202020204" pitchFamily="34" charset="0"/>
              </a:rPr>
              <a:t>29% female population</a:t>
            </a:r>
          </a:p>
          <a:p>
            <a:pPr eaLnBrk="1" hangingPunct="1">
              <a:lnSpc>
                <a:spcPct val="90000"/>
              </a:lnSpc>
            </a:pPr>
            <a:r>
              <a:rPr lang="en-US" altLang="en-US" sz="2000" dirty="0">
                <a:latin typeface="Arial" panose="020B0604020202020204" pitchFamily="34" charset="0"/>
              </a:rPr>
              <a:t>84% - students will support intelligence missions</a:t>
            </a:r>
          </a:p>
          <a:p>
            <a:pPr eaLnBrk="1" hangingPunct="1">
              <a:lnSpc>
                <a:spcPct val="90000"/>
              </a:lnSpc>
            </a:pPr>
            <a:r>
              <a:rPr lang="en-US" altLang="en-US" sz="2000" dirty="0">
                <a:latin typeface="Arial" panose="020B0604020202020204" pitchFamily="34" charset="0"/>
              </a:rPr>
              <a:t>Schedule: 5 days/week, 6+ </a:t>
            </a:r>
            <a:r>
              <a:rPr lang="en-US" altLang="en-US" sz="2000" dirty="0" err="1">
                <a:latin typeface="Arial" panose="020B0604020202020204" pitchFamily="34" charset="0"/>
              </a:rPr>
              <a:t>hrs</a:t>
            </a:r>
            <a:r>
              <a:rPr lang="en-US" altLang="en-US" sz="2000" dirty="0">
                <a:latin typeface="Arial" panose="020B0604020202020204" pitchFamily="34" charset="0"/>
              </a:rPr>
              <a:t> </a:t>
            </a:r>
          </a:p>
          <a:p>
            <a:pPr eaLnBrk="1" hangingPunct="1">
              <a:lnSpc>
                <a:spcPct val="90000"/>
              </a:lnSpc>
              <a:buFont typeface="Arial" panose="020B0604020202020204" pitchFamily="34" charset="0"/>
              <a:buNone/>
            </a:pPr>
            <a:r>
              <a:rPr lang="en-US" altLang="en-US" sz="2000" dirty="0">
                <a:latin typeface="Arial" panose="020B0604020202020204" pitchFamily="34" charset="0"/>
              </a:rPr>
              <a:t>	per day, 2-3 </a:t>
            </a:r>
            <a:r>
              <a:rPr lang="en-US" altLang="en-US" sz="2000" dirty="0" err="1">
                <a:latin typeface="Arial" panose="020B0604020202020204" pitchFamily="34" charset="0"/>
              </a:rPr>
              <a:t>hrs</a:t>
            </a:r>
            <a:r>
              <a:rPr lang="en-US" altLang="en-US" sz="2000" dirty="0">
                <a:latin typeface="Arial" panose="020B0604020202020204" pitchFamily="34" charset="0"/>
              </a:rPr>
              <a:t> homework</a:t>
            </a:r>
          </a:p>
          <a:p>
            <a:pPr eaLnBrk="1" hangingPunct="1">
              <a:lnSpc>
                <a:spcPct val="90000"/>
              </a:lnSpc>
              <a:buFontTx/>
              <a:buNone/>
            </a:pPr>
            <a:endParaRPr lang="en-US" altLang="en-US" sz="2800" dirty="0">
              <a:latin typeface="Arial" panose="020B0604020202020204" pitchFamily="34" charset="0"/>
            </a:endParaRPr>
          </a:p>
        </p:txBody>
      </p:sp>
      <p:sp>
        <p:nvSpPr>
          <p:cNvPr id="26629" name="AutoShape 4"/>
          <p:cNvSpPr>
            <a:spLocks noChangeArrowheads="1"/>
          </p:cNvSpPr>
          <p:nvPr/>
        </p:nvSpPr>
        <p:spPr bwMode="auto">
          <a:xfrm>
            <a:off x="-133350" y="2497138"/>
            <a:ext cx="725488" cy="363537"/>
          </a:xfrm>
          <a:prstGeom prst="rightArrow">
            <a:avLst>
              <a:gd name="adj1" fmla="val 50000"/>
              <a:gd name="adj2" fmla="val 49891"/>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200">
              <a:solidFill>
                <a:schemeClr val="tx1"/>
              </a:solidFill>
            </a:endParaRPr>
          </a:p>
        </p:txBody>
      </p:sp>
      <p:sp>
        <p:nvSpPr>
          <p:cNvPr id="26630" name="AutoShape 7"/>
          <p:cNvSpPr>
            <a:spLocks noChangeArrowheads="1"/>
          </p:cNvSpPr>
          <p:nvPr/>
        </p:nvSpPr>
        <p:spPr bwMode="auto">
          <a:xfrm>
            <a:off x="5473700" y="1600200"/>
            <a:ext cx="3327400" cy="2171700"/>
          </a:xfrm>
          <a:prstGeom prst="roundRect">
            <a:avLst>
              <a:gd name="adj" fmla="val 16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lgn="ctr">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200">
              <a:solidFill>
                <a:schemeClr val="tx1"/>
              </a:solidFill>
            </a:endParaRPr>
          </a:p>
        </p:txBody>
      </p:sp>
      <p:sp>
        <p:nvSpPr>
          <p:cNvPr id="10" name="Rounded Rectangle 9"/>
          <p:cNvSpPr/>
          <p:nvPr/>
        </p:nvSpPr>
        <p:spPr>
          <a:xfrm>
            <a:off x="457200" y="5715000"/>
            <a:ext cx="3886200" cy="609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r>
              <a:rPr lang="en-US" b="1" dirty="0">
                <a:solidFill>
                  <a:schemeClr val="tx1">
                    <a:lumMod val="75000"/>
                    <a:lumOff val="25000"/>
                  </a:schemeClr>
                </a:solidFill>
                <a:latin typeface="Arial" panose="020B0604020202020204" pitchFamily="34" charset="0"/>
                <a:cs typeface="Arial" panose="020B0604020202020204" pitchFamily="34" charset="0"/>
              </a:rPr>
              <a:t>13,439 </a:t>
            </a:r>
            <a:r>
              <a:rPr lang="en-US" b="1" dirty="0">
                <a:solidFill>
                  <a:schemeClr val="tx1">
                    <a:lumMod val="85000"/>
                    <a:lumOff val="15000"/>
                  </a:schemeClr>
                </a:solidFill>
                <a:latin typeface="Arial" pitchFamily="34" charset="0"/>
                <a:cs typeface="Arial" pitchFamily="34" charset="0"/>
              </a:rPr>
              <a:t>AA degrees awarded </a:t>
            </a:r>
          </a:p>
          <a:p>
            <a:pPr algn="ctr" eaLnBrk="1" hangingPunct="1">
              <a:lnSpc>
                <a:spcPct val="90000"/>
              </a:lnSpc>
              <a:defRPr/>
            </a:pPr>
            <a:r>
              <a:rPr lang="en-US" b="1" dirty="0">
                <a:solidFill>
                  <a:schemeClr val="tx1">
                    <a:lumMod val="85000"/>
                    <a:lumOff val="15000"/>
                  </a:schemeClr>
                </a:solidFill>
                <a:latin typeface="Arial" pitchFamily="34" charset="0"/>
                <a:cs typeface="Arial" pitchFamily="34" charset="0"/>
              </a:rPr>
              <a:t>since 2002</a:t>
            </a:r>
          </a:p>
        </p:txBody>
      </p:sp>
      <p:sp>
        <p:nvSpPr>
          <p:cNvPr id="26635" name="TextBox 13"/>
          <p:cNvSpPr txBox="1">
            <a:spLocks noChangeArrowheads="1"/>
          </p:cNvSpPr>
          <p:nvPr/>
        </p:nvSpPr>
        <p:spPr bwMode="auto">
          <a:xfrm>
            <a:off x="5257800" y="5257800"/>
            <a:ext cx="69410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800" b="1" dirty="0">
                <a:solidFill>
                  <a:schemeClr val="bg1"/>
                </a:solidFill>
              </a:rPr>
              <a:t>39%</a:t>
            </a:r>
          </a:p>
        </p:txBody>
      </p:sp>
      <p:sp>
        <p:nvSpPr>
          <p:cNvPr id="12" name="Rounded Rectangle 11">
            <a:hlinkClick r:id="rId4" action="ppaction://hlinksldjump"/>
          </p:cNvPr>
          <p:cNvSpPr/>
          <p:nvPr/>
        </p:nvSpPr>
        <p:spPr>
          <a:xfrm>
            <a:off x="216198" y="108099"/>
            <a:ext cx="1066800" cy="1295401"/>
          </a:xfrm>
          <a:prstGeom prst="round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9910" y="1905000"/>
            <a:ext cx="3581400" cy="2387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05093657"/>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56143A77-8505-4F1E-A1F4-00FD6ECE5865}" type="slidenum">
              <a:rPr lang="en-US" altLang="en-US" sz="1200" smtClean="0">
                <a:solidFill>
                  <a:srgbClr val="898989"/>
                </a:solidFill>
                <a:latin typeface="Calibri" panose="020F0502020204030204" pitchFamily="34" charset="0"/>
              </a:rPr>
              <a:pPr>
                <a:spcBef>
                  <a:spcPct val="0"/>
                </a:spcBef>
                <a:buFontTx/>
                <a:buNone/>
              </a:pPr>
              <a:t>5</a:t>
            </a:fld>
            <a:endParaRPr lang="en-US" altLang="en-US" sz="1200">
              <a:solidFill>
                <a:srgbClr val="898989"/>
              </a:solidFill>
              <a:latin typeface="Calibri" panose="020F0502020204030204" pitchFamily="34" charset="0"/>
            </a:endParaRPr>
          </a:p>
        </p:txBody>
      </p:sp>
      <p:sp>
        <p:nvSpPr>
          <p:cNvPr id="24578" name="Rectangle 4"/>
          <p:cNvSpPr>
            <a:spLocks noGrp="1" noChangeArrowheads="1"/>
          </p:cNvSpPr>
          <p:nvPr>
            <p:ph type="title" idx="4294967295"/>
          </p:nvPr>
        </p:nvSpPr>
        <p:spPr>
          <a:xfrm>
            <a:off x="1219200" y="503238"/>
            <a:ext cx="6705600" cy="639762"/>
          </a:xfrm>
        </p:spPr>
        <p:txBody>
          <a:bodyPr/>
          <a:lstStyle/>
          <a:p>
            <a:pPr eaLnBrk="1" hangingPunct="1">
              <a:defRPr/>
            </a:pPr>
            <a:r>
              <a:rPr lang="en-US" dirty="0">
                <a:solidFill>
                  <a:schemeClr val="tx1">
                    <a:lumMod val="75000"/>
                    <a:lumOff val="25000"/>
                  </a:schemeClr>
                </a:solidFill>
                <a:latin typeface="Arial" charset="0"/>
                <a:cs typeface="Arial" charset="0"/>
              </a:rPr>
              <a:t>DLIFLC Languages</a:t>
            </a:r>
          </a:p>
        </p:txBody>
      </p:sp>
      <p:sp>
        <p:nvSpPr>
          <p:cNvPr id="30724" name="Text Box 5"/>
          <p:cNvSpPr txBox="1">
            <a:spLocks noChangeArrowheads="1"/>
          </p:cNvSpPr>
          <p:nvPr/>
        </p:nvSpPr>
        <p:spPr bwMode="auto">
          <a:xfrm>
            <a:off x="6267450" y="1600200"/>
            <a:ext cx="2673350"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i="1" u="sng" dirty="0">
                <a:solidFill>
                  <a:srgbClr val="404040"/>
                </a:solidFill>
              </a:rPr>
              <a:t>Category IV</a:t>
            </a:r>
          </a:p>
          <a:p>
            <a:pPr eaLnBrk="1" hangingPunct="1">
              <a:spcBef>
                <a:spcPct val="0"/>
              </a:spcBef>
              <a:buFontTx/>
              <a:buNone/>
            </a:pPr>
            <a:r>
              <a:rPr lang="en-US" altLang="en-US" sz="1800" dirty="0">
                <a:solidFill>
                  <a:srgbClr val="404040"/>
                </a:solidFill>
              </a:rPr>
              <a:t>Modern Standard Arabic</a:t>
            </a:r>
          </a:p>
          <a:p>
            <a:pPr eaLnBrk="1" hangingPunct="1">
              <a:spcBef>
                <a:spcPct val="0"/>
              </a:spcBef>
              <a:buFontTx/>
              <a:buNone/>
            </a:pPr>
            <a:r>
              <a:rPr lang="en-US" altLang="en-US" sz="1800" dirty="0">
                <a:solidFill>
                  <a:srgbClr val="262626"/>
                </a:solidFill>
              </a:rPr>
              <a:t>Arabic - Egyptian</a:t>
            </a:r>
          </a:p>
          <a:p>
            <a:pPr eaLnBrk="1" hangingPunct="1">
              <a:spcBef>
                <a:spcPct val="0"/>
              </a:spcBef>
              <a:buFontTx/>
              <a:buNone/>
            </a:pPr>
            <a:r>
              <a:rPr lang="en-US" altLang="en-US" sz="1800" dirty="0">
                <a:solidFill>
                  <a:schemeClr val="tx1">
                    <a:lumMod val="75000"/>
                    <a:lumOff val="25000"/>
                  </a:schemeClr>
                </a:solidFill>
              </a:rPr>
              <a:t>Arabic – Sudanese</a:t>
            </a:r>
          </a:p>
          <a:p>
            <a:pPr eaLnBrk="1" hangingPunct="1">
              <a:spcBef>
                <a:spcPct val="0"/>
              </a:spcBef>
              <a:buFontTx/>
              <a:buNone/>
            </a:pPr>
            <a:r>
              <a:rPr lang="en-US" altLang="en-US" sz="1800" dirty="0">
                <a:solidFill>
                  <a:srgbClr val="404040"/>
                </a:solidFill>
              </a:rPr>
              <a:t>Arabic - Levantine</a:t>
            </a:r>
          </a:p>
          <a:p>
            <a:pPr eaLnBrk="1" hangingPunct="1">
              <a:spcBef>
                <a:spcPct val="0"/>
              </a:spcBef>
              <a:buFontTx/>
              <a:buNone/>
            </a:pPr>
            <a:r>
              <a:rPr lang="en-US" altLang="en-US" sz="1800" dirty="0">
                <a:solidFill>
                  <a:srgbClr val="404040"/>
                </a:solidFill>
              </a:rPr>
              <a:t>Arabic - Iraqi</a:t>
            </a:r>
          </a:p>
          <a:p>
            <a:pPr eaLnBrk="1" hangingPunct="1">
              <a:spcBef>
                <a:spcPct val="0"/>
              </a:spcBef>
              <a:buFontTx/>
              <a:buNone/>
            </a:pPr>
            <a:r>
              <a:rPr lang="en-US" altLang="en-US" sz="1800" dirty="0">
                <a:solidFill>
                  <a:srgbClr val="404040"/>
                </a:solidFill>
              </a:rPr>
              <a:t>Chinese Mandarin</a:t>
            </a:r>
          </a:p>
          <a:p>
            <a:pPr eaLnBrk="1" hangingPunct="1">
              <a:spcBef>
                <a:spcPct val="0"/>
              </a:spcBef>
              <a:buFontTx/>
              <a:buNone/>
            </a:pPr>
            <a:r>
              <a:rPr lang="en-US" altLang="en-US" sz="1800" dirty="0">
                <a:solidFill>
                  <a:srgbClr val="404040"/>
                </a:solidFill>
              </a:rPr>
              <a:t>Korean</a:t>
            </a:r>
          </a:p>
          <a:p>
            <a:pPr eaLnBrk="1" hangingPunct="1">
              <a:spcBef>
                <a:spcPct val="0"/>
              </a:spcBef>
              <a:buFontTx/>
              <a:buNone/>
            </a:pPr>
            <a:r>
              <a:rPr lang="en-US" altLang="en-US" sz="1800" dirty="0">
                <a:solidFill>
                  <a:srgbClr val="404040"/>
                </a:solidFill>
              </a:rPr>
              <a:t>Japanese</a:t>
            </a:r>
          </a:p>
          <a:p>
            <a:pPr eaLnBrk="1" hangingPunct="1">
              <a:spcBef>
                <a:spcPct val="0"/>
              </a:spcBef>
              <a:buFontTx/>
              <a:buNone/>
            </a:pPr>
            <a:r>
              <a:rPr lang="en-US" altLang="en-US" sz="1800" dirty="0">
                <a:solidFill>
                  <a:srgbClr val="404040"/>
                </a:solidFill>
              </a:rPr>
              <a:t>Pashto</a:t>
            </a:r>
          </a:p>
        </p:txBody>
      </p:sp>
      <p:sp>
        <p:nvSpPr>
          <p:cNvPr id="30725" name="Text Box 6"/>
          <p:cNvSpPr txBox="1">
            <a:spLocks noChangeArrowheads="1"/>
          </p:cNvSpPr>
          <p:nvPr/>
        </p:nvSpPr>
        <p:spPr bwMode="auto">
          <a:xfrm>
            <a:off x="4057650" y="1600200"/>
            <a:ext cx="1774845"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i="1" u="sng" dirty="0">
                <a:solidFill>
                  <a:srgbClr val="404040"/>
                </a:solidFill>
              </a:rPr>
              <a:t>Category III</a:t>
            </a:r>
          </a:p>
          <a:p>
            <a:pPr eaLnBrk="1" hangingPunct="1">
              <a:spcBef>
                <a:spcPct val="0"/>
              </a:spcBef>
              <a:buFontTx/>
              <a:buNone/>
            </a:pPr>
            <a:r>
              <a:rPr lang="en-US" altLang="en-US" sz="1800" dirty="0">
                <a:solidFill>
                  <a:srgbClr val="404040"/>
                </a:solidFill>
              </a:rPr>
              <a:t>Persian Farsi</a:t>
            </a:r>
          </a:p>
          <a:p>
            <a:pPr eaLnBrk="1" hangingPunct="1">
              <a:spcBef>
                <a:spcPct val="0"/>
              </a:spcBef>
              <a:buFontTx/>
              <a:buNone/>
            </a:pPr>
            <a:r>
              <a:rPr lang="en-US" altLang="en-US" sz="1800" dirty="0">
                <a:solidFill>
                  <a:srgbClr val="404040"/>
                </a:solidFill>
              </a:rPr>
              <a:t>Russian</a:t>
            </a:r>
          </a:p>
          <a:p>
            <a:pPr eaLnBrk="1" hangingPunct="1">
              <a:spcBef>
                <a:spcPct val="0"/>
              </a:spcBef>
              <a:buFontTx/>
              <a:buNone/>
            </a:pPr>
            <a:r>
              <a:rPr lang="en-US" altLang="en-US" sz="1800" dirty="0">
                <a:solidFill>
                  <a:srgbClr val="404040"/>
                </a:solidFill>
              </a:rPr>
              <a:t>Urdu</a:t>
            </a:r>
          </a:p>
          <a:p>
            <a:pPr eaLnBrk="1" hangingPunct="1">
              <a:spcBef>
                <a:spcPct val="0"/>
              </a:spcBef>
              <a:buFontTx/>
              <a:buNone/>
            </a:pPr>
            <a:r>
              <a:rPr lang="en-US" altLang="en-US" sz="1800" dirty="0">
                <a:solidFill>
                  <a:srgbClr val="404040"/>
                </a:solidFill>
              </a:rPr>
              <a:t>Hebrew</a:t>
            </a:r>
          </a:p>
          <a:p>
            <a:pPr eaLnBrk="1" hangingPunct="1">
              <a:spcBef>
                <a:spcPct val="0"/>
              </a:spcBef>
              <a:buFontTx/>
              <a:buNone/>
            </a:pPr>
            <a:r>
              <a:rPr lang="en-US" altLang="en-US" sz="1800" dirty="0">
                <a:solidFill>
                  <a:srgbClr val="404040"/>
                </a:solidFill>
              </a:rPr>
              <a:t>Tagalog</a:t>
            </a:r>
          </a:p>
        </p:txBody>
      </p:sp>
      <p:sp>
        <p:nvSpPr>
          <p:cNvPr id="30726" name="Text Box 7"/>
          <p:cNvSpPr txBox="1">
            <a:spLocks noChangeArrowheads="1"/>
          </p:cNvSpPr>
          <p:nvPr/>
        </p:nvSpPr>
        <p:spPr bwMode="auto">
          <a:xfrm>
            <a:off x="2171700" y="1598613"/>
            <a:ext cx="168988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i="1" u="sng" dirty="0">
                <a:solidFill>
                  <a:srgbClr val="404040"/>
                </a:solidFill>
              </a:rPr>
              <a:t>Category II</a:t>
            </a:r>
          </a:p>
          <a:p>
            <a:pPr eaLnBrk="1" hangingPunct="1">
              <a:spcBef>
                <a:spcPct val="0"/>
              </a:spcBef>
              <a:buFontTx/>
              <a:buNone/>
            </a:pPr>
            <a:r>
              <a:rPr lang="en-US" altLang="en-US" sz="1800" dirty="0">
                <a:solidFill>
                  <a:srgbClr val="404040"/>
                </a:solidFill>
              </a:rPr>
              <a:t>Indonesian</a:t>
            </a:r>
          </a:p>
          <a:p>
            <a:pPr eaLnBrk="1" hangingPunct="1">
              <a:spcBef>
                <a:spcPct val="0"/>
              </a:spcBef>
              <a:buFontTx/>
              <a:buNone/>
            </a:pPr>
            <a:endParaRPr lang="en-US" altLang="en-US" sz="1800" dirty="0">
              <a:solidFill>
                <a:schemeClr val="tx1"/>
              </a:solidFill>
            </a:endParaRPr>
          </a:p>
        </p:txBody>
      </p:sp>
      <p:sp>
        <p:nvSpPr>
          <p:cNvPr id="30727" name="Text Box 8"/>
          <p:cNvSpPr txBox="1">
            <a:spLocks noChangeArrowheads="1"/>
          </p:cNvSpPr>
          <p:nvPr/>
        </p:nvSpPr>
        <p:spPr bwMode="auto">
          <a:xfrm>
            <a:off x="220663" y="1598613"/>
            <a:ext cx="1604927"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i="1" u="sng" dirty="0">
                <a:solidFill>
                  <a:srgbClr val="404040"/>
                </a:solidFill>
              </a:rPr>
              <a:t>Category I</a:t>
            </a:r>
          </a:p>
          <a:p>
            <a:pPr eaLnBrk="1" hangingPunct="1">
              <a:spcBef>
                <a:spcPct val="0"/>
              </a:spcBef>
              <a:buFontTx/>
              <a:buNone/>
            </a:pPr>
            <a:r>
              <a:rPr lang="en-US" altLang="en-US" sz="1800" dirty="0">
                <a:solidFill>
                  <a:srgbClr val="404040"/>
                </a:solidFill>
              </a:rPr>
              <a:t>Spanish</a:t>
            </a:r>
          </a:p>
          <a:p>
            <a:pPr eaLnBrk="1" hangingPunct="1">
              <a:spcBef>
                <a:spcPct val="0"/>
              </a:spcBef>
              <a:buFontTx/>
              <a:buNone/>
            </a:pPr>
            <a:r>
              <a:rPr lang="en-US" altLang="en-US" sz="1800" dirty="0">
                <a:solidFill>
                  <a:srgbClr val="404040"/>
                </a:solidFill>
              </a:rPr>
              <a:t>French</a:t>
            </a:r>
          </a:p>
          <a:p>
            <a:pPr eaLnBrk="1" hangingPunct="1">
              <a:spcBef>
                <a:spcPct val="0"/>
              </a:spcBef>
              <a:buFontTx/>
              <a:buNone/>
            </a:pPr>
            <a:endParaRPr lang="en-US" altLang="en-US" sz="1800" dirty="0">
              <a:solidFill>
                <a:schemeClr val="tx1"/>
              </a:solidFill>
            </a:endParaRPr>
          </a:p>
        </p:txBody>
      </p:sp>
      <p:sp>
        <p:nvSpPr>
          <p:cNvPr id="20491" name="Rectangle 15"/>
          <p:cNvSpPr>
            <a:spLocks noChangeArrowheads="1"/>
          </p:cNvSpPr>
          <p:nvPr/>
        </p:nvSpPr>
        <p:spPr bwMode="auto">
          <a:xfrm>
            <a:off x="5105400" y="4942582"/>
            <a:ext cx="2552700" cy="1077218"/>
          </a:xfrm>
          <a:prstGeom prst="rect">
            <a:avLst/>
          </a:prstGeom>
          <a:solidFill>
            <a:schemeClr val="accent4">
              <a:lumMod val="60000"/>
              <a:lumOff val="40000"/>
            </a:schemeClr>
          </a:solidFill>
          <a:ln w="25400">
            <a:solidFill>
              <a:schemeClr val="tx2"/>
            </a:solidFill>
            <a:miter lim="800000"/>
            <a:headEnd/>
            <a:tailEnd/>
          </a:ln>
        </p:spPr>
        <p:txBody>
          <a:bodyPr wrap="square">
            <a:spAutoFit/>
          </a:bodyPr>
          <a:lstStyle/>
          <a:p>
            <a:pPr algn="ctr" eaLnBrk="1" hangingPunct="1">
              <a:defRPr/>
            </a:pPr>
            <a:r>
              <a:rPr lang="en-US" sz="1600" i="1" u="sng" dirty="0"/>
              <a:t>Course Lengths</a:t>
            </a:r>
          </a:p>
          <a:p>
            <a:pPr algn="ctr" eaLnBrk="1" hangingPunct="1">
              <a:defRPr/>
            </a:pPr>
            <a:r>
              <a:rPr lang="en-US" sz="1600" dirty="0"/>
              <a:t>CAT I &amp; II  –  36 Weeks</a:t>
            </a:r>
          </a:p>
          <a:p>
            <a:pPr algn="ctr" eaLnBrk="1" hangingPunct="1">
              <a:defRPr/>
            </a:pPr>
            <a:r>
              <a:rPr lang="en-US" sz="1600" dirty="0"/>
              <a:t>CAT III –  48 Weeks</a:t>
            </a:r>
          </a:p>
          <a:p>
            <a:pPr algn="ctr" eaLnBrk="1" hangingPunct="1">
              <a:defRPr/>
            </a:pPr>
            <a:r>
              <a:rPr lang="en-US" sz="1600" dirty="0"/>
              <a:t>CAT IV – 64 Weeks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27" y="3960641"/>
            <a:ext cx="3699596" cy="24401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Flowchart: Punched Tape 10"/>
          <p:cNvSpPr/>
          <p:nvPr/>
        </p:nvSpPr>
        <p:spPr>
          <a:xfrm rot="20945517">
            <a:off x="1320958" y="2744231"/>
            <a:ext cx="2006283" cy="1267042"/>
          </a:xfrm>
          <a:prstGeom prst="flowChartPunchedTape">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600" dirty="0">
                <a:solidFill>
                  <a:schemeClr val="tx1">
                    <a:lumMod val="85000"/>
                    <a:lumOff val="15000"/>
                  </a:schemeClr>
                </a:solidFill>
                <a:latin typeface="Arial" pitchFamily="34" charset="0"/>
                <a:cs typeface="Arial" pitchFamily="34" charset="0"/>
              </a:rPr>
              <a:t>94% of Students taking CAT III &amp; IV Languages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E1E35165-EB8B-49A4-A930-E2FDE6A3F740}" type="slidenum">
              <a:rPr lang="en-US" altLang="en-US" sz="1200" smtClean="0">
                <a:solidFill>
                  <a:srgbClr val="898989"/>
                </a:solidFill>
                <a:latin typeface="Calibri" panose="020F0502020204030204" pitchFamily="34" charset="0"/>
              </a:rPr>
              <a:pPr>
                <a:spcBef>
                  <a:spcPct val="0"/>
                </a:spcBef>
                <a:buFontTx/>
                <a:buNone/>
              </a:pPr>
              <a:t>6</a:t>
            </a:fld>
            <a:endParaRPr lang="en-US" altLang="en-US" sz="1200">
              <a:solidFill>
                <a:srgbClr val="898989"/>
              </a:solidFill>
              <a:latin typeface="Calibri" panose="020F0502020204030204" pitchFamily="34" charset="0"/>
            </a:endParaRPr>
          </a:p>
        </p:txBody>
      </p:sp>
      <p:sp>
        <p:nvSpPr>
          <p:cNvPr id="36866" name="Title 1"/>
          <p:cNvSpPr>
            <a:spLocks noGrp="1"/>
          </p:cNvSpPr>
          <p:nvPr>
            <p:ph type="title" idx="4294967295"/>
          </p:nvPr>
        </p:nvSpPr>
        <p:spPr>
          <a:xfrm>
            <a:off x="2362200" y="457200"/>
            <a:ext cx="4648200" cy="838200"/>
          </a:xfrm>
        </p:spPr>
        <p:txBody>
          <a:bodyPr/>
          <a:lstStyle/>
          <a:p>
            <a:pPr>
              <a:defRPr/>
            </a:pPr>
            <a:r>
              <a:rPr lang="en-US" dirty="0">
                <a:solidFill>
                  <a:schemeClr val="tx1">
                    <a:lumMod val="75000"/>
                    <a:lumOff val="25000"/>
                  </a:schemeClr>
                </a:solidFill>
                <a:latin typeface="Arial" charset="0"/>
                <a:cs typeface="Arial" charset="0"/>
              </a:rPr>
              <a:t>After DLIFLC </a:t>
            </a:r>
          </a:p>
        </p:txBody>
      </p:sp>
      <p:pic>
        <p:nvPicPr>
          <p:cNvPr id="3" name="20151127_After_DL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676400"/>
            <a:ext cx="8169780" cy="45955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362200"/>
            <a:ext cx="8229600" cy="4373563"/>
          </a:xfrm>
        </p:spPr>
        <p:txBody>
          <a:bodyPr/>
          <a:lstStyle/>
          <a:p>
            <a:pPr marL="0" indent="0" algn="ctr">
              <a:buNone/>
            </a:pPr>
            <a:r>
              <a:rPr lang="en-US" sz="7200" b="1" dirty="0"/>
              <a:t>Non-Resident</a:t>
            </a:r>
            <a:br>
              <a:rPr lang="en-US" sz="7200" b="1" dirty="0"/>
            </a:br>
            <a:r>
              <a:rPr lang="en-US" sz="7200" b="1" dirty="0"/>
              <a:t>Learning Resources</a:t>
            </a:r>
            <a:br>
              <a:rPr lang="en-US" sz="7200" b="1" dirty="0"/>
            </a:br>
            <a:r>
              <a:rPr lang="en-US" sz="7200" b="1" dirty="0"/>
              <a:t>for Students</a:t>
            </a:r>
          </a:p>
        </p:txBody>
      </p:sp>
    </p:spTree>
    <p:extLst>
      <p:ext uri="{BB962C8B-B14F-4D97-AF65-F5344CB8AC3E}">
        <p14:creationId xmlns:p14="http://schemas.microsoft.com/office/powerpoint/2010/main" val="3331225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sz="3600" b="1" i="1" dirty="0">
                <a:latin typeface="Arial" charset="0"/>
                <a:cs typeface="Arial" charset="0"/>
              </a:rPr>
              <a:t>Language Survival Kit (LSK)</a:t>
            </a:r>
            <a:endParaRPr lang="en-US" sz="3200" dirty="0">
              <a:latin typeface="Calibri" charset="0"/>
            </a:endParaRPr>
          </a:p>
        </p:txBody>
      </p:sp>
      <p:sp>
        <p:nvSpPr>
          <p:cNvPr id="15362" name="Content Placeholder 2"/>
          <p:cNvSpPr>
            <a:spLocks noGrp="1"/>
          </p:cNvSpPr>
          <p:nvPr>
            <p:ph sz="half" idx="1"/>
          </p:nvPr>
        </p:nvSpPr>
        <p:spPr>
          <a:xfrm>
            <a:off x="152400" y="1828800"/>
            <a:ext cx="4648200" cy="4525963"/>
          </a:xfrm>
        </p:spPr>
        <p:txBody>
          <a:bodyPr/>
          <a:lstStyle/>
          <a:p>
            <a:r>
              <a:rPr lang="en-US" sz="2400" dirty="0">
                <a:solidFill>
                  <a:srgbClr val="000000"/>
                </a:solidFill>
                <a:latin typeface="Arial" charset="0"/>
                <a:cs typeface="Arial" charset="0"/>
              </a:rPr>
              <a:t>To provide governmental and NGOs with point-of-need basic language skills </a:t>
            </a:r>
          </a:p>
          <a:p>
            <a:endParaRPr lang="en-US" sz="800" dirty="0">
              <a:solidFill>
                <a:srgbClr val="000000"/>
              </a:solidFill>
              <a:latin typeface="Arial" charset="0"/>
              <a:cs typeface="Arial" charset="0"/>
            </a:endParaRPr>
          </a:p>
          <a:p>
            <a:r>
              <a:rPr lang="en-US" sz="2400" dirty="0">
                <a:solidFill>
                  <a:srgbClr val="000000"/>
                </a:solidFill>
                <a:latin typeface="Arial" charset="0"/>
                <a:cs typeface="Arial" charset="0"/>
              </a:rPr>
              <a:t>93 LSKs</a:t>
            </a:r>
          </a:p>
          <a:p>
            <a:endParaRPr lang="en-US" sz="800" dirty="0">
              <a:solidFill>
                <a:srgbClr val="000000"/>
              </a:solidFill>
              <a:latin typeface="Arial" charset="0"/>
              <a:cs typeface="Arial" charset="0"/>
            </a:endParaRPr>
          </a:p>
          <a:p>
            <a:r>
              <a:rPr lang="en-US" sz="2400" dirty="0">
                <a:solidFill>
                  <a:srgbClr val="000000"/>
                </a:solidFill>
                <a:latin typeface="Arial" charset="0"/>
                <a:cs typeface="Arial" charset="0"/>
              </a:rPr>
              <a:t>10 topic areas: Air Crew, Basic Language, Civil Affairs, Cordon/Search/Raid, Force Protection, Medical, Military Police, Navy, Public Affairs and Weapons  </a:t>
            </a:r>
          </a:p>
          <a:p>
            <a:endParaRPr lang="en-US" dirty="0">
              <a:latin typeface="Calibri" charset="0"/>
            </a:endParaRPr>
          </a:p>
        </p:txBody>
      </p:sp>
      <p:sp>
        <p:nvSpPr>
          <p:cNvPr id="15363"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E03BC9-8841-D64C-9A07-C10C673B75DF}" type="slidenum">
              <a:rPr lang="en-US" sz="1200">
                <a:solidFill>
                  <a:srgbClr val="898989"/>
                </a:solidFill>
                <a:latin typeface="Calibri" charset="0"/>
              </a:rPr>
              <a:pPr eaLnBrk="1" hangingPunct="1"/>
              <a:t>8</a:t>
            </a:fld>
            <a:endParaRPr lang="en-US" sz="1200">
              <a:solidFill>
                <a:srgbClr val="898989"/>
              </a:solidFill>
              <a:latin typeface="Calibri" charset="0"/>
            </a:endParaRPr>
          </a:p>
        </p:txBody>
      </p:sp>
      <p:pic>
        <p:nvPicPr>
          <p:cNvPr id="15364" name="Picture 4" descr="C:\Users\lynne.iantorno.LEN\Desktop\powerPt_4slides_100412\nexus-7-1.pn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20396" r="-20396"/>
          <a:stretch>
            <a:fillRect/>
          </a:stretch>
        </p:blipFill>
        <p:spPr>
          <a:xfrm>
            <a:off x="4648200" y="1828800"/>
            <a:ext cx="4038600" cy="4525962"/>
          </a:xfrm>
        </p:spPr>
      </p:pic>
      <p:pic>
        <p:nvPicPr>
          <p:cNvPr id="6" name="Picture 2" descr="C:\Users\lynne.iantorno.LEN\Desktop\powerPt_4slides_100412\LSK_UI_070612_3c.png"/>
          <p:cNvPicPr>
            <a:picLocks noChangeAspect="1" noChangeArrowheads="1"/>
          </p:cNvPicPr>
          <p:nvPr/>
        </p:nvPicPr>
        <p:blipFill>
          <a:blip r:embed="rId4" cstate="print"/>
          <a:srcRect/>
          <a:stretch>
            <a:fillRect/>
          </a:stretch>
        </p:blipFill>
        <p:spPr bwMode="auto">
          <a:xfrm>
            <a:off x="7543800" y="3916362"/>
            <a:ext cx="1297348" cy="2431045"/>
          </a:xfrm>
          <a:prstGeom prst="rect">
            <a:avLst/>
          </a:prstGeom>
          <a:noFill/>
          <a:ln>
            <a:noFill/>
          </a:ln>
        </p:spPr>
      </p:pic>
    </p:spTree>
    <p:extLst>
      <p:ext uri="{BB962C8B-B14F-4D97-AF65-F5344CB8AC3E}">
        <p14:creationId xmlns:p14="http://schemas.microsoft.com/office/powerpoint/2010/main" val="4179131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atela.cutter.avdalo\Desktop\Headstart.jpg"/>
          <p:cNvPicPr>
            <a:picLocks noChangeAspect="1" noChangeArrowheads="1"/>
          </p:cNvPicPr>
          <p:nvPr/>
        </p:nvPicPr>
        <p:blipFill>
          <a:blip r:embed="rId3" cstate="print"/>
          <a:srcRect/>
          <a:stretch>
            <a:fillRect/>
          </a:stretch>
        </p:blipFill>
        <p:spPr bwMode="auto">
          <a:xfrm>
            <a:off x="5791200" y="3181082"/>
            <a:ext cx="2904186" cy="27625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553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759725AE-CB13-4CEF-AFF6-B01E05F9288F}" type="slidenum">
              <a:rPr lang="en-US" altLang="en-US" sz="1200" smtClean="0">
                <a:solidFill>
                  <a:srgbClr val="898989"/>
                </a:solidFill>
                <a:latin typeface="Calibri" panose="020F0502020204030204" pitchFamily="34" charset="0"/>
              </a:rPr>
              <a:pPr>
                <a:spcBef>
                  <a:spcPct val="0"/>
                </a:spcBef>
                <a:buFontTx/>
                <a:buNone/>
              </a:pPr>
              <a:t>9</a:t>
            </a:fld>
            <a:endParaRPr lang="en-US" altLang="en-US" sz="1200">
              <a:solidFill>
                <a:srgbClr val="898989"/>
              </a:solidFill>
              <a:latin typeface="Calibri" panose="020F0502020204030204" pitchFamily="34" charset="0"/>
            </a:endParaRPr>
          </a:p>
        </p:txBody>
      </p:sp>
      <p:sp>
        <p:nvSpPr>
          <p:cNvPr id="3" name="Title 2"/>
          <p:cNvSpPr>
            <a:spLocks noGrp="1"/>
          </p:cNvSpPr>
          <p:nvPr>
            <p:ph type="title" idx="4294967295"/>
          </p:nvPr>
        </p:nvSpPr>
        <p:spPr>
          <a:xfrm>
            <a:off x="1295400" y="503238"/>
            <a:ext cx="6858000" cy="715962"/>
          </a:xfrm>
        </p:spPr>
        <p:txBody>
          <a:bodyPr/>
          <a:lstStyle/>
          <a:p>
            <a:pPr>
              <a:defRPr/>
            </a:pPr>
            <a:r>
              <a:rPr lang="en-US" dirty="0">
                <a:solidFill>
                  <a:schemeClr val="tx1">
                    <a:lumMod val="75000"/>
                    <a:lumOff val="25000"/>
                  </a:schemeClr>
                </a:solidFill>
                <a:cs typeface="Arial" pitchFamily="34" charset="0"/>
              </a:rPr>
              <a:t>Online Resources</a:t>
            </a:r>
          </a:p>
        </p:txBody>
      </p:sp>
      <p:pic>
        <p:nvPicPr>
          <p:cNvPr id="65541" name="Picture 4" descr="C:\Users\natela.cutter.avdalo\Desktop\LSK_UI_b.070612_3b.png"/>
          <p:cNvPicPr>
            <a:picLocks noChangeAspect="1" noChangeArrowheads="1"/>
          </p:cNvPicPr>
          <p:nvPr/>
        </p:nvPicPr>
        <p:blipFill>
          <a:blip r:embed="rId4">
            <a:extLst>
              <a:ext uri="{28A0092B-C50C-407E-A947-70E740481C1C}">
                <a14:useLocalDpi xmlns:a14="http://schemas.microsoft.com/office/drawing/2010/main" val="0"/>
              </a:ext>
            </a:extLst>
          </a:blip>
          <a:srcRect l="10802" t="4080" r="7201" b="4080"/>
          <a:stretch>
            <a:fillRect/>
          </a:stretch>
        </p:blipFill>
        <p:spPr bwMode="auto">
          <a:xfrm rot="20561984">
            <a:off x="3311753" y="4954016"/>
            <a:ext cx="733663" cy="1450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23058" y="3657600"/>
            <a:ext cx="4766458" cy="707886"/>
          </a:xfrm>
          <a:prstGeom prst="rect">
            <a:avLst/>
          </a:prstGeom>
          <a:noFill/>
        </p:spPr>
        <p:txBody>
          <a:bodyPr wrap="square" rtlCol="0">
            <a:spAutoFit/>
          </a:bodyPr>
          <a:lstStyle/>
          <a:p>
            <a:pPr eaLnBrk="1" hangingPunct="1"/>
            <a:r>
              <a:rPr lang="en-US" altLang="en-US" sz="2000" dirty="0">
                <a:solidFill>
                  <a:schemeClr val="tx1">
                    <a:lumMod val="75000"/>
                    <a:lumOff val="25000"/>
                  </a:schemeClr>
                </a:solidFill>
              </a:rPr>
              <a:t>		</a:t>
            </a:r>
          </a:p>
          <a:p>
            <a:pPr eaLnBrk="1" hangingPunct="1"/>
            <a:r>
              <a:rPr lang="en-US" altLang="en-US" sz="2000" dirty="0">
                <a:solidFill>
                  <a:schemeClr val="tx1">
                    <a:lumMod val="75000"/>
                    <a:lumOff val="25000"/>
                  </a:schemeClr>
                </a:solidFill>
              </a:rPr>
              <a:t>	   </a:t>
            </a:r>
          </a:p>
        </p:txBody>
      </p:sp>
      <p:sp>
        <p:nvSpPr>
          <p:cNvPr id="10" name="Rounded Rectangle 9"/>
          <p:cNvSpPr/>
          <p:nvPr/>
        </p:nvSpPr>
        <p:spPr>
          <a:xfrm>
            <a:off x="4419600" y="6172200"/>
            <a:ext cx="4495801" cy="395288"/>
          </a:xfrm>
          <a:prstGeom prst="roundRect">
            <a:avLst/>
          </a:prstGeom>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Arial" pitchFamily="34" charset="0"/>
                <a:cs typeface="Arial" pitchFamily="34" charset="0"/>
              </a:rPr>
              <a:t>Majority of products are open to the public</a:t>
            </a:r>
          </a:p>
        </p:txBody>
      </p:sp>
      <p:sp>
        <p:nvSpPr>
          <p:cNvPr id="4" name="Rectangle 3"/>
          <p:cNvSpPr/>
          <p:nvPr/>
        </p:nvSpPr>
        <p:spPr>
          <a:xfrm>
            <a:off x="228600" y="1828800"/>
            <a:ext cx="8382000" cy="3970318"/>
          </a:xfrm>
          <a:prstGeom prst="rect">
            <a:avLst/>
          </a:prstGeom>
        </p:spPr>
        <p:txBody>
          <a:bodyPr wrap="square">
            <a:spAutoFit/>
          </a:bodyPr>
          <a:lstStyle/>
          <a:p>
            <a:pPr indent="457200">
              <a:buFont typeface="Arial" panose="020B0604020202020204" pitchFamily="34" charset="0"/>
              <a:buChar char="•"/>
            </a:pPr>
            <a:r>
              <a:rPr lang="en-US" altLang="en-US" sz="2000" dirty="0">
                <a:solidFill>
                  <a:srgbClr val="404040"/>
                </a:solidFill>
              </a:rPr>
              <a:t>- Rapport – 6-8 hrs. language &amp; culture training – 27 languages </a:t>
            </a:r>
          </a:p>
          <a:p>
            <a:pPr indent="457200"/>
            <a:r>
              <a:rPr lang="en-US" altLang="en-US" sz="2000" dirty="0">
                <a:solidFill>
                  <a:srgbClr val="404040"/>
                </a:solidFill>
              </a:rPr>
              <a:t>- HeadStart2 - 80-100 hrs. training - </a:t>
            </a:r>
            <a:r>
              <a:rPr lang="en-US" altLang="en-US" sz="2000" dirty="0">
                <a:solidFill>
                  <a:schemeClr val="tx1">
                    <a:lumMod val="75000"/>
                    <a:lumOff val="25000"/>
                  </a:schemeClr>
                </a:solidFill>
              </a:rPr>
              <a:t>39 languages	</a:t>
            </a:r>
          </a:p>
          <a:p>
            <a:pPr indent="457200"/>
            <a:r>
              <a:rPr lang="en-US" altLang="en-US" sz="2000" dirty="0">
                <a:solidFill>
                  <a:schemeClr val="tx1">
                    <a:lumMod val="75000"/>
                    <a:lumOff val="25000"/>
                  </a:schemeClr>
                </a:solidFill>
              </a:rPr>
              <a:t>- </a:t>
            </a:r>
            <a:r>
              <a:rPr lang="en-US" altLang="en-US" sz="2000" dirty="0">
                <a:solidFill>
                  <a:srgbClr val="404040"/>
                </a:solidFill>
              </a:rPr>
              <a:t>Language Survival Kits - 93 languages</a:t>
            </a:r>
          </a:p>
          <a:p>
            <a:pPr indent="457200">
              <a:buFont typeface="Arial" panose="020B0604020202020204" pitchFamily="34" charset="0"/>
              <a:buChar char="•"/>
            </a:pPr>
            <a:r>
              <a:rPr lang="en-US" altLang="en-US" sz="2400" dirty="0">
                <a:solidFill>
                  <a:schemeClr val="tx1">
                    <a:lumMod val="75000"/>
                    <a:lumOff val="25000"/>
                  </a:schemeClr>
                </a:solidFill>
              </a:rPr>
              <a:t>Sustainment materials </a:t>
            </a:r>
          </a:p>
          <a:p>
            <a:pPr marL="0" lvl="1" indent="457200"/>
            <a:r>
              <a:rPr lang="en-US" altLang="en-US" sz="2000" dirty="0">
                <a:solidFill>
                  <a:schemeClr val="tx1">
                    <a:lumMod val="75000"/>
                    <a:lumOff val="25000"/>
                  </a:schemeClr>
                </a:solidFill>
              </a:rPr>
              <a:t>-  Cultural Orientation - 95</a:t>
            </a:r>
          </a:p>
          <a:p>
            <a:pPr marL="0" lvl="1" indent="457200"/>
            <a:r>
              <a:rPr lang="en-US" altLang="en-US" sz="2000" dirty="0">
                <a:solidFill>
                  <a:schemeClr val="tx1">
                    <a:lumMod val="75000"/>
                    <a:lumOff val="25000"/>
                  </a:schemeClr>
                </a:solidFill>
              </a:rPr>
              <a:t>-  Countries in Perspective - 75</a:t>
            </a:r>
            <a:r>
              <a:rPr lang="en-US" altLang="en-US" sz="2000" dirty="0">
                <a:solidFill>
                  <a:srgbClr val="C00000"/>
                </a:solidFill>
              </a:rPr>
              <a:t> </a:t>
            </a:r>
          </a:p>
          <a:p>
            <a:pPr indent="457200" eaLnBrk="1" hangingPunct="1"/>
            <a:r>
              <a:rPr lang="en-US" altLang="en-US" sz="2000" dirty="0">
                <a:solidFill>
                  <a:schemeClr val="tx1">
                    <a:lumMod val="75000"/>
                    <a:lumOff val="25000"/>
                  </a:schemeClr>
                </a:solidFill>
              </a:rPr>
              <a:t>-  GLOSS - 41 languages</a:t>
            </a:r>
          </a:p>
          <a:p>
            <a:pPr indent="457200" eaLnBrk="1" hangingPunct="1"/>
            <a:r>
              <a:rPr lang="en-US" altLang="en-US" sz="2000" dirty="0">
                <a:solidFill>
                  <a:schemeClr val="tx1">
                    <a:lumMod val="75000"/>
                    <a:lumOff val="25000"/>
                  </a:schemeClr>
                </a:solidFill>
              </a:rPr>
              <a:t>-  ODA - (diagnostic) -18 languages</a:t>
            </a:r>
          </a:p>
          <a:p>
            <a:pPr marL="342900" indent="-342900" eaLnBrk="1" hangingPunct="1">
              <a:buFont typeface="Arial" panose="020B0604020202020204" pitchFamily="34" charset="0"/>
              <a:buChar char="•"/>
            </a:pPr>
            <a:r>
              <a:rPr lang="en-US" altLang="en-US" sz="2400" dirty="0">
                <a:solidFill>
                  <a:schemeClr val="tx1">
                    <a:lumMod val="75000"/>
                    <a:lumOff val="25000"/>
                  </a:schemeClr>
                </a:solidFill>
              </a:rPr>
              <a:t>  Mobile Apps </a:t>
            </a:r>
          </a:p>
          <a:p>
            <a:pPr lvl="1" eaLnBrk="1" hangingPunct="1"/>
            <a:r>
              <a:rPr lang="en-US" altLang="en-US" sz="2000" dirty="0">
                <a:solidFill>
                  <a:schemeClr val="tx1">
                    <a:lumMod val="75000"/>
                    <a:lumOff val="25000"/>
                  </a:schemeClr>
                </a:solidFill>
              </a:rPr>
              <a:t>- iTunes</a:t>
            </a:r>
          </a:p>
          <a:p>
            <a:pPr lvl="1" eaLnBrk="1" hangingPunct="1"/>
            <a:r>
              <a:rPr lang="en-US" altLang="en-US" sz="2000" dirty="0">
                <a:solidFill>
                  <a:schemeClr val="tx1">
                    <a:lumMod val="75000"/>
                    <a:lumOff val="25000"/>
                  </a:schemeClr>
                </a:solidFill>
              </a:rPr>
              <a:t>- Google Play </a:t>
            </a:r>
          </a:p>
          <a:p>
            <a:pPr lvl="1" eaLnBrk="1" hangingPunct="1"/>
            <a:r>
              <a:rPr lang="en-US" altLang="en-US" sz="2000" dirty="0">
                <a:solidFill>
                  <a:schemeClr val="tx1">
                    <a:lumMod val="75000"/>
                    <a:lumOff val="25000"/>
                  </a:schemeClr>
                </a:solidFill>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1025</TotalTime>
  <Words>1653</Words>
  <Application>Microsoft Office PowerPoint</Application>
  <PresentationFormat>On-screen Show (4:3)</PresentationFormat>
  <Paragraphs>269</Paragraphs>
  <Slides>19</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ＭＳ Ｐゴシック</vt:lpstr>
      <vt:lpstr>ＭＳ Ｐゴシック</vt:lpstr>
      <vt:lpstr>Arial</vt:lpstr>
      <vt:lpstr>Calibri</vt:lpstr>
      <vt:lpstr>Times New Roman</vt:lpstr>
      <vt:lpstr>Office Theme</vt:lpstr>
      <vt:lpstr>Transforming DLIFLC through Faculty Development</vt:lpstr>
      <vt:lpstr>PowerPoint Presentation</vt:lpstr>
      <vt:lpstr>Linguistic Readiness</vt:lpstr>
      <vt:lpstr>Undergraduate Student Profile</vt:lpstr>
      <vt:lpstr>DLIFLC Languages</vt:lpstr>
      <vt:lpstr>After DLIFLC </vt:lpstr>
      <vt:lpstr>PowerPoint Presentation</vt:lpstr>
      <vt:lpstr>Language Survival Kit (LSK)</vt:lpstr>
      <vt:lpstr>Online Resources</vt:lpstr>
      <vt:lpstr>There’s an App for That</vt:lpstr>
      <vt:lpstr>PowerPoint Presentation</vt:lpstr>
      <vt:lpstr>The Roots of Transformation</vt:lpstr>
      <vt:lpstr>Transforming…</vt:lpstr>
      <vt:lpstr>The Action of Transformation</vt:lpstr>
      <vt:lpstr>Advanced Language Academy (ALA)</vt:lpstr>
      <vt:lpstr>ALA for Faculty</vt:lpstr>
      <vt:lpstr>References</vt:lpstr>
      <vt:lpstr>References</vt:lpstr>
      <vt:lpstr>PowerPoint Presentation</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 Army</dc:creator>
  <cp:lastModifiedBy>Betty</cp:lastModifiedBy>
  <cp:revision>148</cp:revision>
  <cp:lastPrinted>2017-02-09T16:12:39Z</cp:lastPrinted>
  <dcterms:created xsi:type="dcterms:W3CDTF">2010-02-26T19:40:50Z</dcterms:created>
  <dcterms:modified xsi:type="dcterms:W3CDTF">2017-05-17T10:39:21Z</dcterms:modified>
</cp:coreProperties>
</file>