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4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Stardos Stencil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Word_Removedcolor" xmlns:go="http://customooxmlschemas.google.com/" r:id="rId21" roundtripDataSignature="AMtx7miuJ+Ioy8nBmLB6P5xQ/E8Cvs/E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a7c2bfee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0a7c2bfee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Hav(ljus)">
  <p:cSld name="Rubrik_Hav(ljus)">
    <p:bg>
      <p:bgPr>
        <a:solidFill>
          <a:srgbClr val="DBE2E5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4800"/>
              <a:buFont typeface="Stardos Stencil"/>
              <a:buNone/>
              <a:defRPr sz="4800" b="0" i="0" u="none" strike="noStrike" cap="none">
                <a:solidFill>
                  <a:srgbClr val="2A2E3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240"/>
              </a:spcBef>
              <a:spcAft>
                <a:spcPts val="0"/>
              </a:spcAft>
              <a:buClr>
                <a:srgbClr val="ACBBC5"/>
              </a:buClr>
              <a:buSzPts val="1200"/>
              <a:buNone/>
              <a:defRPr sz="1200" b="0" i="0">
                <a:solidFill>
                  <a:srgbClr val="ACBBC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Punktlista_Bild">
  <p:cSld name="Rubrik_Punktlista_Bild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414867" y="1707445"/>
            <a:ext cx="3527734" cy="288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>
            <a:spLocks noGrp="1"/>
          </p:cNvSpPr>
          <p:nvPr>
            <p:ph type="pic" idx="2"/>
          </p:nvPr>
        </p:nvSpPr>
        <p:spPr>
          <a:xfrm>
            <a:off x="4576763" y="0"/>
            <a:ext cx="4567237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2"/>
          <p:cNvSpPr txBox="1">
            <a:spLocks noGrp="1"/>
          </p:cNvSpPr>
          <p:nvPr>
            <p:ph type="ctrTitle"/>
          </p:nvPr>
        </p:nvSpPr>
        <p:spPr>
          <a:xfrm>
            <a:off x="408288" y="606250"/>
            <a:ext cx="3534314" cy="42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fallande bild">
  <p:cSld name="Utfallande bild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>
  <p:cSld name="Två innehållsdela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>
            <a:spLocks noGrp="1"/>
          </p:cNvSpPr>
          <p:nvPr>
            <p:ph type="body" idx="1"/>
          </p:nvPr>
        </p:nvSpPr>
        <p:spPr>
          <a:xfrm>
            <a:off x="414867" y="1214840"/>
            <a:ext cx="3846689" cy="32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2"/>
          </p:nvPr>
        </p:nvSpPr>
        <p:spPr>
          <a:xfrm>
            <a:off x="4543778" y="1214840"/>
            <a:ext cx="3850747" cy="32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_Ingress">
  <p:cSld name="Två innehållsdelar_Ingres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>
            <a:spLocks noGrp="1"/>
          </p:cNvSpPr>
          <p:nvPr>
            <p:ph type="body" idx="1"/>
          </p:nvPr>
        </p:nvSpPr>
        <p:spPr>
          <a:xfrm>
            <a:off x="457200" y="2088444"/>
            <a:ext cx="4089822" cy="250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≥"/>
              <a:defRPr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≥"/>
              <a:defRPr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≥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2"/>
          </p:nvPr>
        </p:nvSpPr>
        <p:spPr>
          <a:xfrm>
            <a:off x="408287" y="1230674"/>
            <a:ext cx="413873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3"/>
          </p:nvPr>
        </p:nvSpPr>
        <p:spPr>
          <a:xfrm>
            <a:off x="4761089" y="2088444"/>
            <a:ext cx="4089822" cy="250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4"/>
          </p:nvPr>
        </p:nvSpPr>
        <p:spPr>
          <a:xfrm>
            <a:off x="4712176" y="1230674"/>
            <a:ext cx="413873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Skog(mork)">
  <p:cSld name="Rubrik_Skog(mork)">
    <p:bg>
      <p:bgPr>
        <a:solidFill>
          <a:srgbClr val="3E474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tardos Stencil"/>
              <a:buNone/>
              <a:defRPr sz="4800" b="0" i="0" u="none" strike="noStrike" cap="none">
                <a:solidFill>
                  <a:srgbClr val="FFFFFF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subTitle" idx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CC5BB"/>
              </a:buClr>
              <a:buSzPts val="1200"/>
              <a:buNone/>
              <a:defRPr sz="1200" b="0" i="0">
                <a:solidFill>
                  <a:srgbClr val="ACC5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dt" idx="10"/>
          </p:nvPr>
        </p:nvSpPr>
        <p:spPr>
          <a:xfrm>
            <a:off x="1483201" y="4767263"/>
            <a:ext cx="1098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1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ldNum" idx="12"/>
          </p:nvPr>
        </p:nvSpPr>
        <p:spPr>
          <a:xfrm>
            <a:off x="6609599" y="4767263"/>
            <a:ext cx="2077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Hav(mork)">
  <p:cSld name="Rubrik_Hav(mork)">
    <p:bg>
      <p:bgPr>
        <a:solidFill>
          <a:srgbClr val="434B53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tardos Stencil"/>
              <a:buNone/>
              <a:defRPr sz="4800" b="0" i="0" u="none" strike="noStrike" cap="none">
                <a:solidFill>
                  <a:srgbClr val="FFFFFF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subTitle" idx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CBBC5"/>
              </a:buClr>
              <a:buSzPts val="1200"/>
              <a:buNone/>
              <a:defRPr sz="1200" b="0" i="0">
                <a:solidFill>
                  <a:srgbClr val="ACBBC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dt" idx="10"/>
          </p:nvPr>
        </p:nvSpPr>
        <p:spPr>
          <a:xfrm>
            <a:off x="1483201" y="4767263"/>
            <a:ext cx="1098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1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sldNum" idx="12"/>
          </p:nvPr>
        </p:nvSpPr>
        <p:spPr>
          <a:xfrm>
            <a:off x="6609599" y="4767263"/>
            <a:ext cx="2077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Jord(mork)">
  <p:cSld name="Rubrik_Jord(mork)">
    <p:bg>
      <p:bgPr>
        <a:solidFill>
          <a:srgbClr val="49473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/>
          <p:nvPr/>
        </p:nvSpPr>
        <p:spPr>
          <a:xfrm>
            <a:off x="-418353" y="1329765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0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tardos Stencil"/>
              <a:buNone/>
              <a:defRPr sz="4800" b="0" i="0" u="none" strike="noStrike" cap="none">
                <a:solidFill>
                  <a:srgbClr val="FFFFFF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subTitle" idx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4BBAB"/>
              </a:buClr>
              <a:buSzPts val="1200"/>
              <a:buNone/>
              <a:defRPr sz="1200" b="0" i="0">
                <a:solidFill>
                  <a:srgbClr val="C4BBA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dt" idx="10"/>
          </p:nvPr>
        </p:nvSpPr>
        <p:spPr>
          <a:xfrm>
            <a:off x="1483201" y="4767263"/>
            <a:ext cx="1098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1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sldNum" idx="12"/>
          </p:nvPr>
        </p:nvSpPr>
        <p:spPr>
          <a:xfrm>
            <a:off x="6609599" y="4767263"/>
            <a:ext cx="2077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_Aska(mork)">
  <p:cSld name="1_Rubrik_Aska(mork)">
    <p:bg>
      <p:bgPr>
        <a:solidFill>
          <a:srgbClr val="5D5D5D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tardos Stencil"/>
              <a:buNone/>
              <a:defRPr sz="4800" b="0" i="0" u="none" strike="noStrike" cap="none">
                <a:solidFill>
                  <a:srgbClr val="FFFFFF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subTitle" idx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09D9B"/>
              </a:buClr>
              <a:buSzPts val="1200"/>
              <a:buNone/>
              <a:defRPr sz="1200" b="0" i="0">
                <a:solidFill>
                  <a:srgbClr val="A09D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dt" idx="10"/>
          </p:nvPr>
        </p:nvSpPr>
        <p:spPr>
          <a:xfrm>
            <a:off x="1483201" y="4767263"/>
            <a:ext cx="1098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1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sldNum" idx="12"/>
          </p:nvPr>
        </p:nvSpPr>
        <p:spPr>
          <a:xfrm>
            <a:off x="6609599" y="4767263"/>
            <a:ext cx="2077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Aska(mork)">
  <p:cSld name="Rubrik_Aska(mork)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32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tardos Stencil"/>
              <a:buNone/>
              <a:defRPr sz="4800" b="0" i="0" u="none" strike="noStrike" cap="none">
                <a:solidFill>
                  <a:srgbClr val="FFFFFF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subTitle" idx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dt" idx="10"/>
          </p:nvPr>
        </p:nvSpPr>
        <p:spPr>
          <a:xfrm>
            <a:off x="1483201" y="4767263"/>
            <a:ext cx="1098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1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sldNum" idx="12"/>
          </p:nvPr>
        </p:nvSpPr>
        <p:spPr>
          <a:xfrm>
            <a:off x="6609599" y="4767263"/>
            <a:ext cx="2077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Skog(ljus)" type="title">
  <p:cSld name="TITLE">
    <p:bg>
      <p:bgPr>
        <a:solidFill>
          <a:srgbClr val="DFE5E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A312E"/>
              </a:buClr>
              <a:buSzPts val="4800"/>
              <a:buFont typeface="Stardos Stencil"/>
              <a:buNone/>
              <a:defRPr sz="4800" b="0" i="0" u="none" strike="noStrike" cap="none">
                <a:solidFill>
                  <a:srgbClr val="2A312E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240"/>
              </a:spcBef>
              <a:spcAft>
                <a:spcPts val="0"/>
              </a:spcAft>
              <a:buClr>
                <a:srgbClr val="ACC5BB"/>
              </a:buClr>
              <a:buSzPts val="1200"/>
              <a:buNone/>
              <a:defRPr sz="1200" b="0" i="0">
                <a:solidFill>
                  <a:srgbClr val="ACC5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lut/BIld">
  <p:cSld name="Avslut/BIld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33"/>
          <p:cNvSpPr txBox="1">
            <a:spLocks noGrp="1"/>
          </p:cNvSpPr>
          <p:nvPr>
            <p:ph type="ctrTitle"/>
          </p:nvPr>
        </p:nvSpPr>
        <p:spPr>
          <a:xfrm>
            <a:off x="408287" y="1399909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Stardos Stencil"/>
              <a:buNone/>
              <a:defRPr sz="6600" b="0" i="0" u="none" strike="noStrike" cap="none">
                <a:solidFill>
                  <a:srgbClr val="FFFFFF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dt" idx="10"/>
          </p:nvPr>
        </p:nvSpPr>
        <p:spPr>
          <a:xfrm>
            <a:off x="1483201" y="4767263"/>
            <a:ext cx="1098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1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sldNum" idx="12"/>
          </p:nvPr>
        </p:nvSpPr>
        <p:spPr>
          <a:xfrm>
            <a:off x="6609599" y="4767263"/>
            <a:ext cx="2077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dt" idx="10"/>
          </p:nvPr>
        </p:nvSpPr>
        <p:spPr>
          <a:xfrm>
            <a:off x="1483201" y="4767263"/>
            <a:ext cx="1098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1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sldNum" idx="12"/>
          </p:nvPr>
        </p:nvSpPr>
        <p:spPr>
          <a:xfrm>
            <a:off x="6609599" y="4767263"/>
            <a:ext cx="2077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fallande bild">
  <p:cSld name="Utfallande bild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5"/>
          <p:cNvSpPr txBox="1">
            <a:spLocks noGrp="1"/>
          </p:cNvSpPr>
          <p:nvPr>
            <p:ph type="dt" idx="10"/>
          </p:nvPr>
        </p:nvSpPr>
        <p:spPr>
          <a:xfrm>
            <a:off x="1483201" y="4767263"/>
            <a:ext cx="1098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1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sldNum" idx="12"/>
          </p:nvPr>
        </p:nvSpPr>
        <p:spPr>
          <a:xfrm>
            <a:off x="6609599" y="4767263"/>
            <a:ext cx="2077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Jord(ljus)">
  <p:cSld name="Rubrik_Jord(ljus)">
    <p:bg>
      <p:bgPr>
        <a:solidFill>
          <a:srgbClr val="E5E3DB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12F2A"/>
              </a:buClr>
              <a:buSzPts val="4800"/>
              <a:buFont typeface="Stardos Stencil"/>
              <a:buNone/>
              <a:defRPr sz="4800" b="0" i="0" u="none" strike="noStrike" cap="none">
                <a:solidFill>
                  <a:srgbClr val="312F2A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ubTitle" idx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240"/>
              </a:spcBef>
              <a:spcAft>
                <a:spcPts val="0"/>
              </a:spcAft>
              <a:buClr>
                <a:srgbClr val="C4BBAB"/>
              </a:buClr>
              <a:buSzPts val="1200"/>
              <a:buNone/>
              <a:defRPr sz="1200" b="0" i="0">
                <a:solidFill>
                  <a:srgbClr val="C4BBA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Aska(ljus)">
  <p:cSld name="Rubrik_Aska(ljus)">
    <p:bg>
      <p:bgPr>
        <a:solidFill>
          <a:srgbClr val="F1F1F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01F1C"/>
              </a:buClr>
              <a:buSzPts val="4800"/>
              <a:buFont typeface="Stardos Stencil"/>
              <a:buNone/>
              <a:defRPr sz="4800" b="0" i="0" u="none" strike="noStrike" cap="none">
                <a:solidFill>
                  <a:srgbClr val="201F1C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ubTitle" idx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240"/>
              </a:spcBef>
              <a:spcAft>
                <a:spcPts val="0"/>
              </a:spcAft>
              <a:buClr>
                <a:srgbClr val="A09D9B"/>
              </a:buClr>
              <a:buSzPts val="1200"/>
              <a:buNone/>
              <a:defRPr sz="1200" b="0" i="0">
                <a:solidFill>
                  <a:srgbClr val="A09D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Bild">
  <p:cSld name="Rubrik_Bild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7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Stardos Stencil"/>
              <a:buNone/>
              <a:defRPr sz="4800" b="0" i="0" u="none" strike="noStrike" cap="none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ubTitle" idx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Innehall">
  <p:cSld name="Rubrik_Inneha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ubTitle" idx="1"/>
          </p:nvPr>
        </p:nvSpPr>
        <p:spPr>
          <a:xfrm>
            <a:off x="408287" y="1290482"/>
            <a:ext cx="8278513" cy="312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Ingress_Innehall">
  <p:cSld name="Rubrik_Ingress_Innehall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ubTitle" idx="1"/>
          </p:nvPr>
        </p:nvSpPr>
        <p:spPr>
          <a:xfrm>
            <a:off x="404637" y="1961446"/>
            <a:ext cx="7437491" cy="222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lvl="6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2"/>
          </p:nvPr>
        </p:nvSpPr>
        <p:spPr>
          <a:xfrm>
            <a:off x="404637" y="1298400"/>
            <a:ext cx="745525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Punktlista">
  <p:cSld name="Rubrik_Punktlist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9693" y="1290483"/>
            <a:ext cx="8229600" cy="307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Innehall_Bild">
  <p:cSld name="Rubrik_Innehall_Bild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subTitle" idx="1"/>
          </p:nvPr>
        </p:nvSpPr>
        <p:spPr>
          <a:xfrm>
            <a:off x="408287" y="1635396"/>
            <a:ext cx="3773703" cy="276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4576763" y="0"/>
            <a:ext cx="4567237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ctrTitle"/>
          </p:nvPr>
        </p:nvSpPr>
        <p:spPr>
          <a:xfrm>
            <a:off x="408288" y="606250"/>
            <a:ext cx="3534314" cy="42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11116" y="4676416"/>
            <a:ext cx="905099" cy="2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2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6402" y="4674362"/>
            <a:ext cx="908046" cy="267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7"/>
          <p:cNvSpPr txBox="1">
            <a:spLocks noGrp="1"/>
          </p:cNvSpPr>
          <p:nvPr>
            <p:ph type="dt" idx="10"/>
          </p:nvPr>
        </p:nvSpPr>
        <p:spPr>
          <a:xfrm>
            <a:off x="1483201" y="4767263"/>
            <a:ext cx="1098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1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sldNum" idx="12"/>
          </p:nvPr>
        </p:nvSpPr>
        <p:spPr>
          <a:xfrm>
            <a:off x="6609599" y="4767263"/>
            <a:ext cx="2077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≥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≥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≥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≥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≥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≥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≥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≥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≥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"/>
          <p:cNvSpPr txBox="1">
            <a:spLocks noGrp="1"/>
          </p:cNvSpPr>
          <p:nvPr>
            <p:ph type="ctrTitle"/>
          </p:nvPr>
        </p:nvSpPr>
        <p:spPr>
          <a:xfrm>
            <a:off x="588325" y="1736400"/>
            <a:ext cx="7719300" cy="1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3200"/>
              <a:buFont typeface="Arial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BILC SEMINAR</a:t>
            </a:r>
            <a:br>
              <a:rPr lang="en-US" sz="2800" b="1"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2024-10-16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58" name="Google Shape;158;p1"/>
          <p:cNvSpPr txBox="1">
            <a:spLocks noGrp="1"/>
          </p:cNvSpPr>
          <p:nvPr>
            <p:ph type="subTitle" idx="1"/>
          </p:nvPr>
        </p:nvSpPr>
        <p:spPr>
          <a:xfrm>
            <a:off x="588335" y="532023"/>
            <a:ext cx="8073656" cy="104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DEALING WITH DYSLEXIA</a:t>
            </a:r>
            <a:endParaRPr sz="36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TEACHING AND TESTING</a:t>
            </a:r>
            <a:endParaRPr/>
          </a:p>
        </p:txBody>
      </p:sp>
      <p:sp>
        <p:nvSpPr>
          <p:cNvPr id="159" name="Google Shape;159;p1"/>
          <p:cNvSpPr txBox="1"/>
          <p:nvPr/>
        </p:nvSpPr>
        <p:spPr>
          <a:xfrm>
            <a:off x="506850" y="3960875"/>
            <a:ext cx="5406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Mariamma Martin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Stephen Haughey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4800"/>
              <a:buFont typeface="Stardos Stencil"/>
              <a:buNone/>
            </a:pPr>
            <a:r>
              <a:rPr lang="en-US" b="1"/>
              <a:t/>
            </a:r>
            <a:br>
              <a:rPr lang="en-US" b="1"/>
            </a:br>
            <a:endParaRPr/>
          </a:p>
        </p:txBody>
      </p:sp>
      <p:sp>
        <p:nvSpPr>
          <p:cNvPr id="226" name="Google Shape;226;p10"/>
          <p:cNvSpPr txBox="1">
            <a:spLocks noGrp="1"/>
          </p:cNvSpPr>
          <p:nvPr>
            <p:ph type="subTitle" idx="1"/>
          </p:nvPr>
        </p:nvSpPr>
        <p:spPr>
          <a:xfrm>
            <a:off x="828527" y="218912"/>
            <a:ext cx="7259304" cy="88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12E"/>
              </a:buClr>
              <a:buSzPts val="4300"/>
              <a:buNone/>
            </a:pP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600" b="1">
                <a:solidFill>
                  <a:srgbClr val="2A312E"/>
                </a:solidFill>
              </a:rPr>
              <a:t>tava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R</a:t>
            </a:r>
            <a:r>
              <a:rPr lang="en-US" sz="3600" b="1">
                <a:solidFill>
                  <a:srgbClr val="2A312E"/>
                </a:solidFill>
              </a:rPr>
              <a:t>ex</a:t>
            </a:r>
            <a:endParaRPr sz="3600" b="1">
              <a:solidFill>
                <a:srgbClr val="2A31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191375" y="1212102"/>
            <a:ext cx="88251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Spelling and grammar checker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Add-on to Word, more advanced than what is already built in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that corrects Swedish spelling and grammatical errors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support for writing difficulties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used as an add-on to Microsoft Office or as a stand-alone program together with other programs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correct serious errors and helps to distinguish between easily confused words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>
              <a:solidFill>
                <a:srgbClr val="2A2E3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4800"/>
              <a:buFont typeface="Stardos Stencil"/>
              <a:buNone/>
            </a:pP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233" name="Google Shape;233;p11"/>
          <p:cNvSpPr txBox="1">
            <a:spLocks noGrp="1"/>
          </p:cNvSpPr>
          <p:nvPr>
            <p:ph type="subTitle" idx="1"/>
          </p:nvPr>
        </p:nvSpPr>
        <p:spPr>
          <a:xfrm>
            <a:off x="658400" y="532025"/>
            <a:ext cx="7685700" cy="15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12E"/>
              </a:buClr>
              <a:buSzPts val="4300"/>
              <a:buNone/>
            </a:pP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3600" b="1">
                <a:solidFill>
                  <a:srgbClr val="2A312E"/>
                </a:solidFill>
              </a:rPr>
              <a:t>ostering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2A312E"/>
                </a:solidFill>
              </a:rPr>
              <a:t>a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S</a:t>
            </a:r>
            <a:r>
              <a:rPr lang="en-US" sz="3600" b="1">
                <a:solidFill>
                  <a:srgbClr val="2A312E"/>
                </a:solidFill>
              </a:rPr>
              <a:t>upportive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E</a:t>
            </a:r>
            <a:r>
              <a:rPr lang="en-US" sz="3600" b="1">
                <a:solidFill>
                  <a:srgbClr val="2A312E"/>
                </a:solidFill>
              </a:rPr>
              <a:t>nvironment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>
              <a:solidFill>
                <a:srgbClr val="2A31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345150" y="2213575"/>
            <a:ext cx="81585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Confidentiality and respect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</a:t>
            </a:r>
            <a:r>
              <a:rPr lang="en-US" sz="2400">
                <a:solidFill>
                  <a:schemeClr val="dk1"/>
                </a:solidFill>
              </a:rPr>
              <a:t>ing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teamwork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Framing dyslexia in terms of practicality and inclusivity,</a:t>
            </a:r>
            <a:r>
              <a:rPr lang="en-US" sz="2400">
                <a:solidFill>
                  <a:schemeClr val="dk1"/>
                </a:solidFill>
              </a:rPr>
              <a:t> with an eye to benefitting military organisations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"/>
          <p:cNvSpPr txBox="1">
            <a:spLocks noGrp="1"/>
          </p:cNvSpPr>
          <p:nvPr>
            <p:ph type="ctrTitle"/>
          </p:nvPr>
        </p:nvSpPr>
        <p:spPr>
          <a:xfrm>
            <a:off x="1050852" y="274704"/>
            <a:ext cx="6393730" cy="56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12E"/>
              </a:buClr>
              <a:buSzPts val="4320"/>
              <a:buFont typeface="Arial"/>
              <a:buNone/>
            </a:pPr>
            <a:r>
              <a:rPr lang="en-US" sz="3620" b="1">
                <a:latin typeface="Arial"/>
                <a:ea typeface="Arial"/>
                <a:cs typeface="Arial"/>
                <a:sym typeface="Arial"/>
              </a:rPr>
              <a:t>Agenda</a:t>
            </a:r>
            <a:endParaRPr sz="362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 txBox="1">
            <a:spLocks noGrp="1"/>
          </p:cNvSpPr>
          <p:nvPr>
            <p:ph type="subTitle" idx="1"/>
          </p:nvPr>
        </p:nvSpPr>
        <p:spPr>
          <a:xfrm>
            <a:off x="864781" y="1119963"/>
            <a:ext cx="8144539" cy="379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32500" lnSpcReduction="20000"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312E"/>
              </a:buClr>
              <a:buSzPct val="100000"/>
              <a:buFont typeface="Noto Sans Symbols"/>
              <a:buChar char="➢"/>
            </a:pPr>
            <a:r>
              <a:rPr lang="en-US" sz="9600" dirty="0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Introduction  </a:t>
            </a:r>
            <a:endParaRPr sz="9600" dirty="0">
              <a:solidFill>
                <a:srgbClr val="2A31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15000"/>
              </a:lnSpc>
              <a:spcBef>
                <a:spcPts val="480"/>
              </a:spcBef>
              <a:buClr>
                <a:srgbClr val="2A312E"/>
              </a:buClr>
              <a:buSzPct val="100000"/>
              <a:buFont typeface="Noto Sans Symbols"/>
              <a:buChar char="➢"/>
            </a:pPr>
            <a:r>
              <a:rPr lang="en-US" sz="9500" dirty="0">
                <a:solidFill>
                  <a:srgbClr val="2A312E"/>
                </a:solidFill>
              </a:rPr>
              <a:t>Misconceptions and </a:t>
            </a:r>
            <a:r>
              <a:rPr lang="en-US" sz="9500" dirty="0" smtClean="0">
                <a:solidFill>
                  <a:srgbClr val="2A312E"/>
                </a:solidFill>
              </a:rPr>
              <a:t>clarifications</a:t>
            </a:r>
            <a:endParaRPr sz="9500" dirty="0">
              <a:solidFill>
                <a:srgbClr val="2A312E"/>
              </a:solidFill>
            </a:endParaRPr>
          </a:p>
          <a:p>
            <a:pPr marL="342900" indent="-342900">
              <a:lnSpc>
                <a:spcPct val="115000"/>
              </a:lnSpc>
              <a:spcBef>
                <a:spcPts val="480"/>
              </a:spcBef>
              <a:buClr>
                <a:srgbClr val="2A312E"/>
              </a:buClr>
              <a:buSzPct val="100000"/>
              <a:buFont typeface="Noto Sans Symbols"/>
              <a:buChar char="➢"/>
            </a:pPr>
            <a:r>
              <a:rPr lang="en-US" sz="9500" dirty="0">
                <a:solidFill>
                  <a:srgbClr val="2A312E"/>
                </a:solidFill>
              </a:rPr>
              <a:t>Dyslexia as a strength</a:t>
            </a:r>
            <a:endParaRPr sz="9500" dirty="0">
              <a:solidFill>
                <a:srgbClr val="2A312E"/>
              </a:solidFill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2A312E"/>
              </a:buClr>
              <a:buSzPct val="100000"/>
              <a:buFont typeface="Noto Sans Symbols"/>
              <a:buChar char="➢"/>
            </a:pPr>
            <a:r>
              <a:rPr lang="en-US" sz="9600" dirty="0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Challenges </a:t>
            </a:r>
            <a:r>
              <a:rPr lang="en-US" sz="9600" dirty="0">
                <a:solidFill>
                  <a:srgbClr val="2A312E"/>
                </a:solidFill>
              </a:rPr>
              <a:t>relating</a:t>
            </a:r>
            <a:r>
              <a:rPr lang="en-US" sz="9600" dirty="0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to the military </a:t>
            </a: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2A312E"/>
              </a:buClr>
              <a:buSzPct val="100000"/>
              <a:buFont typeface="Noto Sans Symbols"/>
              <a:buChar char="➢"/>
            </a:pPr>
            <a:r>
              <a:rPr lang="en-US" sz="9600" dirty="0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Practical </a:t>
            </a:r>
            <a:r>
              <a:rPr lang="en-US" sz="9600" dirty="0">
                <a:solidFill>
                  <a:srgbClr val="2A312E"/>
                </a:solidFill>
              </a:rPr>
              <a:t>s</a:t>
            </a:r>
            <a:r>
              <a:rPr lang="en-US" sz="9600" dirty="0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trategies for the </a:t>
            </a:r>
            <a:r>
              <a:rPr lang="en-US" sz="9600" dirty="0">
                <a:solidFill>
                  <a:srgbClr val="2A312E"/>
                </a:solidFill>
              </a:rPr>
              <a:t>m</a:t>
            </a:r>
            <a:r>
              <a:rPr lang="en-US" sz="9600" dirty="0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ilitary</a:t>
            </a: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2A312E"/>
              </a:buClr>
              <a:buSzPct val="100000"/>
              <a:buFont typeface="Noto Sans Symbols"/>
              <a:buChar char="➢"/>
            </a:pPr>
            <a:r>
              <a:rPr lang="en-US" sz="9600" dirty="0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Tools &amp; methods used in the SWE AF</a:t>
            </a:r>
            <a:endParaRPr sz="9600" dirty="0">
              <a:solidFill>
                <a:srgbClr val="2A312E"/>
              </a:solidFill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2A312E"/>
              </a:buClr>
              <a:buSzPct val="100000"/>
              <a:buFont typeface="Noto Sans Symbols"/>
              <a:buChar char="➢"/>
            </a:pPr>
            <a:r>
              <a:rPr lang="en-US" sz="9600" dirty="0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Fostering a supportive environment</a:t>
            </a:r>
            <a:r>
              <a:rPr lang="en-US" sz="2400" b="1" dirty="0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dirty="0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ctrTitle"/>
          </p:nvPr>
        </p:nvSpPr>
        <p:spPr>
          <a:xfrm>
            <a:off x="198475" y="1878419"/>
            <a:ext cx="7472564" cy="256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4800"/>
              <a:buFont typeface="Stardos Stencil"/>
              <a:buNone/>
            </a:pP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171" name="Google Shape;171;p3"/>
          <p:cNvSpPr txBox="1">
            <a:spLocks noGrp="1"/>
          </p:cNvSpPr>
          <p:nvPr>
            <p:ph type="subTitle" idx="1"/>
          </p:nvPr>
        </p:nvSpPr>
        <p:spPr>
          <a:xfrm>
            <a:off x="517451" y="113810"/>
            <a:ext cx="8059479" cy="146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12E"/>
              </a:buClr>
              <a:buSzPts val="4300"/>
              <a:buNone/>
            </a:pP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600" b="1">
                <a:solidFill>
                  <a:srgbClr val="2A312E"/>
                </a:solidFill>
              </a:rPr>
              <a:t>isconceptions</a:t>
            </a:r>
            <a:endParaRPr sz="3600" b="1">
              <a:solidFill>
                <a:srgbClr val="2A312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12E"/>
              </a:buClr>
              <a:buSzPts val="4300"/>
              <a:buNone/>
            </a:pPr>
            <a:r>
              <a:rPr lang="en-US" sz="3600" b="1">
                <a:solidFill>
                  <a:srgbClr val="2A312E"/>
                </a:solidFill>
              </a:rPr>
              <a:t>and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C</a:t>
            </a:r>
            <a:r>
              <a:rPr lang="en-US" sz="3600" b="1">
                <a:solidFill>
                  <a:srgbClr val="2A312E"/>
                </a:solidFill>
              </a:rPr>
              <a:t>larifications</a:t>
            </a:r>
            <a:endParaRPr sz="500"/>
          </a:p>
          <a:p>
            <a:pPr marL="0" lvl="0" indent="0" algn="ctr" rtl="0">
              <a:spcBef>
                <a:spcPts val="860"/>
              </a:spcBef>
              <a:spcAft>
                <a:spcPts val="0"/>
              </a:spcAft>
              <a:buClr>
                <a:srgbClr val="ACBBC5"/>
              </a:buClr>
              <a:buSzPts val="4300"/>
              <a:buNone/>
            </a:pPr>
            <a:endParaRPr sz="4300" b="1">
              <a:solidFill>
                <a:srgbClr val="2A31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375683" y="1722474"/>
            <a:ext cx="8002773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2A312E"/>
              </a:buClr>
              <a:buSzPts val="2400"/>
              <a:buFont typeface="Noto Sans Symbols"/>
              <a:buChar char="➢"/>
            </a:pPr>
            <a:r>
              <a:rPr lang="en-US" sz="2400" b="0" i="1" u="none" strike="noStrike" cap="none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Functional impact</a:t>
            </a:r>
            <a:r>
              <a:rPr lang="en-US" sz="2400" b="0" i="0" u="none" strike="noStrike" cap="none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- does not equate to a lack of intelligence or ability</a:t>
            </a:r>
            <a:endParaRPr sz="2400" b="0" i="0" u="none" strike="noStrike" cap="none">
              <a:solidFill>
                <a:srgbClr val="2A31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312E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2A312E"/>
              </a:buClr>
              <a:buSzPts val="2800"/>
              <a:buFont typeface="Noto Sans Symbols"/>
              <a:buChar char="➢"/>
            </a:pPr>
            <a:r>
              <a:rPr lang="en-US" sz="2400" b="0" i="1" u="none" strike="noStrike" cap="none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Wide spectrum</a:t>
            </a:r>
            <a:r>
              <a:rPr lang="en-US" sz="2400" b="0" i="0" u="none" strike="noStrike" cap="none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- manifests differently in individuals, and it’s not just about reversing letters or having reading difficulties</a:t>
            </a:r>
            <a:r>
              <a:rPr lang="en-US" sz="3200" b="1" i="0" u="none" strike="noStrike" cap="none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i="0" u="none" strike="noStrike" cap="none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0" i="0" u="none" strike="noStrike" cap="none">
              <a:solidFill>
                <a:srgbClr val="2A2E3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>
            <a:spLocks noGrp="1"/>
          </p:cNvSpPr>
          <p:nvPr>
            <p:ph type="ctrTitle"/>
          </p:nvPr>
        </p:nvSpPr>
        <p:spPr>
          <a:xfrm>
            <a:off x="198475" y="1878419"/>
            <a:ext cx="7472564" cy="256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4800"/>
              <a:buFont typeface="Stardos Stencil"/>
              <a:buNone/>
            </a:pP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185" name="Google Shape;185;p5"/>
          <p:cNvSpPr txBox="1">
            <a:spLocks noGrp="1"/>
          </p:cNvSpPr>
          <p:nvPr>
            <p:ph type="subTitle" idx="1"/>
          </p:nvPr>
        </p:nvSpPr>
        <p:spPr>
          <a:xfrm>
            <a:off x="496184" y="127987"/>
            <a:ext cx="7868095" cy="97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12E"/>
              </a:buClr>
              <a:buSzPts val="4300"/>
              <a:buNone/>
            </a:pP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600" b="1">
                <a:solidFill>
                  <a:srgbClr val="2A312E"/>
                </a:solidFill>
              </a:rPr>
              <a:t>yslexia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2A312E"/>
                </a:solidFill>
              </a:rPr>
              <a:t>as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2A312E"/>
                </a:solidFill>
              </a:rPr>
              <a:t>a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S</a:t>
            </a:r>
            <a:r>
              <a:rPr lang="en-US" sz="3600" b="1">
                <a:solidFill>
                  <a:srgbClr val="2A312E"/>
                </a:solidFill>
              </a:rPr>
              <a:t>trength</a:t>
            </a:r>
            <a:endParaRPr sz="3600" b="1">
              <a:solidFill>
                <a:srgbClr val="2A31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860"/>
              </a:spcBef>
              <a:spcAft>
                <a:spcPts val="0"/>
              </a:spcAft>
              <a:buClr>
                <a:srgbClr val="ACBBC5"/>
              </a:buClr>
              <a:buSzPts val="4300"/>
              <a:buNone/>
            </a:pPr>
            <a:endParaRPr sz="4300" b="1">
              <a:solidFill>
                <a:srgbClr val="2A31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230375" y="1142413"/>
            <a:ext cx="8399700" cy="4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Neurodiversity</a:t>
            </a:r>
            <a:endParaRPr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creative problem-solving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 thinking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attention to detail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Famous military </a:t>
            </a:r>
            <a:r>
              <a:rPr lang="en-US" sz="2400" i="1">
                <a:solidFill>
                  <a:schemeClr val="dk1"/>
                </a:solidFill>
              </a:rPr>
              <a:t>dyslexics</a:t>
            </a:r>
            <a:endParaRPr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Dwight Eisenhower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George Patton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George Washington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>
              <a:solidFill>
                <a:srgbClr val="2A2E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>
              <a:solidFill>
                <a:srgbClr val="2A2E3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>
            <a:spLocks noGrp="1"/>
          </p:cNvSpPr>
          <p:nvPr>
            <p:ph type="ctrTitle"/>
          </p:nvPr>
        </p:nvSpPr>
        <p:spPr>
          <a:xfrm>
            <a:off x="198475" y="1878419"/>
            <a:ext cx="7472564" cy="256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4800"/>
              <a:buFont typeface="Stardos Stencil"/>
              <a:buNone/>
            </a:pP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192" name="Google Shape;192;p6"/>
          <p:cNvSpPr txBox="1">
            <a:spLocks noGrp="1"/>
          </p:cNvSpPr>
          <p:nvPr>
            <p:ph type="subTitle" idx="1"/>
          </p:nvPr>
        </p:nvSpPr>
        <p:spPr>
          <a:xfrm>
            <a:off x="517451" y="113810"/>
            <a:ext cx="8059479" cy="146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12E"/>
              </a:buClr>
              <a:buSzPts val="4300"/>
              <a:buNone/>
            </a:pP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600" b="1">
                <a:solidFill>
                  <a:srgbClr val="2A312E"/>
                </a:solidFill>
              </a:rPr>
              <a:t>hallenges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2A312E"/>
                </a:solidFill>
              </a:rPr>
              <a:t>Relating</a:t>
            </a:r>
            <a:endParaRPr sz="3600" b="1">
              <a:solidFill>
                <a:srgbClr val="2A312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12E"/>
              </a:buClr>
              <a:buSzPts val="4300"/>
              <a:buNone/>
            </a:pPr>
            <a:r>
              <a:rPr lang="en-US" sz="3600" b="1">
                <a:solidFill>
                  <a:srgbClr val="2A312E"/>
                </a:solidFill>
              </a:rPr>
              <a:t>to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2A312E"/>
                </a:solidFill>
              </a:rPr>
              <a:t>the 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600" b="1">
                <a:solidFill>
                  <a:srgbClr val="2A312E"/>
                </a:solidFill>
              </a:rPr>
              <a:t>ilitary</a:t>
            </a:r>
            <a:endParaRPr sz="3600" b="1">
              <a:solidFill>
                <a:srgbClr val="2A31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366283" y="1947724"/>
            <a:ext cx="68118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2A2E31"/>
                </a:solidFill>
              </a:rPr>
              <a:t>I</a:t>
            </a:r>
            <a:r>
              <a:rPr lang="en-US" sz="2400">
                <a:solidFill>
                  <a:srgbClr val="2A2E31"/>
                </a:solidFill>
                <a:latin typeface="Arial"/>
                <a:ea typeface="Arial"/>
                <a:cs typeface="Arial"/>
                <a:sym typeface="Arial"/>
              </a:rPr>
              <a:t>nterpreting maps</a:t>
            </a:r>
            <a:endParaRPr sz="2400"/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2A2E31"/>
                </a:solidFill>
              </a:rPr>
              <a:t>F</a:t>
            </a:r>
            <a:r>
              <a:rPr lang="en-US" sz="2400">
                <a:solidFill>
                  <a:srgbClr val="2A2E31"/>
                </a:solidFill>
                <a:latin typeface="Arial"/>
                <a:ea typeface="Arial"/>
                <a:cs typeface="Arial"/>
                <a:sym typeface="Arial"/>
              </a:rPr>
              <a:t>ollowing written orders</a:t>
            </a:r>
            <a:endParaRPr sz="2400"/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2A2E31"/>
                </a:solidFill>
              </a:rPr>
              <a:t>U</a:t>
            </a:r>
            <a:r>
              <a:rPr lang="en-US" sz="2400">
                <a:solidFill>
                  <a:srgbClr val="2A2E31"/>
                </a:solidFill>
                <a:latin typeface="Arial"/>
                <a:ea typeface="Arial"/>
                <a:cs typeface="Arial"/>
                <a:sym typeface="Arial"/>
              </a:rPr>
              <a:t>sing technology</a:t>
            </a:r>
            <a:endParaRPr sz="2400"/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2A2E31"/>
                </a:solidFill>
              </a:rPr>
              <a:t>R</a:t>
            </a:r>
            <a:r>
              <a:rPr lang="en-US" sz="2400">
                <a:solidFill>
                  <a:srgbClr val="2A2E31"/>
                </a:solidFill>
                <a:latin typeface="Arial"/>
                <a:ea typeface="Arial"/>
                <a:cs typeface="Arial"/>
                <a:sym typeface="Arial"/>
              </a:rPr>
              <a:t>eading reports</a:t>
            </a:r>
            <a:endParaRPr sz="2400"/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2A2E31"/>
                </a:solidFill>
              </a:rPr>
              <a:t>W</a:t>
            </a:r>
            <a:r>
              <a:rPr lang="en-US" sz="2400">
                <a:solidFill>
                  <a:srgbClr val="2A2E31"/>
                </a:solidFill>
                <a:latin typeface="Arial"/>
                <a:ea typeface="Arial"/>
                <a:cs typeface="Arial"/>
                <a:sym typeface="Arial"/>
              </a:rPr>
              <a:t>riting reports</a:t>
            </a:r>
            <a:endParaRPr sz="2400">
              <a:solidFill>
                <a:srgbClr val="2A2E3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>
            <a:spLocks noGrp="1"/>
          </p:cNvSpPr>
          <p:nvPr>
            <p:ph type="ctrTitle"/>
          </p:nvPr>
        </p:nvSpPr>
        <p:spPr>
          <a:xfrm>
            <a:off x="408287" y="1558219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4800"/>
              <a:buFont typeface="Stardos Stencil"/>
              <a:buNone/>
            </a:pPr>
            <a:r>
              <a:rPr lang="en-US" b="1"/>
              <a:t/>
            </a:r>
            <a:br>
              <a:rPr lang="en-US" b="1"/>
            </a:br>
            <a:endParaRPr/>
          </a:p>
        </p:txBody>
      </p:sp>
      <p:sp>
        <p:nvSpPr>
          <p:cNvPr id="199" name="Google Shape;199;p7"/>
          <p:cNvSpPr txBox="1">
            <a:spLocks noGrp="1"/>
          </p:cNvSpPr>
          <p:nvPr>
            <p:ph type="subTitle" idx="1"/>
          </p:nvPr>
        </p:nvSpPr>
        <p:spPr>
          <a:xfrm>
            <a:off x="878146" y="339023"/>
            <a:ext cx="7259304" cy="136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12E"/>
              </a:buClr>
              <a:buSzPts val="4300"/>
              <a:buNone/>
            </a:pP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600" b="1">
                <a:solidFill>
                  <a:srgbClr val="2A312E"/>
                </a:solidFill>
              </a:rPr>
              <a:t>ractical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S</a:t>
            </a:r>
            <a:r>
              <a:rPr lang="en-US" sz="3600" b="1">
                <a:solidFill>
                  <a:srgbClr val="2A312E"/>
                </a:solidFill>
              </a:rPr>
              <a:t>trategies</a:t>
            </a:r>
            <a:br>
              <a:rPr lang="en-US" sz="3600" b="1">
                <a:solidFill>
                  <a:srgbClr val="2A312E"/>
                </a:solidFill>
              </a:rPr>
            </a:b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3600" b="1">
                <a:solidFill>
                  <a:srgbClr val="2A312E"/>
                </a:solidFill>
              </a:rPr>
              <a:t>or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2A312E"/>
                </a:solidFill>
              </a:rPr>
              <a:t>the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lang="en-US" sz="3600" b="1">
                <a:solidFill>
                  <a:srgbClr val="2A312E"/>
                </a:solidFill>
              </a:rPr>
              <a:t>ilitary</a:t>
            </a:r>
            <a:endParaRPr sz="3600" b="1">
              <a:solidFill>
                <a:srgbClr val="2A31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486259" y="2033987"/>
            <a:ext cx="845997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2A2E31"/>
                </a:solidFill>
                <a:latin typeface="Arial"/>
                <a:ea typeface="Arial"/>
                <a:cs typeface="Arial"/>
                <a:sym typeface="Arial"/>
              </a:rPr>
              <a:t>Adaptive training</a:t>
            </a:r>
            <a:endParaRPr sz="2400">
              <a:solidFill>
                <a:srgbClr val="2A2E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2A2E31"/>
                </a:solidFill>
                <a:latin typeface="Arial"/>
                <a:ea typeface="Arial"/>
                <a:cs typeface="Arial"/>
                <a:sym typeface="Arial"/>
              </a:rPr>
              <a:t>Assistive technology</a:t>
            </a:r>
            <a:endParaRPr sz="2400">
              <a:solidFill>
                <a:srgbClr val="2A2E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2A2E31"/>
                </a:solidFill>
                <a:latin typeface="Arial"/>
                <a:ea typeface="Arial"/>
                <a:cs typeface="Arial"/>
                <a:sym typeface="Arial"/>
              </a:rPr>
              <a:t>Written communication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leadership in creating an inclusive environment</a:t>
            </a:r>
            <a:endParaRPr sz="2400">
              <a:solidFill>
                <a:srgbClr val="2A2E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Workplace adjustments</a:t>
            </a:r>
            <a:endParaRPr sz="2400">
              <a:solidFill>
                <a:srgbClr val="2A2E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4800"/>
              <a:buFont typeface="Stardos Stencil"/>
              <a:buNone/>
            </a:pPr>
            <a:r>
              <a:rPr lang="en-US" b="1"/>
              <a:t/>
            </a:r>
            <a:br>
              <a:rPr lang="en-US" b="1"/>
            </a:br>
            <a:endParaRPr/>
          </a:p>
        </p:txBody>
      </p:sp>
      <p:sp>
        <p:nvSpPr>
          <p:cNvPr id="206" name="Google Shape;206;p8"/>
          <p:cNvSpPr txBox="1">
            <a:spLocks noGrp="1"/>
          </p:cNvSpPr>
          <p:nvPr>
            <p:ph type="subTitle" idx="1"/>
          </p:nvPr>
        </p:nvSpPr>
        <p:spPr>
          <a:xfrm>
            <a:off x="878146" y="339023"/>
            <a:ext cx="7259304" cy="136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12E"/>
              </a:buClr>
              <a:buSzPts val="4300"/>
              <a:buNone/>
            </a:pP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600" b="1">
                <a:solidFill>
                  <a:srgbClr val="2A312E"/>
                </a:solidFill>
              </a:rPr>
              <a:t>ools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U</a:t>
            </a:r>
            <a:r>
              <a:rPr lang="en-US" sz="3600" b="1">
                <a:solidFill>
                  <a:srgbClr val="2A312E"/>
                </a:solidFill>
              </a:rPr>
              <a:t>sed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2A312E"/>
                </a:solidFill>
              </a:rPr>
              <a:t>in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2A312E"/>
                </a:solidFill>
              </a:rPr>
              <a:t>the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SWE AF</a:t>
            </a:r>
            <a:endParaRPr sz="3600" b="1">
              <a:solidFill>
                <a:srgbClr val="2A312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12E"/>
              </a:buClr>
              <a:buSzPts val="4300"/>
              <a:buNone/>
            </a:pPr>
            <a:r>
              <a:rPr lang="en-US" sz="3600" b="1">
                <a:solidFill>
                  <a:srgbClr val="2A312E"/>
                </a:solidFill>
              </a:rPr>
              <a:t>for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r>
              <a:rPr lang="en-US" sz="3600" b="1">
                <a:solidFill>
                  <a:srgbClr val="2A312E"/>
                </a:solidFill>
              </a:rPr>
              <a:t>eaching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>
                <a:solidFill>
                  <a:srgbClr val="2A312E"/>
                </a:solidFill>
              </a:rPr>
              <a:t>and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r>
              <a:rPr lang="en-US" sz="3600" b="1">
                <a:solidFill>
                  <a:srgbClr val="2A312E"/>
                </a:solidFill>
              </a:rPr>
              <a:t>esting</a:t>
            </a:r>
            <a:endParaRPr sz="3600" b="1">
              <a:solidFill>
                <a:srgbClr val="2A31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506819" y="2155227"/>
            <a:ext cx="7956697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2A2E31"/>
                </a:solidFill>
                <a:latin typeface="Arial"/>
                <a:ea typeface="Arial"/>
                <a:cs typeface="Arial"/>
                <a:sym typeface="Arial"/>
              </a:rPr>
              <a:t>TorTalk</a:t>
            </a:r>
            <a:endParaRPr sz="2400">
              <a:solidFill>
                <a:srgbClr val="2A2E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E31"/>
              </a:solidFill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2A2E31"/>
                </a:solidFill>
                <a:latin typeface="Arial"/>
                <a:ea typeface="Arial"/>
                <a:cs typeface="Arial"/>
                <a:sym typeface="Arial"/>
              </a:rPr>
              <a:t>Stava Rex</a:t>
            </a:r>
            <a:endParaRPr sz="2400">
              <a:solidFill>
                <a:srgbClr val="2A2E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2A2E3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4800"/>
              <a:buFont typeface="Stardos Stencil"/>
              <a:buNone/>
            </a:pPr>
            <a:r>
              <a:rPr lang="en-US" b="1"/>
              <a:t/>
            </a:r>
            <a:br>
              <a:rPr lang="en-US" b="1"/>
            </a:br>
            <a:endParaRPr/>
          </a:p>
        </p:txBody>
      </p:sp>
      <p:sp>
        <p:nvSpPr>
          <p:cNvPr id="213" name="Google Shape;213;p9"/>
          <p:cNvSpPr txBox="1">
            <a:spLocks noGrp="1"/>
          </p:cNvSpPr>
          <p:nvPr>
            <p:ph type="subTitle" idx="1"/>
          </p:nvPr>
        </p:nvSpPr>
        <p:spPr>
          <a:xfrm>
            <a:off x="828527" y="218912"/>
            <a:ext cx="7259304" cy="88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A312E"/>
              </a:buClr>
              <a:buSzPts val="4300"/>
              <a:buNone/>
            </a:pP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600" b="1">
                <a:solidFill>
                  <a:srgbClr val="2A312E"/>
                </a:solidFill>
              </a:rPr>
              <a:t>or</a:t>
            </a:r>
            <a:r>
              <a:rPr lang="en-US" sz="3600" b="1">
                <a:solidFill>
                  <a:srgbClr val="2A312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600" b="1">
                <a:solidFill>
                  <a:srgbClr val="2A312E"/>
                </a:solidFill>
              </a:rPr>
              <a:t>alk</a:t>
            </a:r>
            <a:endParaRPr sz="3600" b="1">
              <a:solidFill>
                <a:srgbClr val="2A31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212652" y="971107"/>
            <a:ext cx="8825022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</a:rPr>
              <a:t>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peech synthesizer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</a:rPr>
              <a:t>A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work tool that you can use when you want to listen to a text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</a:rPr>
              <a:t>R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eads text live, meaning that nothing is pre-recorded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</a:rPr>
              <a:t>C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be used only for open information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</a:rPr>
              <a:t>C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read web pages, PDF files, e-books, scanned text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</a:rPr>
              <a:t>H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 OCR function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</a:rPr>
              <a:t>P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ossible to choose </a:t>
            </a:r>
            <a:r>
              <a:rPr lang="en-US" sz="2400">
                <a:solidFill>
                  <a:schemeClr val="dk1"/>
                </a:solidFill>
              </a:rPr>
              <a:t>reading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speed, voice and language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chemeClr val="dk1"/>
                </a:solidFill>
              </a:rPr>
              <a:t>H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 off-line function, which makes it possible to listen while traveling or working from home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>
              <a:solidFill>
                <a:srgbClr val="2A2E3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30a7c2bfee2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350" y="965400"/>
            <a:ext cx="5892576" cy="35178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30a7c2bfee2_0_1"/>
          <p:cNvSpPr txBox="1"/>
          <p:nvPr/>
        </p:nvSpPr>
        <p:spPr>
          <a:xfrm>
            <a:off x="1714938" y="219450"/>
            <a:ext cx="616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TorTalk Feedback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M_1">
  <a:themeElements>
    <a:clrScheme name="FM_PPT_LJUS">
      <a:dk1>
        <a:srgbClr val="000000"/>
      </a:dk1>
      <a:lt1>
        <a:srgbClr val="FEFFFF"/>
      </a:lt1>
      <a:dk2>
        <a:srgbClr val="DFE5E2"/>
      </a:dk2>
      <a:lt2>
        <a:srgbClr val="DBE2E5"/>
      </a:lt2>
      <a:accent1>
        <a:srgbClr val="E5E3DB"/>
      </a:accent1>
      <a:accent2>
        <a:srgbClr val="F1F1F1"/>
      </a:accent2>
      <a:accent3>
        <a:srgbClr val="2BDB8C"/>
      </a:accent3>
      <a:accent4>
        <a:srgbClr val="F5E500"/>
      </a:accent4>
      <a:accent5>
        <a:srgbClr val="FF675C"/>
      </a:accent5>
      <a:accent6>
        <a:srgbClr val="005EAB"/>
      </a:accent6>
      <a:hlink>
        <a:srgbClr val="000000"/>
      </a:hlink>
      <a:folHlink>
        <a:srgbClr val="B9B8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M Negativ">
  <a:themeElements>
    <a:clrScheme name="FM_PPT_MÖRK 1">
      <a:dk1>
        <a:srgbClr val="000000"/>
      </a:dk1>
      <a:lt1>
        <a:srgbClr val="FFFFFF"/>
      </a:lt1>
      <a:dk2>
        <a:srgbClr val="3E4744"/>
      </a:dk2>
      <a:lt2>
        <a:srgbClr val="434B53"/>
      </a:lt2>
      <a:accent1>
        <a:srgbClr val="49473F"/>
      </a:accent1>
      <a:accent2>
        <a:srgbClr val="5D5D5D"/>
      </a:accent2>
      <a:accent3>
        <a:srgbClr val="2BDB8C"/>
      </a:accent3>
      <a:accent4>
        <a:srgbClr val="F5E500"/>
      </a:accent4>
      <a:accent5>
        <a:srgbClr val="FF675C"/>
      </a:accent5>
      <a:accent6>
        <a:srgbClr val="005EAB"/>
      </a:accent6>
      <a:hlink>
        <a:srgbClr val="00000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334</Words>
  <Application>Microsoft Office PowerPoint</Application>
  <PresentationFormat>Bildspel på skärmen (16:9)</PresentationFormat>
  <Paragraphs>78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Stardos Stencil</vt:lpstr>
      <vt:lpstr>Noto Sans Symbols</vt:lpstr>
      <vt:lpstr>Calibri</vt:lpstr>
      <vt:lpstr>Arial</vt:lpstr>
      <vt:lpstr>FM_1</vt:lpstr>
      <vt:lpstr>FM Negativ</vt:lpstr>
      <vt:lpstr> BILC SEMINAR 2024-10-16 </vt:lpstr>
      <vt:lpstr>Agenda</vt:lpstr>
      <vt:lpstr> </vt:lpstr>
      <vt:lpstr> </vt:lpstr>
      <vt:lpstr> </vt:lpstr>
      <vt:lpstr> </vt:lpstr>
      <vt:lpstr> </vt:lpstr>
      <vt:lpstr> </vt:lpstr>
      <vt:lpstr>PowerPoint-presentation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BILC SEMINAR 2024-10-16 </dc:title>
  <dc:subject/>
  <dc:creator/>
  <dc:description/>
  <cp:lastModifiedBy>Martin, Mariamma</cp:lastModifiedBy>
  <cp:revision>4</cp:revision>
  <dcterms:created xsi:type="dcterms:W3CDTF">2019-02-11T14:39:41Z</dcterms:created>
  <dcterms:modified xsi:type="dcterms:W3CDTF">2024-10-21T06:37:16Z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6c9c2920-2138-4c01-8dff-965fab41027f</vt:lpwstr>
  </property>
  <property fmtid="{D5CDD505-2E9C-101B-9397-08002B2CF9AE}" pid="3" name="FörsvarsmaktenKlassificering">
    <vt:lpwstr>ES</vt:lpwstr>
  </property>
  <property fmtid="{D5CDD505-2E9C-101B-9397-08002B2CF9AE}" pid="4" name="FörsvarsmaktenSEKRETESSKLASSIFICERAD">
    <vt:lpwstr/>
  </property>
  <property fmtid="{D5CDD505-2E9C-101B-9397-08002B2CF9AE}" pid="5" name="Klassificering">
    <vt:lpwstr>ES</vt:lpwstr>
  </property>
</Properties>
</file>