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71" r:id="rId11"/>
    <p:sldId id="264" r:id="rId12"/>
    <p:sldId id="272" r:id="rId13"/>
    <p:sldId id="263" r:id="rId14"/>
    <p:sldId id="265" r:id="rId15"/>
    <p:sldId id="266" r:id="rId16"/>
    <p:sldId id="273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64564" autoAdjust="0"/>
  </p:normalViewPr>
  <p:slideViewPr>
    <p:cSldViewPr snapToGrid="0">
      <p:cViewPr varScale="1">
        <p:scale>
          <a:sx n="46" d="100"/>
          <a:sy n="46" d="100"/>
        </p:scale>
        <p:origin x="1572" y="5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5A19-54EA-4D82-9E28-D0169995C038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90F8-2329-4CA5-8862-311140F3C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9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noProof="0" dirty="0">
              <a:sym typeface="Wingdings" pitchFamily="2" charset="2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291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590F8-2329-4CA5-8862-311140F3CD9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562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622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90F8-2329-4CA5-8862-311140F3CD9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219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92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3195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618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590F8-2329-4CA5-8862-311140F3CD9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491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17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568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A9F-BD5B-4495-B6A4-2F01AA92E901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780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315B2-D0C6-4222-ABBE-1202E32445FE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305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da-DK" noProof="0" dirty="0"/>
          </a:p>
        </p:txBody>
      </p:sp>
      <p:sp>
        <p:nvSpPr>
          <p:cNvPr id="2150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D61656-2388-47F6-B419-BBBF20E6685E}" type="slidenum">
              <a:rPr lang="da-DK" altLang="da-DK" smtClean="0"/>
              <a:pPr/>
              <a:t>6</a:t>
            </a:fld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200116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D61656-2388-47F6-B419-BBBF20E6685E}" type="slidenum">
              <a:rPr lang="da-DK" altLang="da-DK" smtClean="0"/>
              <a:pPr/>
              <a:t>7</a:t>
            </a:fld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4235937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90F8-2329-4CA5-8862-311140F3CD9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72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90F8-2329-4CA5-8862-311140F3CD9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343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487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70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044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pe 1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9" y="6322824"/>
            <a:ext cx="1775575" cy="355651"/>
          </a:xfrm>
          <a:prstGeom prst="rect">
            <a:avLst/>
          </a:prstGeom>
        </p:spPr>
      </p:pic>
      <p:sp>
        <p:nvSpPr>
          <p:cNvPr id="7" name="Tekstboks 6"/>
          <p:cNvSpPr txBox="1"/>
          <p:nvPr userDrawn="1"/>
        </p:nvSpPr>
        <p:spPr>
          <a:xfrm>
            <a:off x="7152117" y="1628800"/>
            <a:ext cx="47045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1200" baseline="0" dirty="0"/>
              <a:t>ROYAL DANISH DEFENCE LANGUAGE ACADEMY</a:t>
            </a:r>
            <a:endParaRPr lang="da-DK" sz="1200" dirty="0"/>
          </a:p>
        </p:txBody>
      </p:sp>
      <p:pic>
        <p:nvPicPr>
          <p:cNvPr id="8" name="Picture 2" descr="D:\Mediatek\Logo\Nyt Logo\Logo FAk-FSV\FAK_logo_navnetræk_d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3" y="332656"/>
            <a:ext cx="2095500" cy="146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boks 9"/>
          <p:cNvSpPr txBox="1"/>
          <p:nvPr userDrawn="1"/>
        </p:nvSpPr>
        <p:spPr>
          <a:xfrm>
            <a:off x="431371" y="1628800"/>
            <a:ext cx="374441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solidFill>
                  <a:schemeClr val="tx1"/>
                </a:solidFill>
              </a:rPr>
              <a:t>ROYAL DANISH DEFENCE COLLEGE</a:t>
            </a:r>
          </a:p>
        </p:txBody>
      </p:sp>
      <p:pic>
        <p:nvPicPr>
          <p:cNvPr id="9" name="Billede 8" descr="Macintosh HD:Users:siemschristophersiemssen:Downloads:Torch, ISK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92544" y="260648"/>
            <a:ext cx="760741" cy="1152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cxnSp>
        <p:nvCxnSpPr>
          <p:cNvPr id="13" name="Lige forbindelse 12"/>
          <p:cNvCxnSpPr/>
          <p:nvPr userDrawn="1"/>
        </p:nvCxnSpPr>
        <p:spPr>
          <a:xfrm flipH="1">
            <a:off x="9648395" y="1556792"/>
            <a:ext cx="21122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84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867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487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884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071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504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35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757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380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93020-1838-46AC-9CFF-715A049D3B9A}" type="datetimeFigureOut">
              <a:rPr lang="da-DK" smtClean="0"/>
              <a:t>28-05-2019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A290-0099-4BC8-99DF-424F2500E4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395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855640" y="1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Calibri" panose="020F0502020204030204" pitchFamily="34" charset="0"/>
              </a:rPr>
              <a:t>FROM CLASS ROOM PROFICIENCY TO PERFORMANCE IN THE FIELD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12" y="2188299"/>
            <a:ext cx="5614903" cy="3798137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2240280" y="1200330"/>
            <a:ext cx="77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Training Officer Linguists for Training Missions in Iraq, Ukraine, and Afghanistan</a:t>
            </a:r>
            <a:endParaRPr lang="da-DK" b="1" dirty="0"/>
          </a:p>
        </p:txBody>
      </p:sp>
      <p:sp>
        <p:nvSpPr>
          <p:cNvPr id="9" name="Rektangel 8"/>
          <p:cNvSpPr/>
          <p:nvPr/>
        </p:nvSpPr>
        <p:spPr>
          <a:xfrm>
            <a:off x="844296" y="4960727"/>
            <a:ext cx="3526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Kristian Kolding</a:t>
            </a:r>
          </a:p>
          <a:p>
            <a:r>
              <a:rPr lang="en-GB"/>
              <a:t>Senior Lecturer - MA, </a:t>
            </a:r>
            <a:r>
              <a:rPr lang="en-GB" dirty="0"/>
              <a:t>captain </a:t>
            </a:r>
          </a:p>
          <a:p>
            <a:r>
              <a:rPr lang="en-GB" dirty="0"/>
              <a:t>Head of Language Training (LOTE)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16" y="2188299"/>
            <a:ext cx="1381264" cy="26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79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/>
          <p:cNvSpPr txBox="1">
            <a:spLocks/>
          </p:cNvSpPr>
          <p:nvPr/>
        </p:nvSpPr>
        <p:spPr>
          <a:xfrm>
            <a:off x="2835502" y="188641"/>
            <a:ext cx="6507162" cy="1084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TRAINING MISSIONS</a:t>
            </a:r>
          </a:p>
        </p:txBody>
      </p:sp>
      <p:sp>
        <p:nvSpPr>
          <p:cNvPr id="3" name="Rektangel 2"/>
          <p:cNvSpPr/>
          <p:nvPr/>
        </p:nvSpPr>
        <p:spPr>
          <a:xfrm>
            <a:off x="529832" y="1988840"/>
            <a:ext cx="33375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Common job descriptions and tasks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Interpretation &amp; translation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Military and social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Different levels and areas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Mentoring – train the trainer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Management of other interpreters/language assets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Linguists in mission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Officer / CULAD / specialist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Civilian-military / contracted from contributing nations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Locally hired</a:t>
            </a: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51" y="2209938"/>
            <a:ext cx="2143125" cy="21431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39" y="4420857"/>
            <a:ext cx="2884551" cy="204337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5"/>
          <a:srcRect l="18814" t="13763" r="13458" b="4914"/>
          <a:stretch/>
        </p:blipFill>
        <p:spPr>
          <a:xfrm>
            <a:off x="7302260" y="2209938"/>
            <a:ext cx="1421176" cy="199850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689" y="4518621"/>
            <a:ext cx="2466975" cy="184785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2775" y="1988840"/>
            <a:ext cx="2373446" cy="2373446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8"/>
          <a:srcRect l="6188" r="14826"/>
          <a:stretch/>
        </p:blipFill>
        <p:spPr>
          <a:xfrm>
            <a:off x="9342664" y="4518621"/>
            <a:ext cx="253388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1991544" y="23488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/>
          <a:srcRect l="33405" r="-1"/>
          <a:stretch/>
        </p:blipFill>
        <p:spPr>
          <a:xfrm>
            <a:off x="454400" y="1952978"/>
            <a:ext cx="4471501" cy="4222044"/>
          </a:xfrm>
          <a:prstGeom prst="rect">
            <a:avLst/>
          </a:prstGeom>
        </p:spPr>
      </p:pic>
      <p:sp>
        <p:nvSpPr>
          <p:cNvPr id="7" name="Pladsholder til tekst 2"/>
          <p:cNvSpPr txBox="1">
            <a:spLocks/>
          </p:cNvSpPr>
          <p:nvPr/>
        </p:nvSpPr>
        <p:spPr>
          <a:xfrm>
            <a:off x="2762350" y="395207"/>
            <a:ext cx="6507162" cy="875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EXPERIENCES AND FEEDBACK</a:t>
            </a:r>
          </a:p>
        </p:txBody>
      </p:sp>
      <p:sp>
        <p:nvSpPr>
          <p:cNvPr id="9" name="Rektangel 8"/>
          <p:cNvSpPr/>
          <p:nvPr/>
        </p:nvSpPr>
        <p:spPr>
          <a:xfrm>
            <a:off x="5102578" y="1832276"/>
            <a:ext cx="69200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Methodology and data (?)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takeaways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Variety of tasks</a:t>
            </a:r>
          </a:p>
          <a:p>
            <a:pPr marL="742950" lvl="1" indent="-285750">
              <a:buFontTx/>
              <a:buChar char="-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Fixer, mediator, duty-phone, coordination, (informal) liaison, cultural conflict negotiator, good vibes facilitator, English expert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Informal everyday language</a:t>
            </a:r>
          </a:p>
          <a:p>
            <a:pPr marL="742950" lvl="1" indent="-285750">
              <a:buFontTx/>
              <a:buChar char="-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Social chit-chat, courtesies &amp; cursing, SOME/non-standard language, listening difficulties due to speaker variation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Mission specific knowledge and vocab. in target language</a:t>
            </a:r>
          </a:p>
          <a:p>
            <a:pPr marL="742950" lvl="1" indent="-285750">
              <a:buFontTx/>
              <a:buChar char="-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Organisation, history, geography, names, training-specific terminology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742950" lvl="1" indent="-285750">
              <a:buFontTx/>
              <a:buChar char="-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(military) culture of allies just as important as target language culture.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[Training does work]</a:t>
            </a:r>
          </a:p>
          <a:p>
            <a:pPr marL="742950" lvl="1" indent="-285750">
              <a:buFontTx/>
              <a:buChar char="-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General proficiency, interpretation, military terminology etc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53" y="1928646"/>
            <a:ext cx="4102964" cy="4487045"/>
          </a:xfrm>
          <a:prstGeom prst="rect">
            <a:avLst/>
          </a:prstGeom>
        </p:spPr>
      </p:pic>
      <p:sp>
        <p:nvSpPr>
          <p:cNvPr id="6" name="Pladsholder til tekst 2"/>
          <p:cNvSpPr txBox="1">
            <a:spLocks/>
          </p:cNvSpPr>
          <p:nvPr/>
        </p:nvSpPr>
        <p:spPr>
          <a:xfrm>
            <a:off x="2762350" y="395207"/>
            <a:ext cx="6507162" cy="875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ANALYSIS OF DATA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316088" y="1928646"/>
            <a:ext cx="3815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Linguistic</a:t>
            </a: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competence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Language variation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Specialised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vocab.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frequent grammar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Sociolinguistic competence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relations in mission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Authority and appropriateness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Discourse competence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Mission specific genres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Strategic competence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8636001" y="2020708"/>
            <a:ext cx="3194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Interpersonel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competence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comptence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of mission</a:t>
            </a:r>
          </a:p>
        </p:txBody>
      </p:sp>
    </p:spTree>
    <p:extLst>
      <p:ext uri="{BB962C8B-B14F-4D97-AF65-F5344CB8AC3E}">
        <p14:creationId xmlns:p14="http://schemas.microsoft.com/office/powerpoint/2010/main" val="14256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749778" y="576443"/>
            <a:ext cx="88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IMPLEMENTING CHANGE -THEORY VS REALITY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/>
          <a:srcRect t="13394" b="4565"/>
          <a:stretch/>
        </p:blipFill>
        <p:spPr>
          <a:xfrm>
            <a:off x="678674" y="2132857"/>
            <a:ext cx="4074589" cy="3850254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5298763" y="2132857"/>
            <a:ext cx="39355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Staff, time and money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Existing context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Existing course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Institutional tradition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Logistical constrictions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Grumpy inflexible teachers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Case by case approach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Low-hanging-fruits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Teacher involvement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from returning linguists</a:t>
            </a:r>
          </a:p>
        </p:txBody>
      </p:sp>
      <p:grpSp>
        <p:nvGrpSpPr>
          <p:cNvPr id="12" name="Gruppe 11"/>
          <p:cNvGrpSpPr/>
          <p:nvPr/>
        </p:nvGrpSpPr>
        <p:grpSpPr>
          <a:xfrm>
            <a:off x="5298763" y="2132857"/>
            <a:ext cx="6340079" cy="2653632"/>
            <a:chOff x="3635896" y="3645024"/>
            <a:chExt cx="5380990" cy="2143125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3761" y="3645024"/>
              <a:ext cx="2143125" cy="2143125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96" y="3645024"/>
              <a:ext cx="3259855" cy="213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4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670755" y="497421"/>
            <a:ext cx="88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IMPLEMENTING CHANGE - CASES</a:t>
            </a:r>
          </a:p>
        </p:txBody>
      </p:sp>
      <p:sp>
        <p:nvSpPr>
          <p:cNvPr id="7" name="Rektangel 6"/>
          <p:cNvSpPr/>
          <p:nvPr/>
        </p:nvSpPr>
        <p:spPr>
          <a:xfrm>
            <a:off x="335594" y="2044080"/>
            <a:ext cx="63700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Interpreting training lessons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Instruction and imperatives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Specialised vocabulary and concepts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Interference from environment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Importance of preparation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Discourse in social situations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Courtesies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Cursing and vulgarities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History, culture, religion</a:t>
            </a:r>
          </a:p>
          <a:p>
            <a:pPr marL="742950" lvl="1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Handling “curveballs”</a:t>
            </a: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 descr="150304-M-QB247-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2870" y="2044080"/>
            <a:ext cx="6098663" cy="40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824785" y="2326302"/>
            <a:ext cx="58397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Training vs. reality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can never prepare for it all</a:t>
            </a: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Proficiency and Performance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General proficiency goes a long way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Teach the students to handle obscure tasks, crazy inputs and curveballs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Mission specific tasks and activities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Performance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Tasks of a military linguist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More than language</a:t>
            </a:r>
          </a:p>
          <a:p>
            <a:pPr marL="285750" indent="-28575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547" y="2184221"/>
            <a:ext cx="4304149" cy="411515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70755" y="497421"/>
            <a:ext cx="88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TO SUM UP…</a:t>
            </a:r>
            <a:endParaRPr lang="en-GB" sz="36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C9E1DB14-1BCA-4D58-A902-C251F45CB94B}"/>
              </a:ext>
            </a:extLst>
          </p:cNvPr>
          <p:cNvSpPr txBox="1"/>
          <p:nvPr/>
        </p:nvSpPr>
        <p:spPr>
          <a:xfrm>
            <a:off x="1670755" y="497421"/>
            <a:ext cx="88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QUOTE</a:t>
            </a:r>
            <a:endParaRPr lang="en-GB" sz="3600" dirty="0">
              <a:cs typeface="Calibri" panose="020F0502020204030204" pitchFamily="34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80939A0-121A-43AE-9601-5970C6DC8536}"/>
              </a:ext>
            </a:extLst>
          </p:cNvPr>
          <p:cNvSpPr txBox="1"/>
          <p:nvPr/>
        </p:nvSpPr>
        <p:spPr>
          <a:xfrm>
            <a:off x="1670755" y="2634915"/>
            <a:ext cx="887306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“We don’t rise to the level of our expectations, we fall to the level of our training.”</a:t>
            </a:r>
          </a:p>
          <a:p>
            <a:r>
              <a:rPr lang="en-US" sz="4000" dirty="0"/>
              <a:t>-Archilochus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172644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009831" y="469997"/>
            <a:ext cx="834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cs typeface="Calibri" panose="020F0502020204030204" pitchFamily="34" charset="0"/>
              </a:rPr>
              <a:t>FROM PROFICIENCY TO PERFORMANCE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1916832"/>
            <a:ext cx="4466281" cy="337988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200" y="3181177"/>
            <a:ext cx="5346463" cy="3562378"/>
          </a:xfrm>
          <a:prstGeom prst="rect">
            <a:avLst/>
          </a:prstGeom>
        </p:spPr>
      </p:pic>
      <p:sp>
        <p:nvSpPr>
          <p:cNvPr id="7" name="Nedadgående pil 6"/>
          <p:cNvSpPr/>
          <p:nvPr/>
        </p:nvSpPr>
        <p:spPr>
          <a:xfrm rot="17787353">
            <a:off x="5993977" y="2038589"/>
            <a:ext cx="733045" cy="28020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9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999656" y="332657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SCOPE 1 - CONTEXTS</a:t>
            </a:r>
          </a:p>
        </p:txBody>
      </p:sp>
      <p:grpSp>
        <p:nvGrpSpPr>
          <p:cNvPr id="2" name="Gruppe 1"/>
          <p:cNvGrpSpPr/>
          <p:nvPr/>
        </p:nvGrpSpPr>
        <p:grpSpPr>
          <a:xfrm>
            <a:off x="7648690" y="2012475"/>
            <a:ext cx="3357307" cy="2204864"/>
            <a:chOff x="395536" y="1916832"/>
            <a:chExt cx="8730838" cy="4941168"/>
          </a:xfrm>
        </p:grpSpPr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916832"/>
              <a:ext cx="4466281" cy="3379888"/>
            </a:xfrm>
            <a:prstGeom prst="rect">
              <a:avLst/>
            </a:prstGeom>
          </p:spPr>
        </p:pic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1" y="3295622"/>
              <a:ext cx="5346463" cy="3562378"/>
            </a:xfrm>
            <a:prstGeom prst="rect">
              <a:avLst/>
            </a:prstGeom>
          </p:spPr>
        </p:pic>
        <p:sp>
          <p:nvSpPr>
            <p:cNvPr id="7" name="Nedadgående pil 6"/>
            <p:cNvSpPr/>
            <p:nvPr/>
          </p:nvSpPr>
          <p:spPr>
            <a:xfrm rot="17787353">
              <a:off x="4469976" y="2038589"/>
              <a:ext cx="733045" cy="280202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</p:grpSp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522" y="1907615"/>
            <a:ext cx="4096456" cy="2304256"/>
          </a:xfrm>
          <a:prstGeom prst="rect">
            <a:avLst/>
          </a:prstGeom>
        </p:spPr>
      </p:pic>
      <p:sp>
        <p:nvSpPr>
          <p:cNvPr id="8" name="Nedadgående pil 7"/>
          <p:cNvSpPr/>
          <p:nvPr/>
        </p:nvSpPr>
        <p:spPr>
          <a:xfrm rot="16453621">
            <a:off x="6381011" y="1261327"/>
            <a:ext cx="237982" cy="2377339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365356" y="4189144"/>
            <a:ext cx="409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Recruitment</a:t>
            </a:r>
            <a:r>
              <a:rPr lang="da-DK" dirty="0"/>
              <a:t> &amp; </a:t>
            </a:r>
            <a:r>
              <a:rPr lang="da-DK" dirty="0" err="1"/>
              <a:t>selection</a:t>
            </a:r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6"/>
          <a:srcRect t="24276"/>
          <a:stretch/>
        </p:blipFill>
        <p:spPr>
          <a:xfrm>
            <a:off x="4493156" y="4769554"/>
            <a:ext cx="2160240" cy="1408419"/>
          </a:xfrm>
          <a:prstGeom prst="rect">
            <a:avLst/>
          </a:prstGeom>
        </p:spPr>
      </p:pic>
      <p:sp>
        <p:nvSpPr>
          <p:cNvPr id="11" name="Nedadgående pil 10"/>
          <p:cNvSpPr/>
          <p:nvPr/>
        </p:nvSpPr>
        <p:spPr>
          <a:xfrm rot="12878482">
            <a:off x="6947314" y="3134422"/>
            <a:ext cx="237982" cy="176449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4341183" y="6130170"/>
            <a:ext cx="2561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Programme- and curriculum design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7816455" y="6188663"/>
            <a:ext cx="2561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Training missions</a:t>
            </a:r>
          </a:p>
        </p:txBody>
      </p:sp>
      <p:grpSp>
        <p:nvGrpSpPr>
          <p:cNvPr id="20" name="Gruppe 19"/>
          <p:cNvGrpSpPr/>
          <p:nvPr/>
        </p:nvGrpSpPr>
        <p:grpSpPr>
          <a:xfrm>
            <a:off x="8136582" y="4777086"/>
            <a:ext cx="1937988" cy="1397155"/>
            <a:chOff x="5652120" y="4587901"/>
            <a:chExt cx="1937988" cy="1397155"/>
          </a:xfrm>
        </p:grpSpPr>
        <p:pic>
          <p:nvPicPr>
            <p:cNvPr id="13" name="Billede 12"/>
            <p:cNvPicPr>
              <a:picLocks noChangeAspect="1"/>
            </p:cNvPicPr>
            <p:nvPr/>
          </p:nvPicPr>
          <p:blipFill rotWithShape="1">
            <a:blip r:embed="rId7"/>
            <a:srcRect l="28479" t="13790" r="17085" b="32757"/>
            <a:stretch/>
          </p:blipFill>
          <p:spPr>
            <a:xfrm>
              <a:off x="5652120" y="4587901"/>
              <a:ext cx="1937988" cy="1397155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 flipH="1" flipV="1">
              <a:off x="6588223" y="5315873"/>
              <a:ext cx="49525" cy="6231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6" name="Ellipse 15"/>
            <p:cNvSpPr/>
            <p:nvPr/>
          </p:nvSpPr>
          <p:spPr>
            <a:xfrm flipH="1" flipV="1">
              <a:off x="6066751" y="4694774"/>
              <a:ext cx="51433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310121" y="5284579"/>
              <a:ext cx="45719" cy="457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</p:grpSp>
      <p:sp>
        <p:nvSpPr>
          <p:cNvPr id="18" name="Nedadgående pil 17"/>
          <p:cNvSpPr/>
          <p:nvPr/>
        </p:nvSpPr>
        <p:spPr>
          <a:xfrm rot="12878482">
            <a:off x="9381282" y="4083322"/>
            <a:ext cx="237982" cy="77149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10074570" y="4693046"/>
            <a:ext cx="1885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solidFill>
                  <a:schemeClr val="tx2"/>
                </a:solidFill>
              </a:rPr>
              <a:t>Iraq</a:t>
            </a:r>
            <a:r>
              <a:rPr lang="da-DK" dirty="0">
                <a:solidFill>
                  <a:schemeClr val="tx2"/>
                </a:solidFill>
              </a:rPr>
              <a:t> - OIR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 err="1">
                <a:solidFill>
                  <a:schemeClr val="tx2"/>
                </a:solidFill>
              </a:rPr>
              <a:t>Afgh</a:t>
            </a:r>
            <a:r>
              <a:rPr lang="da-DK" dirty="0">
                <a:solidFill>
                  <a:schemeClr val="tx2"/>
                </a:solidFill>
              </a:rPr>
              <a:t>. - RSM</a:t>
            </a:r>
          </a:p>
          <a:p>
            <a:endParaRPr lang="da-DK" dirty="0">
              <a:solidFill>
                <a:schemeClr val="tx2"/>
              </a:solidFill>
            </a:endParaRPr>
          </a:p>
          <a:p>
            <a:r>
              <a:rPr lang="da-DK" dirty="0">
                <a:solidFill>
                  <a:schemeClr val="tx2"/>
                </a:solidFill>
              </a:rPr>
              <a:t>Ukraine - UNIFIER</a:t>
            </a:r>
          </a:p>
        </p:txBody>
      </p:sp>
    </p:spTree>
    <p:extLst>
      <p:ext uri="{BB962C8B-B14F-4D97-AF65-F5344CB8AC3E}">
        <p14:creationId xmlns:p14="http://schemas.microsoft.com/office/powerpoint/2010/main" val="15666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4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509815" y="576176"/>
            <a:ext cx="949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cs typeface="Calibri" panose="020F0502020204030204" pitchFamily="34" charset="0"/>
              </a:rPr>
              <a:t>SCOPE 2 – EXPERIENCE, FEEDBACK &amp; EVALUATION</a:t>
            </a:r>
          </a:p>
        </p:txBody>
      </p:sp>
      <p:grpSp>
        <p:nvGrpSpPr>
          <p:cNvPr id="2" name="Gruppe 1"/>
          <p:cNvGrpSpPr/>
          <p:nvPr/>
        </p:nvGrpSpPr>
        <p:grpSpPr>
          <a:xfrm>
            <a:off x="5519937" y="2060848"/>
            <a:ext cx="4509435" cy="2880320"/>
            <a:chOff x="395536" y="1916832"/>
            <a:chExt cx="8730838" cy="4941168"/>
          </a:xfrm>
        </p:grpSpPr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916832"/>
              <a:ext cx="4466281" cy="3379888"/>
            </a:xfrm>
            <a:prstGeom prst="rect">
              <a:avLst/>
            </a:prstGeom>
          </p:spPr>
        </p:pic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1" y="3295622"/>
              <a:ext cx="5346463" cy="3562378"/>
            </a:xfrm>
            <a:prstGeom prst="rect">
              <a:avLst/>
            </a:prstGeom>
          </p:spPr>
        </p:pic>
        <p:sp>
          <p:nvSpPr>
            <p:cNvPr id="7" name="Nedadgående pil 6"/>
            <p:cNvSpPr/>
            <p:nvPr/>
          </p:nvSpPr>
          <p:spPr>
            <a:xfrm rot="17787353">
              <a:off x="4469976" y="2038589"/>
              <a:ext cx="733045" cy="280202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</p:grpSp>
      <p:grpSp>
        <p:nvGrpSpPr>
          <p:cNvPr id="28" name="Gruppe 27"/>
          <p:cNvGrpSpPr/>
          <p:nvPr/>
        </p:nvGrpSpPr>
        <p:grpSpPr>
          <a:xfrm>
            <a:off x="3997732" y="4579991"/>
            <a:ext cx="2561984" cy="1792605"/>
            <a:chOff x="2473732" y="4579990"/>
            <a:chExt cx="2561984" cy="1792605"/>
          </a:xfrm>
        </p:grpSpPr>
        <p:pic>
          <p:nvPicPr>
            <p:cNvPr id="22" name="Billede 2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3808" y="4579990"/>
              <a:ext cx="2037820" cy="1146274"/>
            </a:xfrm>
            <a:prstGeom prst="rect">
              <a:avLst/>
            </a:prstGeom>
          </p:spPr>
        </p:pic>
        <p:sp>
          <p:nvSpPr>
            <p:cNvPr id="23" name="Tekstfelt 22"/>
            <p:cNvSpPr txBox="1"/>
            <p:nvPr/>
          </p:nvSpPr>
          <p:spPr>
            <a:xfrm>
              <a:off x="2473732" y="5726264"/>
              <a:ext cx="2561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dirty="0"/>
                <a:t>Data – </a:t>
              </a:r>
              <a:r>
                <a:rPr lang="da-DK" dirty="0" err="1"/>
                <a:t>qualitative</a:t>
              </a:r>
              <a:r>
                <a:rPr lang="da-DK" dirty="0"/>
                <a:t> feedback</a:t>
              </a:r>
            </a:p>
          </p:txBody>
        </p:sp>
      </p:grpSp>
      <p:grpSp>
        <p:nvGrpSpPr>
          <p:cNvPr id="27" name="Gruppe 26"/>
          <p:cNvGrpSpPr/>
          <p:nvPr/>
        </p:nvGrpSpPr>
        <p:grpSpPr>
          <a:xfrm>
            <a:off x="6279178" y="5546312"/>
            <a:ext cx="3324947" cy="1103282"/>
            <a:chOff x="4755177" y="5546312"/>
            <a:chExt cx="3324947" cy="1103282"/>
          </a:xfrm>
        </p:grpSpPr>
        <p:sp>
          <p:nvSpPr>
            <p:cNvPr id="21" name="Venstrebuet pil 20"/>
            <p:cNvSpPr/>
            <p:nvPr/>
          </p:nvSpPr>
          <p:spPr>
            <a:xfrm rot="3839504">
              <a:off x="5616756" y="4684733"/>
              <a:ext cx="650209" cy="2373368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25" name="Tekstfelt 24"/>
            <p:cNvSpPr txBox="1"/>
            <p:nvPr/>
          </p:nvSpPr>
          <p:spPr>
            <a:xfrm>
              <a:off x="6607446" y="5726264"/>
              <a:ext cx="1472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err="1"/>
                <a:t>Returning</a:t>
              </a:r>
              <a:r>
                <a:rPr lang="da-DK" dirty="0"/>
                <a:t> </a:t>
              </a:r>
              <a:r>
                <a:rPr lang="da-DK" dirty="0" err="1"/>
                <a:t>linguists</a:t>
              </a:r>
              <a:r>
                <a:rPr lang="da-DK" dirty="0"/>
                <a:t> – </a:t>
              </a:r>
              <a:r>
                <a:rPr lang="da-DK" dirty="0" err="1"/>
                <a:t>experience</a:t>
              </a:r>
              <a:r>
                <a:rPr lang="da-DK" dirty="0"/>
                <a:t> 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1991546" y="2112179"/>
            <a:ext cx="2865489" cy="2239786"/>
            <a:chOff x="467545" y="2112179"/>
            <a:chExt cx="2865489" cy="2239786"/>
          </a:xfrm>
        </p:grpSpPr>
        <p:sp>
          <p:nvSpPr>
            <p:cNvPr id="24" name="Venstrebuet pil 23"/>
            <p:cNvSpPr/>
            <p:nvPr/>
          </p:nvSpPr>
          <p:spPr>
            <a:xfrm rot="12358496">
              <a:off x="2489455" y="2112179"/>
              <a:ext cx="843579" cy="2239786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26" name="Tekstfelt 25"/>
            <p:cNvSpPr txBox="1"/>
            <p:nvPr/>
          </p:nvSpPr>
          <p:spPr>
            <a:xfrm>
              <a:off x="467545" y="2564904"/>
              <a:ext cx="223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err="1"/>
                <a:t>Review</a:t>
              </a:r>
              <a:r>
                <a:rPr lang="da-DK" dirty="0"/>
                <a:t> of </a:t>
              </a:r>
              <a:r>
                <a:rPr lang="en-US" dirty="0"/>
                <a:t>syllabus</a:t>
              </a:r>
              <a:r>
                <a:rPr lang="da-DK" dirty="0"/>
                <a:t>/ curriculum (?)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19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00187035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7263" y="2094120"/>
            <a:ext cx="3215535" cy="191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dsholder til tekst 1"/>
          <p:cNvSpPr>
            <a:spLocks noGrp="1"/>
          </p:cNvSpPr>
          <p:nvPr>
            <p:ph type="body" sz="quarter" idx="4294967295"/>
          </p:nvPr>
        </p:nvSpPr>
        <p:spPr>
          <a:xfrm>
            <a:off x="2813051" y="579439"/>
            <a:ext cx="6727825" cy="663575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da-DK" sz="3600" dirty="0"/>
              <a:t>RDDLA 1957 - 2019 </a:t>
            </a:r>
          </a:p>
        </p:txBody>
      </p:sp>
      <p:pic>
        <p:nvPicPr>
          <p:cNvPr id="5" name="Picture 2" descr="C:\Users\00187035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9897" y="2996952"/>
            <a:ext cx="2520281" cy="19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00187035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8504" y="4797153"/>
            <a:ext cx="3169496" cy="185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boks 7"/>
          <p:cNvSpPr txBox="1"/>
          <p:nvPr/>
        </p:nvSpPr>
        <p:spPr>
          <a:xfrm>
            <a:off x="7824192" y="2174954"/>
            <a:ext cx="284380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66813" algn="l"/>
              </a:tabLst>
            </a:pP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Languages: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Russian 1957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Polish 1986-1993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Arabic from 1995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Pashto 2007-2013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Dari 2012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English from 2015</a:t>
            </a:r>
          </a:p>
          <a:p>
            <a:pPr>
              <a:buFont typeface="Arial" pitchFamily="34" charset="0"/>
              <a:buChar char="•"/>
              <a:tabLst>
                <a:tab pos="1166813" algn="l"/>
              </a:tabLst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English testing from 1995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6960097" y="44371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1981</a:t>
            </a:r>
          </a:p>
        </p:txBody>
      </p:sp>
      <p:sp>
        <p:nvSpPr>
          <p:cNvPr id="10" name="Tekstboks 9"/>
          <p:cNvSpPr txBox="1"/>
          <p:nvPr/>
        </p:nvSpPr>
        <p:spPr>
          <a:xfrm>
            <a:off x="4318254" y="36357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1957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9765957" y="62992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1396653" y="4437112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66813" algn="l"/>
              </a:tabLs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Special training and research: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66813" algn="l"/>
                <a:tab pos="1431925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Intelligence, until 2003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66813" algn="l"/>
                <a:tab pos="1431925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Interrogation techniques, until 2006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66813" algn="l"/>
                <a:tab pos="1431925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Interpretation techniques from 2005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66813" algn="l"/>
                <a:tab pos="1431925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Treaty Inspections, since 1992</a:t>
            </a:r>
          </a:p>
          <a:p>
            <a:pPr marL="173038" indent="-173038">
              <a:buFont typeface="Arial" panose="020B0604020202020204" pitchFamily="34" charset="0"/>
              <a:buChar char="•"/>
              <a:tabLst>
                <a:tab pos="1166813" algn="l"/>
                <a:tab pos="1431925" algn="l"/>
              </a:tabLs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Culture as a military enabler 2007-2018	</a:t>
            </a:r>
          </a:p>
        </p:txBody>
      </p:sp>
    </p:spTree>
    <p:extLst>
      <p:ext uri="{BB962C8B-B14F-4D97-AF65-F5344CB8AC3E}">
        <p14:creationId xmlns:p14="http://schemas.microsoft.com/office/powerpoint/2010/main" val="95581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2"/>
          <p:cNvSpPr>
            <a:spLocks noGrp="1"/>
          </p:cNvSpPr>
          <p:nvPr>
            <p:ph type="body" sz="quarter" idx="4294967295"/>
          </p:nvPr>
        </p:nvSpPr>
        <p:spPr>
          <a:xfrm>
            <a:off x="2835502" y="621100"/>
            <a:ext cx="6507162" cy="652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 sz="3600" dirty="0"/>
              <a:t>MISSION</a:t>
            </a:r>
          </a:p>
        </p:txBody>
      </p:sp>
      <p:sp>
        <p:nvSpPr>
          <p:cNvPr id="12291" name="Tekstboks 5"/>
          <p:cNvSpPr txBox="1">
            <a:spLocks noChangeArrowheads="1"/>
          </p:cNvSpPr>
          <p:nvPr/>
        </p:nvSpPr>
        <p:spPr bwMode="auto">
          <a:xfrm>
            <a:off x="1052161" y="2564904"/>
            <a:ext cx="4136454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charset="0"/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ts val="600"/>
              </a:spcBef>
              <a:buFont typeface="Arial" charset="0"/>
              <a:tabLst>
                <a:tab pos="349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1800" b="0" dirty="0">
                <a:sym typeface="Wingdings" pitchFamily="2" charset="2"/>
              </a:rPr>
              <a:t>English language training of </a:t>
            </a:r>
            <a:r>
              <a:rPr lang="en-GB" sz="1800" b="0" dirty="0"/>
              <a:t> Army, Navy and Air Force officers</a:t>
            </a:r>
          </a:p>
          <a:p>
            <a:endParaRPr lang="en-GB" sz="1800" b="0" dirty="0"/>
          </a:p>
          <a:p>
            <a:r>
              <a:rPr lang="en-GB" sz="1800" b="0" dirty="0"/>
              <a:t>STANAG testing in English &amp; French</a:t>
            </a:r>
          </a:p>
          <a:p>
            <a:endParaRPr lang="en-GB" sz="1800" b="0" dirty="0">
              <a:sym typeface="Wingdings" pitchFamily="2" charset="2"/>
            </a:endParaRPr>
          </a:p>
          <a:p>
            <a:r>
              <a:rPr lang="en-GB" sz="1800" dirty="0">
                <a:sym typeface="Wingdings" pitchFamily="2" charset="2"/>
              </a:rPr>
              <a:t>Run Royal Danish Defence Officer Linguist Programme</a:t>
            </a:r>
          </a:p>
          <a:p>
            <a:endParaRPr lang="en-GB" sz="1800" dirty="0"/>
          </a:p>
          <a:p>
            <a:r>
              <a:rPr lang="en-GB" sz="1800" dirty="0"/>
              <a:t>SUPPORT to NATIONAL / INTERNATIONAL  OPERATIONS</a:t>
            </a:r>
          </a:p>
          <a:p>
            <a:r>
              <a:rPr lang="en-GB" sz="1700" b="0" dirty="0"/>
              <a:t>	</a:t>
            </a:r>
          </a:p>
        </p:txBody>
      </p:sp>
      <p:pic>
        <p:nvPicPr>
          <p:cNvPr id="5" name="Billede 4" descr="150304-M-QB247-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2304" y="2285181"/>
            <a:ext cx="5750095" cy="38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7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2"/>
          <p:cNvSpPr>
            <a:spLocks noGrp="1"/>
          </p:cNvSpPr>
          <p:nvPr>
            <p:ph type="body" sz="quarter" idx="4294967295"/>
          </p:nvPr>
        </p:nvSpPr>
        <p:spPr>
          <a:xfrm>
            <a:off x="2835502" y="188641"/>
            <a:ext cx="6507162" cy="10847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 sz="3600" dirty="0"/>
              <a:t>OFFICER LINGUISTS -  RECRUITMENT AND TRAINING </a:t>
            </a:r>
          </a:p>
        </p:txBody>
      </p:sp>
      <p:pic>
        <p:nvPicPr>
          <p:cNvPr id="6" name="Billede 5" descr="Sej SPROF i aktion i Irak - bemærk mærket på overarmen!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843"/>
          <a:stretch/>
        </p:blipFill>
        <p:spPr>
          <a:xfrm>
            <a:off x="6933244" y="2073250"/>
            <a:ext cx="4050844" cy="442850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116008" y="1988840"/>
            <a:ext cx="529822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Recruitment &amp; selection:</a:t>
            </a:r>
          </a:p>
          <a:p>
            <a:pPr marL="342900" indent="-34290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Dedicated, ambitious, self-disciplined, motivated, team working language talents.</a:t>
            </a:r>
          </a:p>
          <a:p>
            <a:pPr marL="342900" indent="-34290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Rigorous testing for intelligence, language aptitude, fitness, psychological profile etc.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4 months basic training at Army Sergeant School</a:t>
            </a:r>
          </a:p>
          <a:p>
            <a:endParaRPr lang="en-GB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20 months at RDDLA: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Language training: 1.400 hrs.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Politics, history, religion, culture: 300 hrs.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Military training,  PT: 500 hrs.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Homework: 1.500 hrs. (At least!)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Deployment mandatory</a:t>
            </a:r>
          </a:p>
        </p:txBody>
      </p:sp>
    </p:spTree>
    <p:extLst>
      <p:ext uri="{BB962C8B-B14F-4D97-AF65-F5344CB8AC3E}">
        <p14:creationId xmlns:p14="http://schemas.microsoft.com/office/powerpoint/2010/main" val="26661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/>
          <p:cNvSpPr txBox="1">
            <a:spLocks/>
          </p:cNvSpPr>
          <p:nvPr/>
        </p:nvSpPr>
        <p:spPr>
          <a:xfrm>
            <a:off x="1828800" y="482152"/>
            <a:ext cx="8805671" cy="635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CURRICULUM GUIDING PRINCIPLES</a:t>
            </a:r>
          </a:p>
        </p:txBody>
      </p:sp>
      <p:sp>
        <p:nvSpPr>
          <p:cNvPr id="3" name="Rektangel 2"/>
          <p:cNvSpPr/>
          <p:nvPr/>
        </p:nvSpPr>
        <p:spPr>
          <a:xfrm>
            <a:off x="856600" y="2079828"/>
            <a:ext cx="5952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General proficiency before (military) performance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STANAG 6001 guided curriculum aiming at SLP 3332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…but no testing…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“Tests” and exams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Prochievement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” exams/tests early on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…at later stages only performance exams/tests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Role plays and authentic tasks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centered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Commuicative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Content based/CLIL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Performance based authentic tasks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344" y="4360857"/>
            <a:ext cx="3825127" cy="234716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344" y="2181632"/>
            <a:ext cx="3825127" cy="216691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6" y="456547"/>
            <a:ext cx="6176378" cy="62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/>
          <p:cNvSpPr txBox="1">
            <a:spLocks/>
          </p:cNvSpPr>
          <p:nvPr/>
        </p:nvSpPr>
        <p:spPr>
          <a:xfrm>
            <a:off x="1704622" y="516019"/>
            <a:ext cx="9098845" cy="703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TRANSLATING PROFICIENCY TO PERFORMANCE</a:t>
            </a:r>
          </a:p>
        </p:txBody>
      </p:sp>
      <p:sp>
        <p:nvSpPr>
          <p:cNvPr id="3" name="Rektangel 2"/>
          <p:cNvSpPr/>
          <p:nvPr/>
        </p:nvSpPr>
        <p:spPr>
          <a:xfrm>
            <a:off x="744954" y="1799577"/>
            <a:ext cx="59154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level 3 in…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Translation?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Interpretation?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Intercultural competence?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Social situational awareness?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more than target language proficiency?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Interpretation techniques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(Written) Danish language skills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Military knowledge / officer skills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Social skills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All-round Knowledge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06" y="1920240"/>
            <a:ext cx="4223418" cy="235619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006" y="4276431"/>
            <a:ext cx="4223418" cy="240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8358</TotalTime>
  <Words>729</Words>
  <Application>Microsoft Office PowerPoint</Application>
  <PresentationFormat>Widescreen</PresentationFormat>
  <Paragraphs>196</Paragraphs>
  <Slides>16</Slides>
  <Notes>16</Notes>
  <HiddenSlides>3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FAK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ISK-SS01 Kolding, Kristian</dc:creator>
  <cp:lastModifiedBy>Kristian Kolding</cp:lastModifiedBy>
  <cp:revision>175</cp:revision>
  <dcterms:created xsi:type="dcterms:W3CDTF">2019-05-01T10:58:36Z</dcterms:created>
  <dcterms:modified xsi:type="dcterms:W3CDTF">2019-05-28T06:48:53Z</dcterms:modified>
</cp:coreProperties>
</file>