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631" r:id="rId2"/>
    <p:sldId id="648" r:id="rId3"/>
    <p:sldId id="646" r:id="rId4"/>
    <p:sldId id="649" r:id="rId5"/>
    <p:sldId id="633" r:id="rId6"/>
    <p:sldId id="634" r:id="rId7"/>
    <p:sldId id="635" r:id="rId8"/>
    <p:sldId id="654" r:id="rId9"/>
    <p:sldId id="636" r:id="rId10"/>
    <p:sldId id="637" r:id="rId11"/>
    <p:sldId id="665" r:id="rId12"/>
    <p:sldId id="638" r:id="rId13"/>
    <p:sldId id="657" r:id="rId14"/>
    <p:sldId id="640" r:id="rId15"/>
    <p:sldId id="659" r:id="rId16"/>
    <p:sldId id="645" r:id="rId17"/>
    <p:sldId id="644" r:id="rId18"/>
    <p:sldId id="658" r:id="rId19"/>
    <p:sldId id="660" r:id="rId20"/>
    <p:sldId id="661" r:id="rId21"/>
    <p:sldId id="666" r:id="rId22"/>
    <p:sldId id="668" r:id="rId23"/>
    <p:sldId id="663" r:id="rId24"/>
    <p:sldId id="662" r:id="rId25"/>
    <p:sldId id="667" r:id="rId26"/>
    <p:sldId id="664" r:id="rId27"/>
  </p:sldIdLst>
  <p:sldSz cx="6858000" cy="9144000" type="screen4x3"/>
  <p:notesSz cx="7010400" cy="9296400"/>
  <p:custDataLst>
    <p:tags r:id="rId30"/>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00"/>
    <a:srgbClr val="0000FF"/>
    <a:srgbClr val="8FAAFF"/>
    <a:srgbClr val="3366FF"/>
    <a:srgbClr val="080808"/>
    <a:srgbClr val="FF00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3" autoAdjust="0"/>
    <p:restoredTop sz="80000" autoAdjust="0"/>
  </p:normalViewPr>
  <p:slideViewPr>
    <p:cSldViewPr>
      <p:cViewPr varScale="1">
        <p:scale>
          <a:sx n="45" d="100"/>
          <a:sy n="45" d="100"/>
        </p:scale>
        <p:origin x="2220" y="48"/>
      </p:cViewPr>
      <p:guideLst>
        <p:guide orient="horz" pos="2880"/>
        <p:guide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744"/>
    </p:cViewPr>
  </p:sorterViewPr>
  <p:notesViewPr>
    <p:cSldViewPr>
      <p:cViewPr varScale="1">
        <p:scale>
          <a:sx n="79" d="100"/>
          <a:sy n="79" d="100"/>
        </p:scale>
        <p:origin x="-193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BDE80B-2DF2-46B4-9CBF-4B8F97625310}" type="doc">
      <dgm:prSet loTypeId="urn:microsoft.com/office/officeart/2005/8/layout/venn1" loCatId="relationship" qsTypeId="urn:microsoft.com/office/officeart/2005/8/quickstyle/simple1" qsCatId="simple" csTypeId="urn:microsoft.com/office/officeart/2005/8/colors/accent6_3" csCatId="accent6" phldr="1"/>
      <dgm:spPr/>
    </dgm:pt>
    <dgm:pt modelId="{6350A4CF-457E-4B5B-B6F2-9119060F6B98}">
      <dgm:prSet phldrT="[Text]"/>
      <dgm:spPr/>
      <dgm:t>
        <a:bodyPr/>
        <a:lstStyle/>
        <a:p>
          <a:r>
            <a:rPr lang="en-US" dirty="0" smtClean="0"/>
            <a:t>STANAG 6001</a:t>
          </a:r>
          <a:endParaRPr lang="en-US" dirty="0"/>
        </a:p>
      </dgm:t>
    </dgm:pt>
    <dgm:pt modelId="{AB0F8CAB-8B07-46E6-B870-92726E6A3C8D}" type="parTrans" cxnId="{B9CECD1A-65FD-4B1A-8333-5DD9760AFD56}">
      <dgm:prSet/>
      <dgm:spPr/>
      <dgm:t>
        <a:bodyPr/>
        <a:lstStyle/>
        <a:p>
          <a:endParaRPr lang="en-US"/>
        </a:p>
      </dgm:t>
    </dgm:pt>
    <dgm:pt modelId="{07705533-5923-4013-B67C-C4C9B6E060D3}" type="sibTrans" cxnId="{B9CECD1A-65FD-4B1A-8333-5DD9760AFD56}">
      <dgm:prSet/>
      <dgm:spPr/>
      <dgm:t>
        <a:bodyPr/>
        <a:lstStyle/>
        <a:p>
          <a:endParaRPr lang="en-US"/>
        </a:p>
      </dgm:t>
    </dgm:pt>
    <dgm:pt modelId="{6828D4A8-5E23-4FA9-ACD5-27B49B75CF3E}">
      <dgm:prSet phldrT="[Text]"/>
      <dgm:spPr/>
      <dgm:t>
        <a:bodyPr/>
        <a:lstStyle/>
        <a:p>
          <a:r>
            <a:rPr lang="en-US" dirty="0" smtClean="0"/>
            <a:t>Military contexts</a:t>
          </a:r>
          <a:endParaRPr lang="en-US" dirty="0"/>
        </a:p>
      </dgm:t>
    </dgm:pt>
    <dgm:pt modelId="{B1285868-0B03-4B89-8E62-6BC7472BAD33}" type="parTrans" cxnId="{D9029CC3-6C9C-4158-ACDF-20073DAA8119}">
      <dgm:prSet/>
      <dgm:spPr/>
      <dgm:t>
        <a:bodyPr/>
        <a:lstStyle/>
        <a:p>
          <a:endParaRPr lang="en-US"/>
        </a:p>
      </dgm:t>
    </dgm:pt>
    <dgm:pt modelId="{51CAA16F-F898-4C84-A147-3D18A8E48333}" type="sibTrans" cxnId="{D9029CC3-6C9C-4158-ACDF-20073DAA8119}">
      <dgm:prSet/>
      <dgm:spPr/>
      <dgm:t>
        <a:bodyPr/>
        <a:lstStyle/>
        <a:p>
          <a:endParaRPr lang="en-US"/>
        </a:p>
      </dgm:t>
    </dgm:pt>
    <dgm:pt modelId="{2367EE90-F1E2-4E6E-A6A2-DC0F4826396B}">
      <dgm:prSet phldrT="[Text]"/>
      <dgm:spPr/>
      <dgm:t>
        <a:bodyPr/>
        <a:lstStyle/>
        <a:p>
          <a:r>
            <a:rPr lang="en-US" dirty="0" smtClean="0"/>
            <a:t>Military Students</a:t>
          </a:r>
          <a:endParaRPr lang="en-US" dirty="0"/>
        </a:p>
      </dgm:t>
    </dgm:pt>
    <dgm:pt modelId="{52BD2281-0150-4F92-A1A3-94B27AC7EF48}" type="parTrans" cxnId="{C3B5B7FD-D683-4958-8614-3650ACBA0A35}">
      <dgm:prSet/>
      <dgm:spPr/>
      <dgm:t>
        <a:bodyPr/>
        <a:lstStyle/>
        <a:p>
          <a:endParaRPr lang="en-US"/>
        </a:p>
      </dgm:t>
    </dgm:pt>
    <dgm:pt modelId="{26A752CF-CF5A-4DEF-AD6C-F684E5514844}" type="sibTrans" cxnId="{C3B5B7FD-D683-4958-8614-3650ACBA0A35}">
      <dgm:prSet/>
      <dgm:spPr/>
      <dgm:t>
        <a:bodyPr/>
        <a:lstStyle/>
        <a:p>
          <a:endParaRPr lang="en-US"/>
        </a:p>
      </dgm:t>
    </dgm:pt>
    <dgm:pt modelId="{02768AFD-9BBA-445E-800F-D4142E427385}" type="pres">
      <dgm:prSet presAssocID="{41BDE80B-2DF2-46B4-9CBF-4B8F97625310}" presName="compositeShape" presStyleCnt="0">
        <dgm:presLayoutVars>
          <dgm:chMax val="7"/>
          <dgm:dir/>
          <dgm:resizeHandles val="exact"/>
        </dgm:presLayoutVars>
      </dgm:prSet>
      <dgm:spPr/>
    </dgm:pt>
    <dgm:pt modelId="{4AF8232B-9B52-4844-8FC2-CE7F8DDE6193}" type="pres">
      <dgm:prSet presAssocID="{6350A4CF-457E-4B5B-B6F2-9119060F6B98}" presName="circ1" presStyleLbl="vennNode1" presStyleIdx="0" presStyleCnt="3"/>
      <dgm:spPr/>
      <dgm:t>
        <a:bodyPr/>
        <a:lstStyle/>
        <a:p>
          <a:endParaRPr lang="en-US"/>
        </a:p>
      </dgm:t>
    </dgm:pt>
    <dgm:pt modelId="{228D3414-2056-4419-9C73-0C4CECC8DCE2}" type="pres">
      <dgm:prSet presAssocID="{6350A4CF-457E-4B5B-B6F2-9119060F6B98}" presName="circ1Tx" presStyleLbl="revTx" presStyleIdx="0" presStyleCnt="0">
        <dgm:presLayoutVars>
          <dgm:chMax val="0"/>
          <dgm:chPref val="0"/>
          <dgm:bulletEnabled val="1"/>
        </dgm:presLayoutVars>
      </dgm:prSet>
      <dgm:spPr/>
      <dgm:t>
        <a:bodyPr/>
        <a:lstStyle/>
        <a:p>
          <a:endParaRPr lang="en-US"/>
        </a:p>
      </dgm:t>
    </dgm:pt>
    <dgm:pt modelId="{5D804455-CB56-4B87-A513-4BBE27580418}" type="pres">
      <dgm:prSet presAssocID="{6828D4A8-5E23-4FA9-ACD5-27B49B75CF3E}" presName="circ2" presStyleLbl="vennNode1" presStyleIdx="1" presStyleCnt="3" custLinFactNeighborY="3884"/>
      <dgm:spPr/>
      <dgm:t>
        <a:bodyPr/>
        <a:lstStyle/>
        <a:p>
          <a:endParaRPr lang="en-US"/>
        </a:p>
      </dgm:t>
    </dgm:pt>
    <dgm:pt modelId="{C6B3D189-10C6-4FCC-90DE-D8AFB395D760}" type="pres">
      <dgm:prSet presAssocID="{6828D4A8-5E23-4FA9-ACD5-27B49B75CF3E}" presName="circ2Tx" presStyleLbl="revTx" presStyleIdx="0" presStyleCnt="0">
        <dgm:presLayoutVars>
          <dgm:chMax val="0"/>
          <dgm:chPref val="0"/>
          <dgm:bulletEnabled val="1"/>
        </dgm:presLayoutVars>
      </dgm:prSet>
      <dgm:spPr/>
      <dgm:t>
        <a:bodyPr/>
        <a:lstStyle/>
        <a:p>
          <a:endParaRPr lang="en-US"/>
        </a:p>
      </dgm:t>
    </dgm:pt>
    <dgm:pt modelId="{DC7E6F5A-3B59-4D44-94AA-59483657C8AA}" type="pres">
      <dgm:prSet presAssocID="{2367EE90-F1E2-4E6E-A6A2-DC0F4826396B}" presName="circ3" presStyleLbl="vennNode1" presStyleIdx="2" presStyleCnt="3"/>
      <dgm:spPr/>
      <dgm:t>
        <a:bodyPr/>
        <a:lstStyle/>
        <a:p>
          <a:endParaRPr lang="en-US"/>
        </a:p>
      </dgm:t>
    </dgm:pt>
    <dgm:pt modelId="{E118A0ED-66D5-4C2C-9406-E44444CC76A4}" type="pres">
      <dgm:prSet presAssocID="{2367EE90-F1E2-4E6E-A6A2-DC0F4826396B}" presName="circ3Tx" presStyleLbl="revTx" presStyleIdx="0" presStyleCnt="0">
        <dgm:presLayoutVars>
          <dgm:chMax val="0"/>
          <dgm:chPref val="0"/>
          <dgm:bulletEnabled val="1"/>
        </dgm:presLayoutVars>
      </dgm:prSet>
      <dgm:spPr/>
      <dgm:t>
        <a:bodyPr/>
        <a:lstStyle/>
        <a:p>
          <a:endParaRPr lang="en-US"/>
        </a:p>
      </dgm:t>
    </dgm:pt>
  </dgm:ptLst>
  <dgm:cxnLst>
    <dgm:cxn modelId="{DF310D7F-18E6-4F30-8722-20532F2E57FA}" type="presOf" srcId="{6828D4A8-5E23-4FA9-ACD5-27B49B75CF3E}" destId="{C6B3D189-10C6-4FCC-90DE-D8AFB395D760}" srcOrd="1" destOrd="0" presId="urn:microsoft.com/office/officeart/2005/8/layout/venn1"/>
    <dgm:cxn modelId="{D9029CC3-6C9C-4158-ACDF-20073DAA8119}" srcId="{41BDE80B-2DF2-46B4-9CBF-4B8F97625310}" destId="{6828D4A8-5E23-4FA9-ACD5-27B49B75CF3E}" srcOrd="1" destOrd="0" parTransId="{B1285868-0B03-4B89-8E62-6BC7472BAD33}" sibTransId="{51CAA16F-F898-4C84-A147-3D18A8E48333}"/>
    <dgm:cxn modelId="{D3CC8CD0-6C31-4E09-87CF-8BCBA75EC508}" type="presOf" srcId="{2367EE90-F1E2-4E6E-A6A2-DC0F4826396B}" destId="{E118A0ED-66D5-4C2C-9406-E44444CC76A4}" srcOrd="1" destOrd="0" presId="urn:microsoft.com/office/officeart/2005/8/layout/venn1"/>
    <dgm:cxn modelId="{9C997FC6-5BDB-4DC8-9B32-B8C1FCE0460E}" type="presOf" srcId="{6350A4CF-457E-4B5B-B6F2-9119060F6B98}" destId="{228D3414-2056-4419-9C73-0C4CECC8DCE2}" srcOrd="1" destOrd="0" presId="urn:microsoft.com/office/officeart/2005/8/layout/venn1"/>
    <dgm:cxn modelId="{F6846F96-447C-4367-BF6A-F70FFD13A380}" type="presOf" srcId="{6828D4A8-5E23-4FA9-ACD5-27B49B75CF3E}" destId="{5D804455-CB56-4B87-A513-4BBE27580418}" srcOrd="0" destOrd="0" presId="urn:microsoft.com/office/officeart/2005/8/layout/venn1"/>
    <dgm:cxn modelId="{632C3B83-3E5E-4D93-9350-C07BA2AF2148}" type="presOf" srcId="{41BDE80B-2DF2-46B4-9CBF-4B8F97625310}" destId="{02768AFD-9BBA-445E-800F-D4142E427385}" srcOrd="0" destOrd="0" presId="urn:microsoft.com/office/officeart/2005/8/layout/venn1"/>
    <dgm:cxn modelId="{C3B5B7FD-D683-4958-8614-3650ACBA0A35}" srcId="{41BDE80B-2DF2-46B4-9CBF-4B8F97625310}" destId="{2367EE90-F1E2-4E6E-A6A2-DC0F4826396B}" srcOrd="2" destOrd="0" parTransId="{52BD2281-0150-4F92-A1A3-94B27AC7EF48}" sibTransId="{26A752CF-CF5A-4DEF-AD6C-F684E5514844}"/>
    <dgm:cxn modelId="{B9CECD1A-65FD-4B1A-8333-5DD9760AFD56}" srcId="{41BDE80B-2DF2-46B4-9CBF-4B8F97625310}" destId="{6350A4CF-457E-4B5B-B6F2-9119060F6B98}" srcOrd="0" destOrd="0" parTransId="{AB0F8CAB-8B07-46E6-B870-92726E6A3C8D}" sibTransId="{07705533-5923-4013-B67C-C4C9B6E060D3}"/>
    <dgm:cxn modelId="{ABA20596-0531-4AFB-B6BF-D852AC99DFAF}" type="presOf" srcId="{6350A4CF-457E-4B5B-B6F2-9119060F6B98}" destId="{4AF8232B-9B52-4844-8FC2-CE7F8DDE6193}" srcOrd="0" destOrd="0" presId="urn:microsoft.com/office/officeart/2005/8/layout/venn1"/>
    <dgm:cxn modelId="{18EAF414-2802-4B9E-AB26-E0171C78372B}" type="presOf" srcId="{2367EE90-F1E2-4E6E-A6A2-DC0F4826396B}" destId="{DC7E6F5A-3B59-4D44-94AA-59483657C8AA}" srcOrd="0" destOrd="0" presId="urn:microsoft.com/office/officeart/2005/8/layout/venn1"/>
    <dgm:cxn modelId="{628E6DD6-9B27-4E92-8B84-83B31C48BF9F}" type="presParOf" srcId="{02768AFD-9BBA-445E-800F-D4142E427385}" destId="{4AF8232B-9B52-4844-8FC2-CE7F8DDE6193}" srcOrd="0" destOrd="0" presId="urn:microsoft.com/office/officeart/2005/8/layout/venn1"/>
    <dgm:cxn modelId="{797BA438-EF9F-48DF-8ECE-B8155EEDB6DF}" type="presParOf" srcId="{02768AFD-9BBA-445E-800F-D4142E427385}" destId="{228D3414-2056-4419-9C73-0C4CECC8DCE2}" srcOrd="1" destOrd="0" presId="urn:microsoft.com/office/officeart/2005/8/layout/venn1"/>
    <dgm:cxn modelId="{6CBA3123-7EED-47C1-96F8-BB227E7F900B}" type="presParOf" srcId="{02768AFD-9BBA-445E-800F-D4142E427385}" destId="{5D804455-CB56-4B87-A513-4BBE27580418}" srcOrd="2" destOrd="0" presId="urn:microsoft.com/office/officeart/2005/8/layout/venn1"/>
    <dgm:cxn modelId="{AAC9E177-4CB2-403D-B5EA-75C858717945}" type="presParOf" srcId="{02768AFD-9BBA-445E-800F-D4142E427385}" destId="{C6B3D189-10C6-4FCC-90DE-D8AFB395D760}" srcOrd="3" destOrd="0" presId="urn:microsoft.com/office/officeart/2005/8/layout/venn1"/>
    <dgm:cxn modelId="{6DBD6B26-EE47-44E6-ACDC-875D7EB8D78E}" type="presParOf" srcId="{02768AFD-9BBA-445E-800F-D4142E427385}" destId="{DC7E6F5A-3B59-4D44-94AA-59483657C8AA}" srcOrd="4" destOrd="0" presId="urn:microsoft.com/office/officeart/2005/8/layout/venn1"/>
    <dgm:cxn modelId="{D1B545BC-3907-4AB5-88F9-3D7DF6D5CB80}" type="presParOf" srcId="{02768AFD-9BBA-445E-800F-D4142E427385}" destId="{E118A0ED-66D5-4C2C-9406-E44444CC76A4}"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8232B-9B52-4844-8FC2-CE7F8DDE6193}">
      <dsp:nvSpPr>
        <dsp:cNvPr id="0" name=""/>
        <dsp:cNvSpPr/>
      </dsp:nvSpPr>
      <dsp:spPr>
        <a:xfrm>
          <a:off x="763932" y="439828"/>
          <a:ext cx="2117134" cy="2117134"/>
        </a:xfrm>
        <a:prstGeom prst="ellipse">
          <a:avLst/>
        </a:prstGeom>
        <a:solidFill>
          <a:schemeClr val="accent6">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kern="1200" dirty="0" smtClean="0"/>
            <a:t>STANAG 6001</a:t>
          </a:r>
          <a:endParaRPr lang="en-US" sz="2900" kern="1200" dirty="0"/>
        </a:p>
      </dsp:txBody>
      <dsp:txXfrm>
        <a:off x="1046217" y="810326"/>
        <a:ext cx="1552565" cy="952710"/>
      </dsp:txXfrm>
    </dsp:sp>
    <dsp:sp modelId="{5D804455-CB56-4B87-A513-4BBE27580418}">
      <dsp:nvSpPr>
        <dsp:cNvPr id="0" name=""/>
        <dsp:cNvSpPr/>
      </dsp:nvSpPr>
      <dsp:spPr>
        <a:xfrm>
          <a:off x="1527865" y="1845266"/>
          <a:ext cx="2117134" cy="2117134"/>
        </a:xfrm>
        <a:prstGeom prst="ellipse">
          <a:avLst/>
        </a:prstGeom>
        <a:solidFill>
          <a:schemeClr val="accent6">
            <a:shade val="80000"/>
            <a:alpha val="50000"/>
            <a:hueOff val="0"/>
            <a:satOff val="-11738"/>
            <a:lumOff val="152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kern="1200" dirty="0" smtClean="0"/>
            <a:t>Military contexts</a:t>
          </a:r>
          <a:endParaRPr lang="en-US" sz="2900" kern="1200" dirty="0"/>
        </a:p>
      </dsp:txBody>
      <dsp:txXfrm>
        <a:off x="2175355" y="2392193"/>
        <a:ext cx="1270280" cy="1164424"/>
      </dsp:txXfrm>
    </dsp:sp>
    <dsp:sp modelId="{DC7E6F5A-3B59-4D44-94AA-59483657C8AA}">
      <dsp:nvSpPr>
        <dsp:cNvPr id="0" name=""/>
        <dsp:cNvSpPr/>
      </dsp:nvSpPr>
      <dsp:spPr>
        <a:xfrm>
          <a:off x="0" y="1763037"/>
          <a:ext cx="2117134" cy="2117134"/>
        </a:xfrm>
        <a:prstGeom prst="ellipse">
          <a:avLst/>
        </a:prstGeom>
        <a:solidFill>
          <a:schemeClr val="accent6">
            <a:shade val="80000"/>
            <a:alpha val="50000"/>
            <a:hueOff val="0"/>
            <a:satOff val="-23476"/>
            <a:lumOff val="304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kern="1200" dirty="0" smtClean="0"/>
            <a:t>Military Students</a:t>
          </a:r>
          <a:endParaRPr lang="en-US" sz="2900" kern="1200" dirty="0"/>
        </a:p>
      </dsp:txBody>
      <dsp:txXfrm>
        <a:off x="199363" y="2309963"/>
        <a:ext cx="1270280" cy="116442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defTabSz="931726">
              <a:defRPr sz="1200">
                <a:latin typeface="Times New Roman" pitchFamily="18" charset="0"/>
              </a:defRPr>
            </a:lvl1pPr>
          </a:lstStyle>
          <a:p>
            <a:pPr>
              <a:defRPr/>
            </a:pPr>
            <a:r>
              <a:rPr lang="en-US"/>
              <a:t>Introduction to BILC</a:t>
            </a:r>
          </a:p>
        </p:txBody>
      </p:sp>
      <p:sp>
        <p:nvSpPr>
          <p:cNvPr id="2253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defTabSz="930356">
              <a:defRPr sz="1200">
                <a:latin typeface="Times New Roman" charset="0"/>
              </a:defRPr>
            </a:lvl1pPr>
          </a:lstStyle>
          <a:p>
            <a:pPr>
              <a:defRPr/>
            </a:pPr>
            <a:endParaRPr lang="en-US"/>
          </a:p>
        </p:txBody>
      </p:sp>
      <p:sp>
        <p:nvSpPr>
          <p:cNvPr id="2253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defTabSz="930356">
              <a:defRPr sz="1200">
                <a:latin typeface="Times New Roman" charset="0"/>
              </a:defRPr>
            </a:lvl1pPr>
          </a:lstStyle>
          <a:p>
            <a:pPr>
              <a:defRPr/>
            </a:pPr>
            <a:endParaRPr lang="en-US"/>
          </a:p>
        </p:txBody>
      </p:sp>
      <p:sp>
        <p:nvSpPr>
          <p:cNvPr id="2253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defTabSz="930356">
              <a:defRPr sz="1200">
                <a:latin typeface="Times New Roman" charset="0"/>
              </a:defRPr>
            </a:lvl1pPr>
          </a:lstStyle>
          <a:p>
            <a:pPr>
              <a:defRPr/>
            </a:pPr>
            <a:fld id="{39475E5E-D75D-4C8A-A50C-F8FF2288F0CC}" type="slidenum">
              <a:rPr lang="en-US"/>
              <a:pPr>
                <a:defRPr/>
              </a:pPr>
              <a:t>‹Nº›</a:t>
            </a:fld>
            <a:endParaRPr lang="en-US"/>
          </a:p>
        </p:txBody>
      </p:sp>
    </p:spTree>
    <p:extLst>
      <p:ext uri="{BB962C8B-B14F-4D97-AF65-F5344CB8AC3E}">
        <p14:creationId xmlns:p14="http://schemas.microsoft.com/office/powerpoint/2010/main" val="113514917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defTabSz="931726">
              <a:defRPr sz="1200">
                <a:latin typeface="Times New Roman" pitchFamily="18" charset="0"/>
              </a:defRPr>
            </a:lvl1pPr>
          </a:lstStyle>
          <a:p>
            <a:pPr>
              <a:defRPr/>
            </a:pPr>
            <a:r>
              <a:rPr lang="en-US"/>
              <a:t>Introduction to BILC</a:t>
            </a:r>
          </a:p>
        </p:txBody>
      </p:sp>
      <p:sp>
        <p:nvSpPr>
          <p:cNvPr id="512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defTabSz="930356">
              <a:defRPr sz="1200">
                <a:latin typeface="Times New Roman"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2197100" y="696913"/>
            <a:ext cx="2616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defTabSz="930356">
              <a:defRPr sz="1200">
                <a:latin typeface="Times New Roman" charset="0"/>
              </a:defRPr>
            </a:lvl1pPr>
          </a:lstStyle>
          <a:p>
            <a:pPr>
              <a:defRPr/>
            </a:pPr>
            <a:endParaRPr lang="en-US"/>
          </a:p>
        </p:txBody>
      </p:sp>
      <p:sp>
        <p:nvSpPr>
          <p:cNvPr id="512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defTabSz="930356">
              <a:defRPr sz="1200">
                <a:latin typeface="Times New Roman" charset="0"/>
              </a:defRPr>
            </a:lvl1pPr>
          </a:lstStyle>
          <a:p>
            <a:pPr>
              <a:defRPr/>
            </a:pPr>
            <a:fld id="{0723CD82-8DF0-4C27-82EF-9128D071A970}" type="slidenum">
              <a:rPr lang="en-US"/>
              <a:pPr>
                <a:defRPr/>
              </a:pPr>
              <a:t>‹Nº›</a:t>
            </a:fld>
            <a:endParaRPr lang="en-US"/>
          </a:p>
        </p:txBody>
      </p:sp>
    </p:spTree>
    <p:extLst>
      <p:ext uri="{BB962C8B-B14F-4D97-AF65-F5344CB8AC3E}">
        <p14:creationId xmlns:p14="http://schemas.microsoft.com/office/powerpoint/2010/main" val="244882519"/>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600" dirty="0" smtClean="0"/>
              <a:t>GOOD MORNING / AFTERNOON LADIES AND GENTLEMEN. THE PURPOSE OF THIS PRESENTATION IS TO INTRODUCE YOU TO THE…</a:t>
            </a:r>
            <a:endParaRPr lang="pt-PT" sz="1600"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140259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THEY MET LATE</a:t>
            </a:r>
            <a:r>
              <a:rPr lang="pt-PT" baseline="0" dirty="0" smtClean="0"/>
              <a:t> NOVEMBER AND… “BOY”… WAS THE AGENDA DEMANDING. BUT THEY WORKED HARD, AND I MEAN, </a:t>
            </a:r>
            <a:r>
              <a:rPr lang="pt-PT" b="1" baseline="0" dirty="0" smtClean="0"/>
              <a:t>REALLY HARD</a:t>
            </a:r>
            <a:r>
              <a:rPr lang="pt-PT" b="0" baseline="0" dirty="0" smtClean="0"/>
              <a:t>., THEIR ACCOMPLISHMENTS IN THE FIRST MEETING ARE NOTEWORTHY.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PT" b="0" baseline="0" dirty="0" smtClean="0"/>
              <a:t>THEY… “</a:t>
            </a:r>
            <a:r>
              <a:rPr kumimoji="0" lang="en-US" sz="1200" b="1" i="0" u="none" strike="noStrike" kern="0" cap="none" spc="0" normalizeH="0" baseline="0" noProof="0" dirty="0" smtClean="0">
                <a:ln>
                  <a:noFill/>
                </a:ln>
                <a:solidFill>
                  <a:schemeClr val="tx1"/>
                </a:solidFill>
                <a:effectLst/>
                <a:uLnTx/>
                <a:uFillTx/>
                <a:latin typeface="Times New Roman" pitchFamily="18" charset="0"/>
                <a:ea typeface="+mn-ea"/>
                <a:cs typeface="+mn-cs"/>
              </a:rPr>
              <a:t>Produced learning outcomes… , … Selected textbooks”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0" cap="none" spc="0" normalizeH="0" baseline="0" noProof="0" dirty="0" smtClean="0">
              <a:ln>
                <a:noFill/>
              </a:ln>
              <a:solidFill>
                <a:schemeClr val="tx1"/>
              </a:solidFill>
              <a:effectLst/>
              <a:uLnTx/>
              <a:uFillTx/>
              <a:latin typeface="Times New Roman" pitchFamily="18" charset="0"/>
              <a:ea typeface="+mn-ea"/>
              <a:cs typeface="+mn-cs"/>
            </a:endParaRPr>
          </a:p>
          <a:p>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75187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pt-PT" dirty="0" smtClean="0"/>
              <a:t>BUT LIFE IS NOT EASY AND… THEY HAD HOMEWORK TO DO… AT HOME! BACK</a:t>
            </a:r>
            <a:r>
              <a:rPr lang="pt-PT" baseline="0" dirty="0" smtClean="0"/>
              <a:t> TO THEIR COUNTRIES THEY DEVELOPED… “</a:t>
            </a:r>
            <a:r>
              <a:rPr kumimoji="0" lang="en-CA" altLang="pt-PT" sz="3000" b="1" i="0" u="none" strike="noStrike" kern="0" cap="none" spc="0" normalizeH="0" baseline="0" noProof="0" dirty="0" smtClean="0">
                <a:ln>
                  <a:noFill/>
                </a:ln>
                <a:solidFill>
                  <a:schemeClr val="tx1"/>
                </a:solidFill>
                <a:effectLst/>
                <a:uLnTx/>
                <a:uFillTx/>
                <a:latin typeface="Times New Roman" pitchFamily="18" charset="0"/>
                <a:ea typeface="+mn-ea"/>
                <a:cs typeface="+mn-cs"/>
              </a:rPr>
              <a:t>Power Point Presentations... , ... Games”</a:t>
            </a:r>
          </a:p>
          <a:p>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123708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PT" dirty="0" smtClean="0"/>
              <a:t>IN MEETING TWO… WELL</a:t>
            </a:r>
            <a:r>
              <a:rPr lang="pt-PT" baseline="0" dirty="0" smtClean="0"/>
              <a:t> THIS IS WHAT THEY WORKED ON… “</a:t>
            </a:r>
            <a:r>
              <a:rPr lang="en-CA" altLang="pt-PT" sz="1200" b="1" dirty="0" smtClean="0"/>
              <a:t>Reviewed and fine-tuned</a:t>
            </a:r>
            <a:r>
              <a:rPr lang="pt-PT" altLang="pt-PT" sz="1200" b="0" baseline="0" dirty="0" smtClean="0"/>
              <a:t>… , …. </a:t>
            </a:r>
            <a:r>
              <a:rPr kumimoji="0" lang="en-CA" altLang="pt-PT" sz="1200" b="1" i="0" u="none" strike="noStrike" kern="0" cap="none" spc="0" normalizeH="0" baseline="0" noProof="0" dirty="0" smtClean="0">
                <a:ln>
                  <a:noFill/>
                </a:ln>
                <a:solidFill>
                  <a:schemeClr val="tx1"/>
                </a:solidFill>
                <a:effectLst/>
                <a:uLnTx/>
                <a:uFillTx/>
                <a:latin typeface="Times New Roman" pitchFamily="18" charset="0"/>
                <a:ea typeface="+mn-ea"/>
                <a:cs typeface="+mn-cs"/>
              </a:rPr>
              <a:t>Determined facilitator roles”.  </a:t>
            </a:r>
            <a:r>
              <a:rPr lang="en-CA" altLang="pt-PT" sz="1200" kern="1200" baseline="0" noProof="0" dirty="0" smtClean="0">
                <a:solidFill>
                  <a:schemeClr val="tx1"/>
                </a:solidFill>
                <a:latin typeface="Times New Roman" pitchFamily="18" charset="0"/>
                <a:ea typeface="+mn-ea"/>
                <a:cs typeface="+mn-cs"/>
              </a:rPr>
              <a:t>WE SHOULD ALSO MENTION MS. JEANNIE WEDDLE AND THANK HER. SHE PUTS ALL TOGETHER IN FOLDERS AND...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altLang="pt-PT" sz="1200" b="1" i="0" u="none" strike="noStrike" kern="0" cap="none" spc="0" normalizeH="0" baseline="0" noProof="0" dirty="0" smtClean="0">
                <a:ln>
                  <a:noFill/>
                </a:ln>
                <a:solidFill>
                  <a:schemeClr val="tx1"/>
                </a:solidFill>
                <a:effectLst/>
                <a:uLnTx/>
                <a:uFillTx/>
                <a:latin typeface="Times New Roman" pitchFamily="18" charset="0"/>
                <a:ea typeface="+mn-ea"/>
                <a:cs typeface="+mn-cs"/>
              </a:rPr>
              <a:t>BY NOW, YOU MIGHT THINK: ALL READY, RIGHT? WELL... “NOP”, NOT QUITE, ALMOST THOUGH.</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altLang="pt-PT" sz="1200" b="1" i="0" u="none" strike="noStrike" kern="0" cap="none" spc="0" normalizeH="0" baseline="0" noProof="0" dirty="0" smtClean="0">
                <a:ln>
                  <a:noFill/>
                </a:ln>
                <a:solidFill>
                  <a:schemeClr val="tx1"/>
                </a:solidFill>
                <a:effectLst/>
                <a:uLnTx/>
                <a:uFillTx/>
                <a:latin typeface="Times New Roman" pitchFamily="18" charset="0"/>
                <a:ea typeface="+mn-ea"/>
                <a:cs typeface="+mn-cs"/>
              </a:rPr>
              <a:t>IN MARCH... WELL IN MARCH...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pt-PT" sz="1200" b="1" dirty="0" smtClean="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1509735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THE IMPLEMENTATION STAGE.</a:t>
            </a:r>
            <a:r>
              <a:rPr lang="pt-PT" baseline="0" dirty="0" smtClean="0"/>
              <a:t> </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909922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FROM 10 TO 19 MARCH 4 FACILITATORS:</a:t>
            </a:r>
            <a:r>
              <a:rPr lang="pt-PT" baseline="0" dirty="0" smtClean="0"/>
              <a:t> MS VALENTINA FROM BULGARIA, MS CHRISTINE FROM DENMARK, MS DUBRAVKA FROM SLOVENIA AND MS PEGGY FROM THE USA FACILITATED THE WORKSHOP WHICH ALSO SERVED THE PURPOSE OF VALIDATION. TWELVE PARTICIPANTS FROM NINE NATIONS ATTENDED THE WORKSHOP.</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3704702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BUT… WHAT</a:t>
            </a:r>
            <a:r>
              <a:rPr lang="pt-PT" baseline="0" dirty="0" smtClean="0"/>
              <a:t> WAS THE WORKSHOP ABOUT? WE KNOW THE TOPIC… BUT WHAT WAS FACILITATED? HOW, WHEN, WHAT…? OK! IN THIS CASE CURIOSITY WILL NOT KILL THE CAT…</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3484230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THIS</a:t>
            </a:r>
            <a:r>
              <a:rPr lang="pt-PT" baseline="0" dirty="0" smtClean="0"/>
              <a:t> WORKSHOP IS… “</a:t>
            </a:r>
            <a:r>
              <a:rPr lang="en-US" altLang="pt-PT" sz="1200" b="1" dirty="0" smtClean="0">
                <a:solidFill>
                  <a:srgbClr val="000000"/>
                </a:solidFill>
              </a:rPr>
              <a:t>Military flavor … , … oriented” .</a:t>
            </a:r>
            <a:r>
              <a:rPr lang="en-US" altLang="pt-PT" sz="1200" b="1" baseline="0" dirty="0" smtClean="0">
                <a:solidFill>
                  <a:srgbClr val="000000"/>
                </a:solidFill>
              </a:rPr>
              <a:t> </a:t>
            </a:r>
            <a:r>
              <a:rPr lang="en-US" altLang="pt-PT" sz="1200" kern="1200" baseline="0" dirty="0" smtClean="0">
                <a:solidFill>
                  <a:schemeClr val="tx1"/>
                </a:solidFill>
                <a:latin typeface="Times New Roman" pitchFamily="18" charset="0"/>
                <a:ea typeface="+mn-ea"/>
                <a:cs typeface="+mn-cs"/>
              </a:rPr>
              <a:t>THIS WORKSHOP IS NOT… “</a:t>
            </a:r>
            <a:r>
              <a:rPr lang="en-US" altLang="pt-PT" sz="1200" b="1" dirty="0" smtClean="0">
                <a:solidFill>
                  <a:srgbClr val="000000"/>
                </a:solidFill>
              </a:rPr>
              <a:t>A course in military terminology…”. </a:t>
            </a:r>
          </a:p>
          <a:p>
            <a:r>
              <a:rPr lang="en-US" sz="1200" b="0" kern="1200" baseline="0" dirty="0" smtClean="0">
                <a:solidFill>
                  <a:srgbClr val="000000"/>
                </a:solidFill>
                <a:latin typeface="Times New Roman" pitchFamily="18" charset="0"/>
                <a:ea typeface="+mn-ea"/>
                <a:cs typeface="+mn-cs"/>
              </a:rPr>
              <a:t>OF COURSE OUR EXPECTATIONS WERE… BUT REALITY WAS SLIGHTLY DIFFERENT.</a:t>
            </a:r>
            <a:endParaRPr lang="pt-PT" sz="1200" b="0" kern="1200" baseline="0" dirty="0" smtClean="0">
              <a:solidFill>
                <a:schemeClr val="tx1"/>
              </a:solidFill>
              <a:latin typeface="Times New Roman" pitchFamily="18" charset="0"/>
              <a:ea typeface="+mn-ea"/>
              <a:cs typeface="+mn-cs"/>
            </a:endParaRPr>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3781256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AS YOU HAVE SEEN THE TOPIC WAS/IS</a:t>
            </a:r>
            <a:r>
              <a:rPr lang="pt-PT" baseline="0" dirty="0" smtClean="0"/>
              <a:t> “TEACHING SPEAKING AND WRITING FOR MILITARY PURPOSES”, AND OF COURSE STANAG 6001</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425234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NOW LET’S LOOK AT THE WORKSHOP FEATURES… TIGHT SCHEDULE, AH?</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165248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JUST TO AROUSE YOUR CURIOSITY… HERE ARE SOME EXAMPLES OF THE CONTENT OF THE WORKSHOP</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252478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WELL… IT SEEMS THAT WE HAVE BREAKING NEWS!!!</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267094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VALIDATION ACCOMPLISHED</a:t>
            </a:r>
            <a:r>
              <a:rPr lang="pt-PT" baseline="0" dirty="0" smtClean="0"/>
              <a:t> BY COLLECTING INPUT FROM BOTH FACILITATORS AND PARTICIPANTS. THEIR FEEDBACK AND CRITIQUE IS WHAT HELPS US MAKE ADJUSTMENTS AND IMPROVE. THANK YOU.</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591361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VALIDATION ACCOMPLISHED</a:t>
            </a:r>
            <a:r>
              <a:rPr lang="pt-PT" baseline="0" dirty="0" smtClean="0"/>
              <a:t> BY COLLECTING INPUT FROM BOTH FACILITATORS AND PARTICIPANTS. THEIR FEEDBACK AND CRITIQUE IS WHAT HELPS US MAKE ADJUSTMENTS AND IMPROVE. THANK YOU.</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2291421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THE STRENGTHS</a:t>
            </a:r>
            <a:r>
              <a:rPr lang="pt-PT" baseline="0" dirty="0" smtClean="0"/>
              <a:t> HIGHLIGHTED WERE…</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1686730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ALL GOOD THINGS MUST COME TO AN END… AND THIS IS NO EXCEPTION.</a:t>
            </a:r>
          </a:p>
          <a:p>
            <a:r>
              <a:rPr lang="pt-PT" dirty="0" smtClean="0"/>
              <a:t>THE WORKSHOP WAS GREAT. THE FEEDBACK FROM FACILITATORS AND PARTICIPANTS WAS VERY POSITIVE…</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1301582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SO… ALL NATIONS THAT PLAYED A ROLE IN THIS PROCESS</a:t>
            </a:r>
            <a:r>
              <a:rPr lang="pt-PT" baseline="0" dirty="0" smtClean="0"/>
              <a:t> OF DESIGNING, DEVELOPING, FACILITATING AND VALIDATING... DOESN’T IT LOOK GREAT? AS YOU CAN SEE THE TOPIC FOR THIS WORKSHOP IS “TEACHING SPEAKING AND WRITING FOR MILITARY PURPOSES”. HOWEVER, JUST TO BE AS CLEAR AS WE CAN…</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68132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SO… COME AND TAKE PART IN OUR NEXT WORKSHOPS!!!!! WE ARE WAITING FOR YOU!!!</a:t>
            </a:r>
          </a:p>
          <a:p>
            <a:endParaRPr lang="pt-PT" dirty="0" smtClean="0"/>
          </a:p>
          <a:p>
            <a:r>
              <a:rPr lang="pt-PT" smtClean="0"/>
              <a:t>THANK YOU!</a:t>
            </a:r>
            <a:endParaRPr lang="pt-PT"/>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5382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AND… YES! THE BILC POST HAS JUST ANNOUNCED THAT THE FACULTY DEVELOPMENT WORKSHOP GANG HAS NAILED THE TASK OF DEVELOPING A BRAND</a:t>
            </a:r>
            <a:r>
              <a:rPr lang="pt-PT" baseline="0" dirty="0" smtClean="0"/>
              <a:t> NEW WORKSHOP.</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236621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LET’S LOOK AT THIS ARTICLE A LITTLE CLOSER</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229215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en-CA" altLang="pt-PT" sz="1200" b="0" dirty="0" smtClean="0"/>
              <a:t>“</a:t>
            </a:r>
            <a:r>
              <a:rPr lang="en-CA" altLang="pt-PT" sz="1200" b="0" i="1" dirty="0" smtClean="0"/>
              <a:t>THE BILC COMMUNITY IDENTIFIED A NEED FOR PROFESSIONAL ...”</a:t>
            </a:r>
          </a:p>
          <a:p>
            <a:endParaRPr lang="en-CA" sz="1200" dirty="0" smtClean="0"/>
          </a:p>
          <a:p>
            <a:r>
              <a:rPr lang="en-CA" sz="1200" dirty="0" smtClean="0"/>
              <a:t>THE</a:t>
            </a:r>
            <a:r>
              <a:rPr lang="en-CA" sz="1200" baseline="0" dirty="0" smtClean="0"/>
              <a:t> SUGGESTION WAS TO DEVELOP...</a:t>
            </a:r>
          </a:p>
          <a:p>
            <a:endParaRPr lang="en-CA" sz="1200" baseline="0" dirty="0" smtClean="0"/>
          </a:p>
          <a:p>
            <a:r>
              <a:rPr lang="en-CA" sz="1200" i="1" baseline="0" dirty="0" smtClean="0"/>
              <a:t>“</a:t>
            </a:r>
            <a:r>
              <a:rPr lang="en-CA" altLang="pt-PT" sz="1200" i="1" dirty="0" smtClean="0"/>
              <a:t>TWO-WEEK INTERACTIVE WORKSHOPS...</a:t>
            </a:r>
            <a:r>
              <a:rPr lang="en-CA" altLang="pt-PT" sz="1200" i="1" baseline="0" dirty="0" smtClean="0"/>
              <a:t> , ... </a:t>
            </a:r>
            <a:r>
              <a:rPr lang="en-CA" altLang="pt-PT" sz="1200" i="1" dirty="0" smtClean="0"/>
              <a:t>SKILLS OF TEACHING ENGLISH”</a:t>
            </a:r>
            <a:endParaRPr lang="pt-PT" i="1"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89884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TO SET</a:t>
            </a:r>
            <a:r>
              <a:rPr lang="pt-PT" baseline="0" dirty="0" smtClean="0"/>
              <a:t> THINGS IN MOTION WE FOLLOWED THESE STEPS…</a:t>
            </a:r>
          </a:p>
          <a:p>
            <a:r>
              <a:rPr lang="pt-PT" baseline="0" dirty="0" smtClean="0"/>
              <a:t>LET’S TAKE A CLOSER LOOK ON HOW THINGS WERE DONE…</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3606517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lvl="0"/>
            <a:r>
              <a:rPr lang="pt-PT" dirty="0" smtClean="0"/>
              <a:t>IN PHASE ONE </a:t>
            </a:r>
            <a:r>
              <a:rPr lang="en-US" sz="1200" kern="1200" dirty="0" smtClean="0">
                <a:solidFill>
                  <a:schemeClr val="tx1"/>
                </a:solidFill>
                <a:latin typeface="Times New Roman" pitchFamily="18" charset="0"/>
                <a:ea typeface="+mn-ea"/>
                <a:cs typeface="+mn-cs"/>
              </a:rPr>
              <a:t>, PLTCE CONDUCTED SURVEYS IN FOUR NATIONS THROUGH QUESTIONNAIRES AND FOCUS GROUP MEETINGS WITH ENGLISH LANGUAGE TEACHERS TO SUBSTANTIATE THE NEED FOR SHORT COURSES OR WORKSHOPS FOR TEACHING PROFESSIONALS  THE CHARACTERISTICS OF THE POTENTIAL TARGET AUDIENCE, THE SCOPE, TIME AND RESOURCES NEEDED TO ACCOMPLISH THE PROJECT </a:t>
            </a:r>
            <a:endParaRPr lang="pt-PT" sz="1200" kern="1200" dirty="0" smtClean="0">
              <a:solidFill>
                <a:schemeClr val="tx1"/>
              </a:solidFill>
              <a:latin typeface="Times New Roman" pitchFamily="18" charset="0"/>
              <a:ea typeface="+mn-ea"/>
              <a:cs typeface="+mn-cs"/>
            </a:endParaRPr>
          </a:p>
          <a:p>
            <a:endParaRPr lang="pt-PT" dirty="0" smtClean="0"/>
          </a:p>
          <a:p>
            <a:r>
              <a:rPr lang="pt-PT" dirty="0" smtClean="0"/>
              <a:t>PHASE TWO WAS CARRIED OUT IN BRUGES DURING THE BILC CONFERENCE. MR. KEITH WERT</a:t>
            </a:r>
            <a:r>
              <a:rPr lang="pt-PT" baseline="0" dirty="0" smtClean="0"/>
              <a:t> AND MS. PEGGY GARZA LED </a:t>
            </a:r>
            <a:r>
              <a:rPr lang="pt-PT" dirty="0" smtClean="0"/>
              <a:t>A STUDY GROUP ON THIS SUBJECT.</a:t>
            </a:r>
            <a:r>
              <a:rPr lang="pt-PT" baseline="0" dirty="0" smtClean="0"/>
              <a:t> THE CONCLUSIONS OF BOTH PHASE ONE AND TWO WERE CLEAR</a:t>
            </a:r>
            <a:r>
              <a:rPr lang="pt-PT" i="1" baseline="0" dirty="0" smtClean="0">
                <a:solidFill>
                  <a:srgbClr val="FF0000"/>
                </a:solidFill>
              </a:rPr>
              <a:t>…</a:t>
            </a:r>
            <a:r>
              <a:rPr lang="pt-PT" i="1" dirty="0" smtClean="0">
                <a:solidFill>
                  <a:srgbClr val="FF0000"/>
                </a:solidFill>
              </a:rPr>
              <a:t> “</a:t>
            </a:r>
            <a:r>
              <a:rPr lang="en-CA" altLang="pt-PT" sz="1200" i="1" dirty="0" smtClean="0">
                <a:solidFill>
                  <a:srgbClr val="FF0000"/>
                </a:solidFill>
              </a:rPr>
              <a:t>PROFESSIONAL DEVELOPMENT ...,...</a:t>
            </a:r>
            <a:r>
              <a:rPr lang="en-CA" altLang="pt-PT" sz="1200" i="1" baseline="0" dirty="0" smtClean="0">
                <a:solidFill>
                  <a:srgbClr val="FF0000"/>
                </a:solidFill>
              </a:rPr>
              <a:t> </a:t>
            </a:r>
            <a:r>
              <a:rPr lang="en-CA" altLang="pt-PT" sz="1200" i="1" dirty="0" smtClean="0">
                <a:solidFill>
                  <a:srgbClr val="FF0000"/>
                </a:solidFill>
              </a:rPr>
              <a:t>DEVELOPMENT WORKING GROUP”</a:t>
            </a:r>
            <a:endParaRPr lang="pt-PT" i="1" dirty="0">
              <a:solidFill>
                <a:srgbClr val="FF0000"/>
              </a:solidFill>
            </a:endParaRPr>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108067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SO PLTCE DECIDED TO GATHER A WORKING GROUP</a:t>
            </a:r>
            <a:r>
              <a:rPr lang="pt-PT" baseline="0" dirty="0" smtClean="0"/>
              <a:t> TO FULFIL THIS NEED AND DEVELOP A WORKSHOP TO SUPPORT THE LANGUAGE SCHOOLS’ EFFORTS TO MEET NATO REQUIREMENTS AND PROVIDE LANGUAGES TEACHERS FACULTY DEVELOPMENT OPPORTUNITIES.</a:t>
            </a:r>
          </a:p>
          <a:p>
            <a:r>
              <a:rPr lang="pt-PT" baseline="0" dirty="0" smtClean="0"/>
              <a:t>AND THE WORKING GROUP WAS…</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1790238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INTRODUCE</a:t>
            </a:r>
            <a:r>
              <a:rPr lang="pt-PT" baseline="0" dirty="0" smtClean="0"/>
              <a:t> EVERYONE BY NAME AND COUNTRY</a:t>
            </a:r>
            <a:endParaRPr lang="pt-PT" dirty="0"/>
          </a:p>
        </p:txBody>
      </p:sp>
      <p:sp>
        <p:nvSpPr>
          <p:cNvPr id="4" name="Marcador de Posição do Cabeçalho 3"/>
          <p:cNvSpPr>
            <a:spLocks noGrp="1"/>
          </p:cNvSpPr>
          <p:nvPr>
            <p:ph type="hdr" sz="quarter" idx="10"/>
          </p:nvPr>
        </p:nvSpPr>
        <p:spPr/>
        <p:txBody>
          <a:bodyPr/>
          <a:lstStyle/>
          <a:p>
            <a:pPr>
              <a:defRPr/>
            </a:pPr>
            <a:r>
              <a:rPr lang="en-US" smtClean="0"/>
              <a:t>Introduction to BILC</a:t>
            </a:r>
            <a:endParaRPr lang="en-US"/>
          </a:p>
        </p:txBody>
      </p:sp>
    </p:spTree>
    <p:extLst>
      <p:ext uri="{BB962C8B-B14F-4D97-AF65-F5344CB8AC3E}">
        <p14:creationId xmlns:p14="http://schemas.microsoft.com/office/powerpoint/2010/main" val="54488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268F14-4713-477F-8D3D-C1D1D95D570A}"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1F6B86-D554-4585-8EEF-D7856DF7CCA5}"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86326" y="812800"/>
            <a:ext cx="1457325" cy="7315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1" y="812800"/>
            <a:ext cx="4257675" cy="7315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4329B-BBAD-475E-9865-ECBEB6B394DA}"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812800"/>
            <a:ext cx="58293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2641600"/>
            <a:ext cx="5829300" cy="264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5486400"/>
            <a:ext cx="5829300" cy="264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419052-F60A-4684-ACE6-D6ACA78140F8}"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812800"/>
            <a:ext cx="58293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2641600"/>
            <a:ext cx="28575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486150" y="2641600"/>
            <a:ext cx="2857500" cy="264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486150" y="5486400"/>
            <a:ext cx="2857500" cy="264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C30BD28-12A7-4E1C-85A8-381B2D35BEB2}"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812800"/>
            <a:ext cx="58293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2641600"/>
            <a:ext cx="28575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486150" y="2641600"/>
            <a:ext cx="2857500" cy="264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486150" y="5486400"/>
            <a:ext cx="2857500" cy="264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E6BF61-ACCB-4A32-8F7B-1EB7DB2F550F}" type="slidenum">
              <a:rPr lang="en-US"/>
              <a:pPr>
                <a:defRPr/>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812800"/>
            <a:ext cx="58293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2641600"/>
            <a:ext cx="28575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641600"/>
            <a:ext cx="28575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87FEAE-E486-42BC-9887-50601E58C18C}"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84E43-520D-4DA6-9797-EB78F6C87976}"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F2CD24-88CF-4AC4-B7DE-7CF4A94B848B}"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2641600"/>
            <a:ext cx="28575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641600"/>
            <a:ext cx="28575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3A237D-7C75-40F8-97D7-FD04989F7155}"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5B6394-51A2-4F39-BECC-CA48B6113D6B}"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C9060-2C10-4B49-B43D-B281CEAB5A1A}"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F8B99F-565C-4AE3-ADCF-0C866189CEA9}"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02375E-9908-4E2B-895B-8A1A7D0211E5}"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0C5307-AB51-443E-B217-27D946BD27A6}"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812800"/>
            <a:ext cx="58293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pt-PT" smtClean="0"/>
              <a:t>Click to edit Master title style</a:t>
            </a:r>
          </a:p>
        </p:txBody>
      </p:sp>
      <p:sp>
        <p:nvSpPr>
          <p:cNvPr id="1027" name="Rectangle 3"/>
          <p:cNvSpPr>
            <a:spLocks noGrp="1" noChangeArrowheads="1"/>
          </p:cNvSpPr>
          <p:nvPr>
            <p:ph type="body" idx="1"/>
          </p:nvPr>
        </p:nvSpPr>
        <p:spPr bwMode="auto">
          <a:xfrm>
            <a:off x="514350" y="2641600"/>
            <a:ext cx="58293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pt-PT" smtClean="0"/>
              <a:t>Click to edit Master text styles</a:t>
            </a:r>
          </a:p>
          <a:p>
            <a:pPr lvl="1"/>
            <a:r>
              <a:rPr lang="en-US" altLang="pt-PT" smtClean="0"/>
              <a:t>Second level</a:t>
            </a:r>
          </a:p>
          <a:p>
            <a:pPr lvl="2"/>
            <a:r>
              <a:rPr lang="en-US" altLang="pt-PT" smtClean="0"/>
              <a:t>Third level</a:t>
            </a:r>
          </a:p>
          <a:p>
            <a:pPr lvl="3"/>
            <a:r>
              <a:rPr lang="en-US" altLang="pt-PT" smtClean="0"/>
              <a:t>Fourth level</a:t>
            </a:r>
          </a:p>
          <a:p>
            <a:pPr lvl="4"/>
            <a:r>
              <a:rPr lang="en-US" altLang="pt-PT" smtClean="0"/>
              <a:t>Fifth level</a:t>
            </a:r>
          </a:p>
        </p:txBody>
      </p:sp>
      <p:sp>
        <p:nvSpPr>
          <p:cNvPr id="1028" name="Rectangle 4"/>
          <p:cNvSpPr>
            <a:spLocks noGrp="1" noChangeArrowheads="1"/>
          </p:cNvSpPr>
          <p:nvPr>
            <p:ph type="dt" sz="half" idx="2"/>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2343150" y="8331200"/>
            <a:ext cx="21717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491490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3A97930-21BB-4380-914B-C4781C709503}"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jpeg"/><Relationship Id="rId2" Type="http://schemas.microsoft.com/office/2007/relationships/media" Target="../media/media1.mp3"/><Relationship Id="rId1" Type="http://schemas.openxmlformats.org/officeDocument/2006/relationships/audio" Target="file:///C:\Users\BILC\BILC\DAY%204\Nueva%20carpeta\CNN%20Breaking%20News%20Opener%20Theme.mp3" TargetMode="Externa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6.emf"/><Relationship Id="rId5" Type="http://schemas.openxmlformats.org/officeDocument/2006/relationships/package" Target="../embeddings/Microsoft_Word_Document4.docx"/><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package" Target="../embeddings/Microsoft_Word_Document5.docx"/><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7.emf"/><Relationship Id="rId5" Type="http://schemas.openxmlformats.org/officeDocument/2006/relationships/package" Target="../embeddings/Microsoft_Word_Document6.docx"/><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9.emf"/><Relationship Id="rId4" Type="http://schemas.openxmlformats.org/officeDocument/2006/relationships/package" Target="../embeddings/Microsoft_Word_Document7.docx"/></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package" Target="../embeddings/Microsoft_Word_Document1.docx"/></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package" Target="../embeddings/Microsoft_Word_Document2.docx"/></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emf"/><Relationship Id="rId5" Type="http://schemas.openxmlformats.org/officeDocument/2006/relationships/package" Target="../embeddings/Microsoft_Word_Document3.docx"/><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audio" Target="../media/media2.mp3"/><Relationship Id="rId7" Type="http://schemas.openxmlformats.org/officeDocument/2006/relationships/image" Target="../media/image1.png"/><Relationship Id="rId12" Type="http://schemas.openxmlformats.org/officeDocument/2006/relationships/image" Target="../media/image13.jpeg"/><Relationship Id="rId2" Type="http://schemas.microsoft.com/office/2007/relationships/media" Target="../media/media2.mp3"/><Relationship Id="rId16" Type="http://schemas.openxmlformats.org/officeDocument/2006/relationships/image" Target="../media/image4.png"/><Relationship Id="rId1" Type="http://schemas.openxmlformats.org/officeDocument/2006/relationships/audio" Target="file:///C:\Users\BILC\BILC\DAY%204\Nueva%20carpeta\Mission_Impossible_CUT.mp3" TargetMode="External"/><Relationship Id="rId6" Type="http://schemas.openxmlformats.org/officeDocument/2006/relationships/image" Target="../media/image2.jpeg"/><Relationship Id="rId11" Type="http://schemas.openxmlformats.org/officeDocument/2006/relationships/image" Target="../media/image12.jpeg"/><Relationship Id="rId5" Type="http://schemas.openxmlformats.org/officeDocument/2006/relationships/notesSlide" Target="../notesSlides/notesSlide9.xml"/><Relationship Id="rId15" Type="http://schemas.openxmlformats.org/officeDocument/2006/relationships/image" Target="../media/image3.png"/><Relationship Id="rId10" Type="http://schemas.openxmlformats.org/officeDocument/2006/relationships/image" Target="../media/image11.jpeg"/><Relationship Id="rId4" Type="http://schemas.openxmlformats.org/officeDocument/2006/relationships/slideLayout" Target="../slideLayouts/slideLayout7.xml"/><Relationship Id="rId9" Type="http://schemas.openxmlformats.org/officeDocument/2006/relationships/image" Target="../media/image10.jpeg"/><Relationship Id="rId1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514350" y="2743200"/>
            <a:ext cx="5829300" cy="3581400"/>
          </a:xfrm>
        </p:spPr>
        <p:txBody>
          <a:bodyPr/>
          <a:lstStyle/>
          <a:p>
            <a:pPr marL="609600" indent="-609600" algn="ctr" eaLnBrk="1" hangingPunct="1">
              <a:buFontTx/>
              <a:buNone/>
            </a:pPr>
            <a:r>
              <a:rPr lang="en-US" altLang="pt-PT" sz="3600" b="1" dirty="0" smtClean="0">
                <a:solidFill>
                  <a:srgbClr val="FF0000"/>
                </a:solidFill>
              </a:rPr>
              <a:t>ENGLISH TEACHING</a:t>
            </a:r>
          </a:p>
          <a:p>
            <a:pPr marL="609600" indent="-609600" algn="ctr" eaLnBrk="1" hangingPunct="1">
              <a:buFontTx/>
              <a:buNone/>
            </a:pPr>
            <a:r>
              <a:rPr lang="en-US" altLang="pt-PT" sz="3600" b="1" dirty="0" smtClean="0">
                <a:solidFill>
                  <a:srgbClr val="FF0000"/>
                </a:solidFill>
              </a:rPr>
              <a:t>FACULTY</a:t>
            </a:r>
          </a:p>
          <a:p>
            <a:pPr marL="609600" indent="-609600" algn="ctr" eaLnBrk="1" hangingPunct="1">
              <a:buFontTx/>
              <a:buNone/>
            </a:pPr>
            <a:r>
              <a:rPr lang="en-US" altLang="pt-PT" sz="3600" b="1" dirty="0" smtClean="0">
                <a:solidFill>
                  <a:srgbClr val="FF0000"/>
                </a:solidFill>
              </a:rPr>
              <a:t>DEVELOPMENT</a:t>
            </a:r>
          </a:p>
          <a:p>
            <a:pPr marL="609600" indent="-609600" algn="ctr" eaLnBrk="1" hangingPunct="1">
              <a:buFontTx/>
              <a:buNone/>
            </a:pPr>
            <a:r>
              <a:rPr lang="en-US" altLang="pt-PT" sz="3600" b="1" dirty="0" smtClean="0">
                <a:solidFill>
                  <a:srgbClr val="FF0000"/>
                </a:solidFill>
              </a:rPr>
              <a:t>WORKSHOP</a:t>
            </a:r>
          </a:p>
          <a:p>
            <a:pPr marL="609600" indent="-609600" algn="ctr" eaLnBrk="1" hangingPunct="1">
              <a:buFontTx/>
              <a:buNone/>
            </a:pPr>
            <a:r>
              <a:rPr lang="en-US" altLang="pt-PT" sz="3600" b="1" dirty="0" smtClean="0">
                <a:solidFill>
                  <a:srgbClr val="FF0000"/>
                </a:solidFill>
              </a:rPr>
              <a:t>ACT.547</a:t>
            </a:r>
          </a:p>
        </p:txBody>
      </p:sp>
      <p:pic>
        <p:nvPicPr>
          <p:cNvPr id="2051" name="Picture 5" descr="C:\Jeannie's Stuff\Letterheads, Templates, Certificates, &amp; Original Creations\Logos &amp; Photos\ptec_logo.png"/>
          <p:cNvPicPr>
            <a:picLocks noChangeAspect="1" noChangeArrowheads="1"/>
          </p:cNvPicPr>
          <p:nvPr/>
        </p:nvPicPr>
        <p:blipFill>
          <a:blip r:embed="rId6" cstate="print"/>
          <a:srcRect/>
          <a:stretch>
            <a:fillRect/>
          </a:stretch>
        </p:blipFill>
        <p:spPr bwMode="auto">
          <a:xfrm>
            <a:off x="4114800" y="6548496"/>
            <a:ext cx="2457450" cy="2265304"/>
          </a:xfrm>
          <a:prstGeom prst="rect">
            <a:avLst/>
          </a:prstGeom>
          <a:noFill/>
          <a:ln w="9525">
            <a:noFill/>
            <a:miter lim="800000"/>
            <a:headEnd/>
            <a:tailEnd/>
          </a:ln>
        </p:spPr>
      </p:pic>
      <p:pic>
        <p:nvPicPr>
          <p:cNvPr id="2052" name="Picture 6" descr="C:\Jeannie's Stuff\Letterheads, Templates, Certificates, &amp; Original Creations\Logos &amp; Photos\PLTCE logo.jpg"/>
          <p:cNvPicPr>
            <a:picLocks noChangeAspect="1" noChangeArrowheads="1"/>
          </p:cNvPicPr>
          <p:nvPr/>
        </p:nvPicPr>
        <p:blipFill>
          <a:blip r:embed="rId7" cstate="print"/>
          <a:srcRect/>
          <a:stretch>
            <a:fillRect/>
          </a:stretch>
        </p:blipFill>
        <p:spPr bwMode="auto">
          <a:xfrm>
            <a:off x="304800" y="228600"/>
            <a:ext cx="2209800" cy="1925584"/>
          </a:xfrm>
          <a:prstGeom prst="rect">
            <a:avLst/>
          </a:prstGeom>
          <a:noFill/>
          <a:ln w="9525">
            <a:noFill/>
            <a:miter lim="800000"/>
            <a:headEnd/>
            <a:tailEnd/>
          </a:ln>
        </p:spPr>
      </p:pic>
      <p:pic>
        <p:nvPicPr>
          <p:cNvPr id="5" name="CNN Breaking News Opener Theme.mp3">
            <a:hlinkClick r:id="" action="ppaction://media"/>
          </p:cNvPr>
          <p:cNvPicPr>
            <a:picLocks noRot="1" noChangeAspect="1"/>
          </p:cNvPicPr>
          <p:nvPr>
            <a:audioFile r:link="rId1"/>
          </p:nvPr>
        </p:nvPicPr>
        <p:blipFill>
          <a:blip r:embed="rId8" cstate="print"/>
          <a:stretch>
            <a:fillRect/>
          </a:stretch>
        </p:blipFill>
        <p:spPr>
          <a:xfrm>
            <a:off x="5715000" y="533400"/>
            <a:ext cx="304800" cy="304800"/>
          </a:xfrm>
          <a:prstGeom prst="rect">
            <a:avLst/>
          </a:prstGeom>
        </p:spPr>
      </p:pic>
      <p:pic>
        <p:nvPicPr>
          <p:cNvPr id="2" name="CNN Breaking News Opener Them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124200" y="4267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numSld="4">
                <p:cTn id="7" fill="hold" display="0">
                  <p:stCondLst>
                    <p:cond delay="indefinite"/>
                  </p:stCondLst>
                  <p:endCondLst>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118"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81100" y="1371600"/>
            <a:ext cx="4495800" cy="707886"/>
          </a:xfrm>
          <a:prstGeom prst="rect">
            <a:avLst/>
          </a:prstGeom>
        </p:spPr>
        <p:txBody>
          <a:bodyPr wrap="square">
            <a:spAutoFit/>
          </a:bodyPr>
          <a:lstStyle/>
          <a:p>
            <a:pPr algn="ctr">
              <a:defRPr/>
            </a:pPr>
            <a:r>
              <a:rPr lang="en-US" sz="4000" b="1" dirty="0">
                <a:solidFill>
                  <a:schemeClr val="accent2">
                    <a:lumMod val="75000"/>
                  </a:schemeClr>
                </a:solidFill>
                <a:latin typeface="Times New Roman" pitchFamily="18" charset="0"/>
              </a:rPr>
              <a:t>Design</a:t>
            </a:r>
            <a:endParaRPr lang="en-US" sz="4000" dirty="0">
              <a:latin typeface="Times New Roman" pitchFamily="18" charset="0"/>
            </a:endParaRPr>
          </a:p>
        </p:txBody>
      </p:sp>
      <p:sp>
        <p:nvSpPr>
          <p:cNvPr id="9" name="Rectangle 8"/>
          <p:cNvSpPr/>
          <p:nvPr/>
        </p:nvSpPr>
        <p:spPr>
          <a:xfrm>
            <a:off x="800100" y="1981200"/>
            <a:ext cx="5257800" cy="523220"/>
          </a:xfrm>
          <a:prstGeom prst="rect">
            <a:avLst/>
          </a:prstGeom>
        </p:spPr>
        <p:txBody>
          <a:bodyPr wrap="square">
            <a:spAutoFit/>
          </a:bodyPr>
          <a:lstStyle/>
          <a:p>
            <a:pPr marL="342900" indent="-342900" algn="ctr">
              <a:spcBef>
                <a:spcPts val="600"/>
              </a:spcBef>
              <a:spcAft>
                <a:spcPts val="600"/>
              </a:spcAft>
              <a:defRPr/>
            </a:pPr>
            <a:r>
              <a:rPr lang="en-CA" sz="2800" kern="0" dirty="0">
                <a:solidFill>
                  <a:srgbClr val="000000"/>
                </a:solidFill>
                <a:latin typeface="Times New Roman"/>
              </a:rPr>
              <a:t>WG accomplishments- </a:t>
            </a:r>
            <a:r>
              <a:rPr lang="en-CA" kern="0" dirty="0">
                <a:solidFill>
                  <a:srgbClr val="000000"/>
                </a:solidFill>
                <a:latin typeface="Times New Roman"/>
              </a:rPr>
              <a:t>Meeting #1</a:t>
            </a:r>
          </a:p>
        </p:txBody>
      </p:sp>
      <p:grpSp>
        <p:nvGrpSpPr>
          <p:cNvPr id="29" name="Grupo 28"/>
          <p:cNvGrpSpPr/>
          <p:nvPr/>
        </p:nvGrpSpPr>
        <p:grpSpPr>
          <a:xfrm>
            <a:off x="0" y="228600"/>
            <a:ext cx="6858000" cy="1329915"/>
            <a:chOff x="0" y="228600"/>
            <a:chExt cx="6858000" cy="1329915"/>
          </a:xfrm>
        </p:grpSpPr>
        <p:pic>
          <p:nvPicPr>
            <p:cNvPr id="10" name="Picture 8" descr="C:\Jeannie's Stuff\Letterheads, Templates, Certificates, &amp; Original Creations\Logos &amp; Photos\PLTCE logo.jpg"/>
            <p:cNvPicPr>
              <a:picLocks noChangeAspect="1" noChangeArrowheads="1"/>
            </p:cNvPicPr>
            <p:nvPr/>
          </p:nvPicPr>
          <p:blipFill>
            <a:blip r:embed="rId3" cstate="print"/>
            <a:srcRect/>
            <a:stretch>
              <a:fillRect/>
            </a:stretch>
          </p:blipFill>
          <p:spPr bwMode="auto">
            <a:xfrm>
              <a:off x="0" y="304800"/>
              <a:ext cx="1371600" cy="1253715"/>
            </a:xfrm>
            <a:prstGeom prst="rect">
              <a:avLst/>
            </a:prstGeom>
            <a:noFill/>
            <a:ln w="9525">
              <a:noFill/>
              <a:miter lim="800000"/>
              <a:headEnd/>
              <a:tailEnd/>
            </a:ln>
          </p:spPr>
        </p:pic>
        <p:pic>
          <p:nvPicPr>
            <p:cNvPr id="11" name="Picture 7" descr="C:\Jeannie's Stuff\Letterheads, Templates, Certificates, &amp; Original Creations\Logos &amp; Photos\ptec_logo.png"/>
            <p:cNvPicPr>
              <a:picLocks noChangeAspect="1" noChangeArrowheads="1"/>
            </p:cNvPicPr>
            <p:nvPr/>
          </p:nvPicPr>
          <p:blipFill>
            <a:blip r:embed="rId4" cstate="print"/>
            <a:srcRect/>
            <a:stretch>
              <a:fillRect/>
            </a:stretch>
          </p:blipFill>
          <p:spPr bwMode="auto">
            <a:xfrm>
              <a:off x="5535386" y="304800"/>
              <a:ext cx="1322614" cy="1219200"/>
            </a:xfrm>
            <a:prstGeom prst="rect">
              <a:avLst/>
            </a:prstGeom>
            <a:noFill/>
            <a:ln w="9525">
              <a:noFill/>
              <a:miter lim="800000"/>
              <a:headEnd/>
              <a:tailEnd/>
            </a:ln>
          </p:spPr>
        </p:pic>
        <p:sp>
          <p:nvSpPr>
            <p:cNvPr id="12" name="Rectangle 2"/>
            <p:cNvSpPr txBox="1">
              <a:spLocks noChangeArrowheads="1"/>
            </p:cNvSpPr>
            <p:nvPr/>
          </p:nvSpPr>
          <p:spPr bwMode="auto">
            <a:xfrm>
              <a:off x="381000" y="228600"/>
              <a:ext cx="6096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000" b="1" dirty="0" smtClean="0">
                  <a:solidFill>
                    <a:srgbClr val="FF0000"/>
                  </a:solidFill>
                  <a:latin typeface="Times New Roman" pitchFamily="18" charset="0"/>
                </a:rPr>
                <a:t>English Teaching Faculty </a:t>
              </a:r>
            </a:p>
            <a:p>
              <a:pPr algn="ctr">
                <a:defRPr/>
              </a:pPr>
              <a:r>
                <a:rPr lang="en-US" sz="3000" b="1" dirty="0" smtClean="0">
                  <a:solidFill>
                    <a:srgbClr val="FF0000"/>
                  </a:solidFill>
                  <a:latin typeface="Times New Roman" pitchFamily="18" charset="0"/>
                </a:rPr>
                <a:t>Development Workshop</a:t>
              </a:r>
              <a:endParaRPr lang="en-CA" sz="3000" b="1" kern="0" dirty="0">
                <a:solidFill>
                  <a:srgbClr val="FF0000"/>
                </a:solidFill>
              </a:endParaRPr>
            </a:p>
          </p:txBody>
        </p:sp>
      </p:grpSp>
      <p:grpSp>
        <p:nvGrpSpPr>
          <p:cNvPr id="28" name="Grupo 27"/>
          <p:cNvGrpSpPr/>
          <p:nvPr/>
        </p:nvGrpSpPr>
        <p:grpSpPr>
          <a:xfrm>
            <a:off x="304800" y="2446200"/>
            <a:ext cx="6339686" cy="6537600"/>
            <a:chOff x="304800" y="2446200"/>
            <a:chExt cx="6339686" cy="6537600"/>
          </a:xfrm>
        </p:grpSpPr>
        <p:pic>
          <p:nvPicPr>
            <p:cNvPr id="58371" name="Picture 3" descr="G:\FD_GANG\FDGANG_PICTURES\photos\IMG_1014.JPG"/>
            <p:cNvPicPr>
              <a:picLocks noChangeAspect="1" noChangeArrowheads="1"/>
            </p:cNvPicPr>
            <p:nvPr/>
          </p:nvPicPr>
          <p:blipFill>
            <a:blip r:embed="rId5" cstate="print"/>
            <a:srcRect l="19050" t="33337"/>
            <a:stretch>
              <a:fillRect/>
            </a:stretch>
          </p:blipFill>
          <p:spPr bwMode="auto">
            <a:xfrm>
              <a:off x="4114800" y="7543800"/>
              <a:ext cx="2331506" cy="1440000"/>
            </a:xfrm>
            <a:prstGeom prst="rect">
              <a:avLst/>
            </a:prstGeom>
            <a:noFill/>
          </p:spPr>
        </p:pic>
        <p:pic>
          <p:nvPicPr>
            <p:cNvPr id="58373" name="Picture 5" descr="G:\FD_GANG\FDGANG_PICTURES\photos\IMG_1036.JPG"/>
            <p:cNvPicPr>
              <a:picLocks noChangeAspect="1" noChangeArrowheads="1"/>
            </p:cNvPicPr>
            <p:nvPr/>
          </p:nvPicPr>
          <p:blipFill>
            <a:blip r:embed="rId6" cstate="print"/>
            <a:srcRect t="15214" b="15995"/>
            <a:stretch>
              <a:fillRect/>
            </a:stretch>
          </p:blipFill>
          <p:spPr bwMode="auto">
            <a:xfrm>
              <a:off x="3810000" y="3970200"/>
              <a:ext cx="2791036" cy="1440000"/>
            </a:xfrm>
            <a:prstGeom prst="rect">
              <a:avLst/>
            </a:prstGeom>
            <a:noFill/>
          </p:spPr>
        </p:pic>
        <p:pic>
          <p:nvPicPr>
            <p:cNvPr id="58374" name="Picture 6" descr="G:\FD_GANG\FDGANG_PICTURES\photos\IMG_1026.JPG"/>
            <p:cNvPicPr>
              <a:picLocks noChangeAspect="1" noChangeArrowheads="1"/>
            </p:cNvPicPr>
            <p:nvPr/>
          </p:nvPicPr>
          <p:blipFill>
            <a:blip r:embed="rId7" cstate="print"/>
            <a:srcRect l="7937" t="16757" r="10042"/>
            <a:stretch>
              <a:fillRect/>
            </a:stretch>
          </p:blipFill>
          <p:spPr bwMode="auto">
            <a:xfrm>
              <a:off x="4572000" y="5943600"/>
              <a:ext cx="1891809" cy="1440000"/>
            </a:xfrm>
            <a:prstGeom prst="rect">
              <a:avLst/>
            </a:prstGeom>
            <a:noFill/>
          </p:spPr>
        </p:pic>
        <p:pic>
          <p:nvPicPr>
            <p:cNvPr id="19" name="Picture 8" descr="C:\Users\Administrador\Desktop\MADRID\photos\IMG_1030.JPG"/>
            <p:cNvPicPr>
              <a:picLocks noChangeAspect="1" noChangeArrowheads="1"/>
            </p:cNvPicPr>
            <p:nvPr/>
          </p:nvPicPr>
          <p:blipFill>
            <a:blip r:embed="rId8" cstate="print"/>
            <a:srcRect l="22222" t="5556" r="24444" b="11481"/>
            <a:stretch>
              <a:fillRect/>
            </a:stretch>
          </p:blipFill>
          <p:spPr bwMode="auto">
            <a:xfrm>
              <a:off x="5410200" y="2446200"/>
              <a:ext cx="1234286" cy="1440000"/>
            </a:xfrm>
            <a:prstGeom prst="rect">
              <a:avLst/>
            </a:prstGeom>
            <a:noFill/>
          </p:spPr>
        </p:pic>
        <p:sp>
          <p:nvSpPr>
            <p:cNvPr id="22" name="Rectangle 3"/>
            <p:cNvSpPr txBox="1">
              <a:spLocks noChangeArrowheads="1"/>
            </p:cNvSpPr>
            <p:nvPr/>
          </p:nvSpPr>
          <p:spPr bwMode="auto">
            <a:xfrm>
              <a:off x="304800" y="2895600"/>
              <a:ext cx="62484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600"/>
                </a:spcAft>
                <a:buClrTx/>
                <a:buSzTx/>
                <a:buFontTx/>
                <a:buChar char="•"/>
                <a:tabLst/>
                <a:defRPr/>
              </a:pPr>
              <a:r>
                <a:rPr kumimoji="0" lang="en-US" sz="3000" b="1" i="0" u="none" strike="noStrike" kern="0" cap="none" spc="0" normalizeH="0" baseline="0" noProof="0" dirty="0" smtClean="0">
                  <a:ln>
                    <a:noFill/>
                  </a:ln>
                  <a:solidFill>
                    <a:schemeClr val="tx1"/>
                  </a:solidFill>
                  <a:effectLst/>
                  <a:uLnTx/>
                  <a:uFillTx/>
                  <a:latin typeface="+mn-lt"/>
                  <a:ea typeface="+mn-ea"/>
                  <a:cs typeface="+mn-cs"/>
                </a:rPr>
                <a:t>Produced learning outcomes</a:t>
              </a: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endParaRPr kumimoji="0" lang="en-US" sz="30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r>
                <a:rPr kumimoji="0" lang="en-US" sz="3000" b="1" i="0" u="none" strike="noStrike" kern="0" cap="none" spc="0" normalizeH="0" baseline="0" noProof="0" dirty="0" smtClean="0">
                  <a:ln>
                    <a:noFill/>
                  </a:ln>
                  <a:solidFill>
                    <a:schemeClr val="tx1"/>
                  </a:solidFill>
                  <a:effectLst/>
                  <a:uLnTx/>
                  <a:uFillTx/>
                  <a:latin typeface="+mn-lt"/>
                  <a:ea typeface="+mn-ea"/>
                  <a:cs typeface="+mn-cs"/>
                </a:rPr>
                <a:t>Produced outline</a:t>
              </a: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endParaRPr kumimoji="0" lang="en-US" sz="30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r>
                <a:rPr kumimoji="0" lang="en-US" sz="3000" b="1" i="0" u="none" strike="noStrike" kern="0" cap="none" spc="0" normalizeH="0" baseline="0" noProof="0" dirty="0" smtClean="0">
                  <a:ln>
                    <a:noFill/>
                  </a:ln>
                  <a:solidFill>
                    <a:schemeClr val="tx1"/>
                  </a:solidFill>
                  <a:effectLst/>
                  <a:uLnTx/>
                  <a:uFillTx/>
                  <a:latin typeface="+mn-lt"/>
                  <a:ea typeface="+mn-ea"/>
                  <a:cs typeface="+mn-cs"/>
                </a:rPr>
                <a:t>Determined instructional methods</a:t>
              </a:r>
            </a:p>
            <a:p>
              <a:pPr marL="342900" marR="0" lvl="0" indent="-342900" algn="l" defTabSz="914400" rtl="0" eaLnBrk="1" fontAlgn="base" latinLnBrk="0" hangingPunct="1">
                <a:lnSpc>
                  <a:spcPct val="100000"/>
                </a:lnSpc>
                <a:spcBef>
                  <a:spcPct val="20000"/>
                </a:spcBef>
                <a:spcAft>
                  <a:spcPts val="600"/>
                </a:spcAft>
                <a:buClrTx/>
                <a:buSzTx/>
                <a:buFontTx/>
                <a:buNone/>
                <a:tabLst/>
                <a:defRPr/>
              </a:pPr>
              <a:endParaRPr kumimoji="0" lang="en-US" sz="30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r>
                <a:rPr kumimoji="0" lang="en-US" sz="3000" b="1" i="0" u="none" strike="noStrike" kern="0" cap="none" spc="0" normalizeH="0" baseline="0" noProof="0" dirty="0" smtClean="0">
                  <a:ln>
                    <a:noFill/>
                  </a:ln>
                  <a:solidFill>
                    <a:schemeClr val="tx1"/>
                  </a:solidFill>
                  <a:effectLst/>
                  <a:uLnTx/>
                  <a:uFillTx/>
                  <a:latin typeface="+mn-lt"/>
                  <a:ea typeface="+mn-ea"/>
                  <a:cs typeface="+mn-cs"/>
                </a:rPr>
                <a:t>Drafted teaching notes</a:t>
              </a: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endParaRPr kumimoji="0" lang="en-US" sz="30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ts val="600"/>
                </a:spcAft>
                <a:buClrTx/>
                <a:buSzTx/>
                <a:buFontTx/>
                <a:buChar char="•"/>
                <a:tabLst/>
                <a:defRPr/>
              </a:pPr>
              <a:r>
                <a:rPr kumimoji="0" lang="en-US" sz="3000" b="1" i="0" u="none" strike="noStrike" kern="0" cap="none" spc="0" normalizeH="0" baseline="0" noProof="0" dirty="0" smtClean="0">
                  <a:ln>
                    <a:noFill/>
                  </a:ln>
                  <a:solidFill>
                    <a:schemeClr val="tx1"/>
                  </a:solidFill>
                  <a:effectLst/>
                  <a:uLnTx/>
                  <a:uFillTx/>
                  <a:latin typeface="+mn-lt"/>
                  <a:ea typeface="+mn-ea"/>
                  <a:cs typeface="+mn-cs"/>
                </a:rPr>
                <a:t>Selected textbooks</a:t>
              </a:r>
            </a:p>
            <a:p>
              <a:pPr marL="342900" marR="0" lvl="0" indent="-342900" algn="l" defTabSz="914400" rtl="0" eaLnBrk="1" fontAlgn="base" latinLnBrk="0" hangingPunct="1">
                <a:lnSpc>
                  <a:spcPct val="100000"/>
                </a:lnSpc>
                <a:spcBef>
                  <a:spcPct val="20000"/>
                </a:spcBef>
                <a:spcAft>
                  <a:spcPts val="600"/>
                </a:spcAft>
                <a:buClrTx/>
                <a:buSzTx/>
                <a:buFontTx/>
                <a:buNone/>
                <a:tabLst/>
                <a:defRPr/>
              </a:pPr>
              <a:endParaRPr kumimoji="0" lang="en-CA" sz="2400" b="0" i="0" u="none" strike="noStrike" kern="0" cap="none" spc="0" normalizeH="0" baseline="0" noProof="0" dirty="0" smtClean="0">
                <a:ln>
                  <a:noFill/>
                </a:ln>
                <a:solidFill>
                  <a:schemeClr val="tx1"/>
                </a:solidFill>
                <a:effectLst/>
                <a:uLnTx/>
                <a:uFillTx/>
                <a:latin typeface="+mn-lt"/>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0" y="228600"/>
            <a:ext cx="6858000" cy="1329915"/>
            <a:chOff x="0" y="228600"/>
            <a:chExt cx="6858000" cy="1329915"/>
          </a:xfrm>
        </p:grpSpPr>
        <p:pic>
          <p:nvPicPr>
            <p:cNvPr id="3" name="Picture 8" descr="C:\Jeannie's Stuff\Letterheads, Templates, Certificates, &amp; Original Creations\Logos &amp; Photos\PLTCE logo.jpg"/>
            <p:cNvPicPr>
              <a:picLocks noChangeAspect="1" noChangeArrowheads="1"/>
            </p:cNvPicPr>
            <p:nvPr/>
          </p:nvPicPr>
          <p:blipFill>
            <a:blip r:embed="rId3" cstate="print"/>
            <a:srcRect/>
            <a:stretch>
              <a:fillRect/>
            </a:stretch>
          </p:blipFill>
          <p:spPr bwMode="auto">
            <a:xfrm>
              <a:off x="0" y="304800"/>
              <a:ext cx="1371600" cy="1253715"/>
            </a:xfrm>
            <a:prstGeom prst="rect">
              <a:avLst/>
            </a:prstGeom>
            <a:noFill/>
            <a:ln w="9525">
              <a:noFill/>
              <a:miter lim="800000"/>
              <a:headEnd/>
              <a:tailEnd/>
            </a:ln>
          </p:spPr>
        </p:pic>
        <p:pic>
          <p:nvPicPr>
            <p:cNvPr id="4" name="Picture 7" descr="C:\Jeannie's Stuff\Letterheads, Templates, Certificates, &amp; Original Creations\Logos &amp; Photos\ptec_logo.png"/>
            <p:cNvPicPr>
              <a:picLocks noChangeAspect="1" noChangeArrowheads="1"/>
            </p:cNvPicPr>
            <p:nvPr/>
          </p:nvPicPr>
          <p:blipFill>
            <a:blip r:embed="rId4" cstate="print"/>
            <a:srcRect/>
            <a:stretch>
              <a:fillRect/>
            </a:stretch>
          </p:blipFill>
          <p:spPr bwMode="auto">
            <a:xfrm>
              <a:off x="5535386" y="304800"/>
              <a:ext cx="1322614" cy="1219200"/>
            </a:xfrm>
            <a:prstGeom prst="rect">
              <a:avLst/>
            </a:prstGeom>
            <a:noFill/>
            <a:ln w="9525">
              <a:noFill/>
              <a:miter lim="800000"/>
              <a:headEnd/>
              <a:tailEnd/>
            </a:ln>
          </p:spPr>
        </p:pic>
        <p:sp>
          <p:nvSpPr>
            <p:cNvPr id="5" name="Rectangle 2"/>
            <p:cNvSpPr txBox="1">
              <a:spLocks noChangeArrowheads="1"/>
            </p:cNvSpPr>
            <p:nvPr/>
          </p:nvSpPr>
          <p:spPr bwMode="auto">
            <a:xfrm>
              <a:off x="381000" y="228600"/>
              <a:ext cx="6096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000" b="1" dirty="0" smtClean="0">
                  <a:solidFill>
                    <a:srgbClr val="FF0000"/>
                  </a:solidFill>
                  <a:latin typeface="Times New Roman" pitchFamily="18" charset="0"/>
                </a:rPr>
                <a:t>English Teaching Faculty </a:t>
              </a:r>
            </a:p>
            <a:p>
              <a:pPr algn="ctr">
                <a:defRPr/>
              </a:pPr>
              <a:r>
                <a:rPr lang="en-US" sz="3000" b="1" dirty="0" smtClean="0">
                  <a:solidFill>
                    <a:srgbClr val="FF0000"/>
                  </a:solidFill>
                  <a:latin typeface="Times New Roman" pitchFamily="18" charset="0"/>
                </a:rPr>
                <a:t>Development Workshop</a:t>
              </a:r>
              <a:endParaRPr lang="en-CA" sz="3000" b="1" kern="0" dirty="0">
                <a:solidFill>
                  <a:srgbClr val="FF0000"/>
                </a:solidFill>
              </a:endParaRPr>
            </a:p>
          </p:txBody>
        </p:sp>
      </p:grpSp>
      <p:sp>
        <p:nvSpPr>
          <p:cNvPr id="6" name="Rectangle 6"/>
          <p:cNvSpPr/>
          <p:nvPr/>
        </p:nvSpPr>
        <p:spPr>
          <a:xfrm>
            <a:off x="1181100" y="1371600"/>
            <a:ext cx="44958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Homework</a:t>
            </a:r>
            <a:endParaRPr lang="en-US" sz="4000" dirty="0">
              <a:latin typeface="Times New Roman" pitchFamily="18" charset="0"/>
            </a:endParaRPr>
          </a:p>
        </p:txBody>
      </p:sp>
      <p:grpSp>
        <p:nvGrpSpPr>
          <p:cNvPr id="13" name="Grupo 12"/>
          <p:cNvGrpSpPr/>
          <p:nvPr/>
        </p:nvGrpSpPr>
        <p:grpSpPr>
          <a:xfrm>
            <a:off x="228600" y="1676400"/>
            <a:ext cx="6486525" cy="7057800"/>
            <a:chOff x="228600" y="1676400"/>
            <a:chExt cx="6486525" cy="7057800"/>
          </a:xfrm>
        </p:grpSpPr>
        <p:pic>
          <p:nvPicPr>
            <p:cNvPr id="104450" name="Picture 2"/>
            <p:cNvPicPr>
              <a:picLocks noChangeAspect="1" noChangeArrowheads="1"/>
            </p:cNvPicPr>
            <p:nvPr/>
          </p:nvPicPr>
          <p:blipFill>
            <a:blip r:embed="rId5" cstate="print"/>
            <a:srcRect/>
            <a:stretch>
              <a:fillRect/>
            </a:stretch>
          </p:blipFill>
          <p:spPr bwMode="auto">
            <a:xfrm>
              <a:off x="228600" y="1676400"/>
              <a:ext cx="1829189" cy="1440000"/>
            </a:xfrm>
            <a:prstGeom prst="rect">
              <a:avLst/>
            </a:prstGeom>
            <a:noFill/>
            <a:ln w="9525">
              <a:noFill/>
              <a:miter lim="800000"/>
              <a:headEnd/>
              <a:tailEnd/>
            </a:ln>
          </p:spPr>
        </p:pic>
        <p:pic>
          <p:nvPicPr>
            <p:cNvPr id="104451" name="Picture 3"/>
            <p:cNvPicPr>
              <a:picLocks noChangeAspect="1" noChangeArrowheads="1"/>
            </p:cNvPicPr>
            <p:nvPr/>
          </p:nvPicPr>
          <p:blipFill>
            <a:blip r:embed="rId6" cstate="print"/>
            <a:srcRect/>
            <a:stretch>
              <a:fillRect/>
            </a:stretch>
          </p:blipFill>
          <p:spPr bwMode="auto">
            <a:xfrm>
              <a:off x="4876800" y="2362200"/>
              <a:ext cx="1651456" cy="1800000"/>
            </a:xfrm>
            <a:prstGeom prst="rect">
              <a:avLst/>
            </a:prstGeom>
            <a:noFill/>
            <a:ln w="9525">
              <a:noFill/>
              <a:miter lim="800000"/>
              <a:headEnd/>
              <a:tailEnd/>
            </a:ln>
          </p:spPr>
        </p:pic>
        <p:pic>
          <p:nvPicPr>
            <p:cNvPr id="104452" name="Picture 4"/>
            <p:cNvPicPr>
              <a:picLocks noChangeAspect="1" noChangeArrowheads="1"/>
            </p:cNvPicPr>
            <p:nvPr/>
          </p:nvPicPr>
          <p:blipFill>
            <a:blip r:embed="rId7" cstate="print"/>
            <a:srcRect/>
            <a:stretch>
              <a:fillRect/>
            </a:stretch>
          </p:blipFill>
          <p:spPr bwMode="auto">
            <a:xfrm>
              <a:off x="2819400" y="6248400"/>
              <a:ext cx="1139854" cy="1800000"/>
            </a:xfrm>
            <a:prstGeom prst="rect">
              <a:avLst/>
            </a:prstGeom>
            <a:noFill/>
            <a:ln w="9525">
              <a:noFill/>
              <a:miter lim="800000"/>
              <a:headEnd/>
              <a:tailEnd/>
            </a:ln>
          </p:spPr>
        </p:pic>
        <p:pic>
          <p:nvPicPr>
            <p:cNvPr id="104453" name="Picture 5"/>
            <p:cNvPicPr>
              <a:picLocks noChangeAspect="1" noChangeArrowheads="1"/>
            </p:cNvPicPr>
            <p:nvPr/>
          </p:nvPicPr>
          <p:blipFill>
            <a:blip r:embed="rId8" cstate="print"/>
            <a:srcRect/>
            <a:stretch>
              <a:fillRect/>
            </a:stretch>
          </p:blipFill>
          <p:spPr bwMode="auto">
            <a:xfrm>
              <a:off x="5334000" y="5257800"/>
              <a:ext cx="1381125" cy="1962150"/>
            </a:xfrm>
            <a:prstGeom prst="rect">
              <a:avLst/>
            </a:prstGeom>
            <a:noFill/>
            <a:ln w="9525">
              <a:noFill/>
              <a:miter lim="800000"/>
              <a:headEnd/>
              <a:tailEnd/>
            </a:ln>
          </p:spPr>
        </p:pic>
        <p:pic>
          <p:nvPicPr>
            <p:cNvPr id="104454" name="Picture 6"/>
            <p:cNvPicPr>
              <a:picLocks noChangeAspect="1" noChangeArrowheads="1"/>
            </p:cNvPicPr>
            <p:nvPr/>
          </p:nvPicPr>
          <p:blipFill>
            <a:blip r:embed="rId9" cstate="print"/>
            <a:srcRect/>
            <a:stretch>
              <a:fillRect/>
            </a:stretch>
          </p:blipFill>
          <p:spPr bwMode="auto">
            <a:xfrm>
              <a:off x="304800" y="6934200"/>
              <a:ext cx="1269643" cy="1800000"/>
            </a:xfrm>
            <a:prstGeom prst="rect">
              <a:avLst/>
            </a:prstGeom>
            <a:noFill/>
            <a:ln w="9525">
              <a:noFill/>
              <a:miter lim="800000"/>
              <a:headEnd/>
              <a:tailEnd/>
            </a:ln>
          </p:spPr>
        </p:pic>
      </p:grpSp>
      <p:sp>
        <p:nvSpPr>
          <p:cNvPr id="12" name="Rectangle 3"/>
          <p:cNvSpPr txBox="1">
            <a:spLocks noChangeArrowheads="1"/>
          </p:cNvSpPr>
          <p:nvPr/>
        </p:nvSpPr>
        <p:spPr bwMode="auto">
          <a:xfrm>
            <a:off x="228600" y="3606800"/>
            <a:ext cx="5867400" cy="302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915988" marR="0" lvl="1" indent="-457200" algn="l" defTabSz="914400" rtl="0" eaLnBrk="1" fontAlgn="base" latinLnBrk="0" hangingPunct="1">
              <a:lnSpc>
                <a:spcPct val="100000"/>
              </a:lnSpc>
              <a:spcBef>
                <a:spcPts val="600"/>
              </a:spcBef>
              <a:spcAft>
                <a:spcPts val="600"/>
              </a:spcAft>
              <a:buClrTx/>
              <a:buSzTx/>
              <a:buFontTx/>
              <a:buChar char="–"/>
              <a:tabLst/>
              <a:defRPr/>
            </a:pPr>
            <a:r>
              <a:rPr kumimoji="0" lang="en-CA" altLang="pt-PT" sz="3000" b="1" i="0" u="none" strike="noStrike" kern="0" cap="none" spc="0" normalizeH="0" baseline="0" noProof="0" dirty="0" smtClean="0">
                <a:ln>
                  <a:noFill/>
                </a:ln>
                <a:solidFill>
                  <a:schemeClr val="tx1"/>
                </a:solidFill>
                <a:effectLst/>
                <a:uLnTx/>
                <a:uFillTx/>
                <a:latin typeface="+mn-lt"/>
              </a:rPr>
              <a:t>Power Point Presentations</a:t>
            </a:r>
          </a:p>
          <a:p>
            <a:pPr marL="915988" marR="0" lvl="1" indent="-457200" algn="l" defTabSz="914400" rtl="0" eaLnBrk="1" fontAlgn="base" latinLnBrk="0" hangingPunct="1">
              <a:lnSpc>
                <a:spcPct val="100000"/>
              </a:lnSpc>
              <a:spcBef>
                <a:spcPts val="600"/>
              </a:spcBef>
              <a:spcAft>
                <a:spcPts val="600"/>
              </a:spcAft>
              <a:buClrTx/>
              <a:buSzTx/>
              <a:buFontTx/>
              <a:buChar char="–"/>
              <a:tabLst/>
              <a:defRPr/>
            </a:pPr>
            <a:r>
              <a:rPr kumimoji="0" lang="en-CA" altLang="pt-PT" sz="3000" b="1" i="0" u="none" strike="noStrike" kern="0" cap="none" spc="0" normalizeH="0" baseline="0" noProof="0" dirty="0" smtClean="0">
                <a:ln>
                  <a:noFill/>
                </a:ln>
                <a:solidFill>
                  <a:schemeClr val="tx1"/>
                </a:solidFill>
                <a:effectLst/>
                <a:uLnTx/>
                <a:uFillTx/>
                <a:latin typeface="+mn-lt"/>
              </a:rPr>
              <a:t>Activities</a:t>
            </a:r>
          </a:p>
          <a:p>
            <a:pPr marL="915988" marR="0" lvl="1" indent="-457200" algn="l" defTabSz="914400" rtl="0" eaLnBrk="1" fontAlgn="base" latinLnBrk="0" hangingPunct="1">
              <a:lnSpc>
                <a:spcPct val="100000"/>
              </a:lnSpc>
              <a:spcBef>
                <a:spcPts val="600"/>
              </a:spcBef>
              <a:spcAft>
                <a:spcPts val="600"/>
              </a:spcAft>
              <a:buClrTx/>
              <a:buSzTx/>
              <a:buFontTx/>
              <a:buChar char="–"/>
              <a:tabLst/>
              <a:defRPr/>
            </a:pPr>
            <a:r>
              <a:rPr kumimoji="0" lang="en-CA" altLang="pt-PT" sz="3000" b="1" i="0" u="none" strike="noStrike" kern="0" cap="none" spc="0" normalizeH="0" baseline="0" noProof="0" dirty="0" smtClean="0">
                <a:ln>
                  <a:noFill/>
                </a:ln>
                <a:solidFill>
                  <a:schemeClr val="tx1"/>
                </a:solidFill>
                <a:effectLst/>
                <a:uLnTx/>
                <a:uFillTx/>
                <a:latin typeface="+mn-lt"/>
              </a:rPr>
              <a:t>Worksheets</a:t>
            </a:r>
          </a:p>
          <a:p>
            <a:pPr marL="915988" marR="0" lvl="1" indent="-457200" algn="l" defTabSz="914400" rtl="0" eaLnBrk="1" fontAlgn="base" latinLnBrk="0" hangingPunct="1">
              <a:lnSpc>
                <a:spcPct val="100000"/>
              </a:lnSpc>
              <a:spcBef>
                <a:spcPts val="600"/>
              </a:spcBef>
              <a:spcAft>
                <a:spcPts val="600"/>
              </a:spcAft>
              <a:buClrTx/>
              <a:buSzTx/>
              <a:buFontTx/>
              <a:buChar char="–"/>
              <a:tabLst/>
              <a:defRPr/>
            </a:pPr>
            <a:r>
              <a:rPr kumimoji="0" lang="en-CA" altLang="pt-PT" sz="3000" b="1" i="0" u="none" strike="noStrike" kern="0" cap="none" spc="0" normalizeH="0" baseline="0" noProof="0" dirty="0" smtClean="0">
                <a:ln>
                  <a:noFill/>
                </a:ln>
                <a:solidFill>
                  <a:schemeClr val="tx1"/>
                </a:solidFill>
                <a:effectLst/>
                <a:uLnTx/>
                <a:uFillTx/>
                <a:latin typeface="+mn-lt"/>
              </a:rPr>
              <a:t>Handouts</a:t>
            </a:r>
          </a:p>
          <a:p>
            <a:pPr marL="915988" marR="0" lvl="1" indent="-457200" algn="l" defTabSz="914400" rtl="0" eaLnBrk="1" fontAlgn="base" latinLnBrk="0" hangingPunct="1">
              <a:lnSpc>
                <a:spcPct val="100000"/>
              </a:lnSpc>
              <a:spcBef>
                <a:spcPts val="600"/>
              </a:spcBef>
              <a:spcAft>
                <a:spcPts val="600"/>
              </a:spcAft>
              <a:buClrTx/>
              <a:buSzTx/>
              <a:buFontTx/>
              <a:buChar char="–"/>
              <a:tabLst/>
              <a:defRPr/>
            </a:pPr>
            <a:r>
              <a:rPr lang="en-CA" altLang="pt-PT" sz="3000" b="1" kern="0" dirty="0" smtClean="0">
                <a:latin typeface="+mn-lt"/>
              </a:rPr>
              <a:t>Games</a:t>
            </a:r>
            <a:endParaRPr kumimoji="0" lang="en-CA" altLang="pt-PT" sz="3000" b="1" i="0" u="none" strike="noStrike" kern="0" cap="none" spc="0" normalizeH="0" baseline="0" noProof="0" dirty="0" smtClean="0">
              <a:ln>
                <a:noFill/>
              </a:ln>
              <a:solidFill>
                <a:schemeClr val="tx1"/>
              </a:solidFill>
              <a:effectLst/>
              <a:uLnTx/>
              <a:uFillTx/>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dissolve">
                                      <p:cBhvr>
                                        <p:cTn id="10" dur="1000"/>
                                        <p:tgtEl>
                                          <p:spTgt spid="12">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dissolve">
                                      <p:cBhvr>
                                        <p:cTn id="13" dur="1000"/>
                                        <p:tgtEl>
                                          <p:spTgt spid="12">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dissolve">
                                      <p:cBhvr>
                                        <p:cTn id="16" dur="1000"/>
                                        <p:tgtEl>
                                          <p:spTgt spid="12">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dissolve">
                                      <p:cBhvr>
                                        <p:cTn id="19" dur="1000"/>
                                        <p:tgtEl>
                                          <p:spTgt spid="12">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dissolve">
                                      <p:cBhvr>
                                        <p:cTn id="22" dur="1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228600" y="2590800"/>
            <a:ext cx="5314950" cy="3022600"/>
          </a:xfrm>
        </p:spPr>
        <p:txBody>
          <a:bodyPr/>
          <a:lstStyle/>
          <a:p>
            <a:pPr marL="547688" indent="-457200" eaLnBrk="1" hangingPunct="1">
              <a:spcBef>
                <a:spcPts val="600"/>
              </a:spcBef>
              <a:spcAft>
                <a:spcPts val="600"/>
              </a:spcAft>
            </a:pPr>
            <a:r>
              <a:rPr lang="en-CA" altLang="pt-PT" sz="3000" b="1" dirty="0" smtClean="0"/>
              <a:t>Reviewed and fine-tuned</a:t>
            </a:r>
          </a:p>
          <a:p>
            <a:pPr marL="915988" lvl="1" indent="-457200" eaLnBrk="1" hangingPunct="1">
              <a:spcBef>
                <a:spcPts val="600"/>
              </a:spcBef>
              <a:spcAft>
                <a:spcPts val="600"/>
              </a:spcAft>
            </a:pPr>
            <a:r>
              <a:rPr lang="en-CA" altLang="pt-PT" sz="3000" b="1" dirty="0" smtClean="0"/>
              <a:t>Daily teaching points</a:t>
            </a:r>
          </a:p>
          <a:p>
            <a:pPr marL="915988" lvl="1" indent="-457200" eaLnBrk="1" hangingPunct="1">
              <a:spcBef>
                <a:spcPts val="600"/>
              </a:spcBef>
              <a:spcAft>
                <a:spcPts val="600"/>
              </a:spcAft>
            </a:pPr>
            <a:r>
              <a:rPr lang="en-CA" altLang="pt-PT" sz="3000" b="1" dirty="0" smtClean="0"/>
              <a:t>Activities</a:t>
            </a:r>
          </a:p>
          <a:p>
            <a:pPr marL="915988" lvl="1" indent="-457200" eaLnBrk="1" hangingPunct="1">
              <a:spcBef>
                <a:spcPts val="600"/>
              </a:spcBef>
              <a:spcAft>
                <a:spcPts val="600"/>
              </a:spcAft>
            </a:pPr>
            <a:r>
              <a:rPr lang="en-CA" altLang="pt-PT" sz="3000" b="1" dirty="0" smtClean="0"/>
              <a:t>Worksheets</a:t>
            </a:r>
          </a:p>
          <a:p>
            <a:pPr marL="915988" lvl="1" indent="-457200" eaLnBrk="1" hangingPunct="1">
              <a:spcBef>
                <a:spcPts val="600"/>
              </a:spcBef>
              <a:spcAft>
                <a:spcPts val="600"/>
              </a:spcAft>
            </a:pPr>
            <a:r>
              <a:rPr lang="en-CA" altLang="pt-PT" sz="3000" b="1" dirty="0" smtClean="0"/>
              <a:t>Handouts</a:t>
            </a:r>
          </a:p>
        </p:txBody>
      </p:sp>
      <p:sp>
        <p:nvSpPr>
          <p:cNvPr id="11" name="Rectangle 2"/>
          <p:cNvSpPr txBox="1">
            <a:spLocks noChangeArrowheads="1"/>
          </p:cNvSpPr>
          <p:nvPr/>
        </p:nvSpPr>
        <p:spPr bwMode="auto">
          <a:xfrm>
            <a:off x="0" y="1016000"/>
            <a:ext cx="6858000" cy="1524000"/>
          </a:xfrm>
          <a:prstGeom prst="rect">
            <a:avLst/>
          </a:prstGeom>
          <a:noFill/>
          <a:ln w="9525">
            <a:noFill/>
            <a:miter lim="800000"/>
            <a:headEnd/>
            <a:tailEnd/>
          </a:ln>
        </p:spPr>
        <p:txBody>
          <a:bodyPr anchor="ctr"/>
          <a:lstStyle/>
          <a:p>
            <a:pPr marL="342900" indent="-342900" algn="ctr">
              <a:defRPr/>
            </a:pPr>
            <a:r>
              <a:rPr lang="en-CA" sz="4000" b="1" kern="0" dirty="0">
                <a:solidFill>
                  <a:srgbClr val="FF0000"/>
                </a:solidFill>
                <a:latin typeface="+mj-lt"/>
                <a:ea typeface="+mj-ea"/>
                <a:cs typeface="+mj-cs"/>
              </a:rPr>
              <a:t/>
            </a:r>
            <a:br>
              <a:rPr lang="en-CA" sz="4000" b="1" kern="0" dirty="0">
                <a:solidFill>
                  <a:srgbClr val="FF0000"/>
                </a:solidFill>
                <a:latin typeface="+mj-lt"/>
                <a:ea typeface="+mj-ea"/>
                <a:cs typeface="+mj-cs"/>
              </a:rPr>
            </a:br>
            <a:r>
              <a:rPr lang="en-CA" sz="3200" kern="0" dirty="0">
                <a:solidFill>
                  <a:schemeClr val="tx2"/>
                </a:solidFill>
                <a:latin typeface="+mj-lt"/>
                <a:ea typeface="+mj-ea"/>
                <a:cs typeface="+mj-cs"/>
              </a:rPr>
              <a:t/>
            </a:r>
            <a:br>
              <a:rPr lang="en-CA" sz="3200" kern="0" dirty="0">
                <a:solidFill>
                  <a:schemeClr val="tx2"/>
                </a:solidFill>
                <a:latin typeface="+mj-lt"/>
                <a:ea typeface="+mj-ea"/>
                <a:cs typeface="+mj-cs"/>
              </a:rPr>
            </a:br>
            <a:r>
              <a:rPr lang="en-CA" sz="4000" b="1" kern="0" dirty="0">
                <a:solidFill>
                  <a:srgbClr val="FF0000"/>
                </a:solidFill>
                <a:latin typeface="+mj-lt"/>
                <a:ea typeface="+mj-ea"/>
                <a:cs typeface="+mj-cs"/>
              </a:rPr>
              <a:t/>
            </a:r>
            <a:br>
              <a:rPr lang="en-CA" sz="4000" b="1" kern="0" dirty="0">
                <a:solidFill>
                  <a:srgbClr val="FF0000"/>
                </a:solidFill>
                <a:latin typeface="+mj-lt"/>
                <a:ea typeface="+mj-ea"/>
                <a:cs typeface="+mj-cs"/>
              </a:rPr>
            </a:br>
            <a:endParaRPr lang="en-CA" sz="4000" b="1" kern="0" dirty="0">
              <a:solidFill>
                <a:srgbClr val="FF0000"/>
              </a:solidFill>
              <a:latin typeface="+mj-lt"/>
              <a:ea typeface="+mj-ea"/>
              <a:cs typeface="+mj-cs"/>
            </a:endParaRPr>
          </a:p>
        </p:txBody>
      </p:sp>
      <p:grpSp>
        <p:nvGrpSpPr>
          <p:cNvPr id="16" name="Grupo 15"/>
          <p:cNvGrpSpPr/>
          <p:nvPr/>
        </p:nvGrpSpPr>
        <p:grpSpPr>
          <a:xfrm>
            <a:off x="0" y="152400"/>
            <a:ext cx="6858000" cy="1329915"/>
            <a:chOff x="0" y="228600"/>
            <a:chExt cx="6858000" cy="1329915"/>
          </a:xfrm>
        </p:grpSpPr>
        <p:pic>
          <p:nvPicPr>
            <p:cNvPr id="12" name="Picture 8" descr="C:\Jeannie's Stuff\Letterheads, Templates, Certificates, &amp; Original Creations\Logos &amp; Photos\PLTCE logo.jpg"/>
            <p:cNvPicPr>
              <a:picLocks noChangeAspect="1" noChangeArrowheads="1"/>
            </p:cNvPicPr>
            <p:nvPr/>
          </p:nvPicPr>
          <p:blipFill>
            <a:blip r:embed="rId3" cstate="print"/>
            <a:srcRect/>
            <a:stretch>
              <a:fillRect/>
            </a:stretch>
          </p:blipFill>
          <p:spPr bwMode="auto">
            <a:xfrm>
              <a:off x="0" y="304800"/>
              <a:ext cx="1371600" cy="1253715"/>
            </a:xfrm>
            <a:prstGeom prst="rect">
              <a:avLst/>
            </a:prstGeom>
            <a:noFill/>
            <a:ln w="9525">
              <a:noFill/>
              <a:miter lim="800000"/>
              <a:headEnd/>
              <a:tailEnd/>
            </a:ln>
          </p:spPr>
        </p:pic>
        <p:pic>
          <p:nvPicPr>
            <p:cNvPr id="13" name="Picture 7" descr="C:\Jeannie's Stuff\Letterheads, Templates, Certificates, &amp; Original Creations\Logos &amp; Photos\ptec_logo.png"/>
            <p:cNvPicPr>
              <a:picLocks noChangeAspect="1" noChangeArrowheads="1"/>
            </p:cNvPicPr>
            <p:nvPr/>
          </p:nvPicPr>
          <p:blipFill>
            <a:blip r:embed="rId4" cstate="print"/>
            <a:srcRect/>
            <a:stretch>
              <a:fillRect/>
            </a:stretch>
          </p:blipFill>
          <p:spPr bwMode="auto">
            <a:xfrm>
              <a:off x="5535386" y="304800"/>
              <a:ext cx="1322614" cy="1219200"/>
            </a:xfrm>
            <a:prstGeom prst="rect">
              <a:avLst/>
            </a:prstGeom>
            <a:noFill/>
            <a:ln w="9525">
              <a:noFill/>
              <a:miter lim="800000"/>
              <a:headEnd/>
              <a:tailEnd/>
            </a:ln>
          </p:spPr>
        </p:pic>
        <p:sp>
          <p:nvSpPr>
            <p:cNvPr id="14" name="Rectangle 2"/>
            <p:cNvSpPr txBox="1">
              <a:spLocks noChangeArrowheads="1"/>
            </p:cNvSpPr>
            <p:nvPr/>
          </p:nvSpPr>
          <p:spPr bwMode="auto">
            <a:xfrm>
              <a:off x="381000" y="228600"/>
              <a:ext cx="6096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000" b="1" dirty="0" smtClean="0">
                  <a:solidFill>
                    <a:srgbClr val="FF0000"/>
                  </a:solidFill>
                  <a:latin typeface="Times New Roman" pitchFamily="18" charset="0"/>
                </a:rPr>
                <a:t>English Teaching Faculty </a:t>
              </a:r>
            </a:p>
            <a:p>
              <a:pPr algn="ctr">
                <a:defRPr/>
              </a:pPr>
              <a:r>
                <a:rPr lang="en-US" sz="3000" b="1" dirty="0" smtClean="0">
                  <a:solidFill>
                    <a:srgbClr val="FF0000"/>
                  </a:solidFill>
                  <a:latin typeface="Times New Roman" pitchFamily="18" charset="0"/>
                </a:rPr>
                <a:t>Development Workshop</a:t>
              </a:r>
              <a:endParaRPr lang="en-CA" sz="3000" b="1" kern="0" dirty="0">
                <a:solidFill>
                  <a:srgbClr val="FF0000"/>
                </a:solidFill>
              </a:endParaRPr>
            </a:p>
          </p:txBody>
        </p:sp>
      </p:grpSp>
      <p:grpSp>
        <p:nvGrpSpPr>
          <p:cNvPr id="15" name="Grupo 14"/>
          <p:cNvGrpSpPr/>
          <p:nvPr/>
        </p:nvGrpSpPr>
        <p:grpSpPr>
          <a:xfrm>
            <a:off x="800100" y="1371600"/>
            <a:ext cx="5257800" cy="1132820"/>
            <a:chOff x="800100" y="1371600"/>
            <a:chExt cx="5257800" cy="1132820"/>
          </a:xfrm>
        </p:grpSpPr>
        <p:sp>
          <p:nvSpPr>
            <p:cNvPr id="10" name="Rectangle 9"/>
            <p:cNvSpPr/>
            <p:nvPr/>
          </p:nvSpPr>
          <p:spPr>
            <a:xfrm>
              <a:off x="1447800" y="1371600"/>
              <a:ext cx="4000500" cy="707886"/>
            </a:xfrm>
            <a:prstGeom prst="rect">
              <a:avLst/>
            </a:prstGeom>
          </p:spPr>
          <p:txBody>
            <a:bodyPr wrap="square">
              <a:spAutoFit/>
            </a:bodyPr>
            <a:lstStyle/>
            <a:p>
              <a:pPr marL="342900" indent="-342900" algn="ctr">
                <a:defRPr/>
              </a:pPr>
              <a:r>
                <a:rPr lang="en-US" sz="4000" b="1" dirty="0">
                  <a:solidFill>
                    <a:schemeClr val="accent2">
                      <a:lumMod val="75000"/>
                    </a:schemeClr>
                  </a:solidFill>
                  <a:latin typeface="Times New Roman" pitchFamily="18" charset="0"/>
                </a:rPr>
                <a:t>Development</a:t>
              </a:r>
              <a:r>
                <a:rPr lang="en-US" sz="2800" b="1" dirty="0">
                  <a:solidFill>
                    <a:srgbClr val="FF0000"/>
                  </a:solidFill>
                  <a:latin typeface="Times New Roman" pitchFamily="18" charset="0"/>
                </a:rPr>
                <a:t> </a:t>
              </a:r>
              <a:endParaRPr lang="en-US" dirty="0">
                <a:latin typeface="Times New Roman" pitchFamily="18" charset="0"/>
              </a:endParaRPr>
            </a:p>
          </p:txBody>
        </p:sp>
        <p:sp>
          <p:nvSpPr>
            <p:cNvPr id="17" name="Rectangle 8"/>
            <p:cNvSpPr/>
            <p:nvPr/>
          </p:nvSpPr>
          <p:spPr>
            <a:xfrm>
              <a:off x="800100" y="1981200"/>
              <a:ext cx="5257800" cy="523220"/>
            </a:xfrm>
            <a:prstGeom prst="rect">
              <a:avLst/>
            </a:prstGeom>
          </p:spPr>
          <p:txBody>
            <a:bodyPr wrap="square">
              <a:spAutoFit/>
            </a:bodyPr>
            <a:lstStyle/>
            <a:p>
              <a:pPr marL="342900" indent="-342900" algn="ctr">
                <a:spcBef>
                  <a:spcPts val="600"/>
                </a:spcBef>
                <a:spcAft>
                  <a:spcPts val="600"/>
                </a:spcAft>
                <a:defRPr/>
              </a:pPr>
              <a:r>
                <a:rPr lang="en-CA" sz="2800" kern="0" dirty="0">
                  <a:solidFill>
                    <a:srgbClr val="000000"/>
                  </a:solidFill>
                  <a:latin typeface="Times New Roman"/>
                </a:rPr>
                <a:t>WG accomplishments- </a:t>
              </a:r>
              <a:r>
                <a:rPr lang="en-CA" kern="0" dirty="0">
                  <a:solidFill>
                    <a:srgbClr val="000000"/>
                  </a:solidFill>
                  <a:latin typeface="Times New Roman"/>
                </a:rPr>
                <a:t>Meeting </a:t>
              </a:r>
              <a:r>
                <a:rPr lang="en-CA" kern="0" dirty="0" smtClean="0">
                  <a:solidFill>
                    <a:srgbClr val="000000"/>
                  </a:solidFill>
                  <a:latin typeface="Times New Roman"/>
                </a:rPr>
                <a:t>#2</a:t>
              </a:r>
              <a:endParaRPr lang="en-CA" kern="0" dirty="0">
                <a:solidFill>
                  <a:srgbClr val="000000"/>
                </a:solidFill>
                <a:latin typeface="Times New Roman"/>
              </a:endParaRPr>
            </a:p>
          </p:txBody>
        </p:sp>
      </p:grpSp>
      <p:sp>
        <p:nvSpPr>
          <p:cNvPr id="18" name="Rectangle 3"/>
          <p:cNvSpPr txBox="1">
            <a:spLocks noChangeArrowheads="1"/>
          </p:cNvSpPr>
          <p:nvPr/>
        </p:nvSpPr>
        <p:spPr bwMode="auto">
          <a:xfrm>
            <a:off x="228600" y="7848600"/>
            <a:ext cx="531495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47688" marR="0" lvl="0" indent="-457200" algn="l" defTabSz="914400" rtl="0" eaLnBrk="1" fontAlgn="base" latinLnBrk="0" hangingPunct="1">
              <a:lnSpc>
                <a:spcPct val="100000"/>
              </a:lnSpc>
              <a:spcBef>
                <a:spcPts val="600"/>
              </a:spcBef>
              <a:spcAft>
                <a:spcPts val="600"/>
              </a:spcAft>
              <a:buClrTx/>
              <a:buSzTx/>
              <a:buFontTx/>
              <a:buChar char="•"/>
              <a:tabLst/>
              <a:defRPr/>
            </a:pPr>
            <a:r>
              <a:rPr kumimoji="0" lang="en-CA" altLang="pt-PT" sz="3000" b="1" i="0" u="none" strike="noStrike" kern="0" cap="none" spc="0" normalizeH="0" baseline="0" noProof="0" dirty="0" smtClean="0">
                <a:ln>
                  <a:noFill/>
                </a:ln>
                <a:solidFill>
                  <a:schemeClr val="tx1"/>
                </a:solidFill>
                <a:effectLst/>
                <a:uLnTx/>
                <a:uFillTx/>
                <a:latin typeface="+mn-lt"/>
                <a:ea typeface="+mn-ea"/>
                <a:cs typeface="+mn-cs"/>
              </a:rPr>
              <a:t>Determined facilitator roles</a:t>
            </a:r>
          </a:p>
        </p:txBody>
      </p:sp>
      <p:pic>
        <p:nvPicPr>
          <p:cNvPr id="24" name="Imagem 23"/>
          <p:cNvPicPr/>
          <p:nvPr/>
        </p:nvPicPr>
        <p:blipFill>
          <a:blip r:embed="rId5" cstate="print"/>
          <a:srcRect/>
          <a:stretch>
            <a:fillRect/>
          </a:stretch>
        </p:blipFill>
        <p:spPr bwMode="auto">
          <a:xfrm>
            <a:off x="762000" y="5943600"/>
            <a:ext cx="5400040" cy="1431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194">
                                            <p:txEl>
                                              <p:pRg st="0" end="0"/>
                                            </p:txEl>
                                          </p:spTgt>
                                        </p:tgtEl>
                                        <p:attrNameLst>
                                          <p:attrName>style.visibility</p:attrName>
                                        </p:attrNameLst>
                                      </p:cBhvr>
                                      <p:to>
                                        <p:strVal val="visible"/>
                                      </p:to>
                                    </p:set>
                                    <p:animEffect transition="in" filter="dissolve">
                                      <p:cBhvr>
                                        <p:cTn id="10" dur="1000"/>
                                        <p:tgtEl>
                                          <p:spTgt spid="8194">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194">
                                            <p:txEl>
                                              <p:pRg st="1" end="1"/>
                                            </p:txEl>
                                          </p:spTgt>
                                        </p:tgtEl>
                                        <p:attrNameLst>
                                          <p:attrName>style.visibility</p:attrName>
                                        </p:attrNameLst>
                                      </p:cBhvr>
                                      <p:to>
                                        <p:strVal val="visible"/>
                                      </p:to>
                                    </p:set>
                                    <p:animEffect transition="in" filter="dissolve">
                                      <p:cBhvr>
                                        <p:cTn id="13" dur="1000"/>
                                        <p:tgtEl>
                                          <p:spTgt spid="8194">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194">
                                            <p:txEl>
                                              <p:pRg st="2" end="2"/>
                                            </p:txEl>
                                          </p:spTgt>
                                        </p:tgtEl>
                                        <p:attrNameLst>
                                          <p:attrName>style.visibility</p:attrName>
                                        </p:attrNameLst>
                                      </p:cBhvr>
                                      <p:to>
                                        <p:strVal val="visible"/>
                                      </p:to>
                                    </p:set>
                                    <p:animEffect transition="in" filter="dissolve">
                                      <p:cBhvr>
                                        <p:cTn id="16" dur="1000"/>
                                        <p:tgtEl>
                                          <p:spTgt spid="8194">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194">
                                            <p:txEl>
                                              <p:pRg st="3" end="3"/>
                                            </p:txEl>
                                          </p:spTgt>
                                        </p:tgtEl>
                                        <p:attrNameLst>
                                          <p:attrName>style.visibility</p:attrName>
                                        </p:attrNameLst>
                                      </p:cBhvr>
                                      <p:to>
                                        <p:strVal val="visible"/>
                                      </p:to>
                                    </p:set>
                                    <p:animEffect transition="in" filter="dissolve">
                                      <p:cBhvr>
                                        <p:cTn id="19" dur="1000"/>
                                        <p:tgtEl>
                                          <p:spTgt spid="8194">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194">
                                            <p:txEl>
                                              <p:pRg st="4" end="4"/>
                                            </p:txEl>
                                          </p:spTgt>
                                        </p:tgtEl>
                                        <p:attrNameLst>
                                          <p:attrName>style.visibility</p:attrName>
                                        </p:attrNameLst>
                                      </p:cBhvr>
                                      <p:to>
                                        <p:strVal val="visible"/>
                                      </p:to>
                                    </p:set>
                                    <p:animEffect transition="in" filter="dissolve">
                                      <p:cBhvr>
                                        <p:cTn id="22" dur="1000"/>
                                        <p:tgtEl>
                                          <p:spTgt spid="8194">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10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9" name="Object 3"/>
          <p:cNvGraphicFramePr>
            <a:graphicFrameLocks noChangeAspect="1"/>
          </p:cNvGraphicFramePr>
          <p:nvPr/>
        </p:nvGraphicFramePr>
        <p:xfrm>
          <a:off x="650082" y="140494"/>
          <a:ext cx="5557837" cy="8863012"/>
        </p:xfrm>
        <a:graphic>
          <a:graphicData uri="http://schemas.openxmlformats.org/presentationml/2006/ole">
            <mc:AlternateContent xmlns:mc="http://schemas.openxmlformats.org/markup-compatibility/2006">
              <mc:Choice xmlns:v="urn:schemas-microsoft-com:vml" Requires="v">
                <p:oleObj spid="_x0000_s65543" name="Documento" r:id="rId5" imgW="5561714" imgH="8861380" progId="Word.Document.12">
                  <p:embed/>
                </p:oleObj>
              </mc:Choice>
              <mc:Fallback>
                <p:oleObj name="Documento" r:id="rId5" imgW="5561714" imgH="8861380" progId="Word.Document.12">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082" y="140494"/>
                        <a:ext cx="5557837" cy="886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Tree>
  </p:cSld>
  <p:clrMapOvr>
    <a:masterClrMapping/>
  </p:clrMapOvr>
  <p:transition>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strips(upRight)">
                                      <p:cBhvr>
                                        <p:cTn id="7" dur="30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81100" y="1524000"/>
            <a:ext cx="4495800" cy="707886"/>
          </a:xfrm>
          <a:prstGeom prst="rect">
            <a:avLst/>
          </a:prstGeom>
        </p:spPr>
        <p:txBody>
          <a:bodyPr wrap="square">
            <a:spAutoFit/>
          </a:bodyPr>
          <a:lstStyle/>
          <a:p>
            <a:pPr algn="ctr">
              <a:defRPr/>
            </a:pPr>
            <a:r>
              <a:rPr lang="en-US" sz="4000" b="1" dirty="0">
                <a:solidFill>
                  <a:schemeClr val="accent2">
                    <a:lumMod val="75000"/>
                  </a:schemeClr>
                </a:solidFill>
                <a:latin typeface="Times New Roman" pitchFamily="18" charset="0"/>
              </a:rPr>
              <a:t>Implementation</a:t>
            </a:r>
            <a:endParaRPr lang="en-US" sz="4000" b="1" dirty="0">
              <a:latin typeface="Times New Roman" pitchFamily="18" charset="0"/>
            </a:endParaRPr>
          </a:p>
        </p:txBody>
      </p:sp>
      <p:pic>
        <p:nvPicPr>
          <p:cNvPr id="13" name="Picture 8" descr="C:\Jeannie's Stuff\Letterheads, Templates, Certificates, &amp; Original Creations\Logos &amp; Photos\PLTCE logo.jpg"/>
          <p:cNvPicPr>
            <a:picLocks noChangeAspect="1" noChangeArrowheads="1"/>
          </p:cNvPicPr>
          <p:nvPr/>
        </p:nvPicPr>
        <p:blipFill>
          <a:blip r:embed="rId3" cstate="print"/>
          <a:srcRect/>
          <a:stretch>
            <a:fillRect/>
          </a:stretch>
        </p:blipFill>
        <p:spPr bwMode="auto">
          <a:xfrm>
            <a:off x="0" y="228600"/>
            <a:ext cx="1371600" cy="1253715"/>
          </a:xfrm>
          <a:prstGeom prst="rect">
            <a:avLst/>
          </a:prstGeom>
          <a:noFill/>
          <a:ln w="9525">
            <a:noFill/>
            <a:miter lim="800000"/>
            <a:headEnd/>
            <a:tailEnd/>
          </a:ln>
        </p:spPr>
      </p:pic>
      <p:pic>
        <p:nvPicPr>
          <p:cNvPr id="14" name="Picture 7" descr="C:\Jeannie's Stuff\Letterheads, Templates, Certificates, &amp; Original Creations\Logos &amp; Photos\ptec_logo.png"/>
          <p:cNvPicPr>
            <a:picLocks noChangeAspect="1" noChangeArrowheads="1"/>
          </p:cNvPicPr>
          <p:nvPr/>
        </p:nvPicPr>
        <p:blipFill>
          <a:blip r:embed="rId4" cstate="print"/>
          <a:srcRect/>
          <a:stretch>
            <a:fillRect/>
          </a:stretch>
        </p:blipFill>
        <p:spPr bwMode="auto">
          <a:xfrm>
            <a:off x="5535386" y="228600"/>
            <a:ext cx="1322614" cy="1219200"/>
          </a:xfrm>
          <a:prstGeom prst="rect">
            <a:avLst/>
          </a:prstGeom>
          <a:noFill/>
          <a:ln w="9525">
            <a:noFill/>
            <a:miter lim="800000"/>
            <a:headEnd/>
            <a:tailEnd/>
          </a:ln>
        </p:spPr>
      </p:pic>
      <p:sp>
        <p:nvSpPr>
          <p:cNvPr id="15" name="Rectangle 2"/>
          <p:cNvSpPr txBox="1">
            <a:spLocks noChangeArrowheads="1"/>
          </p:cNvSpPr>
          <p:nvPr/>
        </p:nvSpPr>
        <p:spPr bwMode="auto">
          <a:xfrm>
            <a:off x="381000" y="152400"/>
            <a:ext cx="6096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000" b="1" dirty="0" smtClean="0">
                <a:solidFill>
                  <a:srgbClr val="FF0000"/>
                </a:solidFill>
                <a:latin typeface="Times New Roman" pitchFamily="18" charset="0"/>
              </a:rPr>
              <a:t>English Teaching Faculty </a:t>
            </a:r>
          </a:p>
          <a:p>
            <a:pPr algn="ctr">
              <a:defRPr/>
            </a:pPr>
            <a:r>
              <a:rPr lang="en-US" sz="3000" b="1" dirty="0" smtClean="0">
                <a:solidFill>
                  <a:srgbClr val="FF0000"/>
                </a:solidFill>
                <a:latin typeface="Times New Roman" pitchFamily="18" charset="0"/>
              </a:rPr>
              <a:t>Development Workshop</a:t>
            </a:r>
            <a:endParaRPr lang="en-CA" sz="3000" b="1" kern="0" dirty="0">
              <a:solidFill>
                <a:srgbClr val="FF0000"/>
              </a:solidFill>
            </a:endParaRPr>
          </a:p>
        </p:txBody>
      </p:sp>
      <p:sp>
        <p:nvSpPr>
          <p:cNvPr id="25" name="Rectangle 10"/>
          <p:cNvSpPr/>
          <p:nvPr/>
        </p:nvSpPr>
        <p:spPr>
          <a:xfrm>
            <a:off x="152400" y="2286000"/>
            <a:ext cx="3962400" cy="492443"/>
          </a:xfrm>
          <a:prstGeom prst="rect">
            <a:avLst/>
          </a:prstGeom>
        </p:spPr>
        <p:txBody>
          <a:bodyPr wrap="square">
            <a:spAutoFit/>
          </a:bodyPr>
          <a:lstStyle/>
          <a:p>
            <a:pPr algn="ctr">
              <a:defRPr/>
            </a:pPr>
            <a:r>
              <a:rPr lang="en-US" sz="2600" b="1" dirty="0" smtClean="0">
                <a:solidFill>
                  <a:schemeClr val="accent2">
                    <a:lumMod val="75000"/>
                  </a:schemeClr>
                </a:solidFill>
                <a:latin typeface="Times New Roman" pitchFamily="18" charset="0"/>
              </a:rPr>
              <a:t>10 – 19 March (validation)</a:t>
            </a:r>
            <a:endParaRPr lang="en-US" sz="2600" b="1" dirty="0">
              <a:latin typeface="Times New Roman" pitchFamily="18" charset="0"/>
            </a:endParaRPr>
          </a:p>
        </p:txBody>
      </p:sp>
      <p:sp>
        <p:nvSpPr>
          <p:cNvPr id="17" name="Rectangle 3"/>
          <p:cNvSpPr txBox="1">
            <a:spLocks noChangeArrowheads="1"/>
          </p:cNvSpPr>
          <p:nvPr/>
        </p:nvSpPr>
        <p:spPr bwMode="auto">
          <a:xfrm>
            <a:off x="304800" y="3810000"/>
            <a:ext cx="4648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600"/>
              </a:spcAft>
              <a:buClrTx/>
              <a:buSzTx/>
              <a:tabLst/>
              <a:defRPr/>
            </a:pPr>
            <a:r>
              <a:rPr kumimoji="0" lang="en-CA" altLang="pt-PT" sz="2000" b="0" i="0" u="none" strike="noStrike" kern="0" cap="none" spc="0" normalizeH="0" baseline="0" noProof="0" dirty="0" smtClean="0">
                <a:ln>
                  <a:noFill/>
                </a:ln>
                <a:solidFill>
                  <a:schemeClr val="tx1"/>
                </a:solidFill>
                <a:effectLst/>
                <a:uLnTx/>
                <a:uFillTx/>
                <a:latin typeface="+mn-lt"/>
                <a:ea typeface="+mn-ea"/>
                <a:cs typeface="+mn-cs"/>
              </a:rPr>
              <a:t>Facilitators- </a:t>
            </a:r>
            <a:r>
              <a:rPr kumimoji="0" lang="en-CA" altLang="pt-PT" sz="2000" b="1" i="0" u="none" strike="noStrike" kern="0" cap="none" spc="0" normalizeH="0" baseline="0" noProof="0" dirty="0" smtClean="0">
                <a:ln>
                  <a:noFill/>
                </a:ln>
                <a:solidFill>
                  <a:schemeClr val="tx1"/>
                </a:solidFill>
                <a:effectLst/>
                <a:uLnTx/>
                <a:uFillTx/>
                <a:latin typeface="+mn-lt"/>
                <a:ea typeface="+mn-ea"/>
                <a:cs typeface="+mn-cs"/>
              </a:rPr>
              <a:t>BGR</a:t>
            </a:r>
            <a:r>
              <a:rPr kumimoji="0" lang="en-CA" altLang="pt-PT" sz="2000" b="0" i="0" u="none" strike="noStrike" kern="0" cap="none" spc="0" normalizeH="0" baseline="0" noProof="0" dirty="0" smtClean="0">
                <a:ln>
                  <a:noFill/>
                </a:ln>
                <a:solidFill>
                  <a:schemeClr val="tx1"/>
                </a:solidFill>
                <a:effectLst/>
                <a:uLnTx/>
                <a:uFillTx/>
                <a:latin typeface="+mn-lt"/>
                <a:ea typeface="+mn-ea"/>
                <a:cs typeface="+mn-cs"/>
              </a:rPr>
              <a:t>, </a:t>
            </a:r>
            <a:r>
              <a:rPr kumimoji="0" lang="en-CA" altLang="pt-PT" sz="2000" b="1" i="0" u="none" strike="noStrike" kern="0" cap="none" spc="0" normalizeH="0" baseline="0" noProof="0" dirty="0" smtClean="0">
                <a:ln>
                  <a:noFill/>
                </a:ln>
                <a:solidFill>
                  <a:schemeClr val="tx1"/>
                </a:solidFill>
                <a:effectLst/>
                <a:uLnTx/>
                <a:uFillTx/>
                <a:latin typeface="+mn-lt"/>
                <a:ea typeface="+mn-ea"/>
                <a:cs typeface="+mn-cs"/>
              </a:rPr>
              <a:t>DNK,</a:t>
            </a:r>
            <a:r>
              <a:rPr kumimoji="0" lang="en-CA" altLang="pt-PT" sz="2000" b="0" i="0" u="none" strike="noStrike" kern="0" cap="none" spc="0" normalizeH="0" baseline="0" noProof="0" dirty="0" smtClean="0">
                <a:ln>
                  <a:noFill/>
                </a:ln>
                <a:solidFill>
                  <a:schemeClr val="tx1"/>
                </a:solidFill>
                <a:effectLst/>
                <a:uLnTx/>
                <a:uFillTx/>
                <a:latin typeface="+mn-lt"/>
                <a:ea typeface="+mn-ea"/>
                <a:cs typeface="+mn-cs"/>
              </a:rPr>
              <a:t> </a:t>
            </a:r>
            <a:r>
              <a:rPr kumimoji="0" lang="en-CA" altLang="pt-PT" sz="2000" b="1" i="0" u="none" strike="noStrike" kern="0" cap="none" spc="0" normalizeH="0" baseline="0" noProof="0" dirty="0" smtClean="0">
                <a:ln>
                  <a:noFill/>
                </a:ln>
                <a:solidFill>
                  <a:schemeClr val="tx1"/>
                </a:solidFill>
                <a:effectLst/>
                <a:uLnTx/>
                <a:uFillTx/>
                <a:latin typeface="+mn-lt"/>
                <a:ea typeface="+mn-ea"/>
                <a:cs typeface="+mn-cs"/>
              </a:rPr>
              <a:t>SVN, USA</a:t>
            </a:r>
          </a:p>
        </p:txBody>
      </p:sp>
      <p:grpSp>
        <p:nvGrpSpPr>
          <p:cNvPr id="39" name="Grupo 38"/>
          <p:cNvGrpSpPr/>
          <p:nvPr/>
        </p:nvGrpSpPr>
        <p:grpSpPr>
          <a:xfrm>
            <a:off x="457200" y="5867400"/>
            <a:ext cx="6019800" cy="2133600"/>
            <a:chOff x="457200" y="6172200"/>
            <a:chExt cx="6019800" cy="2133600"/>
          </a:xfrm>
        </p:grpSpPr>
        <p:sp>
          <p:nvSpPr>
            <p:cNvPr id="29" name="Rectangle 3"/>
            <p:cNvSpPr txBox="1">
              <a:spLocks noChangeArrowheads="1"/>
            </p:cNvSpPr>
            <p:nvPr/>
          </p:nvSpPr>
          <p:spPr bwMode="auto">
            <a:xfrm>
              <a:off x="457200" y="6172200"/>
              <a:ext cx="23622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ts val="600"/>
                </a:spcAft>
                <a:buClrTx/>
                <a:buSzTx/>
                <a:tabLst/>
                <a:defRPr/>
              </a:pPr>
              <a:r>
                <a:rPr kumimoji="0" lang="en-CA" altLang="pt-PT" sz="2000" b="0" i="0" u="none" strike="noStrike" kern="0" cap="none" spc="0" normalizeH="0" baseline="0" noProof="0" dirty="0" smtClean="0">
                  <a:ln>
                    <a:noFill/>
                  </a:ln>
                  <a:solidFill>
                    <a:schemeClr val="tx1"/>
                  </a:solidFill>
                  <a:effectLst/>
                  <a:uLnTx/>
                  <a:uFillTx/>
                  <a:latin typeface="+mn-lt"/>
                  <a:ea typeface="+mn-ea"/>
                  <a:cs typeface="+mn-cs"/>
                </a:rPr>
                <a:t>Twelve participants</a:t>
              </a:r>
            </a:p>
            <a:p>
              <a:pPr marL="342900" marR="0" lvl="0" indent="-342900" algn="l" defTabSz="914400" rtl="0" eaLnBrk="1" fontAlgn="base" latinLnBrk="0" hangingPunct="1">
                <a:lnSpc>
                  <a:spcPct val="100000"/>
                </a:lnSpc>
                <a:spcBef>
                  <a:spcPct val="20000"/>
                </a:spcBef>
                <a:spcAft>
                  <a:spcPts val="600"/>
                </a:spcAft>
                <a:buClrTx/>
                <a:buSzTx/>
                <a:tabLst/>
                <a:defRPr/>
              </a:pPr>
              <a:endParaRPr kumimoji="0" lang="en-CA" altLang="pt-PT" sz="2000" b="0" i="0" u="none" strike="noStrike" kern="0" cap="none" spc="0" normalizeH="0" baseline="0" noProof="0" dirty="0" smtClean="0">
                <a:ln>
                  <a:noFill/>
                </a:ln>
                <a:solidFill>
                  <a:schemeClr val="tx1"/>
                </a:solidFill>
                <a:effectLst/>
                <a:uLnTx/>
                <a:uFillTx/>
                <a:latin typeface="+mn-lt"/>
                <a:ea typeface="+mn-ea"/>
                <a:cs typeface="+mn-cs"/>
              </a:endParaRPr>
            </a:p>
            <a:p>
              <a:pPr marL="1254125" marR="0" lvl="1" indent="-285750" algn="l" defTabSz="914400" rtl="0" eaLnBrk="1" fontAlgn="base" latinLnBrk="0" hangingPunct="1">
                <a:lnSpc>
                  <a:spcPct val="100000"/>
                </a:lnSpc>
                <a:spcBef>
                  <a:spcPct val="20000"/>
                </a:spcBef>
                <a:spcAft>
                  <a:spcPts val="600"/>
                </a:spcAft>
                <a:buClrTx/>
                <a:buSzTx/>
                <a:tabLst/>
                <a:defRPr/>
              </a:pPr>
              <a:endParaRPr kumimoji="0" lang="en-CA" altLang="pt-PT" sz="2000" b="0" i="0" u="none" strike="noStrike" kern="0" cap="none" spc="0" normalizeH="0" baseline="0" noProof="0" dirty="0" smtClean="0">
                <a:ln>
                  <a:noFill/>
                </a:ln>
                <a:solidFill>
                  <a:schemeClr val="tx1"/>
                </a:solidFill>
                <a:effectLst/>
                <a:uLnTx/>
                <a:uFillTx/>
                <a:latin typeface="+mn-lt"/>
              </a:endParaRPr>
            </a:p>
          </p:txBody>
        </p:sp>
        <p:grpSp>
          <p:nvGrpSpPr>
            <p:cNvPr id="37" name="Grupo 36"/>
            <p:cNvGrpSpPr/>
            <p:nvPr/>
          </p:nvGrpSpPr>
          <p:grpSpPr>
            <a:xfrm>
              <a:off x="609600" y="6858000"/>
              <a:ext cx="5867400" cy="1447800"/>
              <a:chOff x="762000" y="6477000"/>
              <a:chExt cx="5867400" cy="1447800"/>
            </a:xfrm>
          </p:grpSpPr>
          <p:grpSp>
            <p:nvGrpSpPr>
              <p:cNvPr id="30" name="Grupo 17"/>
              <p:cNvGrpSpPr/>
              <p:nvPr/>
            </p:nvGrpSpPr>
            <p:grpSpPr>
              <a:xfrm>
                <a:off x="2514600" y="6477000"/>
                <a:ext cx="4114800" cy="1447800"/>
                <a:chOff x="76200" y="1371600"/>
                <a:chExt cx="4114800" cy="1447800"/>
              </a:xfrm>
            </p:grpSpPr>
            <p:sp>
              <p:nvSpPr>
                <p:cNvPr id="34" name="Rectangle 3"/>
                <p:cNvSpPr txBox="1">
                  <a:spLocks noChangeArrowheads="1"/>
                </p:cNvSpPr>
                <p:nvPr/>
              </p:nvSpPr>
              <p:spPr bwMode="auto">
                <a:xfrm>
                  <a:off x="1828800" y="1371600"/>
                  <a:ext cx="2362200" cy="1295400"/>
                </a:xfrm>
                <a:prstGeom prst="rect">
                  <a:avLst/>
                </a:prstGeom>
                <a:noFill/>
                <a:ln w="9525">
                  <a:noFill/>
                  <a:miter lim="800000"/>
                  <a:headEnd/>
                  <a:tailEnd/>
                </a:ln>
              </p:spPr>
              <p:txBody>
                <a:bodyPr/>
                <a:lstStyle/>
                <a:p>
                  <a:pPr marL="742950" lvl="1" indent="-285750">
                    <a:spcBef>
                      <a:spcPct val="20000"/>
                    </a:spcBef>
                    <a:spcAft>
                      <a:spcPts val="600"/>
                    </a:spcAft>
                    <a:buClr>
                      <a:srgbClr val="006600"/>
                    </a:buClr>
                    <a:buFont typeface="Wingdings" pitchFamily="2" charset="2"/>
                    <a:buChar char="Ø"/>
                    <a:defRPr/>
                  </a:pPr>
                  <a:r>
                    <a:rPr lang="en-CA" sz="1800" b="1" kern="0" dirty="0">
                      <a:latin typeface="+mn-lt"/>
                    </a:rPr>
                    <a:t>GEO x 2</a:t>
                  </a:r>
                </a:p>
                <a:p>
                  <a:pPr marL="742950" lvl="1" indent="-285750">
                    <a:spcBef>
                      <a:spcPct val="20000"/>
                    </a:spcBef>
                    <a:spcAft>
                      <a:spcPts val="600"/>
                    </a:spcAft>
                    <a:buClr>
                      <a:srgbClr val="006600"/>
                    </a:buClr>
                    <a:buFont typeface="Wingdings" pitchFamily="2" charset="2"/>
                    <a:buChar char="Ø"/>
                    <a:defRPr/>
                  </a:pPr>
                  <a:r>
                    <a:rPr lang="en-CA" sz="1800" b="1" kern="0" dirty="0">
                      <a:latin typeface="+mn-lt"/>
                    </a:rPr>
                    <a:t>JOR</a:t>
                  </a:r>
                </a:p>
                <a:p>
                  <a:pPr marL="742950" lvl="1" indent="-285750">
                    <a:spcBef>
                      <a:spcPct val="20000"/>
                    </a:spcBef>
                    <a:spcAft>
                      <a:spcPts val="600"/>
                    </a:spcAft>
                    <a:buClr>
                      <a:srgbClr val="006600"/>
                    </a:buClr>
                    <a:buFont typeface="Wingdings" pitchFamily="2" charset="2"/>
                    <a:buChar char="Ø"/>
                    <a:defRPr/>
                  </a:pPr>
                  <a:r>
                    <a:rPr lang="en-CA" sz="1800" b="1" kern="0" dirty="0">
                      <a:latin typeface="+mn-lt"/>
                    </a:rPr>
                    <a:t>MNG x 2</a:t>
                  </a:r>
                </a:p>
                <a:p>
                  <a:pPr marL="742950" lvl="1" indent="-285750">
                    <a:spcBef>
                      <a:spcPct val="20000"/>
                    </a:spcBef>
                    <a:spcAft>
                      <a:spcPts val="600"/>
                    </a:spcAft>
                    <a:buFontTx/>
                    <a:buChar char="–"/>
                    <a:defRPr/>
                  </a:pPr>
                  <a:endParaRPr lang="en-CA" sz="2000" kern="0" dirty="0">
                    <a:latin typeface="+mn-lt"/>
                  </a:endParaRPr>
                </a:p>
              </p:txBody>
            </p:sp>
            <p:sp>
              <p:nvSpPr>
                <p:cNvPr id="35" name="Rectangle 3"/>
                <p:cNvSpPr txBox="1">
                  <a:spLocks noChangeArrowheads="1"/>
                </p:cNvSpPr>
                <p:nvPr/>
              </p:nvSpPr>
              <p:spPr bwMode="auto">
                <a:xfrm>
                  <a:off x="76200" y="1371600"/>
                  <a:ext cx="2286000" cy="1447800"/>
                </a:xfrm>
                <a:prstGeom prst="rect">
                  <a:avLst/>
                </a:prstGeom>
                <a:noFill/>
                <a:ln w="9525">
                  <a:noFill/>
                  <a:miter lim="800000"/>
                  <a:headEnd/>
                  <a:tailEnd/>
                </a:ln>
              </p:spPr>
              <p:txBody>
                <a:bodyPr/>
                <a:lstStyle/>
                <a:p>
                  <a:pPr marL="742950" lvl="1" indent="-285750">
                    <a:spcBef>
                      <a:spcPct val="20000"/>
                    </a:spcBef>
                    <a:spcAft>
                      <a:spcPts val="600"/>
                    </a:spcAft>
                    <a:buClr>
                      <a:srgbClr val="006600"/>
                    </a:buClr>
                    <a:buFont typeface="Wingdings" pitchFamily="2" charset="2"/>
                    <a:buChar char="Ø"/>
                    <a:defRPr/>
                  </a:pPr>
                  <a:r>
                    <a:rPr lang="en-CA" sz="1800" b="1" kern="0" dirty="0">
                      <a:latin typeface="+mn-lt"/>
                    </a:rPr>
                    <a:t>ROU</a:t>
                  </a:r>
                </a:p>
                <a:p>
                  <a:pPr marL="742950" lvl="1" indent="-285750">
                    <a:spcBef>
                      <a:spcPct val="20000"/>
                    </a:spcBef>
                    <a:spcAft>
                      <a:spcPts val="600"/>
                    </a:spcAft>
                    <a:buClr>
                      <a:srgbClr val="006600"/>
                    </a:buClr>
                    <a:buFont typeface="Wingdings" pitchFamily="2" charset="2"/>
                    <a:buChar char="Ø"/>
                    <a:defRPr/>
                  </a:pPr>
                  <a:r>
                    <a:rPr lang="en-CA" sz="1800" b="1" kern="0" dirty="0">
                      <a:latin typeface="+mn-lt"/>
                    </a:rPr>
                    <a:t>SVN</a:t>
                  </a:r>
                </a:p>
                <a:p>
                  <a:pPr marL="742950" lvl="1" indent="-285750">
                    <a:spcBef>
                      <a:spcPct val="20000"/>
                    </a:spcBef>
                    <a:spcAft>
                      <a:spcPts val="600"/>
                    </a:spcAft>
                    <a:buClr>
                      <a:srgbClr val="006600"/>
                    </a:buClr>
                    <a:buFont typeface="Wingdings" pitchFamily="2" charset="2"/>
                    <a:buChar char="Ø"/>
                    <a:defRPr/>
                  </a:pPr>
                  <a:r>
                    <a:rPr lang="en-CA" sz="1800" b="1" kern="0" dirty="0">
                      <a:latin typeface="+mn-lt"/>
                    </a:rPr>
                    <a:t>UKR x 2</a:t>
                  </a:r>
                </a:p>
              </p:txBody>
            </p:sp>
          </p:grpSp>
          <p:sp>
            <p:nvSpPr>
              <p:cNvPr id="36" name="Rectangle 3"/>
              <p:cNvSpPr txBox="1">
                <a:spLocks noChangeArrowheads="1"/>
              </p:cNvSpPr>
              <p:nvPr/>
            </p:nvSpPr>
            <p:spPr bwMode="auto">
              <a:xfrm>
                <a:off x="762000" y="6477000"/>
                <a:ext cx="2286000" cy="1447800"/>
              </a:xfrm>
              <a:prstGeom prst="rect">
                <a:avLst/>
              </a:prstGeom>
              <a:noFill/>
              <a:ln w="9525">
                <a:noFill/>
                <a:miter lim="800000"/>
                <a:headEnd/>
                <a:tailEnd/>
              </a:ln>
            </p:spPr>
            <p:txBody>
              <a:bodyPr/>
              <a:lstStyle/>
              <a:p>
                <a:pPr marL="742950" lvl="1" indent="-285750">
                  <a:spcBef>
                    <a:spcPct val="20000"/>
                  </a:spcBef>
                  <a:spcAft>
                    <a:spcPts val="600"/>
                  </a:spcAft>
                  <a:buClr>
                    <a:srgbClr val="006600"/>
                  </a:buClr>
                  <a:buFont typeface="Wingdings" pitchFamily="2" charset="2"/>
                  <a:buChar char="Ø"/>
                  <a:defRPr/>
                </a:pPr>
                <a:r>
                  <a:rPr lang="en-CA" sz="1800" b="1" kern="0" dirty="0" smtClean="0">
                    <a:latin typeface="+mn-lt"/>
                  </a:rPr>
                  <a:t>AUT</a:t>
                </a:r>
                <a:endParaRPr lang="en-CA" sz="1800" b="1" kern="0" dirty="0">
                  <a:latin typeface="+mn-lt"/>
                </a:endParaRPr>
              </a:p>
              <a:p>
                <a:pPr marL="742950" lvl="1" indent="-285750">
                  <a:spcBef>
                    <a:spcPct val="20000"/>
                  </a:spcBef>
                  <a:spcAft>
                    <a:spcPts val="600"/>
                  </a:spcAft>
                  <a:buClr>
                    <a:srgbClr val="006600"/>
                  </a:buClr>
                  <a:buFont typeface="Wingdings" pitchFamily="2" charset="2"/>
                  <a:buChar char="Ø"/>
                  <a:defRPr/>
                </a:pPr>
                <a:r>
                  <a:rPr lang="en-CA" sz="1800" b="1" kern="0" dirty="0" smtClean="0">
                    <a:latin typeface="+mn-lt"/>
                  </a:rPr>
                  <a:t>AZE</a:t>
                </a:r>
                <a:endParaRPr lang="en-CA" sz="1800" b="1" kern="0" dirty="0">
                  <a:latin typeface="+mn-lt"/>
                </a:endParaRPr>
              </a:p>
              <a:p>
                <a:pPr marL="742950" lvl="1" indent="-285750">
                  <a:spcBef>
                    <a:spcPct val="20000"/>
                  </a:spcBef>
                  <a:spcAft>
                    <a:spcPts val="600"/>
                  </a:spcAft>
                  <a:buClr>
                    <a:srgbClr val="006600"/>
                  </a:buClr>
                  <a:buFont typeface="Wingdings" pitchFamily="2" charset="2"/>
                  <a:buChar char="Ø"/>
                  <a:defRPr/>
                </a:pPr>
                <a:r>
                  <a:rPr lang="en-CA" sz="1800" b="1" kern="0" dirty="0" smtClean="0">
                    <a:latin typeface="+mn-lt"/>
                  </a:rPr>
                  <a:t>BGR</a:t>
                </a:r>
                <a:endParaRPr lang="en-CA" sz="1800" b="1" kern="0" dirty="0">
                  <a:latin typeface="+mn-lt"/>
                </a:endParaRPr>
              </a:p>
            </p:txBody>
          </p:sp>
        </p:grpSp>
      </p:grpSp>
      <p:grpSp>
        <p:nvGrpSpPr>
          <p:cNvPr id="44" name="Grupo 43"/>
          <p:cNvGrpSpPr/>
          <p:nvPr/>
        </p:nvGrpSpPr>
        <p:grpSpPr>
          <a:xfrm>
            <a:off x="2952942" y="2133600"/>
            <a:ext cx="3905058" cy="4238400"/>
            <a:chOff x="2952942" y="2133600"/>
            <a:chExt cx="3905058" cy="4238400"/>
          </a:xfrm>
        </p:grpSpPr>
        <p:pic>
          <p:nvPicPr>
            <p:cNvPr id="24" name="Picture 2" descr="C:\Users\Administrador\Desktop\MADRID\photos\IMG_1043.JPG"/>
            <p:cNvPicPr>
              <a:picLocks noChangeAspect="1" noChangeArrowheads="1"/>
            </p:cNvPicPr>
            <p:nvPr/>
          </p:nvPicPr>
          <p:blipFill>
            <a:blip r:embed="rId5" cstate="print"/>
            <a:srcRect/>
            <a:stretch>
              <a:fillRect/>
            </a:stretch>
          </p:blipFill>
          <p:spPr bwMode="auto">
            <a:xfrm>
              <a:off x="4191000" y="2133600"/>
              <a:ext cx="1079998" cy="1440000"/>
            </a:xfrm>
            <a:prstGeom prst="rect">
              <a:avLst/>
            </a:prstGeom>
            <a:noFill/>
          </p:spPr>
        </p:pic>
        <p:pic>
          <p:nvPicPr>
            <p:cNvPr id="28" name="Picture 3" descr="C:\Users\Administrador\Desktop\MADRID\photos\IMG_1050.JPG"/>
            <p:cNvPicPr>
              <a:picLocks noChangeAspect="1" noChangeArrowheads="1"/>
            </p:cNvPicPr>
            <p:nvPr/>
          </p:nvPicPr>
          <p:blipFill>
            <a:blip r:embed="rId6" cstate="print"/>
            <a:srcRect/>
            <a:stretch>
              <a:fillRect/>
            </a:stretch>
          </p:blipFill>
          <p:spPr bwMode="auto">
            <a:xfrm>
              <a:off x="4938000" y="3429000"/>
              <a:ext cx="1920000" cy="1440000"/>
            </a:xfrm>
            <a:prstGeom prst="rect">
              <a:avLst/>
            </a:prstGeom>
            <a:noFill/>
          </p:spPr>
        </p:pic>
        <p:pic>
          <p:nvPicPr>
            <p:cNvPr id="31" name="Picture 6" descr="C:\Users\Administrador\Desktop\MADRID\photos\IMG_1039.JPG"/>
            <p:cNvPicPr>
              <a:picLocks noChangeAspect="1" noChangeArrowheads="1"/>
            </p:cNvPicPr>
            <p:nvPr/>
          </p:nvPicPr>
          <p:blipFill>
            <a:blip r:embed="rId7" cstate="print"/>
            <a:srcRect l="20159" r="15333" b="18357"/>
            <a:stretch>
              <a:fillRect/>
            </a:stretch>
          </p:blipFill>
          <p:spPr bwMode="auto">
            <a:xfrm>
              <a:off x="4419733" y="4572000"/>
              <a:ext cx="1066667" cy="1800000"/>
            </a:xfrm>
            <a:prstGeom prst="rect">
              <a:avLst/>
            </a:prstGeom>
            <a:noFill/>
          </p:spPr>
        </p:pic>
        <p:pic>
          <p:nvPicPr>
            <p:cNvPr id="43" name="Picture 8" descr="C:\Users\Administrador\Desktop\MADRID\photos\IMG_1030.JPG"/>
            <p:cNvPicPr>
              <a:picLocks noChangeAspect="1" noChangeArrowheads="1"/>
            </p:cNvPicPr>
            <p:nvPr/>
          </p:nvPicPr>
          <p:blipFill>
            <a:blip r:embed="rId8" cstate="print"/>
            <a:srcRect l="22222" t="5556" r="24444" b="11481"/>
            <a:stretch>
              <a:fillRect/>
            </a:stretch>
          </p:blipFill>
          <p:spPr bwMode="auto">
            <a:xfrm>
              <a:off x="2952942" y="4219800"/>
              <a:ext cx="1542858" cy="1800000"/>
            </a:xfrm>
            <a:prstGeom prst="rect">
              <a:avLst/>
            </a:prstGeom>
            <a:noFill/>
          </p:spPr>
        </p:pic>
      </p:gr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p:cNvGraphicFramePr>
            <a:graphicFrameLocks noChangeAspect="1"/>
          </p:cNvGraphicFramePr>
          <p:nvPr/>
        </p:nvGraphicFramePr>
        <p:xfrm>
          <a:off x="650082" y="140494"/>
          <a:ext cx="5557837" cy="8863012"/>
        </p:xfrm>
        <a:graphic>
          <a:graphicData uri="http://schemas.openxmlformats.org/presentationml/2006/ole">
            <mc:AlternateContent xmlns:mc="http://schemas.openxmlformats.org/markup-compatibility/2006">
              <mc:Choice xmlns:v="urn:schemas-microsoft-com:vml" Requires="v">
                <p:oleObj spid="_x0000_s66566" name="Documento" r:id="rId5" imgW="5561714" imgH="8861380" progId="Word.Document.12">
                  <p:embed/>
                </p:oleObj>
              </mc:Choice>
              <mc:Fallback>
                <p:oleObj name="Documento" r:id="rId5" imgW="5561714" imgH="8861380"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082" y="140494"/>
                        <a:ext cx="5557837" cy="886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Tree>
  </p:cSld>
  <p:clrMapOvr>
    <a:masterClrMapping/>
  </p:clrMapOvr>
  <p:transition spd="med">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strips(upRight)">
                                      <p:cBhvr>
                                        <p:cTn id="7" dur="30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4294967295"/>
          </p:nvPr>
        </p:nvSpPr>
        <p:spPr>
          <a:xfrm>
            <a:off x="0" y="3048000"/>
            <a:ext cx="4724400" cy="2057400"/>
          </a:xfrm>
        </p:spPr>
        <p:txBody>
          <a:bodyPr/>
          <a:lstStyle/>
          <a:p>
            <a:pPr lvl="1" eaLnBrk="1" hangingPunct="1">
              <a:spcBef>
                <a:spcPct val="0"/>
              </a:spcBef>
              <a:spcAft>
                <a:spcPts val="600"/>
              </a:spcAft>
              <a:buClr>
                <a:srgbClr val="008000"/>
              </a:buClr>
              <a:buSzPct val="125000"/>
              <a:buFont typeface="Wingdings" pitchFamily="2" charset="2"/>
              <a:buChar char="ü"/>
            </a:pPr>
            <a:r>
              <a:rPr lang="en-US" altLang="pt-PT" sz="3600" b="1" dirty="0" smtClean="0">
                <a:solidFill>
                  <a:srgbClr val="000000"/>
                </a:solidFill>
              </a:rPr>
              <a:t>Military flavor  	and context</a:t>
            </a:r>
          </a:p>
          <a:p>
            <a:pPr lvl="1" eaLnBrk="1" hangingPunct="1">
              <a:spcBef>
                <a:spcPct val="0"/>
              </a:spcBef>
              <a:spcAft>
                <a:spcPts val="600"/>
              </a:spcAft>
              <a:buClr>
                <a:srgbClr val="008000"/>
              </a:buClr>
              <a:buSzPct val="125000"/>
              <a:buFont typeface="Wingdings" pitchFamily="2" charset="2"/>
              <a:buChar char="ü"/>
            </a:pPr>
            <a:r>
              <a:rPr lang="en-US" altLang="pt-PT" sz="3600" b="1" dirty="0" smtClean="0">
                <a:solidFill>
                  <a:srgbClr val="000000"/>
                </a:solidFill>
              </a:rPr>
              <a:t>Practice oriented</a:t>
            </a:r>
          </a:p>
          <a:p>
            <a:pPr lvl="1" eaLnBrk="1" hangingPunct="1">
              <a:spcBef>
                <a:spcPct val="0"/>
              </a:spcBef>
              <a:spcAft>
                <a:spcPts val="600"/>
              </a:spcAft>
              <a:buNone/>
            </a:pPr>
            <a:endParaRPr lang="en-US" altLang="pt-PT" sz="3000" dirty="0" smtClean="0">
              <a:solidFill>
                <a:srgbClr val="000000"/>
              </a:solidFill>
            </a:endParaRPr>
          </a:p>
        </p:txBody>
      </p:sp>
      <p:pic>
        <p:nvPicPr>
          <p:cNvPr id="12294" name="Picture 2" descr="C:\Users\lura.weddle\Desktop\20120711-Success-Expectations-versus-Reality.jpg"/>
          <p:cNvPicPr>
            <a:picLocks noChangeAspect="1" noChangeArrowheads="1"/>
          </p:cNvPicPr>
          <p:nvPr/>
        </p:nvPicPr>
        <p:blipFill>
          <a:blip r:embed="rId3" cstate="print"/>
          <a:srcRect/>
          <a:stretch>
            <a:fillRect/>
          </a:stretch>
        </p:blipFill>
        <p:spPr bwMode="auto">
          <a:xfrm>
            <a:off x="4419600" y="2209800"/>
            <a:ext cx="2224337" cy="5040000"/>
          </a:xfrm>
          <a:prstGeom prst="rect">
            <a:avLst/>
          </a:prstGeom>
          <a:noFill/>
          <a:ln w="9525">
            <a:solidFill>
              <a:schemeClr val="tx1"/>
            </a:solidFill>
            <a:miter lim="800000"/>
            <a:headEnd/>
            <a:tailEnd/>
          </a:ln>
        </p:spPr>
      </p:pic>
      <p:grpSp>
        <p:nvGrpSpPr>
          <p:cNvPr id="14" name="Grupo 13"/>
          <p:cNvGrpSpPr/>
          <p:nvPr/>
        </p:nvGrpSpPr>
        <p:grpSpPr>
          <a:xfrm>
            <a:off x="0" y="0"/>
            <a:ext cx="6858000" cy="2209800"/>
            <a:chOff x="0" y="0"/>
            <a:chExt cx="6858000" cy="2209800"/>
          </a:xfrm>
        </p:grpSpPr>
        <p:sp>
          <p:nvSpPr>
            <p:cNvPr id="8" name="Rectangle 2"/>
            <p:cNvSpPr txBox="1">
              <a:spLocks noChangeArrowheads="1"/>
            </p:cNvSpPr>
            <p:nvPr/>
          </p:nvSpPr>
          <p:spPr bwMode="auto">
            <a:xfrm>
              <a:off x="647700" y="685800"/>
              <a:ext cx="5562601" cy="1524000"/>
            </a:xfrm>
            <a:prstGeom prst="rect">
              <a:avLst/>
            </a:prstGeom>
            <a:noFill/>
            <a:ln w="9525">
              <a:noFill/>
              <a:miter lim="800000"/>
              <a:headEnd/>
              <a:tailEnd/>
            </a:ln>
          </p:spPr>
          <p:txBody>
            <a:bodyPr anchor="ctr"/>
            <a:lstStyle/>
            <a:p>
              <a:pPr marL="342900" indent="-342900" algn="ctr">
                <a:defRPr/>
              </a:pPr>
              <a:r>
                <a:rPr lang="en-US" sz="4000" b="1" kern="0" dirty="0">
                  <a:solidFill>
                    <a:srgbClr val="FF0000"/>
                  </a:solidFill>
                  <a:latin typeface="+mj-lt"/>
                  <a:ea typeface="+mj-ea"/>
                  <a:cs typeface="+mj-cs"/>
                </a:rPr>
                <a:t> </a:t>
              </a:r>
              <a:r>
                <a:rPr lang="en-US" sz="3400" b="1" dirty="0">
                  <a:solidFill>
                    <a:srgbClr val="FF0000"/>
                  </a:solidFill>
                  <a:latin typeface="Times New Roman" pitchFamily="18" charset="0"/>
                </a:rPr>
                <a:t>English Teaching Faculty </a:t>
              </a:r>
            </a:p>
            <a:p>
              <a:pPr marL="342900" indent="-342900" algn="ctr">
                <a:defRPr/>
              </a:pPr>
              <a:r>
                <a:rPr lang="en-US" sz="3400" b="1" dirty="0">
                  <a:solidFill>
                    <a:srgbClr val="FF0000"/>
                  </a:solidFill>
                  <a:latin typeface="Times New Roman" pitchFamily="18" charset="0"/>
                </a:rPr>
                <a:t>Development Workshop</a:t>
              </a:r>
              <a:endParaRPr lang="en-CA" sz="4000" b="1" kern="0" dirty="0">
                <a:solidFill>
                  <a:srgbClr val="FF0000"/>
                </a:solidFill>
                <a:latin typeface="+mj-lt"/>
                <a:ea typeface="+mj-ea"/>
                <a:cs typeface="+mj-cs"/>
              </a:endParaRPr>
            </a:p>
          </p:txBody>
        </p:sp>
        <p:pic>
          <p:nvPicPr>
            <p:cNvPr id="9" name="Picture 4"/>
            <p:cNvPicPr>
              <a:picLocks noChangeAspect="1" noChangeArrowheads="1"/>
            </p:cNvPicPr>
            <p:nvPr/>
          </p:nvPicPr>
          <p:blipFill>
            <a:blip r:embed="rId4" cstate="print"/>
            <a:srcRect/>
            <a:stretch>
              <a:fillRect/>
            </a:stretch>
          </p:blipFill>
          <p:spPr bwMode="auto">
            <a:xfrm>
              <a:off x="0" y="76200"/>
              <a:ext cx="1386394" cy="1080000"/>
            </a:xfrm>
            <a:prstGeom prst="rect">
              <a:avLst/>
            </a:prstGeom>
            <a:noFill/>
            <a:ln w="9525">
              <a:noFill/>
              <a:miter lim="800000"/>
              <a:headEnd/>
              <a:tailEnd/>
            </a:ln>
          </p:spPr>
        </p:pic>
        <p:pic>
          <p:nvPicPr>
            <p:cNvPr id="10" name="Picture 5" descr="Nat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67318" y="0"/>
              <a:ext cx="2190682" cy="1440000"/>
            </a:xfrm>
            <a:prstGeom prst="rect">
              <a:avLst/>
            </a:prstGeom>
            <a:noFill/>
            <a:ln w="9525">
              <a:noFill/>
              <a:miter lim="800000"/>
              <a:headEnd/>
              <a:tailEnd/>
            </a:ln>
          </p:spPr>
        </p:pic>
      </p:grpSp>
      <p:sp>
        <p:nvSpPr>
          <p:cNvPr id="11" name="Rectangle 7"/>
          <p:cNvSpPr/>
          <p:nvPr/>
        </p:nvSpPr>
        <p:spPr>
          <a:xfrm>
            <a:off x="0" y="2057400"/>
            <a:ext cx="34290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What this is:</a:t>
            </a:r>
            <a:endParaRPr lang="en-US" sz="4000" dirty="0">
              <a:latin typeface="Times New Roman" pitchFamily="18" charset="0"/>
            </a:endParaRPr>
          </a:p>
        </p:txBody>
      </p:sp>
      <p:sp>
        <p:nvSpPr>
          <p:cNvPr id="12" name="Rectangle 7"/>
          <p:cNvSpPr/>
          <p:nvPr/>
        </p:nvSpPr>
        <p:spPr>
          <a:xfrm>
            <a:off x="0" y="6073914"/>
            <a:ext cx="41148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What this is </a:t>
            </a:r>
            <a:r>
              <a:rPr lang="en-US" sz="4000" b="1" u="sng" dirty="0" smtClean="0">
                <a:solidFill>
                  <a:srgbClr val="CC0000"/>
                </a:solidFill>
                <a:effectLst>
                  <a:outerShdw blurRad="38100" dist="38100" dir="2700000" algn="tl">
                    <a:srgbClr val="000000">
                      <a:alpha val="43137"/>
                    </a:srgbClr>
                  </a:outerShdw>
                </a:effectLst>
                <a:latin typeface="Times New Roman" pitchFamily="18" charset="0"/>
              </a:rPr>
              <a:t>not</a:t>
            </a:r>
            <a:r>
              <a:rPr lang="en-US" sz="4000" b="1" dirty="0" smtClean="0">
                <a:solidFill>
                  <a:schemeClr val="accent2">
                    <a:lumMod val="75000"/>
                  </a:schemeClr>
                </a:solidFill>
                <a:latin typeface="Times New Roman" pitchFamily="18" charset="0"/>
              </a:rPr>
              <a:t>:</a:t>
            </a:r>
            <a:endParaRPr lang="en-US" sz="4000" dirty="0">
              <a:latin typeface="Times New Roman" pitchFamily="18" charset="0"/>
            </a:endParaRPr>
          </a:p>
        </p:txBody>
      </p:sp>
      <p:sp>
        <p:nvSpPr>
          <p:cNvPr id="13" name="Rectângulo 12"/>
          <p:cNvSpPr/>
          <p:nvPr/>
        </p:nvSpPr>
        <p:spPr>
          <a:xfrm>
            <a:off x="0" y="7239000"/>
            <a:ext cx="6629400" cy="1631216"/>
          </a:xfrm>
          <a:prstGeom prst="rect">
            <a:avLst/>
          </a:prstGeom>
        </p:spPr>
        <p:txBody>
          <a:bodyPr wrap="square">
            <a:spAutoFit/>
          </a:bodyPr>
          <a:lstStyle/>
          <a:p>
            <a:pPr lvl="1">
              <a:spcAft>
                <a:spcPts val="600"/>
              </a:spcAft>
              <a:buClr>
                <a:srgbClr val="C00000"/>
              </a:buClr>
              <a:buSzPct val="100000"/>
              <a:buFont typeface="Aharoni" pitchFamily="2" charset="-79"/>
              <a:buChar char="X"/>
            </a:pPr>
            <a:r>
              <a:rPr lang="en-US" altLang="pt-PT" sz="3000" b="1" dirty="0" smtClean="0">
                <a:solidFill>
                  <a:srgbClr val="000000"/>
                </a:solidFill>
              </a:rPr>
              <a:t>	A course in military terminology</a:t>
            </a:r>
          </a:p>
          <a:p>
            <a:pPr lvl="1">
              <a:spcAft>
                <a:spcPts val="600"/>
              </a:spcAft>
              <a:buClr>
                <a:srgbClr val="C00000"/>
              </a:buClr>
              <a:buSzPct val="100000"/>
              <a:buFont typeface="Aharoni" pitchFamily="2" charset="-79"/>
              <a:buChar char="X"/>
            </a:pPr>
            <a:r>
              <a:rPr lang="en-US" altLang="pt-PT" sz="3000" b="1" dirty="0" smtClean="0">
                <a:solidFill>
                  <a:srgbClr val="000000"/>
                </a:solidFill>
              </a:rPr>
              <a:t>	Introductory </a:t>
            </a:r>
            <a:r>
              <a:rPr lang="en-US" altLang="pt-PT" sz="3000" b="1" dirty="0" smtClean="0">
                <a:solidFill>
                  <a:srgbClr val="000000"/>
                </a:solidFill>
              </a:rPr>
              <a:t>teacher </a:t>
            </a:r>
            <a:r>
              <a:rPr lang="en-US" altLang="pt-PT" sz="3000" b="1" dirty="0" smtClean="0">
                <a:solidFill>
                  <a:srgbClr val="000000"/>
                </a:solidFill>
              </a:rPr>
              <a:t>training</a:t>
            </a:r>
          </a:p>
          <a:p>
            <a:pPr lvl="1">
              <a:spcAft>
                <a:spcPts val="600"/>
              </a:spcAft>
              <a:buClr>
                <a:srgbClr val="C00000"/>
              </a:buClr>
              <a:buSzPct val="100000"/>
              <a:buFont typeface="Aharoni" pitchFamily="2" charset="-79"/>
              <a:buChar char="X"/>
            </a:pPr>
            <a:r>
              <a:rPr lang="en-US" altLang="pt-PT" sz="3000" b="1" dirty="0" smtClean="0">
                <a:solidFill>
                  <a:srgbClr val="000000"/>
                </a:solidFill>
              </a:rPr>
              <a:t>	Purely theory and concepts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290">
                                            <p:txEl>
                                              <p:pRg st="0" end="0"/>
                                            </p:txEl>
                                          </p:spTgt>
                                        </p:tgtEl>
                                        <p:attrNameLst>
                                          <p:attrName>style.visibility</p:attrName>
                                        </p:attrNameLst>
                                      </p:cBhvr>
                                      <p:to>
                                        <p:strVal val="visible"/>
                                      </p:to>
                                    </p:set>
                                    <p:animEffect transition="in" filter="dissolve">
                                      <p:cBhvr>
                                        <p:cTn id="10" dur="1000"/>
                                        <p:tgtEl>
                                          <p:spTgt spid="12290">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290">
                                            <p:txEl>
                                              <p:pRg st="1" end="1"/>
                                            </p:txEl>
                                          </p:spTgt>
                                        </p:tgtEl>
                                        <p:attrNameLst>
                                          <p:attrName>style.visibility</p:attrName>
                                        </p:attrNameLst>
                                      </p:cBhvr>
                                      <p:to>
                                        <p:strVal val="visible"/>
                                      </p:to>
                                    </p:set>
                                    <p:animEffect transition="in" filter="dissolve">
                                      <p:cBhvr>
                                        <p:cTn id="13" dur="1000"/>
                                        <p:tgtEl>
                                          <p:spTgt spid="1229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10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nodeType="clickEffect">
                                  <p:stCondLst>
                                    <p:cond delay="0"/>
                                  </p:stCondLst>
                                  <p:childTnLst>
                                    <p:set>
                                      <p:cBhvr>
                                        <p:cTn id="25" dur="1" fill="hold">
                                          <p:stCondLst>
                                            <p:cond delay="0"/>
                                          </p:stCondLst>
                                        </p:cTn>
                                        <p:tgtEl>
                                          <p:spTgt spid="12294"/>
                                        </p:tgtEl>
                                        <p:attrNameLst>
                                          <p:attrName>style.visibility</p:attrName>
                                        </p:attrNameLst>
                                      </p:cBhvr>
                                      <p:to>
                                        <p:strVal val="visible"/>
                                      </p:to>
                                    </p:set>
                                    <p:animEffect transition="in" filter="fade">
                                      <p:cBhvr>
                                        <p:cTn id="26" dur="770" decel="100000"/>
                                        <p:tgtEl>
                                          <p:spTgt spid="12294"/>
                                        </p:tgtEl>
                                      </p:cBhvr>
                                    </p:animEffect>
                                    <p:animScale>
                                      <p:cBhvr>
                                        <p:cTn id="27" dur="770" decel="100000"/>
                                        <p:tgtEl>
                                          <p:spTgt spid="12294"/>
                                        </p:tgtEl>
                                      </p:cBhvr>
                                      <p:from x="10000" y="10000"/>
                                      <p:to x="200000" y="450000"/>
                                    </p:animScale>
                                    <p:animScale>
                                      <p:cBhvr>
                                        <p:cTn id="28" dur="1230" accel="100000" fill="hold">
                                          <p:stCondLst>
                                            <p:cond delay="770"/>
                                          </p:stCondLst>
                                        </p:cTn>
                                        <p:tgtEl>
                                          <p:spTgt spid="12294"/>
                                        </p:tgtEl>
                                      </p:cBhvr>
                                      <p:from x="200000" y="450000"/>
                                      <p:to x="100000" y="100000"/>
                                    </p:animScale>
                                    <p:set>
                                      <p:cBhvr>
                                        <p:cTn id="29" dur="770" fill="hold"/>
                                        <p:tgtEl>
                                          <p:spTgt spid="12294"/>
                                        </p:tgtEl>
                                        <p:attrNameLst>
                                          <p:attrName>ppt_x</p:attrName>
                                        </p:attrNameLst>
                                      </p:cBhvr>
                                      <p:to>
                                        <p:strVal val="(0.5)"/>
                                      </p:to>
                                    </p:set>
                                    <p:anim from="(0.5)" to="(#ppt_x)" calcmode="lin" valueType="num">
                                      <p:cBhvr>
                                        <p:cTn id="30" dur="1230" accel="100000" fill="hold">
                                          <p:stCondLst>
                                            <p:cond delay="770"/>
                                          </p:stCondLst>
                                        </p:cTn>
                                        <p:tgtEl>
                                          <p:spTgt spid="12294"/>
                                        </p:tgtEl>
                                        <p:attrNameLst>
                                          <p:attrName>ppt_x</p:attrName>
                                        </p:attrNameLst>
                                      </p:cBhvr>
                                    </p:anim>
                                    <p:set>
                                      <p:cBhvr>
                                        <p:cTn id="31" dur="770" fill="hold"/>
                                        <p:tgtEl>
                                          <p:spTgt spid="12294"/>
                                        </p:tgtEl>
                                        <p:attrNameLst>
                                          <p:attrName>ppt_y</p:attrName>
                                        </p:attrNameLst>
                                      </p:cBhvr>
                                      <p:to>
                                        <p:strVal val="(#ppt_y+0.4)"/>
                                      </p:to>
                                    </p:set>
                                    <p:anim from="(#ppt_y+0.4)" to="(#ppt_y)" calcmode="lin" valueType="num">
                                      <p:cBhvr>
                                        <p:cTn id="32" dur="1230" accel="100000" fill="hold">
                                          <p:stCondLst>
                                            <p:cond delay="770"/>
                                          </p:stCondLst>
                                        </p:cTn>
                                        <p:tgtEl>
                                          <p:spTgt spid="1229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a:graphicFrameLocks noChangeAspect="1"/>
          </p:cNvGraphicFramePr>
          <p:nvPr/>
        </p:nvGraphicFramePr>
        <p:xfrm>
          <a:off x="2590800" y="4495800"/>
          <a:ext cx="3645000"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7"/>
          <p:cNvSpPr/>
          <p:nvPr/>
        </p:nvSpPr>
        <p:spPr>
          <a:xfrm>
            <a:off x="1028700" y="2057400"/>
            <a:ext cx="48006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Topics</a:t>
            </a:r>
            <a:endParaRPr lang="en-US" sz="4000" dirty="0">
              <a:latin typeface="Times New Roman" pitchFamily="18" charset="0"/>
            </a:endParaRPr>
          </a:p>
        </p:txBody>
      </p:sp>
      <p:grpSp>
        <p:nvGrpSpPr>
          <p:cNvPr id="12" name="Grupo 11"/>
          <p:cNvGrpSpPr/>
          <p:nvPr/>
        </p:nvGrpSpPr>
        <p:grpSpPr>
          <a:xfrm>
            <a:off x="0" y="0"/>
            <a:ext cx="6858000" cy="2209800"/>
            <a:chOff x="0" y="0"/>
            <a:chExt cx="6858000" cy="2209800"/>
          </a:xfrm>
        </p:grpSpPr>
        <p:sp>
          <p:nvSpPr>
            <p:cNvPr id="13" name="Rectangle 2"/>
            <p:cNvSpPr txBox="1">
              <a:spLocks noChangeArrowheads="1"/>
            </p:cNvSpPr>
            <p:nvPr/>
          </p:nvSpPr>
          <p:spPr bwMode="auto">
            <a:xfrm>
              <a:off x="647700" y="685800"/>
              <a:ext cx="5562601" cy="1524000"/>
            </a:xfrm>
            <a:prstGeom prst="rect">
              <a:avLst/>
            </a:prstGeom>
            <a:noFill/>
            <a:ln w="9525">
              <a:noFill/>
              <a:miter lim="800000"/>
              <a:headEnd/>
              <a:tailEnd/>
            </a:ln>
          </p:spPr>
          <p:txBody>
            <a:bodyPr anchor="ctr"/>
            <a:lstStyle/>
            <a:p>
              <a:pPr marL="342900" indent="-342900" algn="ctr">
                <a:defRPr/>
              </a:pPr>
              <a:r>
                <a:rPr lang="en-US" sz="4000" b="1" kern="0" dirty="0">
                  <a:solidFill>
                    <a:srgbClr val="FF0000"/>
                  </a:solidFill>
                  <a:latin typeface="+mj-lt"/>
                  <a:ea typeface="+mj-ea"/>
                  <a:cs typeface="+mj-cs"/>
                </a:rPr>
                <a:t> </a:t>
              </a:r>
              <a:r>
                <a:rPr lang="en-US" sz="3400" b="1" dirty="0">
                  <a:solidFill>
                    <a:srgbClr val="FF0000"/>
                  </a:solidFill>
                  <a:latin typeface="Times New Roman" pitchFamily="18" charset="0"/>
                </a:rPr>
                <a:t>English Teaching Faculty </a:t>
              </a:r>
            </a:p>
            <a:p>
              <a:pPr marL="342900" indent="-342900" algn="ctr">
                <a:defRPr/>
              </a:pPr>
              <a:r>
                <a:rPr lang="en-US" sz="3400" b="1" dirty="0">
                  <a:solidFill>
                    <a:srgbClr val="FF0000"/>
                  </a:solidFill>
                  <a:latin typeface="Times New Roman" pitchFamily="18" charset="0"/>
                </a:rPr>
                <a:t>Development Workshop</a:t>
              </a:r>
              <a:endParaRPr lang="en-CA" sz="4000" b="1" kern="0" dirty="0">
                <a:solidFill>
                  <a:srgbClr val="FF0000"/>
                </a:solidFill>
                <a:latin typeface="+mj-lt"/>
                <a:ea typeface="+mj-ea"/>
                <a:cs typeface="+mj-cs"/>
              </a:endParaRPr>
            </a:p>
          </p:txBody>
        </p:sp>
        <p:pic>
          <p:nvPicPr>
            <p:cNvPr id="14" name="Picture 4"/>
            <p:cNvPicPr>
              <a:picLocks noChangeAspect="1" noChangeArrowheads="1"/>
            </p:cNvPicPr>
            <p:nvPr/>
          </p:nvPicPr>
          <p:blipFill>
            <a:blip r:embed="rId8" cstate="print"/>
            <a:srcRect/>
            <a:stretch>
              <a:fillRect/>
            </a:stretch>
          </p:blipFill>
          <p:spPr bwMode="auto">
            <a:xfrm>
              <a:off x="0" y="76200"/>
              <a:ext cx="1386394" cy="1080000"/>
            </a:xfrm>
            <a:prstGeom prst="rect">
              <a:avLst/>
            </a:prstGeom>
            <a:noFill/>
            <a:ln w="9525">
              <a:noFill/>
              <a:miter lim="800000"/>
              <a:headEnd/>
              <a:tailEnd/>
            </a:ln>
          </p:spPr>
        </p:pic>
        <p:pic>
          <p:nvPicPr>
            <p:cNvPr id="15" name="Picture 5" descr="Nato"/>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667318" y="0"/>
              <a:ext cx="2190682" cy="1440000"/>
            </a:xfrm>
            <a:prstGeom prst="rect">
              <a:avLst/>
            </a:prstGeom>
            <a:noFill/>
            <a:ln w="9525">
              <a:noFill/>
              <a:miter lim="800000"/>
              <a:headEnd/>
              <a:tailEnd/>
            </a:ln>
          </p:spPr>
        </p:pic>
      </p:grpSp>
      <p:pic>
        <p:nvPicPr>
          <p:cNvPr id="67587" name="Picture 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57200" y="2133600"/>
            <a:ext cx="5524500" cy="3009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dissolve">
                                      <p:cBhvr>
                                        <p:cTn id="7" dur="500"/>
                                        <p:tgtEl>
                                          <p:spTgt spid="675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0" y="0"/>
            <a:ext cx="6858000" cy="2209800"/>
            <a:chOff x="0" y="0"/>
            <a:chExt cx="6858000" cy="2209800"/>
          </a:xfrm>
        </p:grpSpPr>
        <p:sp>
          <p:nvSpPr>
            <p:cNvPr id="3" name="Rectangle 2"/>
            <p:cNvSpPr txBox="1">
              <a:spLocks noChangeArrowheads="1"/>
            </p:cNvSpPr>
            <p:nvPr/>
          </p:nvSpPr>
          <p:spPr bwMode="auto">
            <a:xfrm>
              <a:off x="647700" y="685800"/>
              <a:ext cx="5562601" cy="1524000"/>
            </a:xfrm>
            <a:prstGeom prst="rect">
              <a:avLst/>
            </a:prstGeom>
            <a:noFill/>
            <a:ln w="9525">
              <a:noFill/>
              <a:miter lim="800000"/>
              <a:headEnd/>
              <a:tailEnd/>
            </a:ln>
          </p:spPr>
          <p:txBody>
            <a:bodyPr anchor="ctr"/>
            <a:lstStyle/>
            <a:p>
              <a:pPr marL="342900" indent="-342900" algn="ctr">
                <a:defRPr/>
              </a:pPr>
              <a:r>
                <a:rPr lang="en-US" sz="4000" b="1" kern="0" dirty="0">
                  <a:solidFill>
                    <a:srgbClr val="FF0000"/>
                  </a:solidFill>
                  <a:latin typeface="+mj-lt"/>
                  <a:ea typeface="+mj-ea"/>
                  <a:cs typeface="+mj-cs"/>
                </a:rPr>
                <a:t> </a:t>
              </a:r>
              <a:r>
                <a:rPr lang="en-US" sz="3400" b="1" dirty="0">
                  <a:solidFill>
                    <a:srgbClr val="FF0000"/>
                  </a:solidFill>
                  <a:latin typeface="Times New Roman" pitchFamily="18" charset="0"/>
                </a:rPr>
                <a:t>English Teaching Faculty </a:t>
              </a:r>
            </a:p>
            <a:p>
              <a:pPr marL="342900" indent="-342900" algn="ctr">
                <a:defRPr/>
              </a:pPr>
              <a:r>
                <a:rPr lang="en-US" sz="3400" b="1" dirty="0">
                  <a:solidFill>
                    <a:srgbClr val="FF0000"/>
                  </a:solidFill>
                  <a:latin typeface="Times New Roman" pitchFamily="18" charset="0"/>
                </a:rPr>
                <a:t>Development Workshop</a:t>
              </a:r>
              <a:endParaRPr lang="en-CA" sz="4000" b="1" kern="0" dirty="0">
                <a:solidFill>
                  <a:srgbClr val="FF0000"/>
                </a:solidFill>
                <a:latin typeface="+mj-lt"/>
                <a:ea typeface="+mj-ea"/>
                <a:cs typeface="+mj-cs"/>
              </a:endParaRPr>
            </a:p>
          </p:txBody>
        </p:sp>
        <p:pic>
          <p:nvPicPr>
            <p:cNvPr id="4" name="Picture 4"/>
            <p:cNvPicPr>
              <a:picLocks noChangeAspect="1" noChangeArrowheads="1"/>
            </p:cNvPicPr>
            <p:nvPr/>
          </p:nvPicPr>
          <p:blipFill>
            <a:blip r:embed="rId3" cstate="print"/>
            <a:srcRect/>
            <a:stretch>
              <a:fillRect/>
            </a:stretch>
          </p:blipFill>
          <p:spPr bwMode="auto">
            <a:xfrm>
              <a:off x="0" y="76200"/>
              <a:ext cx="1386394" cy="1080000"/>
            </a:xfrm>
            <a:prstGeom prst="rect">
              <a:avLst/>
            </a:prstGeom>
            <a:noFill/>
            <a:ln w="9525">
              <a:noFill/>
              <a:miter lim="800000"/>
              <a:headEnd/>
              <a:tailEnd/>
            </a:ln>
          </p:spPr>
        </p:pic>
        <p:pic>
          <p:nvPicPr>
            <p:cNvPr id="5" name="Picture 5" descr="Nat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67318" y="0"/>
              <a:ext cx="2190682" cy="1440000"/>
            </a:xfrm>
            <a:prstGeom prst="rect">
              <a:avLst/>
            </a:prstGeom>
            <a:noFill/>
            <a:ln w="9525">
              <a:noFill/>
              <a:miter lim="800000"/>
              <a:headEnd/>
              <a:tailEnd/>
            </a:ln>
          </p:spPr>
        </p:pic>
      </p:grpSp>
      <p:sp>
        <p:nvSpPr>
          <p:cNvPr id="6" name="Rectangle 3"/>
          <p:cNvSpPr txBox="1">
            <a:spLocks noChangeArrowheads="1"/>
          </p:cNvSpPr>
          <p:nvPr/>
        </p:nvSpPr>
        <p:spPr bwMode="auto">
          <a:xfrm>
            <a:off x="342900" y="2667000"/>
            <a:ext cx="61722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2000" b="1" dirty="0" smtClean="0">
                <a:solidFill>
                  <a:schemeClr val="accent2">
                    <a:lumMod val="75000"/>
                  </a:schemeClr>
                </a:solidFill>
              </a:rPr>
              <a:t>Schedule:</a:t>
            </a:r>
            <a:r>
              <a:rPr lang="en-US" sz="2000" b="1" dirty="0" smtClean="0"/>
              <a:t>	</a:t>
            </a:r>
            <a:r>
              <a:rPr lang="en-US" sz="2000" dirty="0" smtClean="0"/>
              <a:t>0830-1600</a:t>
            </a:r>
          </a:p>
          <a:p>
            <a:endParaRPr lang="pt-PT" sz="2000" dirty="0" smtClean="0"/>
          </a:p>
          <a:p>
            <a:pPr lvl="0"/>
            <a:r>
              <a:rPr lang="en-US" sz="2000" b="1" dirty="0" smtClean="0">
                <a:solidFill>
                  <a:schemeClr val="accent2">
                    <a:lumMod val="75000"/>
                  </a:schemeClr>
                </a:solidFill>
              </a:rPr>
              <a:t>Materials.</a:t>
            </a:r>
            <a:r>
              <a:rPr lang="en-US" sz="2000" dirty="0" smtClean="0">
                <a:solidFill>
                  <a:schemeClr val="accent2">
                    <a:lumMod val="75000"/>
                  </a:schemeClr>
                </a:solidFill>
              </a:rPr>
              <a:t>:</a:t>
            </a:r>
            <a:r>
              <a:rPr lang="en-US" sz="2000" dirty="0" smtClean="0"/>
              <a:t>	A handbook with worksheets and 			appendixes. (STANAG 6001, Edition 5, 		Glossary of instructional terms, 			References and electronic references )</a:t>
            </a:r>
            <a:endParaRPr lang="pt-PT" sz="2000" dirty="0" smtClean="0"/>
          </a:p>
          <a:p>
            <a:pPr lvl="1"/>
            <a:r>
              <a:rPr lang="en-US" sz="2000" dirty="0" smtClean="0"/>
              <a:t> </a:t>
            </a:r>
          </a:p>
          <a:p>
            <a:pPr lvl="1"/>
            <a:r>
              <a:rPr lang="en-US" sz="2000" dirty="0" smtClean="0">
                <a:solidFill>
                  <a:schemeClr val="accent2">
                    <a:lumMod val="75000"/>
                  </a:schemeClr>
                </a:solidFill>
              </a:rPr>
              <a:t> </a:t>
            </a:r>
            <a:r>
              <a:rPr lang="en-US" sz="2000" b="1" dirty="0" smtClean="0">
                <a:solidFill>
                  <a:schemeClr val="accent2">
                    <a:lumMod val="75000"/>
                  </a:schemeClr>
                </a:solidFill>
              </a:rPr>
              <a:t>Two textbooks :</a:t>
            </a:r>
            <a:endParaRPr lang="pt-PT" sz="2000" b="1" dirty="0" smtClean="0">
              <a:solidFill>
                <a:schemeClr val="accent2">
                  <a:lumMod val="75000"/>
                </a:schemeClr>
              </a:solidFill>
            </a:endParaRPr>
          </a:p>
          <a:p>
            <a:pPr lvl="2"/>
            <a:endParaRPr lang="en-US" sz="2000" i="1" dirty="0" smtClean="0"/>
          </a:p>
          <a:p>
            <a:pPr lvl="2"/>
            <a:r>
              <a:rPr lang="en-US" sz="2000" i="1" dirty="0" smtClean="0"/>
              <a:t>How to Teach Speaking</a:t>
            </a:r>
            <a:r>
              <a:rPr lang="en-US" sz="2000" dirty="0" smtClean="0"/>
              <a:t> by Scott </a:t>
            </a:r>
            <a:r>
              <a:rPr lang="en-US" sz="2000" dirty="0" err="1" smtClean="0"/>
              <a:t>Thornbury</a:t>
            </a:r>
            <a:endParaRPr lang="pt-PT" sz="2000" dirty="0" smtClean="0"/>
          </a:p>
          <a:p>
            <a:pPr lvl="2"/>
            <a:r>
              <a:rPr lang="en-US" sz="2000" i="1" dirty="0" smtClean="0"/>
              <a:t>How to Teach Writing </a:t>
            </a:r>
            <a:r>
              <a:rPr lang="en-US" sz="2000" dirty="0" smtClean="0"/>
              <a:t>by Jeremy Harmer</a:t>
            </a:r>
            <a:endParaRPr lang="pt-PT" sz="2000" dirty="0" smtClean="0"/>
          </a:p>
          <a:p>
            <a:r>
              <a:rPr lang="en-US" sz="2000" dirty="0" smtClean="0"/>
              <a:t> </a:t>
            </a:r>
            <a:endParaRPr lang="pt-PT" sz="2000" dirty="0" smtClean="0"/>
          </a:p>
          <a:p>
            <a:pPr lvl="0"/>
            <a:r>
              <a:rPr lang="en-US" sz="2000" b="1" dirty="0" smtClean="0">
                <a:solidFill>
                  <a:schemeClr val="accent2">
                    <a:lumMod val="75000"/>
                  </a:schemeClr>
                </a:solidFill>
              </a:rPr>
              <a:t>Format:</a:t>
            </a:r>
            <a:r>
              <a:rPr lang="en-US" sz="2000" b="1" dirty="0" smtClean="0"/>
              <a:t>	 </a:t>
            </a:r>
            <a:r>
              <a:rPr lang="en-US" sz="2000" dirty="0" smtClean="0"/>
              <a:t>quite varied to foster maximum interaction</a:t>
            </a:r>
          </a:p>
          <a:p>
            <a:pPr lvl="0"/>
            <a:endParaRPr lang="en-US" sz="2000" dirty="0" smtClean="0"/>
          </a:p>
          <a:p>
            <a:pPr lvl="1">
              <a:buClr>
                <a:srgbClr val="C00000"/>
              </a:buClr>
              <a:buFont typeface="Wingdings" pitchFamily="2" charset="2"/>
              <a:buChar char="Ø"/>
            </a:pPr>
            <a:r>
              <a:rPr lang="en-US" sz="2000" dirty="0" smtClean="0"/>
              <a:t>plenary input sessions and discussions</a:t>
            </a:r>
          </a:p>
          <a:p>
            <a:pPr lvl="1">
              <a:buClr>
                <a:srgbClr val="C00000"/>
              </a:buClr>
            </a:pPr>
            <a:endParaRPr lang="en-US" sz="2000" dirty="0" smtClean="0"/>
          </a:p>
          <a:p>
            <a:pPr lvl="1">
              <a:buClr>
                <a:srgbClr val="C00000"/>
              </a:buClr>
              <a:buFont typeface="Wingdings" pitchFamily="2" charset="2"/>
              <a:buChar char="Ø"/>
            </a:pPr>
            <a:r>
              <a:rPr lang="en-US" sz="2000" dirty="0" smtClean="0"/>
              <a:t>individual work followed by sharing with partners</a:t>
            </a:r>
          </a:p>
          <a:p>
            <a:pPr lvl="1">
              <a:buClr>
                <a:srgbClr val="C00000"/>
              </a:buClr>
            </a:pPr>
            <a:endParaRPr lang="en-US" sz="2000" dirty="0" smtClean="0"/>
          </a:p>
          <a:p>
            <a:pPr lvl="1">
              <a:buClr>
                <a:srgbClr val="C00000"/>
              </a:buClr>
              <a:buFont typeface="Wingdings" pitchFamily="2" charset="2"/>
              <a:buChar char="Ø"/>
            </a:pPr>
            <a:r>
              <a:rPr lang="en-US" sz="2000" dirty="0" smtClean="0"/>
              <a:t>pair work and small group work.</a:t>
            </a:r>
            <a:endParaRPr lang="pt-PT" sz="2000" dirty="0" smtClean="0"/>
          </a:p>
          <a:p>
            <a:r>
              <a:rPr lang="en-US" sz="2000" dirty="0" smtClean="0"/>
              <a:t> </a:t>
            </a:r>
            <a:endParaRPr lang="pt-PT" sz="2000" dirty="0" smtClean="0"/>
          </a:p>
          <a:p>
            <a:pPr lvl="0"/>
            <a:endParaRPr lang="pt-PT" sz="2000" dirty="0"/>
          </a:p>
        </p:txBody>
      </p:sp>
      <p:sp>
        <p:nvSpPr>
          <p:cNvPr id="7" name="Rectangle 7"/>
          <p:cNvSpPr/>
          <p:nvPr/>
        </p:nvSpPr>
        <p:spPr>
          <a:xfrm>
            <a:off x="1028700" y="1981200"/>
            <a:ext cx="48006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Workshop Features</a:t>
            </a:r>
            <a:endParaRPr lang="en-US" sz="40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additive="base">
                                        <p:cTn id="1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 calcmode="lin" valueType="num">
                                      <p:cBhvr additive="base">
                                        <p:cTn id="1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 calcmode="lin" valueType="num">
                                      <p:cBhvr additive="base">
                                        <p:cTn id="2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 calcmode="lin" valueType="num">
                                      <p:cBhvr additive="base">
                                        <p:cTn id="2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 calcmode="lin" valueType="num">
                                      <p:cBhvr additive="base">
                                        <p:cTn id="28"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slide(fromBottom)">
                                      <p:cBhvr>
                                        <p:cTn id="34" dur="500"/>
                                        <p:tgtEl>
                                          <p:spTgt spid="6">
                                            <p:txEl>
                                              <p:pRg st="9" end="9"/>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slide(fromBottom)">
                                      <p:cBhvr>
                                        <p:cTn id="37" dur="500"/>
                                        <p:tgtEl>
                                          <p:spTgt spid="6">
                                            <p:txEl>
                                              <p:pRg st="11" end="11"/>
                                            </p:txEl>
                                          </p:spTgt>
                                        </p:tgtEl>
                                      </p:cBhvr>
                                    </p:animEffect>
                                  </p:childTnLst>
                                </p:cTn>
                              </p:par>
                              <p:par>
                                <p:cTn id="38" presetID="12" presetClass="entr" presetSubtype="4"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slide(fromBottom)">
                                      <p:cBhvr>
                                        <p:cTn id="40" dur="500"/>
                                        <p:tgtEl>
                                          <p:spTgt spid="6">
                                            <p:txEl>
                                              <p:pRg st="13" end="13"/>
                                            </p:txEl>
                                          </p:spTgt>
                                        </p:tgtEl>
                                      </p:cBhvr>
                                    </p:animEffect>
                                  </p:childTnLst>
                                </p:cTn>
                              </p:par>
                              <p:par>
                                <p:cTn id="41" presetID="12" presetClass="entr" presetSubtype="4" fill="hold" nodeType="withEffect">
                                  <p:stCondLst>
                                    <p:cond delay="0"/>
                                  </p:stCondLst>
                                  <p:childTnLst>
                                    <p:set>
                                      <p:cBhvr>
                                        <p:cTn id="42" dur="1" fill="hold">
                                          <p:stCondLst>
                                            <p:cond delay="0"/>
                                          </p:stCondLst>
                                        </p:cTn>
                                        <p:tgtEl>
                                          <p:spTgt spid="6">
                                            <p:txEl>
                                              <p:pRg st="15" end="15"/>
                                            </p:txEl>
                                          </p:spTgt>
                                        </p:tgtEl>
                                        <p:attrNameLst>
                                          <p:attrName>style.visibility</p:attrName>
                                        </p:attrNameLst>
                                      </p:cBhvr>
                                      <p:to>
                                        <p:strVal val="visible"/>
                                      </p:to>
                                    </p:set>
                                    <p:animEffect transition="in" filter="slide(fromBottom)">
                                      <p:cBhvr>
                                        <p:cTn id="43" dur="500"/>
                                        <p:tgtEl>
                                          <p:spTgt spid="6">
                                            <p:txEl>
                                              <p:pRg st="15" end="15"/>
                                            </p:txEl>
                                          </p:spTgt>
                                        </p:tgtEl>
                                      </p:cBhvr>
                                    </p:animEffect>
                                  </p:childTnLst>
                                </p:cTn>
                              </p:par>
                              <p:par>
                                <p:cTn id="44" presetID="12" presetClass="entr" presetSubtype="4" fill="hold" nodeType="withEffect">
                                  <p:stCondLst>
                                    <p:cond delay="0"/>
                                  </p:stCondLst>
                                  <p:childTnLst>
                                    <p:set>
                                      <p:cBhvr>
                                        <p:cTn id="45" dur="1" fill="hold">
                                          <p:stCondLst>
                                            <p:cond delay="0"/>
                                          </p:stCondLst>
                                        </p:cTn>
                                        <p:tgtEl>
                                          <p:spTgt spid="6">
                                            <p:txEl>
                                              <p:pRg st="16" end="16"/>
                                            </p:txEl>
                                          </p:spTgt>
                                        </p:tgtEl>
                                        <p:attrNameLst>
                                          <p:attrName>style.visibility</p:attrName>
                                        </p:attrNameLst>
                                      </p:cBhvr>
                                      <p:to>
                                        <p:strVal val="visible"/>
                                      </p:to>
                                    </p:set>
                                    <p:animEffect transition="in" filter="slide(fromBottom)">
                                      <p:cBhvr>
                                        <p:cTn id="46"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0" y="0"/>
            <a:ext cx="6858000" cy="2209800"/>
            <a:chOff x="0" y="0"/>
            <a:chExt cx="6858000" cy="2209800"/>
          </a:xfrm>
        </p:grpSpPr>
        <p:sp>
          <p:nvSpPr>
            <p:cNvPr id="3" name="Rectangle 2"/>
            <p:cNvSpPr txBox="1">
              <a:spLocks noChangeArrowheads="1"/>
            </p:cNvSpPr>
            <p:nvPr/>
          </p:nvSpPr>
          <p:spPr bwMode="auto">
            <a:xfrm>
              <a:off x="647700" y="685800"/>
              <a:ext cx="5562601" cy="1524000"/>
            </a:xfrm>
            <a:prstGeom prst="rect">
              <a:avLst/>
            </a:prstGeom>
            <a:noFill/>
            <a:ln w="9525">
              <a:noFill/>
              <a:miter lim="800000"/>
              <a:headEnd/>
              <a:tailEnd/>
            </a:ln>
          </p:spPr>
          <p:txBody>
            <a:bodyPr anchor="ctr"/>
            <a:lstStyle/>
            <a:p>
              <a:pPr marL="342900" indent="-342900" algn="ctr">
                <a:defRPr/>
              </a:pPr>
              <a:r>
                <a:rPr lang="en-US" sz="4000" b="1" kern="0" dirty="0">
                  <a:solidFill>
                    <a:srgbClr val="FF0000"/>
                  </a:solidFill>
                  <a:latin typeface="+mj-lt"/>
                  <a:ea typeface="+mj-ea"/>
                  <a:cs typeface="+mj-cs"/>
                </a:rPr>
                <a:t> </a:t>
              </a:r>
              <a:r>
                <a:rPr lang="en-US" sz="3400" b="1" dirty="0">
                  <a:solidFill>
                    <a:srgbClr val="FF0000"/>
                  </a:solidFill>
                  <a:latin typeface="Times New Roman" pitchFamily="18" charset="0"/>
                </a:rPr>
                <a:t>English Teaching Faculty </a:t>
              </a:r>
            </a:p>
            <a:p>
              <a:pPr marL="342900" indent="-342900" algn="ctr">
                <a:defRPr/>
              </a:pPr>
              <a:r>
                <a:rPr lang="en-US" sz="3400" b="1" dirty="0">
                  <a:solidFill>
                    <a:srgbClr val="FF0000"/>
                  </a:solidFill>
                  <a:latin typeface="Times New Roman" pitchFamily="18" charset="0"/>
                </a:rPr>
                <a:t>Development Workshop</a:t>
              </a:r>
              <a:endParaRPr lang="en-CA" sz="4000" b="1" kern="0" dirty="0">
                <a:solidFill>
                  <a:srgbClr val="FF0000"/>
                </a:solidFill>
                <a:latin typeface="+mj-lt"/>
                <a:ea typeface="+mj-ea"/>
                <a:cs typeface="+mj-cs"/>
              </a:endParaRPr>
            </a:p>
          </p:txBody>
        </p:sp>
        <p:pic>
          <p:nvPicPr>
            <p:cNvPr id="4" name="Picture 4"/>
            <p:cNvPicPr>
              <a:picLocks noChangeAspect="1" noChangeArrowheads="1"/>
            </p:cNvPicPr>
            <p:nvPr/>
          </p:nvPicPr>
          <p:blipFill>
            <a:blip r:embed="rId2" cstate="print"/>
            <a:srcRect/>
            <a:stretch>
              <a:fillRect/>
            </a:stretch>
          </p:blipFill>
          <p:spPr bwMode="auto">
            <a:xfrm>
              <a:off x="0" y="76200"/>
              <a:ext cx="1386394" cy="1080000"/>
            </a:xfrm>
            <a:prstGeom prst="rect">
              <a:avLst/>
            </a:prstGeom>
            <a:noFill/>
            <a:ln w="9525">
              <a:noFill/>
              <a:miter lim="800000"/>
              <a:headEnd/>
              <a:tailEnd/>
            </a:ln>
          </p:spPr>
        </p:pic>
        <p:pic>
          <p:nvPicPr>
            <p:cNvPr id="5" name="Picture 5" descr="Nat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67318" y="0"/>
              <a:ext cx="2190682" cy="1440000"/>
            </a:xfrm>
            <a:prstGeom prst="rect">
              <a:avLst/>
            </a:prstGeom>
            <a:noFill/>
            <a:ln w="9525">
              <a:noFill/>
              <a:miter lim="800000"/>
              <a:headEnd/>
              <a:tailEnd/>
            </a:ln>
          </p:spPr>
        </p:pic>
      </p:grpSp>
      <p:sp>
        <p:nvSpPr>
          <p:cNvPr id="6" name="Rectangle 3"/>
          <p:cNvSpPr txBox="1">
            <a:spLocks noChangeArrowheads="1"/>
          </p:cNvSpPr>
          <p:nvPr/>
        </p:nvSpPr>
        <p:spPr bwMode="auto">
          <a:xfrm>
            <a:off x="228600" y="3505200"/>
            <a:ext cx="6400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z="2000" b="1" dirty="0" smtClean="0">
                <a:solidFill>
                  <a:schemeClr val="accent2">
                    <a:lumMod val="75000"/>
                  </a:schemeClr>
                </a:solidFill>
              </a:rPr>
              <a:t>Microteaching:	</a:t>
            </a:r>
            <a:r>
              <a:rPr lang="en-US" sz="2000" dirty="0" smtClean="0"/>
              <a:t>two videotaped microteaching sessions 		each week, accompanied by peer feedback</a:t>
            </a:r>
          </a:p>
          <a:p>
            <a:pPr lvl="0"/>
            <a:endParaRPr lang="pt-PT" sz="2000" dirty="0" smtClean="0"/>
          </a:p>
          <a:p>
            <a:pPr lvl="0"/>
            <a:endParaRPr lang="pt-PT" sz="2000" dirty="0" smtClean="0"/>
          </a:p>
          <a:p>
            <a:pPr lvl="0"/>
            <a:r>
              <a:rPr lang="en-US" sz="2000" b="1" dirty="0" smtClean="0">
                <a:solidFill>
                  <a:schemeClr val="accent2">
                    <a:lumMod val="75000"/>
                  </a:schemeClr>
                </a:solidFill>
              </a:rPr>
              <a:t>Review:	</a:t>
            </a:r>
            <a:r>
              <a:rPr lang="en-US" sz="2000" b="1" dirty="0" smtClean="0"/>
              <a:t>	</a:t>
            </a:r>
            <a:r>
              <a:rPr lang="en-US" sz="2000" dirty="0" smtClean="0"/>
              <a:t>Some games were used to review 			concepts and terms (Board game, Puzzle, 		“The Hangman”)</a:t>
            </a:r>
            <a:endParaRPr lang="pt-PT" sz="2000" dirty="0" smtClean="0"/>
          </a:p>
          <a:p>
            <a:r>
              <a:rPr lang="en-US" sz="2000" dirty="0" smtClean="0"/>
              <a:t> </a:t>
            </a:r>
          </a:p>
          <a:p>
            <a:endParaRPr lang="pt-PT" sz="2000" dirty="0" smtClean="0"/>
          </a:p>
          <a:p>
            <a:pPr lvl="0"/>
            <a:r>
              <a:rPr lang="en-US" sz="2000" b="1" dirty="0" smtClean="0">
                <a:solidFill>
                  <a:schemeClr val="accent2">
                    <a:lumMod val="75000"/>
                  </a:schemeClr>
                </a:solidFill>
              </a:rPr>
              <a:t>Homework:	</a:t>
            </a:r>
            <a:r>
              <a:rPr lang="en-US" sz="2000" dirty="0" smtClean="0"/>
              <a:t>The participants were</a:t>
            </a:r>
            <a:endParaRPr lang="en-US" sz="2000" b="1" dirty="0" smtClean="0">
              <a:solidFill>
                <a:schemeClr val="accent2">
                  <a:lumMod val="75000"/>
                </a:schemeClr>
              </a:solidFill>
            </a:endParaRPr>
          </a:p>
          <a:p>
            <a:pPr lvl="0"/>
            <a:endParaRPr lang="en-US" sz="2000" b="1" dirty="0" smtClean="0">
              <a:solidFill>
                <a:schemeClr val="accent2">
                  <a:lumMod val="75000"/>
                </a:schemeClr>
              </a:solidFill>
            </a:endParaRPr>
          </a:p>
          <a:p>
            <a:pPr lvl="2">
              <a:buClr>
                <a:srgbClr val="C00000"/>
              </a:buClr>
              <a:buFont typeface="Wingdings" pitchFamily="2" charset="2"/>
              <a:buChar char="Ø"/>
            </a:pPr>
            <a:r>
              <a:rPr lang="en-US" sz="2000" dirty="0" smtClean="0"/>
              <a:t>given reflection questions/topics </a:t>
            </a:r>
          </a:p>
          <a:p>
            <a:pPr lvl="2">
              <a:buClr>
                <a:srgbClr val="C00000"/>
              </a:buClr>
            </a:pPr>
            <a:endParaRPr lang="en-US" sz="2000" dirty="0" smtClean="0"/>
          </a:p>
          <a:p>
            <a:pPr lvl="2">
              <a:buClr>
                <a:srgbClr val="C00000"/>
              </a:buClr>
              <a:buFont typeface="Wingdings" pitchFamily="2" charset="2"/>
              <a:buChar char="Ø"/>
            </a:pPr>
            <a:r>
              <a:rPr lang="en-US" sz="2000" dirty="0" smtClean="0"/>
              <a:t>asked to write in their journals </a:t>
            </a:r>
          </a:p>
          <a:p>
            <a:pPr lvl="0"/>
            <a:r>
              <a:rPr lang="en-US" sz="2000" dirty="0" smtClean="0"/>
              <a:t>		</a:t>
            </a:r>
            <a:endParaRPr lang="pt-PT" sz="2000" dirty="0"/>
          </a:p>
        </p:txBody>
      </p:sp>
      <p:sp>
        <p:nvSpPr>
          <p:cNvPr id="7" name="Rectangle 7"/>
          <p:cNvSpPr/>
          <p:nvPr/>
        </p:nvSpPr>
        <p:spPr>
          <a:xfrm>
            <a:off x="1028700" y="2187714"/>
            <a:ext cx="48006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Workshop Features</a:t>
            </a:r>
            <a:endParaRPr lang="en-US" sz="40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 calcmode="lin" valueType="num">
                                      <p:cBhvr additive="base">
                                        <p:cTn id="2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 calcmode="lin" valueType="num">
                                      <p:cBhvr additive="base">
                                        <p:cTn id="2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a:xfrm>
            <a:off x="533400" y="3733800"/>
            <a:ext cx="5829300" cy="685800"/>
          </a:xfrm>
        </p:spPr>
        <p:txBody>
          <a:bodyPr/>
          <a:lstStyle/>
          <a:p>
            <a:pPr marL="609600" indent="-609600" algn="ctr" eaLnBrk="1" hangingPunct="1">
              <a:buFontTx/>
              <a:buNone/>
            </a:pPr>
            <a:r>
              <a:rPr lang="en-US" altLang="pt-PT" sz="4800" b="1" dirty="0" smtClean="0"/>
              <a:t>BREAKING NEWS</a:t>
            </a:r>
          </a:p>
        </p:txBody>
      </p:sp>
      <p:pic>
        <p:nvPicPr>
          <p:cNvPr id="2051" name="Picture 5" descr="C:\Jeannie's Stuff\Letterheads, Templates, Certificates, &amp; Original Creations\Logos &amp; Photos\ptec_logo.png"/>
          <p:cNvPicPr>
            <a:picLocks noChangeAspect="1" noChangeArrowheads="1"/>
          </p:cNvPicPr>
          <p:nvPr/>
        </p:nvPicPr>
        <p:blipFill>
          <a:blip r:embed="rId3" cstate="print"/>
          <a:srcRect/>
          <a:stretch>
            <a:fillRect/>
          </a:stretch>
        </p:blipFill>
        <p:spPr bwMode="auto">
          <a:xfrm>
            <a:off x="4114800" y="6548496"/>
            <a:ext cx="2457450" cy="2265304"/>
          </a:xfrm>
          <a:prstGeom prst="rect">
            <a:avLst/>
          </a:prstGeom>
          <a:noFill/>
          <a:ln w="9525">
            <a:noFill/>
            <a:miter lim="800000"/>
            <a:headEnd/>
            <a:tailEnd/>
          </a:ln>
        </p:spPr>
      </p:pic>
      <p:pic>
        <p:nvPicPr>
          <p:cNvPr id="2052" name="Picture 6" descr="C:\Jeannie's Stuff\Letterheads, Templates, Certificates, &amp; Original Creations\Logos &amp; Photos\PLTCE logo.jpg"/>
          <p:cNvPicPr>
            <a:picLocks noChangeAspect="1" noChangeArrowheads="1"/>
          </p:cNvPicPr>
          <p:nvPr/>
        </p:nvPicPr>
        <p:blipFill>
          <a:blip r:embed="rId4" cstate="print"/>
          <a:srcRect/>
          <a:stretch>
            <a:fillRect/>
          </a:stretch>
        </p:blipFill>
        <p:spPr bwMode="auto">
          <a:xfrm>
            <a:off x="304800" y="228600"/>
            <a:ext cx="2209800" cy="192558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050">
                                            <p:txEl>
                                              <p:pRg st="0" end="0"/>
                                            </p:txEl>
                                          </p:spTgt>
                                        </p:tgtEl>
                                        <p:attrNameLst>
                                          <p:attrName>style.visibility</p:attrName>
                                        </p:attrNameLst>
                                      </p:cBhvr>
                                      <p:to>
                                        <p:strVal val="visible"/>
                                      </p:to>
                                    </p:set>
                                    <p:animEffect transition="in" filter="fade">
                                      <p:cBhvr>
                                        <p:cTn id="7" dur="1925" decel="100000"/>
                                        <p:tgtEl>
                                          <p:spTgt spid="2050">
                                            <p:txEl>
                                              <p:pRg st="0" end="0"/>
                                            </p:txEl>
                                          </p:spTgt>
                                        </p:tgtEl>
                                      </p:cBhvr>
                                    </p:animEffect>
                                    <p:animScale>
                                      <p:cBhvr>
                                        <p:cTn id="8" dur="1925" decel="100000"/>
                                        <p:tgtEl>
                                          <p:spTgt spid="2050">
                                            <p:txEl>
                                              <p:pRg st="0" end="0"/>
                                            </p:txEl>
                                          </p:spTgt>
                                        </p:tgtEl>
                                      </p:cBhvr>
                                      <p:from x="10000" y="10000"/>
                                      <p:to x="200000" y="450000"/>
                                    </p:animScale>
                                    <p:animScale>
                                      <p:cBhvr>
                                        <p:cTn id="9" dur="3075" accel="100000" fill="hold">
                                          <p:stCondLst>
                                            <p:cond delay="1925"/>
                                          </p:stCondLst>
                                        </p:cTn>
                                        <p:tgtEl>
                                          <p:spTgt spid="2050">
                                            <p:txEl>
                                              <p:pRg st="0" end="0"/>
                                            </p:txEl>
                                          </p:spTgt>
                                        </p:tgtEl>
                                      </p:cBhvr>
                                      <p:from x="200000" y="450000"/>
                                      <p:to x="100000" y="100000"/>
                                    </p:animScale>
                                    <p:set>
                                      <p:cBhvr>
                                        <p:cTn id="10" dur="1925" fill="hold"/>
                                        <p:tgtEl>
                                          <p:spTgt spid="2050">
                                            <p:txEl>
                                              <p:pRg st="0" end="0"/>
                                            </p:txEl>
                                          </p:spTgt>
                                        </p:tgtEl>
                                        <p:attrNameLst>
                                          <p:attrName>ppt_x</p:attrName>
                                        </p:attrNameLst>
                                      </p:cBhvr>
                                      <p:to>
                                        <p:strVal val="(0.5)"/>
                                      </p:to>
                                    </p:set>
                                    <p:anim from="(0.5)" to="(#ppt_x)" calcmode="lin" valueType="num">
                                      <p:cBhvr>
                                        <p:cTn id="11" dur="3075" accel="100000" fill="hold">
                                          <p:stCondLst>
                                            <p:cond delay="1925"/>
                                          </p:stCondLst>
                                        </p:cTn>
                                        <p:tgtEl>
                                          <p:spTgt spid="2050">
                                            <p:txEl>
                                              <p:pRg st="0" end="0"/>
                                            </p:txEl>
                                          </p:spTgt>
                                        </p:tgtEl>
                                        <p:attrNameLst>
                                          <p:attrName>ppt_x</p:attrName>
                                        </p:attrNameLst>
                                      </p:cBhvr>
                                    </p:anim>
                                    <p:set>
                                      <p:cBhvr>
                                        <p:cTn id="12" dur="1925" fill="hold"/>
                                        <p:tgtEl>
                                          <p:spTgt spid="2050">
                                            <p:txEl>
                                              <p:pRg st="0" end="0"/>
                                            </p:txEl>
                                          </p:spTgt>
                                        </p:tgtEl>
                                        <p:attrNameLst>
                                          <p:attrName>ppt_y</p:attrName>
                                        </p:attrNameLst>
                                      </p:cBhvr>
                                      <p:to>
                                        <p:strVal val="(#ppt_y+0.4)"/>
                                      </p:to>
                                    </p:set>
                                    <p:anim from="(#ppt_y+0.4)" to="(#ppt_y)" calcmode="lin" valueType="num">
                                      <p:cBhvr>
                                        <p:cTn id="13" dur="3075" accel="100000" fill="hold">
                                          <p:stCondLst>
                                            <p:cond delay="1925"/>
                                          </p:stCondLst>
                                        </p:cTn>
                                        <p:tgtEl>
                                          <p:spTgt spid="2050">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0" y="0"/>
            <a:ext cx="6858000" cy="2209800"/>
            <a:chOff x="0" y="0"/>
            <a:chExt cx="6858000" cy="2209800"/>
          </a:xfrm>
        </p:grpSpPr>
        <p:sp>
          <p:nvSpPr>
            <p:cNvPr id="3" name="Rectangle 2"/>
            <p:cNvSpPr txBox="1">
              <a:spLocks noChangeArrowheads="1"/>
            </p:cNvSpPr>
            <p:nvPr/>
          </p:nvSpPr>
          <p:spPr bwMode="auto">
            <a:xfrm>
              <a:off x="647700" y="685800"/>
              <a:ext cx="5562601" cy="1524000"/>
            </a:xfrm>
            <a:prstGeom prst="rect">
              <a:avLst/>
            </a:prstGeom>
            <a:noFill/>
            <a:ln w="9525">
              <a:noFill/>
              <a:miter lim="800000"/>
              <a:headEnd/>
              <a:tailEnd/>
            </a:ln>
          </p:spPr>
          <p:txBody>
            <a:bodyPr anchor="ctr"/>
            <a:lstStyle/>
            <a:p>
              <a:pPr marL="342900" indent="-342900" algn="ctr">
                <a:defRPr/>
              </a:pPr>
              <a:r>
                <a:rPr lang="en-US" sz="4000" b="1" kern="0" dirty="0">
                  <a:solidFill>
                    <a:srgbClr val="FF0000"/>
                  </a:solidFill>
                  <a:latin typeface="+mj-lt"/>
                  <a:ea typeface="+mj-ea"/>
                  <a:cs typeface="+mj-cs"/>
                </a:rPr>
                <a:t> </a:t>
              </a:r>
              <a:r>
                <a:rPr lang="en-US" sz="3400" b="1" dirty="0">
                  <a:solidFill>
                    <a:srgbClr val="FF0000"/>
                  </a:solidFill>
                  <a:latin typeface="Times New Roman" pitchFamily="18" charset="0"/>
                </a:rPr>
                <a:t>English Teaching Faculty </a:t>
              </a:r>
            </a:p>
            <a:p>
              <a:pPr marL="342900" indent="-342900" algn="ctr">
                <a:defRPr/>
              </a:pPr>
              <a:r>
                <a:rPr lang="en-US" sz="3400" b="1" dirty="0">
                  <a:solidFill>
                    <a:srgbClr val="FF0000"/>
                  </a:solidFill>
                  <a:latin typeface="Times New Roman" pitchFamily="18" charset="0"/>
                </a:rPr>
                <a:t>Development Workshop</a:t>
              </a:r>
              <a:endParaRPr lang="en-CA" sz="4000" b="1" kern="0" dirty="0">
                <a:solidFill>
                  <a:srgbClr val="FF0000"/>
                </a:solidFill>
                <a:latin typeface="+mj-lt"/>
                <a:ea typeface="+mj-ea"/>
                <a:cs typeface="+mj-cs"/>
              </a:endParaRPr>
            </a:p>
          </p:txBody>
        </p:sp>
        <p:pic>
          <p:nvPicPr>
            <p:cNvPr id="4" name="Picture 4"/>
            <p:cNvPicPr>
              <a:picLocks noChangeAspect="1" noChangeArrowheads="1"/>
            </p:cNvPicPr>
            <p:nvPr/>
          </p:nvPicPr>
          <p:blipFill>
            <a:blip r:embed="rId3" cstate="print"/>
            <a:srcRect/>
            <a:stretch>
              <a:fillRect/>
            </a:stretch>
          </p:blipFill>
          <p:spPr bwMode="auto">
            <a:xfrm>
              <a:off x="0" y="76200"/>
              <a:ext cx="1386394" cy="1080000"/>
            </a:xfrm>
            <a:prstGeom prst="rect">
              <a:avLst/>
            </a:prstGeom>
            <a:noFill/>
            <a:ln w="9525">
              <a:noFill/>
              <a:miter lim="800000"/>
              <a:headEnd/>
              <a:tailEnd/>
            </a:ln>
          </p:spPr>
        </p:pic>
        <p:pic>
          <p:nvPicPr>
            <p:cNvPr id="5" name="Picture 5" descr="Nat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67318" y="0"/>
              <a:ext cx="2190682" cy="1440000"/>
            </a:xfrm>
            <a:prstGeom prst="rect">
              <a:avLst/>
            </a:prstGeom>
            <a:noFill/>
            <a:ln w="9525">
              <a:noFill/>
              <a:miter lim="800000"/>
              <a:headEnd/>
              <a:tailEnd/>
            </a:ln>
          </p:spPr>
        </p:pic>
      </p:grpSp>
      <p:sp>
        <p:nvSpPr>
          <p:cNvPr id="6" name="Rectangle 7"/>
          <p:cNvSpPr/>
          <p:nvPr/>
        </p:nvSpPr>
        <p:spPr>
          <a:xfrm>
            <a:off x="1028700" y="1981200"/>
            <a:ext cx="48006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Workshop Content</a:t>
            </a:r>
            <a:endParaRPr lang="en-US" sz="4000" dirty="0">
              <a:latin typeface="Times New Roman" pitchFamily="18" charset="0"/>
            </a:endParaRPr>
          </a:p>
        </p:txBody>
      </p:sp>
      <p:sp>
        <p:nvSpPr>
          <p:cNvPr id="7" name="Rectangle 3"/>
          <p:cNvSpPr txBox="1">
            <a:spLocks noChangeArrowheads="1"/>
          </p:cNvSpPr>
          <p:nvPr/>
        </p:nvSpPr>
        <p:spPr bwMode="auto">
          <a:xfrm>
            <a:off x="228600" y="2438400"/>
            <a:ext cx="6400800" cy="647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z="2000" b="1" dirty="0" smtClean="0">
                <a:solidFill>
                  <a:schemeClr val="accent2">
                    <a:lumMod val="75000"/>
                  </a:schemeClr>
                </a:solidFill>
              </a:rPr>
              <a:t>Some examples:</a:t>
            </a:r>
            <a:endParaRPr lang="en-GB" dirty="0" smtClean="0"/>
          </a:p>
          <a:p>
            <a:pPr lvl="0">
              <a:buClr>
                <a:srgbClr val="C00000"/>
              </a:buClr>
              <a:buFont typeface="Wingdings" pitchFamily="2" charset="2"/>
              <a:buChar char="Ø"/>
            </a:pPr>
            <a:r>
              <a:rPr lang="en-GB" dirty="0" smtClean="0"/>
              <a:t>Challenges of teaching speaking to military</a:t>
            </a:r>
          </a:p>
          <a:p>
            <a:pPr lvl="0">
              <a:buClr>
                <a:srgbClr val="C00000"/>
              </a:buClr>
            </a:pPr>
            <a:r>
              <a:rPr lang="en-GB" dirty="0" smtClean="0"/>
              <a:t>   students</a:t>
            </a:r>
          </a:p>
          <a:p>
            <a:pPr lvl="0">
              <a:buClr>
                <a:srgbClr val="C00000"/>
              </a:buClr>
            </a:pPr>
            <a:endParaRPr lang="pt-PT" dirty="0" smtClean="0"/>
          </a:p>
          <a:p>
            <a:pPr lvl="0">
              <a:buClr>
                <a:srgbClr val="C00000"/>
              </a:buClr>
              <a:buFont typeface="Wingdings" pitchFamily="2" charset="2"/>
              <a:buChar char="Ø"/>
            </a:pPr>
            <a:r>
              <a:rPr lang="en-GB" dirty="0" smtClean="0"/>
              <a:t>Cooperative Learning</a:t>
            </a:r>
            <a:endParaRPr lang="en-GB" dirty="0" smtClean="0"/>
          </a:p>
          <a:p>
            <a:pPr lvl="0">
              <a:buClr>
                <a:srgbClr val="C00000"/>
              </a:buClr>
            </a:pPr>
            <a:endParaRPr lang="pt-PT" dirty="0" smtClean="0"/>
          </a:p>
          <a:p>
            <a:pPr lvl="0">
              <a:buClr>
                <a:srgbClr val="C00000"/>
              </a:buClr>
              <a:buFont typeface="Wingdings" pitchFamily="2" charset="2"/>
              <a:buChar char="Ø"/>
            </a:pPr>
            <a:r>
              <a:rPr lang="en-GB" dirty="0" smtClean="0"/>
              <a:t>Activities that promote speaking in a military</a:t>
            </a:r>
          </a:p>
          <a:p>
            <a:pPr lvl="0">
              <a:buClr>
                <a:srgbClr val="C00000"/>
              </a:buClr>
            </a:pPr>
            <a:r>
              <a:rPr lang="en-GB" dirty="0" smtClean="0"/>
              <a:t>   context</a:t>
            </a:r>
          </a:p>
          <a:p>
            <a:pPr lvl="0">
              <a:buClr>
                <a:srgbClr val="C00000"/>
              </a:buClr>
            </a:pPr>
            <a:endParaRPr lang="pt-PT" dirty="0" smtClean="0"/>
          </a:p>
          <a:p>
            <a:pPr lvl="0">
              <a:buClr>
                <a:srgbClr val="C00000"/>
              </a:buClr>
              <a:buFont typeface="Wingdings" pitchFamily="2" charset="2"/>
              <a:buChar char="Ø"/>
            </a:pPr>
            <a:r>
              <a:rPr lang="en-GB" dirty="0" smtClean="0"/>
              <a:t>Practical activity: video recorded microteaching</a:t>
            </a:r>
          </a:p>
          <a:p>
            <a:pPr lvl="0">
              <a:buClr>
                <a:srgbClr val="C00000"/>
              </a:buClr>
            </a:pPr>
            <a:endParaRPr lang="pt-PT" dirty="0" smtClean="0"/>
          </a:p>
          <a:p>
            <a:pPr lvl="0">
              <a:buClr>
                <a:srgbClr val="C00000"/>
              </a:buClr>
              <a:buFont typeface="Wingdings" pitchFamily="2" charset="2"/>
              <a:buChar char="Ø"/>
            </a:pPr>
            <a:r>
              <a:rPr lang="en-GB" dirty="0" smtClean="0"/>
              <a:t>Speaking vs. writing for military students</a:t>
            </a:r>
          </a:p>
          <a:p>
            <a:pPr lvl="0">
              <a:buClr>
                <a:srgbClr val="C00000"/>
              </a:buClr>
            </a:pPr>
            <a:endParaRPr lang="pt-PT" dirty="0" smtClean="0"/>
          </a:p>
          <a:p>
            <a:pPr lvl="0">
              <a:buClr>
                <a:srgbClr val="C00000"/>
              </a:buClr>
              <a:buFont typeface="Wingdings" pitchFamily="2" charset="2"/>
              <a:buChar char="Ø"/>
            </a:pPr>
            <a:r>
              <a:rPr lang="en-GB" dirty="0" smtClean="0"/>
              <a:t>Process writing and the writing process</a:t>
            </a:r>
            <a:endParaRPr lang="en-GB" dirty="0" smtClean="0"/>
          </a:p>
          <a:p>
            <a:pPr lvl="0">
              <a:buClr>
                <a:srgbClr val="C00000"/>
              </a:buClr>
            </a:pPr>
            <a:endParaRPr lang="pt-PT" dirty="0" smtClean="0"/>
          </a:p>
          <a:p>
            <a:pPr lvl="0">
              <a:buClr>
                <a:srgbClr val="C00000"/>
              </a:buClr>
              <a:buFont typeface="Wingdings" pitchFamily="2" charset="2"/>
              <a:buChar char="Ø"/>
            </a:pPr>
            <a:r>
              <a:rPr lang="en-GB" dirty="0" smtClean="0"/>
              <a:t>Best practices in conducting </a:t>
            </a:r>
            <a:r>
              <a:rPr lang="en-GB" u="sng" dirty="0" smtClean="0"/>
              <a:t>writing</a:t>
            </a:r>
            <a:r>
              <a:rPr lang="en-GB" dirty="0" smtClean="0"/>
              <a:t> activities</a:t>
            </a:r>
          </a:p>
          <a:p>
            <a:pPr lvl="0">
              <a:buClr>
                <a:srgbClr val="C00000"/>
              </a:buClr>
            </a:pPr>
            <a:r>
              <a:rPr lang="en-GB" dirty="0" smtClean="0"/>
              <a:t>   for military students</a:t>
            </a:r>
            <a:endParaRPr lang="pt-PT" dirty="0" smtClean="0"/>
          </a:p>
          <a:p>
            <a:endParaRPr lang="pt-PT" sz="2000" dirty="0" smtClean="0"/>
          </a:p>
          <a:p>
            <a:pPr lvl="0"/>
            <a:endParaRPr lang="en-US" sz="2000" dirty="0" smtClean="0"/>
          </a:p>
          <a:p>
            <a:pPr lvl="0"/>
            <a:r>
              <a:rPr lang="en-US" sz="2000" dirty="0" smtClean="0"/>
              <a:t>		</a:t>
            </a:r>
            <a:endParaRPr lang="pt-PT"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 calcmode="lin" valueType="num">
                                      <p:cBhvr additive="base">
                                        <p:cTn id="2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 calcmode="lin" valueType="num">
                                      <p:cBhvr additive="base">
                                        <p:cTn id="2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anim calcmode="lin" valueType="num">
                                      <p:cBhvr additive="base">
                                        <p:cTn id="3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anim calcmode="lin" valueType="num">
                                      <p:cBhvr additive="base">
                                        <p:cTn id="39"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13" end="13"/>
                                            </p:txEl>
                                          </p:spTgt>
                                        </p:tgtEl>
                                        <p:attrNameLst>
                                          <p:attrName>style.visibility</p:attrName>
                                        </p:attrNameLst>
                                      </p:cBhvr>
                                      <p:to>
                                        <p:strVal val="visible"/>
                                      </p:to>
                                    </p:set>
                                    <p:anim calcmode="lin" valueType="num">
                                      <p:cBhvr additive="base">
                                        <p:cTn id="45"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15" end="15"/>
                                            </p:txEl>
                                          </p:spTgt>
                                        </p:tgtEl>
                                        <p:attrNameLst>
                                          <p:attrName>style.visibility</p:attrName>
                                        </p:attrNameLst>
                                      </p:cBhvr>
                                      <p:to>
                                        <p:strVal val="visible"/>
                                      </p:to>
                                    </p:set>
                                    <p:anim calcmode="lin" valueType="num">
                                      <p:cBhvr additive="base">
                                        <p:cTn id="51"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5" end="15"/>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6" end="16"/>
                                            </p:txEl>
                                          </p:spTgt>
                                        </p:tgtEl>
                                        <p:attrNameLst>
                                          <p:attrName>style.visibility</p:attrName>
                                        </p:attrNameLst>
                                      </p:cBhvr>
                                      <p:to>
                                        <p:strVal val="visible"/>
                                      </p:to>
                                    </p:set>
                                    <p:anim calcmode="lin" valueType="num">
                                      <p:cBhvr additive="base">
                                        <p:cTn id="55" dur="500" fill="hold"/>
                                        <p:tgtEl>
                                          <p:spTgt spid="7">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457200" y="3556000"/>
            <a:ext cx="6057900" cy="3962400"/>
          </a:xfrm>
        </p:spPr>
        <p:txBody>
          <a:bodyPr/>
          <a:lstStyle/>
          <a:p>
            <a:pPr eaLnBrk="1" hangingPunct="1">
              <a:spcAft>
                <a:spcPts val="600"/>
              </a:spcAft>
              <a:buFontTx/>
              <a:buNone/>
              <a:defRPr/>
            </a:pPr>
            <a:r>
              <a:rPr lang="en-CA" sz="2400" dirty="0" smtClean="0"/>
              <a:t>Collect input from facilitators and participants</a:t>
            </a:r>
          </a:p>
          <a:p>
            <a:pPr eaLnBrk="1" hangingPunct="1">
              <a:spcAft>
                <a:spcPts val="600"/>
              </a:spcAft>
              <a:buFontTx/>
              <a:buNone/>
              <a:defRPr/>
            </a:pPr>
            <a:endParaRPr lang="en-CA" sz="2400" dirty="0" smtClean="0"/>
          </a:p>
          <a:p>
            <a:pPr marL="977900" eaLnBrk="1" hangingPunct="1">
              <a:spcAft>
                <a:spcPts val="600"/>
              </a:spcAft>
              <a:defRPr/>
            </a:pPr>
            <a:r>
              <a:rPr lang="en-CA" sz="2800" b="1" dirty="0" smtClean="0"/>
              <a:t>Questionnaires</a:t>
            </a:r>
          </a:p>
          <a:p>
            <a:pPr marL="977900" eaLnBrk="1" hangingPunct="1">
              <a:spcAft>
                <a:spcPts val="600"/>
              </a:spcAft>
              <a:defRPr/>
            </a:pPr>
            <a:r>
              <a:rPr lang="en-CA" sz="2800" b="1" dirty="0" smtClean="0"/>
              <a:t>Errata sheets</a:t>
            </a:r>
          </a:p>
          <a:p>
            <a:pPr marL="977900" eaLnBrk="1" hangingPunct="1">
              <a:spcAft>
                <a:spcPts val="600"/>
              </a:spcAft>
              <a:defRPr/>
            </a:pPr>
            <a:r>
              <a:rPr lang="en-CA" sz="2800" b="1" dirty="0" smtClean="0"/>
              <a:t>Focus </a:t>
            </a:r>
            <a:r>
              <a:rPr lang="en-CA" sz="2800" b="1" dirty="0" smtClean="0"/>
              <a:t>groups</a:t>
            </a:r>
          </a:p>
          <a:p>
            <a:pPr marL="977900" eaLnBrk="1" hangingPunct="1">
              <a:spcAft>
                <a:spcPts val="600"/>
              </a:spcAft>
              <a:defRPr/>
            </a:pPr>
            <a:r>
              <a:rPr lang="en-CA" sz="2800" b="1" dirty="0" smtClean="0"/>
              <a:t>Journals</a:t>
            </a:r>
            <a:endParaRPr lang="en-CA" sz="2800" b="1" dirty="0" smtClean="0"/>
          </a:p>
        </p:txBody>
      </p:sp>
      <p:pic>
        <p:nvPicPr>
          <p:cNvPr id="10245" name="Picture 2" descr="C:\Users\lura.weddle\AppData\Local\Microsoft\Windows\Temporary Internet Files\Content.IE5\APS0QV88\survey[2].jpg"/>
          <p:cNvPicPr>
            <a:picLocks noChangeAspect="1" noChangeArrowheads="1"/>
          </p:cNvPicPr>
          <p:nvPr/>
        </p:nvPicPr>
        <p:blipFill>
          <a:blip r:embed="rId3" cstate="print"/>
          <a:srcRect/>
          <a:stretch>
            <a:fillRect/>
          </a:stretch>
        </p:blipFill>
        <p:spPr bwMode="auto">
          <a:xfrm>
            <a:off x="3733800" y="5715000"/>
            <a:ext cx="2856310" cy="2743200"/>
          </a:xfrm>
          <a:prstGeom prst="rect">
            <a:avLst/>
          </a:prstGeom>
          <a:noFill/>
          <a:ln w="9525">
            <a:solidFill>
              <a:schemeClr val="tx1"/>
            </a:solidFill>
            <a:miter lim="800000"/>
            <a:headEnd/>
            <a:tailEnd/>
          </a:ln>
        </p:spPr>
      </p:pic>
      <p:sp>
        <p:nvSpPr>
          <p:cNvPr id="8" name="Rectangle 7"/>
          <p:cNvSpPr/>
          <p:nvPr/>
        </p:nvSpPr>
        <p:spPr>
          <a:xfrm>
            <a:off x="1028700" y="2133601"/>
            <a:ext cx="4800600" cy="707886"/>
          </a:xfrm>
          <a:prstGeom prst="rect">
            <a:avLst/>
          </a:prstGeom>
        </p:spPr>
        <p:txBody>
          <a:bodyPr wrap="square">
            <a:spAutoFit/>
          </a:bodyPr>
          <a:lstStyle/>
          <a:p>
            <a:pPr algn="ctr">
              <a:defRPr/>
            </a:pPr>
            <a:r>
              <a:rPr lang="en-US" sz="4000" b="1" dirty="0">
                <a:solidFill>
                  <a:schemeClr val="accent2">
                    <a:lumMod val="75000"/>
                  </a:schemeClr>
                </a:solidFill>
                <a:latin typeface="Times New Roman" pitchFamily="18" charset="0"/>
              </a:rPr>
              <a:t>Evaluation</a:t>
            </a:r>
            <a:endParaRPr lang="en-US" sz="4000" dirty="0">
              <a:latin typeface="Times New Roman" pitchFamily="18" charset="0"/>
            </a:endParaRPr>
          </a:p>
        </p:txBody>
      </p:sp>
      <p:grpSp>
        <p:nvGrpSpPr>
          <p:cNvPr id="9" name="Grupo 8"/>
          <p:cNvGrpSpPr/>
          <p:nvPr/>
        </p:nvGrpSpPr>
        <p:grpSpPr>
          <a:xfrm>
            <a:off x="0" y="152400"/>
            <a:ext cx="6858000" cy="1329915"/>
            <a:chOff x="0" y="228600"/>
            <a:chExt cx="6858000" cy="1329915"/>
          </a:xfrm>
        </p:grpSpPr>
        <p:pic>
          <p:nvPicPr>
            <p:cNvPr id="10" name="Picture 8" descr="C:\Jeannie's Stuff\Letterheads, Templates, Certificates, &amp; Original Creations\Logos &amp; Photos\PLTCE logo.jpg"/>
            <p:cNvPicPr>
              <a:picLocks noChangeAspect="1" noChangeArrowheads="1"/>
            </p:cNvPicPr>
            <p:nvPr/>
          </p:nvPicPr>
          <p:blipFill>
            <a:blip r:embed="rId4" cstate="print"/>
            <a:srcRect/>
            <a:stretch>
              <a:fillRect/>
            </a:stretch>
          </p:blipFill>
          <p:spPr bwMode="auto">
            <a:xfrm>
              <a:off x="0" y="304800"/>
              <a:ext cx="1371600" cy="1253715"/>
            </a:xfrm>
            <a:prstGeom prst="rect">
              <a:avLst/>
            </a:prstGeom>
            <a:noFill/>
            <a:ln w="9525">
              <a:noFill/>
              <a:miter lim="800000"/>
              <a:headEnd/>
              <a:tailEnd/>
            </a:ln>
          </p:spPr>
        </p:pic>
        <p:pic>
          <p:nvPicPr>
            <p:cNvPr id="11" name="Picture 7" descr="C:\Jeannie's Stuff\Letterheads, Templates, Certificates, &amp; Original Creations\Logos &amp; Photos\ptec_logo.png"/>
            <p:cNvPicPr>
              <a:picLocks noChangeAspect="1" noChangeArrowheads="1"/>
            </p:cNvPicPr>
            <p:nvPr/>
          </p:nvPicPr>
          <p:blipFill>
            <a:blip r:embed="rId5" cstate="print"/>
            <a:srcRect/>
            <a:stretch>
              <a:fillRect/>
            </a:stretch>
          </p:blipFill>
          <p:spPr bwMode="auto">
            <a:xfrm>
              <a:off x="5535386" y="304800"/>
              <a:ext cx="1322614" cy="1219200"/>
            </a:xfrm>
            <a:prstGeom prst="rect">
              <a:avLst/>
            </a:prstGeom>
            <a:noFill/>
            <a:ln w="9525">
              <a:noFill/>
              <a:miter lim="800000"/>
              <a:headEnd/>
              <a:tailEnd/>
            </a:ln>
          </p:spPr>
        </p:pic>
        <p:sp>
          <p:nvSpPr>
            <p:cNvPr id="12" name="Rectangle 2"/>
            <p:cNvSpPr txBox="1">
              <a:spLocks noChangeArrowheads="1"/>
            </p:cNvSpPr>
            <p:nvPr/>
          </p:nvSpPr>
          <p:spPr bwMode="auto">
            <a:xfrm>
              <a:off x="381000" y="228600"/>
              <a:ext cx="6096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000" b="1" dirty="0" smtClean="0">
                  <a:solidFill>
                    <a:srgbClr val="FF0000"/>
                  </a:solidFill>
                  <a:latin typeface="Times New Roman" pitchFamily="18" charset="0"/>
                </a:rPr>
                <a:t>English Teaching Faculty </a:t>
              </a:r>
            </a:p>
            <a:p>
              <a:pPr algn="ctr">
                <a:defRPr/>
              </a:pPr>
              <a:r>
                <a:rPr lang="en-US" sz="3000" b="1" dirty="0" smtClean="0">
                  <a:solidFill>
                    <a:srgbClr val="FF0000"/>
                  </a:solidFill>
                  <a:latin typeface="Times New Roman" pitchFamily="18" charset="0"/>
                </a:rPr>
                <a:t>Development Workshop</a:t>
              </a:r>
              <a:endParaRPr lang="en-CA" sz="3000" b="1" kern="0" dirty="0">
                <a:solidFill>
                  <a:srgbClr val="FF0000"/>
                </a:solidFill>
              </a:endParaRPr>
            </a:p>
          </p:txBody>
        </p:sp>
      </p:grpSp>
    </p:spTree>
    <p:extLst>
      <p:ext uri="{BB962C8B-B14F-4D97-AF65-F5344CB8AC3E}">
        <p14:creationId xmlns:p14="http://schemas.microsoft.com/office/powerpoint/2010/main" val="1509219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457200" y="3556000"/>
            <a:ext cx="6057900" cy="3962400"/>
          </a:xfrm>
        </p:spPr>
        <p:txBody>
          <a:bodyPr/>
          <a:lstStyle/>
          <a:p>
            <a:pPr eaLnBrk="1" hangingPunct="1">
              <a:spcAft>
                <a:spcPts val="600"/>
              </a:spcAft>
              <a:buFontTx/>
              <a:buNone/>
              <a:defRPr/>
            </a:pPr>
            <a:r>
              <a:rPr lang="en-CA" sz="2800" b="1" dirty="0" smtClean="0"/>
              <a:t>Facilitators</a:t>
            </a:r>
            <a:endParaRPr lang="en-CA" sz="2800" b="1" dirty="0" smtClean="0"/>
          </a:p>
          <a:p>
            <a:pPr eaLnBrk="1" hangingPunct="1">
              <a:spcAft>
                <a:spcPts val="600"/>
              </a:spcAft>
              <a:buFontTx/>
              <a:buNone/>
              <a:defRPr/>
            </a:pPr>
            <a:endParaRPr lang="en-CA" sz="2400" dirty="0" smtClean="0"/>
          </a:p>
          <a:p>
            <a:pPr marL="977900" eaLnBrk="1" hangingPunct="1">
              <a:spcAft>
                <a:spcPts val="600"/>
              </a:spcAft>
              <a:defRPr/>
            </a:pPr>
            <a:r>
              <a:rPr lang="en-CA" sz="2800" b="1" dirty="0" smtClean="0"/>
              <a:t>Daily meetings</a:t>
            </a:r>
            <a:endParaRPr lang="en-CA" sz="2800" b="1" dirty="0" smtClean="0"/>
          </a:p>
        </p:txBody>
      </p:sp>
      <p:pic>
        <p:nvPicPr>
          <p:cNvPr id="10245" name="Picture 2" descr="C:\Users\lura.weddle\AppData\Local\Microsoft\Windows\Temporary Internet Files\Content.IE5\APS0QV88\survey[2].jpg"/>
          <p:cNvPicPr>
            <a:picLocks noChangeAspect="1" noChangeArrowheads="1"/>
          </p:cNvPicPr>
          <p:nvPr/>
        </p:nvPicPr>
        <p:blipFill>
          <a:blip r:embed="rId3" cstate="print"/>
          <a:srcRect/>
          <a:stretch>
            <a:fillRect/>
          </a:stretch>
        </p:blipFill>
        <p:spPr bwMode="auto">
          <a:xfrm>
            <a:off x="3733800" y="5715000"/>
            <a:ext cx="2856310" cy="2743200"/>
          </a:xfrm>
          <a:prstGeom prst="rect">
            <a:avLst/>
          </a:prstGeom>
          <a:noFill/>
          <a:ln w="9525">
            <a:solidFill>
              <a:schemeClr val="tx1"/>
            </a:solidFill>
            <a:miter lim="800000"/>
            <a:headEnd/>
            <a:tailEnd/>
          </a:ln>
        </p:spPr>
      </p:pic>
      <p:sp>
        <p:nvSpPr>
          <p:cNvPr id="8" name="Rectangle 7"/>
          <p:cNvSpPr/>
          <p:nvPr/>
        </p:nvSpPr>
        <p:spPr>
          <a:xfrm>
            <a:off x="1028700" y="2133601"/>
            <a:ext cx="4800600" cy="707886"/>
          </a:xfrm>
          <a:prstGeom prst="rect">
            <a:avLst/>
          </a:prstGeom>
        </p:spPr>
        <p:txBody>
          <a:bodyPr wrap="square">
            <a:spAutoFit/>
          </a:bodyPr>
          <a:lstStyle/>
          <a:p>
            <a:pPr algn="ctr">
              <a:defRPr/>
            </a:pPr>
            <a:r>
              <a:rPr lang="en-US" sz="4000" b="1" dirty="0">
                <a:solidFill>
                  <a:schemeClr val="accent2">
                    <a:lumMod val="75000"/>
                  </a:schemeClr>
                </a:solidFill>
                <a:latin typeface="Times New Roman" pitchFamily="18" charset="0"/>
              </a:rPr>
              <a:t>Evaluation</a:t>
            </a:r>
            <a:endParaRPr lang="en-US" sz="4000" dirty="0">
              <a:latin typeface="Times New Roman" pitchFamily="18" charset="0"/>
            </a:endParaRPr>
          </a:p>
        </p:txBody>
      </p:sp>
      <p:grpSp>
        <p:nvGrpSpPr>
          <p:cNvPr id="9" name="Grupo 8"/>
          <p:cNvGrpSpPr/>
          <p:nvPr/>
        </p:nvGrpSpPr>
        <p:grpSpPr>
          <a:xfrm>
            <a:off x="0" y="152400"/>
            <a:ext cx="6858000" cy="1329915"/>
            <a:chOff x="0" y="228600"/>
            <a:chExt cx="6858000" cy="1329915"/>
          </a:xfrm>
        </p:grpSpPr>
        <p:pic>
          <p:nvPicPr>
            <p:cNvPr id="10" name="Picture 8" descr="C:\Jeannie's Stuff\Letterheads, Templates, Certificates, &amp; Original Creations\Logos &amp; Photos\PLTCE logo.jpg"/>
            <p:cNvPicPr>
              <a:picLocks noChangeAspect="1" noChangeArrowheads="1"/>
            </p:cNvPicPr>
            <p:nvPr/>
          </p:nvPicPr>
          <p:blipFill>
            <a:blip r:embed="rId4" cstate="print"/>
            <a:srcRect/>
            <a:stretch>
              <a:fillRect/>
            </a:stretch>
          </p:blipFill>
          <p:spPr bwMode="auto">
            <a:xfrm>
              <a:off x="0" y="304800"/>
              <a:ext cx="1371600" cy="1253715"/>
            </a:xfrm>
            <a:prstGeom prst="rect">
              <a:avLst/>
            </a:prstGeom>
            <a:noFill/>
            <a:ln w="9525">
              <a:noFill/>
              <a:miter lim="800000"/>
              <a:headEnd/>
              <a:tailEnd/>
            </a:ln>
          </p:spPr>
        </p:pic>
        <p:pic>
          <p:nvPicPr>
            <p:cNvPr id="11" name="Picture 7" descr="C:\Jeannie's Stuff\Letterheads, Templates, Certificates, &amp; Original Creations\Logos &amp; Photos\ptec_logo.png"/>
            <p:cNvPicPr>
              <a:picLocks noChangeAspect="1" noChangeArrowheads="1"/>
            </p:cNvPicPr>
            <p:nvPr/>
          </p:nvPicPr>
          <p:blipFill>
            <a:blip r:embed="rId5" cstate="print"/>
            <a:srcRect/>
            <a:stretch>
              <a:fillRect/>
            </a:stretch>
          </p:blipFill>
          <p:spPr bwMode="auto">
            <a:xfrm>
              <a:off x="5535386" y="304800"/>
              <a:ext cx="1322614" cy="1219200"/>
            </a:xfrm>
            <a:prstGeom prst="rect">
              <a:avLst/>
            </a:prstGeom>
            <a:noFill/>
            <a:ln w="9525">
              <a:noFill/>
              <a:miter lim="800000"/>
              <a:headEnd/>
              <a:tailEnd/>
            </a:ln>
          </p:spPr>
        </p:pic>
        <p:sp>
          <p:nvSpPr>
            <p:cNvPr id="12" name="Rectangle 2"/>
            <p:cNvSpPr txBox="1">
              <a:spLocks noChangeArrowheads="1"/>
            </p:cNvSpPr>
            <p:nvPr/>
          </p:nvSpPr>
          <p:spPr bwMode="auto">
            <a:xfrm>
              <a:off x="381000" y="228600"/>
              <a:ext cx="6096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3000" b="1" dirty="0" smtClean="0">
                  <a:solidFill>
                    <a:srgbClr val="FF0000"/>
                  </a:solidFill>
                  <a:latin typeface="Times New Roman" pitchFamily="18" charset="0"/>
                </a:rPr>
                <a:t>English Teaching Faculty </a:t>
              </a:r>
            </a:p>
            <a:p>
              <a:pPr algn="ctr">
                <a:defRPr/>
              </a:pPr>
              <a:r>
                <a:rPr lang="en-US" sz="3000" b="1" dirty="0" smtClean="0">
                  <a:solidFill>
                    <a:srgbClr val="FF0000"/>
                  </a:solidFill>
                  <a:latin typeface="Times New Roman" pitchFamily="18" charset="0"/>
                </a:rPr>
                <a:t>Development Workshop</a:t>
              </a:r>
              <a:endParaRPr lang="en-CA" sz="3000" b="1" kern="0" dirty="0">
                <a:solidFill>
                  <a:srgbClr val="FF0000"/>
                </a:solidFill>
              </a:endParaRPr>
            </a:p>
          </p:txBody>
        </p:sp>
      </p:grpSp>
    </p:spTree>
    <p:extLst>
      <p:ext uri="{BB962C8B-B14F-4D97-AF65-F5344CB8AC3E}">
        <p14:creationId xmlns:p14="http://schemas.microsoft.com/office/powerpoint/2010/main" val="534524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0" y="0"/>
            <a:ext cx="6858000" cy="2209800"/>
            <a:chOff x="0" y="0"/>
            <a:chExt cx="6858000" cy="2209800"/>
          </a:xfrm>
        </p:grpSpPr>
        <p:sp>
          <p:nvSpPr>
            <p:cNvPr id="3" name="Rectangle 2"/>
            <p:cNvSpPr txBox="1">
              <a:spLocks noChangeArrowheads="1"/>
            </p:cNvSpPr>
            <p:nvPr/>
          </p:nvSpPr>
          <p:spPr bwMode="auto">
            <a:xfrm>
              <a:off x="647700" y="685800"/>
              <a:ext cx="5562601" cy="1524000"/>
            </a:xfrm>
            <a:prstGeom prst="rect">
              <a:avLst/>
            </a:prstGeom>
            <a:noFill/>
            <a:ln w="9525">
              <a:noFill/>
              <a:miter lim="800000"/>
              <a:headEnd/>
              <a:tailEnd/>
            </a:ln>
          </p:spPr>
          <p:txBody>
            <a:bodyPr anchor="ctr"/>
            <a:lstStyle/>
            <a:p>
              <a:pPr marL="342900" indent="-342900" algn="ctr">
                <a:defRPr/>
              </a:pPr>
              <a:r>
                <a:rPr lang="en-US" sz="4000" b="1" kern="0" dirty="0">
                  <a:solidFill>
                    <a:srgbClr val="FF0000"/>
                  </a:solidFill>
                  <a:latin typeface="+mj-lt"/>
                  <a:ea typeface="+mj-ea"/>
                  <a:cs typeface="+mj-cs"/>
                </a:rPr>
                <a:t> </a:t>
              </a:r>
              <a:r>
                <a:rPr lang="en-US" sz="3400" b="1" dirty="0">
                  <a:solidFill>
                    <a:srgbClr val="FF0000"/>
                  </a:solidFill>
                  <a:latin typeface="Times New Roman" pitchFamily="18" charset="0"/>
                </a:rPr>
                <a:t>English Teaching Faculty </a:t>
              </a:r>
            </a:p>
            <a:p>
              <a:pPr marL="342900" indent="-342900" algn="ctr">
                <a:defRPr/>
              </a:pPr>
              <a:r>
                <a:rPr lang="en-US" sz="3400" b="1" dirty="0">
                  <a:solidFill>
                    <a:srgbClr val="FF0000"/>
                  </a:solidFill>
                  <a:latin typeface="Times New Roman" pitchFamily="18" charset="0"/>
                </a:rPr>
                <a:t>Development Workshop</a:t>
              </a:r>
              <a:endParaRPr lang="en-CA" sz="4000" b="1" kern="0" dirty="0">
                <a:solidFill>
                  <a:srgbClr val="FF0000"/>
                </a:solidFill>
                <a:latin typeface="+mj-lt"/>
                <a:ea typeface="+mj-ea"/>
                <a:cs typeface="+mj-cs"/>
              </a:endParaRPr>
            </a:p>
          </p:txBody>
        </p:sp>
        <p:pic>
          <p:nvPicPr>
            <p:cNvPr id="4" name="Picture 4"/>
            <p:cNvPicPr>
              <a:picLocks noChangeAspect="1" noChangeArrowheads="1"/>
            </p:cNvPicPr>
            <p:nvPr/>
          </p:nvPicPr>
          <p:blipFill>
            <a:blip r:embed="rId3" cstate="print"/>
            <a:srcRect/>
            <a:stretch>
              <a:fillRect/>
            </a:stretch>
          </p:blipFill>
          <p:spPr bwMode="auto">
            <a:xfrm>
              <a:off x="0" y="76200"/>
              <a:ext cx="1386394" cy="1080000"/>
            </a:xfrm>
            <a:prstGeom prst="rect">
              <a:avLst/>
            </a:prstGeom>
            <a:noFill/>
            <a:ln w="9525">
              <a:noFill/>
              <a:miter lim="800000"/>
              <a:headEnd/>
              <a:tailEnd/>
            </a:ln>
          </p:spPr>
        </p:pic>
        <p:pic>
          <p:nvPicPr>
            <p:cNvPr id="5" name="Picture 5" descr="Nat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67318" y="0"/>
              <a:ext cx="2190682" cy="1440000"/>
            </a:xfrm>
            <a:prstGeom prst="rect">
              <a:avLst/>
            </a:prstGeom>
            <a:noFill/>
            <a:ln w="9525">
              <a:noFill/>
              <a:miter lim="800000"/>
              <a:headEnd/>
              <a:tailEnd/>
            </a:ln>
          </p:spPr>
        </p:pic>
      </p:grpSp>
      <p:sp>
        <p:nvSpPr>
          <p:cNvPr id="6" name="Rectangle 7"/>
          <p:cNvSpPr/>
          <p:nvPr/>
        </p:nvSpPr>
        <p:spPr>
          <a:xfrm>
            <a:off x="1028700" y="1828800"/>
            <a:ext cx="48006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Workshop Feedback</a:t>
            </a:r>
            <a:endParaRPr lang="en-US" sz="4000" dirty="0">
              <a:latin typeface="Times New Roman" pitchFamily="18" charset="0"/>
            </a:endParaRPr>
          </a:p>
        </p:txBody>
      </p:sp>
      <p:sp>
        <p:nvSpPr>
          <p:cNvPr id="7" name="Rectangle 3"/>
          <p:cNvSpPr txBox="1">
            <a:spLocks noChangeArrowheads="1"/>
          </p:cNvSpPr>
          <p:nvPr/>
        </p:nvSpPr>
        <p:spPr bwMode="auto">
          <a:xfrm>
            <a:off x="57150" y="2438400"/>
            <a:ext cx="6743700" cy="647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CA" b="1" dirty="0" smtClean="0"/>
              <a:t>The workshop strengths were: </a:t>
            </a:r>
          </a:p>
          <a:p>
            <a:pPr>
              <a:lnSpc>
                <a:spcPct val="150000"/>
              </a:lnSpc>
              <a:buClr>
                <a:srgbClr val="C00000"/>
              </a:buClr>
              <a:buFont typeface="Wingdings" pitchFamily="2" charset="2"/>
              <a:buChar char="Ø"/>
            </a:pPr>
            <a:r>
              <a:rPr lang="en-CA" sz="2600" dirty="0" smtClean="0"/>
              <a:t> </a:t>
            </a:r>
            <a:r>
              <a:rPr lang="en-US" sz="2600" dirty="0" smtClean="0"/>
              <a:t>Microteaching  </a:t>
            </a:r>
            <a:endParaRPr lang="pt-PT" sz="2600" dirty="0" smtClean="0"/>
          </a:p>
          <a:p>
            <a:pPr lvl="0">
              <a:lnSpc>
                <a:spcPct val="150000"/>
              </a:lnSpc>
              <a:buClr>
                <a:srgbClr val="C00000"/>
              </a:buClr>
              <a:buFont typeface="Wingdings" pitchFamily="2" charset="2"/>
              <a:buChar char="Ø"/>
            </a:pPr>
            <a:r>
              <a:rPr lang="en-US" sz="2600" dirty="0" smtClean="0"/>
              <a:t>Reflection and journal writing</a:t>
            </a:r>
            <a:endParaRPr lang="pt-PT" sz="2600" dirty="0" smtClean="0"/>
          </a:p>
          <a:p>
            <a:pPr lvl="0">
              <a:lnSpc>
                <a:spcPct val="150000"/>
              </a:lnSpc>
              <a:buClr>
                <a:srgbClr val="C00000"/>
              </a:buClr>
              <a:buFont typeface="Wingdings" pitchFamily="2" charset="2"/>
              <a:buChar char="Ø"/>
            </a:pPr>
            <a:r>
              <a:rPr lang="en-US" sz="2600" dirty="0" smtClean="0"/>
              <a:t>Excellent textbooks</a:t>
            </a:r>
            <a:endParaRPr lang="pt-PT" sz="2600" dirty="0" smtClean="0"/>
          </a:p>
          <a:p>
            <a:pPr lvl="0">
              <a:lnSpc>
                <a:spcPct val="150000"/>
              </a:lnSpc>
              <a:buClr>
                <a:srgbClr val="C00000"/>
              </a:buClr>
              <a:buFont typeface="Wingdings" pitchFamily="2" charset="2"/>
              <a:buChar char="Ø"/>
            </a:pPr>
            <a:r>
              <a:rPr lang="en-US" sz="2600" dirty="0" smtClean="0"/>
              <a:t>BILC Military English Glossary</a:t>
            </a:r>
            <a:endParaRPr lang="pt-PT" sz="2600" dirty="0" smtClean="0"/>
          </a:p>
          <a:p>
            <a:pPr lvl="0">
              <a:lnSpc>
                <a:spcPct val="150000"/>
              </a:lnSpc>
              <a:buClr>
                <a:srgbClr val="C00000"/>
              </a:buClr>
              <a:buFont typeface="Wingdings" pitchFamily="2" charset="2"/>
              <a:buChar char="Ø"/>
            </a:pPr>
            <a:r>
              <a:rPr lang="en-US" sz="2600" dirty="0" smtClean="0"/>
              <a:t>Good balance of concepts and  practical work</a:t>
            </a:r>
            <a:endParaRPr lang="pt-PT" sz="2600" dirty="0" smtClean="0"/>
          </a:p>
          <a:p>
            <a:pPr lvl="0">
              <a:lnSpc>
                <a:spcPct val="150000"/>
              </a:lnSpc>
              <a:buClr>
                <a:srgbClr val="C00000"/>
              </a:buClr>
              <a:buFont typeface="Wingdings" pitchFamily="2" charset="2"/>
              <a:buChar char="Ø"/>
            </a:pPr>
            <a:r>
              <a:rPr lang="en-US" sz="2600" dirty="0" smtClean="0"/>
              <a:t>Cooperative learning </a:t>
            </a:r>
            <a:endParaRPr lang="pt-PT" sz="2600" dirty="0" smtClean="0"/>
          </a:p>
          <a:p>
            <a:pPr lvl="0">
              <a:lnSpc>
                <a:spcPct val="150000"/>
              </a:lnSpc>
              <a:buClr>
                <a:srgbClr val="C00000"/>
              </a:buClr>
              <a:buFont typeface="Wingdings" pitchFamily="2" charset="2"/>
              <a:buChar char="Ø"/>
            </a:pPr>
            <a:r>
              <a:rPr lang="en-US" sz="2600" dirty="0" smtClean="0"/>
              <a:t>Modeling of sound methods of teaching</a:t>
            </a:r>
          </a:p>
          <a:p>
            <a:pPr lvl="0">
              <a:lnSpc>
                <a:spcPct val="150000"/>
              </a:lnSpc>
              <a:buClr>
                <a:srgbClr val="C00000"/>
              </a:buClr>
            </a:pPr>
            <a:r>
              <a:rPr lang="en-US" sz="2600" dirty="0" smtClean="0"/>
              <a:t>    speaking and writing </a:t>
            </a:r>
          </a:p>
          <a:p>
            <a:pPr lvl="0">
              <a:lnSpc>
                <a:spcPct val="150000"/>
              </a:lnSpc>
              <a:buClr>
                <a:srgbClr val="C00000"/>
              </a:buClr>
              <a:buFont typeface="Wingdings" pitchFamily="2" charset="2"/>
              <a:buChar char="Ø"/>
            </a:pPr>
            <a:r>
              <a:rPr lang="en-US" sz="2600" dirty="0" smtClean="0"/>
              <a:t>Mix of facilitators from different BILC nations</a:t>
            </a:r>
          </a:p>
          <a:p>
            <a:pPr lvl="0"/>
            <a:endParaRPr lang="en-US" sz="2000" dirty="0" smtClean="0"/>
          </a:p>
          <a:p>
            <a:pPr lvl="0"/>
            <a:r>
              <a:rPr lang="en-US" sz="2000" dirty="0" smtClean="0"/>
              <a:t>		</a:t>
            </a:r>
            <a:endParaRPr lang="pt-PT"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xEl>
                                              <p:pRg st="9" end="9"/>
                                            </p:txEl>
                                          </p:spTgt>
                                        </p:tgtEl>
                                        <p:attrNameLst>
                                          <p:attrName>style.visibility</p:attrName>
                                        </p:attrNameLst>
                                      </p:cBhvr>
                                      <p:to>
                                        <p:strVal val="visible"/>
                                      </p:to>
                                    </p:set>
                                    <p:anim calcmode="lin" valueType="num">
                                      <p:cBhvr additive="base">
                                        <p:cTn id="5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nvGraphicFramePr>
        <p:xfrm>
          <a:off x="650082" y="126207"/>
          <a:ext cx="5557837" cy="8891587"/>
        </p:xfrm>
        <a:graphic>
          <a:graphicData uri="http://schemas.openxmlformats.org/presentationml/2006/ole">
            <mc:AlternateContent xmlns:mc="http://schemas.openxmlformats.org/markup-compatibility/2006">
              <mc:Choice xmlns:v="urn:schemas-microsoft-com:vml" Requires="v">
                <p:oleObj spid="_x0000_s68614" name="Documento" r:id="rId5" imgW="5561714" imgH="8890172" progId="Word.Document.12">
                  <p:embed/>
                </p:oleObj>
              </mc:Choice>
              <mc:Fallback>
                <p:oleObj name="Documento" r:id="rId5" imgW="5561714" imgH="8890172"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082" y="126207"/>
                        <a:ext cx="5557837" cy="889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Tree>
  </p:cSld>
  <p:clrMapOvr>
    <a:masterClrMapping/>
  </p:clrMapOvr>
  <p:transition spd="med">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strips(upRight)">
                                      <p:cBhvr>
                                        <p:cTn id="7" dur="3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Administrador\Desktop\MADRID\Poster revised.jpg"/>
          <p:cNvPicPr>
            <a:picLocks noChangeAspect="1" noChangeArrowheads="1"/>
          </p:cNvPicPr>
          <p:nvPr/>
        </p:nvPicPr>
        <p:blipFill>
          <a:blip r:embed="rId3" cstate="print"/>
          <a:srcRect/>
          <a:stretch>
            <a:fillRect/>
          </a:stretch>
        </p:blipFill>
        <p:spPr bwMode="auto">
          <a:xfrm>
            <a:off x="304800" y="432000"/>
            <a:ext cx="6210000" cy="8280000"/>
          </a:xfrm>
          <a:prstGeom prst="rect">
            <a:avLst/>
          </a:prstGeom>
          <a:noFill/>
        </p:spPr>
      </p:pic>
    </p:spTree>
    <p:extLst>
      <p:ext uri="{BB962C8B-B14F-4D97-AF65-F5344CB8AC3E}">
        <p14:creationId xmlns:p14="http://schemas.microsoft.com/office/powerpoint/2010/main" val="70836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2" name="Object 4"/>
          <p:cNvGraphicFramePr>
            <a:graphicFrameLocks noChangeAspect="1"/>
          </p:cNvGraphicFramePr>
          <p:nvPr/>
        </p:nvGraphicFramePr>
        <p:xfrm>
          <a:off x="632619" y="144463"/>
          <a:ext cx="5592762" cy="8855075"/>
        </p:xfrm>
        <a:graphic>
          <a:graphicData uri="http://schemas.openxmlformats.org/presentationml/2006/ole">
            <mc:AlternateContent xmlns:mc="http://schemas.openxmlformats.org/markup-compatibility/2006">
              <mc:Choice xmlns:v="urn:schemas-microsoft-com:vml" Requires="v">
                <p:oleObj spid="_x0000_s99336" name="Documento" r:id="rId4" imgW="5598470" imgH="8853821" progId="Word.Document.12">
                  <p:embed/>
                </p:oleObj>
              </mc:Choice>
              <mc:Fallback>
                <p:oleObj name="Documento" r:id="rId4" imgW="5598470" imgH="8853821" progId="Word.Document.12">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19" y="144463"/>
                        <a:ext cx="5592762" cy="885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35" name="Object 91"/>
          <p:cNvGraphicFramePr>
            <a:graphicFrameLocks noChangeAspect="1"/>
          </p:cNvGraphicFramePr>
          <p:nvPr/>
        </p:nvGraphicFramePr>
        <p:xfrm>
          <a:off x="690563" y="237332"/>
          <a:ext cx="5476875" cy="8669337"/>
        </p:xfrm>
        <a:graphic>
          <a:graphicData uri="http://schemas.openxmlformats.org/presentationml/2006/ole">
            <mc:AlternateContent xmlns:mc="http://schemas.openxmlformats.org/markup-compatibility/2006">
              <mc:Choice xmlns:v="urn:schemas-microsoft-com:vml" Requires="v">
                <p:oleObj spid="_x0000_s31839" name="Documento" r:id="rId4" imgW="5598470" imgH="8848423" progId="Word.Document.12">
                  <p:embed/>
                </p:oleObj>
              </mc:Choice>
              <mc:Fallback>
                <p:oleObj name="Documento" r:id="rId4" imgW="5598470" imgH="8848423" progId="Word.Document.12">
                  <p:embed/>
                  <p:pic>
                    <p:nvPicPr>
                      <p:cNvPr id="0" name="Picture 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237332"/>
                        <a:ext cx="5476875" cy="866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1835"/>
                                        </p:tgtEl>
                                        <p:attrNameLst>
                                          <p:attrName>style.visibility</p:attrName>
                                        </p:attrNameLst>
                                      </p:cBhvr>
                                      <p:to>
                                        <p:strVal val="visible"/>
                                      </p:to>
                                    </p:set>
                                    <p:animEffect transition="in" filter="fade">
                                      <p:cBhvr>
                                        <p:cTn id="7" dur="3000"/>
                                        <p:tgtEl>
                                          <p:spTgt spid="31835"/>
                                        </p:tgtEl>
                                      </p:cBhvr>
                                    </p:animEffect>
                                    <p:anim calcmode="lin" valueType="num">
                                      <p:cBhvr>
                                        <p:cTn id="8" dur="3000" fill="hold"/>
                                        <p:tgtEl>
                                          <p:spTgt spid="31835"/>
                                        </p:tgtEl>
                                        <p:attrNameLst>
                                          <p:attrName>style.rotation</p:attrName>
                                        </p:attrNameLst>
                                      </p:cBhvr>
                                      <p:tavLst>
                                        <p:tav tm="0">
                                          <p:val>
                                            <p:fltVal val="720"/>
                                          </p:val>
                                        </p:tav>
                                        <p:tav tm="100000">
                                          <p:val>
                                            <p:fltVal val="0"/>
                                          </p:val>
                                        </p:tav>
                                      </p:tavLst>
                                    </p:anim>
                                    <p:anim calcmode="lin" valueType="num">
                                      <p:cBhvr>
                                        <p:cTn id="9" dur="3000" fill="hold"/>
                                        <p:tgtEl>
                                          <p:spTgt spid="31835"/>
                                        </p:tgtEl>
                                        <p:attrNameLst>
                                          <p:attrName>ppt_h</p:attrName>
                                        </p:attrNameLst>
                                      </p:cBhvr>
                                      <p:tavLst>
                                        <p:tav tm="0">
                                          <p:val>
                                            <p:fltVal val="0"/>
                                          </p:val>
                                        </p:tav>
                                        <p:tav tm="100000">
                                          <p:val>
                                            <p:strVal val="#ppt_h"/>
                                          </p:val>
                                        </p:tav>
                                      </p:tavLst>
                                    </p:anim>
                                    <p:anim calcmode="lin" valueType="num">
                                      <p:cBhvr>
                                        <p:cTn id="10" dur="3000" fill="hold"/>
                                        <p:tgtEl>
                                          <p:spTgt spid="318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5" name="Object 3"/>
          <p:cNvGraphicFramePr>
            <a:graphicFrameLocks noChangeAspect="1"/>
          </p:cNvGraphicFramePr>
          <p:nvPr/>
        </p:nvGraphicFramePr>
        <p:xfrm>
          <a:off x="650082" y="126207"/>
          <a:ext cx="5557837" cy="8891587"/>
        </p:xfrm>
        <a:graphic>
          <a:graphicData uri="http://schemas.openxmlformats.org/presentationml/2006/ole">
            <mc:AlternateContent xmlns:mc="http://schemas.openxmlformats.org/markup-compatibility/2006">
              <mc:Choice xmlns:v="urn:schemas-microsoft-com:vml" Requires="v">
                <p:oleObj spid="_x0000_s54279" name="Documento" r:id="rId4" imgW="5561714" imgH="8890172" progId="Word.Document.12">
                  <p:embed/>
                </p:oleObj>
              </mc:Choice>
              <mc:Fallback>
                <p:oleObj name="Documento" r:id="rId4" imgW="5561714" imgH="8890172" progId="Word.Document.12">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82" y="126207"/>
                        <a:ext cx="5557837" cy="889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strips(downLeft)">
                                      <p:cBhvr>
                                        <p:cTn id="7" dur="10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457200"/>
            <a:ext cx="6858000" cy="2489200"/>
          </a:xfrm>
        </p:spPr>
        <p:txBody>
          <a:bodyPr/>
          <a:lstStyle/>
          <a:p>
            <a:pPr eaLnBrk="1" hangingPunct="1"/>
            <a:r>
              <a:rPr lang="en-US" altLang="pt-PT" sz="3600" b="1" dirty="0" smtClean="0">
                <a:solidFill>
                  <a:srgbClr val="FF0000"/>
                </a:solidFill>
              </a:rPr>
              <a:t/>
            </a:r>
            <a:br>
              <a:rPr lang="en-US" altLang="pt-PT" sz="3600" b="1" dirty="0" smtClean="0">
                <a:solidFill>
                  <a:srgbClr val="FF0000"/>
                </a:solidFill>
              </a:rPr>
            </a:br>
            <a:r>
              <a:rPr lang="en-US" altLang="pt-PT" sz="3600" b="1" dirty="0" smtClean="0">
                <a:solidFill>
                  <a:srgbClr val="FF0000"/>
                </a:solidFill>
              </a:rPr>
              <a:t>English Teaching</a:t>
            </a:r>
            <a:br>
              <a:rPr lang="en-US" altLang="pt-PT" sz="3600" b="1" dirty="0" smtClean="0">
                <a:solidFill>
                  <a:srgbClr val="FF0000"/>
                </a:solidFill>
              </a:rPr>
            </a:br>
            <a:r>
              <a:rPr lang="en-US" altLang="pt-PT" sz="3600" b="1" dirty="0" smtClean="0">
                <a:solidFill>
                  <a:srgbClr val="FF0000"/>
                </a:solidFill>
              </a:rPr>
              <a:t>Faculty Development Workshop </a:t>
            </a:r>
            <a:r>
              <a:rPr lang="en-CA" altLang="pt-PT" sz="3600" b="1" dirty="0" smtClean="0">
                <a:solidFill>
                  <a:srgbClr val="FF0000"/>
                </a:solidFill>
              </a:rPr>
              <a:t> </a:t>
            </a:r>
            <a:endParaRPr lang="en-CA" altLang="pt-PT" sz="4000" b="1" dirty="0" smtClean="0">
              <a:solidFill>
                <a:srgbClr val="FF0000"/>
              </a:solidFill>
            </a:endParaRPr>
          </a:p>
        </p:txBody>
      </p:sp>
      <p:sp>
        <p:nvSpPr>
          <p:cNvPr id="3075" name="Rectangle 3"/>
          <p:cNvSpPr>
            <a:spLocks noGrp="1" noChangeArrowheads="1"/>
          </p:cNvSpPr>
          <p:nvPr>
            <p:ph type="body" idx="4294967295"/>
          </p:nvPr>
        </p:nvSpPr>
        <p:spPr>
          <a:xfrm>
            <a:off x="381000" y="3606800"/>
            <a:ext cx="6096000" cy="4394200"/>
          </a:xfrm>
        </p:spPr>
        <p:txBody>
          <a:bodyPr/>
          <a:lstStyle/>
          <a:p>
            <a:pPr eaLnBrk="1" hangingPunct="1">
              <a:spcAft>
                <a:spcPts val="600"/>
              </a:spcAft>
            </a:pPr>
            <a:r>
              <a:rPr lang="en-CA" altLang="pt-PT" sz="2400" dirty="0" smtClean="0"/>
              <a:t>The BILC community identified a need for professional development for teaching faculty</a:t>
            </a:r>
          </a:p>
          <a:p>
            <a:pPr eaLnBrk="1" hangingPunct="1">
              <a:spcAft>
                <a:spcPts val="600"/>
              </a:spcAft>
              <a:buNone/>
            </a:pPr>
            <a:endParaRPr lang="en-CA" altLang="pt-PT" sz="2400" dirty="0" smtClean="0"/>
          </a:p>
          <a:p>
            <a:pPr eaLnBrk="1" hangingPunct="1">
              <a:spcAft>
                <a:spcPts val="600"/>
              </a:spcAft>
            </a:pPr>
            <a:r>
              <a:rPr lang="en-CA" altLang="pt-PT" sz="2400" dirty="0" smtClean="0"/>
              <a:t>Two-week interactive workshops for experienced English language teachers</a:t>
            </a:r>
          </a:p>
          <a:p>
            <a:pPr eaLnBrk="1" hangingPunct="1">
              <a:spcAft>
                <a:spcPts val="600"/>
              </a:spcAft>
              <a:buNone/>
            </a:pPr>
            <a:endParaRPr lang="en-CA" altLang="pt-PT" sz="2400" dirty="0" smtClean="0"/>
          </a:p>
          <a:p>
            <a:pPr eaLnBrk="1" hangingPunct="1">
              <a:spcAft>
                <a:spcPts val="600"/>
              </a:spcAft>
            </a:pPr>
            <a:r>
              <a:rPr lang="en-CA" altLang="pt-PT" sz="2400" dirty="0" smtClean="0"/>
              <a:t>Aimed at enhancing theoretical knowledge and practical skills of teaching English</a:t>
            </a:r>
          </a:p>
        </p:txBody>
      </p:sp>
      <p:pic>
        <p:nvPicPr>
          <p:cNvPr id="3078" name="Picture 7" descr="C:\Jeannie's Stuff\Letterheads, Templates, Certificates, &amp; Original Creations\Logos &amp; Photos\ptec_logo.png"/>
          <p:cNvPicPr>
            <a:picLocks noChangeAspect="1" noChangeArrowheads="1"/>
          </p:cNvPicPr>
          <p:nvPr/>
        </p:nvPicPr>
        <p:blipFill>
          <a:blip r:embed="rId3" cstate="print"/>
          <a:srcRect/>
          <a:stretch>
            <a:fillRect/>
          </a:stretch>
        </p:blipFill>
        <p:spPr bwMode="auto">
          <a:xfrm>
            <a:off x="5334000" y="584200"/>
            <a:ext cx="1322614" cy="1219200"/>
          </a:xfrm>
          <a:prstGeom prst="rect">
            <a:avLst/>
          </a:prstGeom>
          <a:noFill/>
          <a:ln w="9525">
            <a:noFill/>
            <a:miter lim="800000"/>
            <a:headEnd/>
            <a:tailEnd/>
          </a:ln>
        </p:spPr>
      </p:pic>
      <p:pic>
        <p:nvPicPr>
          <p:cNvPr id="3079" name="Picture 8" descr="C:\Jeannie's Stuff\Letterheads, Templates, Certificates, &amp; Original Creations\Logos &amp; Photos\PLTCE logo.jpg"/>
          <p:cNvPicPr>
            <a:picLocks noChangeAspect="1" noChangeArrowheads="1"/>
          </p:cNvPicPr>
          <p:nvPr/>
        </p:nvPicPr>
        <p:blipFill>
          <a:blip r:embed="rId4" cstate="print"/>
          <a:srcRect/>
          <a:stretch>
            <a:fillRect/>
          </a:stretch>
        </p:blipFill>
        <p:spPr bwMode="auto">
          <a:xfrm>
            <a:off x="228600" y="660400"/>
            <a:ext cx="1371600" cy="125371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idx="4294967295"/>
          </p:nvPr>
        </p:nvSpPr>
        <p:spPr>
          <a:xfrm>
            <a:off x="762000" y="1295400"/>
            <a:ext cx="5334000" cy="1143000"/>
          </a:xfrm>
        </p:spPr>
        <p:txBody>
          <a:bodyPr/>
          <a:lstStyle/>
          <a:p>
            <a:pPr eaLnBrk="1" hangingPunct="1"/>
            <a:r>
              <a:rPr lang="en-US" altLang="pt-PT" sz="3600" b="1" dirty="0" smtClean="0">
                <a:solidFill>
                  <a:srgbClr val="FF0000"/>
                </a:solidFill>
              </a:rPr>
              <a:t/>
            </a:r>
            <a:br>
              <a:rPr lang="en-US" altLang="pt-PT" sz="3600" b="1" dirty="0" smtClean="0">
                <a:solidFill>
                  <a:srgbClr val="FF0000"/>
                </a:solidFill>
              </a:rPr>
            </a:br>
            <a:r>
              <a:rPr lang="en-US" altLang="pt-PT" sz="3600" b="1" dirty="0" smtClean="0">
                <a:solidFill>
                  <a:srgbClr val="FF0000"/>
                </a:solidFill>
              </a:rPr>
              <a:t>Instructional Design</a:t>
            </a:r>
            <a:endParaRPr lang="en-CA" altLang="pt-PT" sz="4000" b="1" dirty="0" smtClean="0">
              <a:solidFill>
                <a:srgbClr val="FF0000"/>
              </a:solidFill>
            </a:endParaRPr>
          </a:p>
        </p:txBody>
      </p:sp>
      <p:pic>
        <p:nvPicPr>
          <p:cNvPr id="10" name="Picture 7" descr="C:\Jeannie's Stuff\Letterheads, Templates, Certificates, &amp; Original Creations\Logos &amp; Photos\ptec_logo.png"/>
          <p:cNvPicPr>
            <a:picLocks noChangeAspect="1" noChangeArrowheads="1"/>
          </p:cNvPicPr>
          <p:nvPr/>
        </p:nvPicPr>
        <p:blipFill>
          <a:blip r:embed="rId3" cstate="print"/>
          <a:srcRect/>
          <a:stretch>
            <a:fillRect/>
          </a:stretch>
        </p:blipFill>
        <p:spPr bwMode="auto">
          <a:xfrm>
            <a:off x="5334000" y="584200"/>
            <a:ext cx="1322614" cy="1219200"/>
          </a:xfrm>
          <a:prstGeom prst="rect">
            <a:avLst/>
          </a:prstGeom>
          <a:noFill/>
          <a:ln w="9525">
            <a:noFill/>
            <a:miter lim="800000"/>
            <a:headEnd/>
            <a:tailEnd/>
          </a:ln>
        </p:spPr>
      </p:pic>
      <p:pic>
        <p:nvPicPr>
          <p:cNvPr id="11" name="Picture 8" descr="C:\Jeannie's Stuff\Letterheads, Templates, Certificates, &amp; Original Creations\Logos &amp; Photos\PLTCE logo.jpg"/>
          <p:cNvPicPr>
            <a:picLocks noChangeAspect="1" noChangeArrowheads="1"/>
          </p:cNvPicPr>
          <p:nvPr/>
        </p:nvPicPr>
        <p:blipFill>
          <a:blip r:embed="rId4" cstate="print"/>
          <a:srcRect/>
          <a:stretch>
            <a:fillRect/>
          </a:stretch>
        </p:blipFill>
        <p:spPr bwMode="auto">
          <a:xfrm>
            <a:off x="228600" y="660400"/>
            <a:ext cx="1371600" cy="1253715"/>
          </a:xfrm>
          <a:prstGeom prst="rect">
            <a:avLst/>
          </a:prstGeom>
          <a:noFill/>
          <a:ln w="9525">
            <a:noFill/>
            <a:miter lim="800000"/>
            <a:headEnd/>
            <a:tailEnd/>
          </a:ln>
        </p:spPr>
      </p:pic>
      <p:grpSp>
        <p:nvGrpSpPr>
          <p:cNvPr id="12" name="Grupo 11"/>
          <p:cNvGrpSpPr/>
          <p:nvPr/>
        </p:nvGrpSpPr>
        <p:grpSpPr>
          <a:xfrm>
            <a:off x="304800" y="3657600"/>
            <a:ext cx="6248400" cy="4191000"/>
            <a:chOff x="1219200" y="2133600"/>
            <a:chExt cx="6248400" cy="4191000"/>
          </a:xfrm>
        </p:grpSpPr>
        <p:sp>
          <p:nvSpPr>
            <p:cNvPr id="13" name="Rectangle 3"/>
            <p:cNvSpPr txBox="1">
              <a:spLocks noChangeArrowheads="1"/>
            </p:cNvSpPr>
            <p:nvPr/>
          </p:nvSpPr>
          <p:spPr bwMode="auto">
            <a:xfrm>
              <a:off x="1219200" y="2133600"/>
              <a:ext cx="6248400" cy="4191000"/>
            </a:xfrm>
            <a:prstGeom prst="rect">
              <a:avLst/>
            </a:prstGeom>
            <a:noFill/>
            <a:ln w="9525">
              <a:noFill/>
              <a:miter lim="800000"/>
              <a:headEnd/>
              <a:tailEnd/>
            </a:ln>
          </p:spPr>
          <p:txBody>
            <a:bodyPr/>
            <a:lstStyle/>
            <a:p>
              <a:pPr marL="342900" indent="-342900">
                <a:spcBef>
                  <a:spcPct val="20000"/>
                </a:spcBef>
                <a:spcAft>
                  <a:spcPts val="600"/>
                </a:spcAft>
                <a:defRPr/>
              </a:pPr>
              <a:r>
                <a:rPr lang="en-CA" sz="2800" b="1" kern="0" dirty="0">
                  <a:solidFill>
                    <a:srgbClr val="FF0000"/>
                  </a:solidFill>
                  <a:latin typeface="+mn-lt"/>
                </a:rPr>
                <a:t>ADDIE</a:t>
              </a:r>
            </a:p>
            <a:p>
              <a:pPr marL="800100" lvl="1" indent="-342900">
                <a:spcBef>
                  <a:spcPct val="20000"/>
                </a:spcBef>
                <a:spcAft>
                  <a:spcPts val="600"/>
                </a:spcAft>
                <a:buClr>
                  <a:schemeClr val="tx1"/>
                </a:buClr>
                <a:buFontTx/>
                <a:buChar char="•"/>
                <a:defRPr/>
              </a:pPr>
              <a:r>
                <a:rPr lang="en-CA" sz="2800" b="1" kern="0" dirty="0">
                  <a:solidFill>
                    <a:srgbClr val="FF0000"/>
                  </a:solidFill>
                  <a:latin typeface="+mn-lt"/>
                </a:rPr>
                <a:t>A</a:t>
              </a:r>
              <a:r>
                <a:rPr lang="en-CA" sz="2800" kern="0" dirty="0">
                  <a:latin typeface="+mn-lt"/>
                </a:rPr>
                <a:t>nalysis</a:t>
              </a:r>
            </a:p>
            <a:p>
              <a:pPr marL="800100" lvl="1" indent="-342900">
                <a:spcBef>
                  <a:spcPct val="20000"/>
                </a:spcBef>
                <a:spcAft>
                  <a:spcPts val="600"/>
                </a:spcAft>
                <a:buClr>
                  <a:schemeClr val="tx1"/>
                </a:buClr>
                <a:buFontTx/>
                <a:buChar char="•"/>
                <a:defRPr/>
              </a:pPr>
              <a:r>
                <a:rPr lang="en-CA" sz="2800" b="1" kern="0" dirty="0">
                  <a:solidFill>
                    <a:srgbClr val="FF0000"/>
                  </a:solidFill>
                  <a:latin typeface="+mn-lt"/>
                </a:rPr>
                <a:t>D</a:t>
              </a:r>
              <a:r>
                <a:rPr lang="en-CA" sz="2800" kern="0" dirty="0">
                  <a:latin typeface="+mn-lt"/>
                </a:rPr>
                <a:t>esign</a:t>
              </a:r>
            </a:p>
            <a:p>
              <a:pPr marL="800100" lvl="1" indent="-342900">
                <a:spcBef>
                  <a:spcPct val="20000"/>
                </a:spcBef>
                <a:spcAft>
                  <a:spcPts val="600"/>
                </a:spcAft>
                <a:buClr>
                  <a:schemeClr val="tx1"/>
                </a:buClr>
                <a:buFontTx/>
                <a:buChar char="•"/>
                <a:defRPr/>
              </a:pPr>
              <a:r>
                <a:rPr lang="en-CA" sz="2800" b="1" kern="0" dirty="0">
                  <a:solidFill>
                    <a:srgbClr val="FF0000"/>
                  </a:solidFill>
                  <a:latin typeface="+mn-lt"/>
                </a:rPr>
                <a:t>D</a:t>
              </a:r>
              <a:r>
                <a:rPr lang="en-CA" sz="2800" kern="0" dirty="0">
                  <a:latin typeface="+mn-lt"/>
                </a:rPr>
                <a:t>evelopment</a:t>
              </a:r>
            </a:p>
            <a:p>
              <a:pPr marL="800100" lvl="1" indent="-342900">
                <a:spcBef>
                  <a:spcPct val="20000"/>
                </a:spcBef>
                <a:spcAft>
                  <a:spcPts val="600"/>
                </a:spcAft>
                <a:buClr>
                  <a:schemeClr val="tx1"/>
                </a:buClr>
                <a:buFontTx/>
                <a:buChar char="•"/>
                <a:defRPr/>
              </a:pPr>
              <a:r>
                <a:rPr lang="en-CA" sz="2800" b="1" kern="0" dirty="0">
                  <a:solidFill>
                    <a:srgbClr val="FF0000"/>
                  </a:solidFill>
                  <a:latin typeface="+mn-lt"/>
                </a:rPr>
                <a:t>I</a:t>
              </a:r>
              <a:r>
                <a:rPr lang="en-CA" sz="2800" kern="0" dirty="0">
                  <a:latin typeface="+mn-lt"/>
                </a:rPr>
                <a:t>mplementation</a:t>
              </a:r>
            </a:p>
            <a:p>
              <a:pPr marL="800100" lvl="1" indent="-342900">
                <a:spcBef>
                  <a:spcPct val="20000"/>
                </a:spcBef>
                <a:spcAft>
                  <a:spcPts val="600"/>
                </a:spcAft>
                <a:buClr>
                  <a:schemeClr val="tx1"/>
                </a:buClr>
                <a:buFontTx/>
                <a:buChar char="•"/>
                <a:defRPr/>
              </a:pPr>
              <a:r>
                <a:rPr lang="en-CA" sz="2800" b="1" kern="0" dirty="0">
                  <a:solidFill>
                    <a:srgbClr val="FF0000"/>
                  </a:solidFill>
                  <a:latin typeface="+mn-lt"/>
                </a:rPr>
                <a:t>E</a:t>
              </a:r>
              <a:r>
                <a:rPr lang="en-CA" sz="2800" kern="0" dirty="0">
                  <a:latin typeface="+mn-lt"/>
                </a:rPr>
                <a:t>valuation</a:t>
              </a:r>
            </a:p>
          </p:txBody>
        </p:sp>
        <p:sp>
          <p:nvSpPr>
            <p:cNvPr id="14" name="Right Brace 7"/>
            <p:cNvSpPr/>
            <p:nvPr/>
          </p:nvSpPr>
          <p:spPr>
            <a:xfrm>
              <a:off x="4114800" y="2819400"/>
              <a:ext cx="990600" cy="28194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5" name="TextBox 8"/>
          <p:cNvSpPr txBox="1">
            <a:spLocks noChangeArrowheads="1"/>
          </p:cNvSpPr>
          <p:nvPr/>
        </p:nvSpPr>
        <p:spPr bwMode="auto">
          <a:xfrm>
            <a:off x="4267200" y="4953000"/>
            <a:ext cx="1828800" cy="1570037"/>
          </a:xfrm>
          <a:prstGeom prst="rect">
            <a:avLst/>
          </a:prstGeom>
          <a:noFill/>
          <a:ln w="9525">
            <a:noFill/>
            <a:miter lim="800000"/>
            <a:headEnd/>
            <a:tailEnd/>
          </a:ln>
        </p:spPr>
        <p:txBody>
          <a:bodyPr>
            <a:spAutoFit/>
          </a:bodyPr>
          <a:lstStyle/>
          <a:p>
            <a:pPr algn="ctr"/>
            <a:r>
              <a:rPr lang="en-US" altLang="pt-PT" dirty="0"/>
              <a:t>Alignment </a:t>
            </a:r>
          </a:p>
          <a:p>
            <a:pPr algn="ctr"/>
            <a:r>
              <a:rPr lang="en-US" altLang="pt-PT" dirty="0"/>
              <a:t>and </a:t>
            </a:r>
          </a:p>
          <a:p>
            <a:pPr algn="ctr"/>
            <a:r>
              <a:rPr lang="en-US" altLang="pt-PT" dirty="0"/>
              <a:t>Continuous </a:t>
            </a:r>
          </a:p>
          <a:p>
            <a:pPr algn="ctr"/>
            <a:r>
              <a:rPr lang="en-US" altLang="pt-PT" dirty="0"/>
              <a:t>Feedback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4294967295"/>
          </p:nvPr>
        </p:nvSpPr>
        <p:spPr>
          <a:xfrm>
            <a:off x="2286000" y="3352800"/>
            <a:ext cx="4343400" cy="5613400"/>
          </a:xfrm>
        </p:spPr>
        <p:txBody>
          <a:bodyPr/>
          <a:lstStyle/>
          <a:p>
            <a:pPr eaLnBrk="1" hangingPunct="1">
              <a:spcAft>
                <a:spcPts val="600"/>
              </a:spcAft>
            </a:pPr>
            <a:r>
              <a:rPr lang="en-CA" altLang="pt-PT" sz="2600" dirty="0" smtClean="0"/>
              <a:t>Phase 1-Questionnaires and focus groups</a:t>
            </a:r>
          </a:p>
          <a:p>
            <a:pPr eaLnBrk="1" hangingPunct="1">
              <a:spcAft>
                <a:spcPts val="600"/>
              </a:spcAft>
            </a:pPr>
            <a:r>
              <a:rPr lang="en-CA" altLang="pt-PT" sz="2600" dirty="0" smtClean="0"/>
              <a:t>Phase 2-BILC Study Group</a:t>
            </a:r>
          </a:p>
          <a:p>
            <a:pPr eaLnBrk="1" hangingPunct="1">
              <a:spcAft>
                <a:spcPts val="600"/>
              </a:spcAft>
            </a:pPr>
            <a:r>
              <a:rPr lang="en-CA" altLang="pt-PT" sz="2600" dirty="0" smtClean="0"/>
              <a:t>Conclusions</a:t>
            </a:r>
          </a:p>
          <a:p>
            <a:pPr lvl="1" eaLnBrk="1" hangingPunct="1">
              <a:spcAft>
                <a:spcPts val="600"/>
              </a:spcAft>
            </a:pPr>
            <a:r>
              <a:rPr lang="en-CA" altLang="pt-PT" sz="2400" dirty="0" smtClean="0"/>
              <a:t>Professional development is needed</a:t>
            </a:r>
          </a:p>
          <a:p>
            <a:pPr lvl="1" eaLnBrk="1" hangingPunct="1">
              <a:spcAft>
                <a:spcPts val="600"/>
              </a:spcAft>
            </a:pPr>
            <a:r>
              <a:rPr lang="en-CA" altLang="pt-PT" sz="2400" dirty="0" smtClean="0"/>
              <a:t>All topics rated as beneficial</a:t>
            </a:r>
          </a:p>
          <a:p>
            <a:pPr lvl="1" eaLnBrk="1" hangingPunct="1">
              <a:spcAft>
                <a:spcPts val="600"/>
              </a:spcAft>
            </a:pPr>
            <a:r>
              <a:rPr lang="en-CA" altLang="pt-PT" sz="2400" dirty="0" smtClean="0"/>
              <a:t>Establish a Curriculum Development Working Group</a:t>
            </a:r>
          </a:p>
          <a:p>
            <a:pPr lvl="1" eaLnBrk="1" hangingPunct="1">
              <a:spcAft>
                <a:spcPts val="600"/>
              </a:spcAft>
            </a:pPr>
            <a:endParaRPr lang="en-CA" altLang="pt-PT" sz="2400" dirty="0" smtClean="0"/>
          </a:p>
        </p:txBody>
      </p:sp>
      <p:pic>
        <p:nvPicPr>
          <p:cNvPr id="5123" name="Picture 3" descr="C:\Users\lura.weddle\AppData\Local\Microsoft\Windows\Temporary Internet Files\Content.IE5\APS0QV88\survey[1].jpg"/>
          <p:cNvPicPr>
            <a:picLocks noChangeAspect="1" noChangeArrowheads="1"/>
          </p:cNvPicPr>
          <p:nvPr/>
        </p:nvPicPr>
        <p:blipFill>
          <a:blip r:embed="rId3" cstate="print"/>
          <a:srcRect/>
          <a:stretch>
            <a:fillRect/>
          </a:stretch>
        </p:blipFill>
        <p:spPr bwMode="auto">
          <a:xfrm>
            <a:off x="228601" y="4267200"/>
            <a:ext cx="1571370" cy="2286000"/>
          </a:xfrm>
          <a:prstGeom prst="rect">
            <a:avLst/>
          </a:prstGeom>
          <a:noFill/>
          <a:ln w="9525">
            <a:solidFill>
              <a:schemeClr val="tx1"/>
            </a:solidFill>
            <a:miter lim="800000"/>
            <a:headEnd/>
            <a:tailEnd/>
          </a:ln>
        </p:spPr>
      </p:pic>
      <p:sp>
        <p:nvSpPr>
          <p:cNvPr id="9" name="Rectangle 8"/>
          <p:cNvSpPr/>
          <p:nvPr/>
        </p:nvSpPr>
        <p:spPr>
          <a:xfrm>
            <a:off x="838200" y="2644914"/>
            <a:ext cx="5029200" cy="707886"/>
          </a:xfrm>
          <a:prstGeom prst="rect">
            <a:avLst/>
          </a:prstGeom>
        </p:spPr>
        <p:txBody>
          <a:bodyPr wrap="square">
            <a:spAutoFit/>
          </a:bodyPr>
          <a:lstStyle/>
          <a:p>
            <a:pPr algn="ctr">
              <a:defRPr/>
            </a:pPr>
            <a:r>
              <a:rPr lang="en-US" sz="4000" b="1" dirty="0" smtClean="0">
                <a:solidFill>
                  <a:schemeClr val="accent2">
                    <a:lumMod val="75000"/>
                  </a:schemeClr>
                </a:solidFill>
                <a:latin typeface="Times New Roman" pitchFamily="18" charset="0"/>
              </a:rPr>
              <a:t>Needs </a:t>
            </a:r>
            <a:r>
              <a:rPr lang="en-US" sz="4000" b="1" dirty="0">
                <a:solidFill>
                  <a:schemeClr val="accent2">
                    <a:lumMod val="75000"/>
                  </a:schemeClr>
                </a:solidFill>
                <a:latin typeface="Times New Roman" pitchFamily="18" charset="0"/>
              </a:rPr>
              <a:t>Analysis</a:t>
            </a:r>
            <a:endParaRPr lang="en-US" sz="4000" dirty="0">
              <a:latin typeface="Times New Roman" pitchFamily="18" charset="0"/>
            </a:endParaRPr>
          </a:p>
        </p:txBody>
      </p:sp>
      <p:sp>
        <p:nvSpPr>
          <p:cNvPr id="10" name="Rectangle 2"/>
          <p:cNvSpPr txBox="1">
            <a:spLocks noChangeArrowheads="1"/>
          </p:cNvSpPr>
          <p:nvPr/>
        </p:nvSpPr>
        <p:spPr bwMode="auto">
          <a:xfrm>
            <a:off x="0" y="457200"/>
            <a:ext cx="6858000" cy="248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pt-PT" sz="3600" b="1" i="0" u="none" strike="noStrike" kern="0" cap="none" spc="0" normalizeH="0" baseline="0" noProof="0" smtClean="0">
                <a:ln>
                  <a:noFill/>
                </a:ln>
                <a:solidFill>
                  <a:srgbClr val="FF0000"/>
                </a:solidFill>
                <a:effectLst/>
                <a:uLnTx/>
                <a:uFillTx/>
                <a:latin typeface="+mj-lt"/>
                <a:ea typeface="+mj-ea"/>
                <a:cs typeface="+mj-cs"/>
              </a:rPr>
              <a:t/>
            </a:r>
            <a:br>
              <a:rPr kumimoji="0" lang="en-US" altLang="pt-PT" sz="3600" b="1" i="0" u="none" strike="noStrike" kern="0" cap="none" spc="0" normalizeH="0" baseline="0" noProof="0" smtClean="0">
                <a:ln>
                  <a:noFill/>
                </a:ln>
                <a:solidFill>
                  <a:srgbClr val="FF0000"/>
                </a:solidFill>
                <a:effectLst/>
                <a:uLnTx/>
                <a:uFillTx/>
                <a:latin typeface="+mj-lt"/>
                <a:ea typeface="+mj-ea"/>
                <a:cs typeface="+mj-cs"/>
              </a:rPr>
            </a:br>
            <a:r>
              <a:rPr kumimoji="0" lang="en-US" altLang="pt-PT" sz="3600" b="1" i="0" u="none" strike="noStrike" kern="0" cap="none" spc="0" normalizeH="0" baseline="0" noProof="0" smtClean="0">
                <a:ln>
                  <a:noFill/>
                </a:ln>
                <a:solidFill>
                  <a:srgbClr val="FF0000"/>
                </a:solidFill>
                <a:effectLst/>
                <a:uLnTx/>
                <a:uFillTx/>
                <a:latin typeface="+mj-lt"/>
                <a:ea typeface="+mj-ea"/>
                <a:cs typeface="+mj-cs"/>
              </a:rPr>
              <a:t>English Teaching</a:t>
            </a:r>
            <a:br>
              <a:rPr kumimoji="0" lang="en-US" altLang="pt-PT" sz="3600" b="1" i="0" u="none" strike="noStrike" kern="0" cap="none" spc="0" normalizeH="0" baseline="0" noProof="0" smtClean="0">
                <a:ln>
                  <a:noFill/>
                </a:ln>
                <a:solidFill>
                  <a:srgbClr val="FF0000"/>
                </a:solidFill>
                <a:effectLst/>
                <a:uLnTx/>
                <a:uFillTx/>
                <a:latin typeface="+mj-lt"/>
                <a:ea typeface="+mj-ea"/>
                <a:cs typeface="+mj-cs"/>
              </a:rPr>
            </a:br>
            <a:r>
              <a:rPr kumimoji="0" lang="en-US" altLang="pt-PT" sz="3600" b="1" i="0" u="none" strike="noStrike" kern="0" cap="none" spc="0" normalizeH="0" baseline="0" noProof="0" smtClean="0">
                <a:ln>
                  <a:noFill/>
                </a:ln>
                <a:solidFill>
                  <a:srgbClr val="FF0000"/>
                </a:solidFill>
                <a:effectLst/>
                <a:uLnTx/>
                <a:uFillTx/>
                <a:latin typeface="+mj-lt"/>
                <a:ea typeface="+mj-ea"/>
                <a:cs typeface="+mj-cs"/>
              </a:rPr>
              <a:t>Faculty Development Workshop </a:t>
            </a:r>
            <a:r>
              <a:rPr kumimoji="0" lang="en-CA" altLang="pt-PT" sz="3600" b="1" i="0" u="none" strike="noStrike" kern="0" cap="none" spc="0" normalizeH="0" baseline="0" noProof="0" smtClean="0">
                <a:ln>
                  <a:noFill/>
                </a:ln>
                <a:solidFill>
                  <a:srgbClr val="FF0000"/>
                </a:solidFill>
                <a:effectLst/>
                <a:uLnTx/>
                <a:uFillTx/>
                <a:latin typeface="+mj-lt"/>
                <a:ea typeface="+mj-ea"/>
                <a:cs typeface="+mj-cs"/>
              </a:rPr>
              <a:t> </a:t>
            </a:r>
            <a:endParaRPr kumimoji="0" lang="en-CA" altLang="pt-PT" sz="4000" b="1" i="0" u="none" strike="noStrike" kern="0" cap="none" spc="0" normalizeH="0" baseline="0" noProof="0" dirty="0" smtClean="0">
              <a:ln>
                <a:noFill/>
              </a:ln>
              <a:solidFill>
                <a:srgbClr val="FF0000"/>
              </a:solidFill>
              <a:effectLst/>
              <a:uLnTx/>
              <a:uFillTx/>
              <a:latin typeface="+mj-lt"/>
              <a:ea typeface="+mj-ea"/>
              <a:cs typeface="+mj-cs"/>
            </a:endParaRPr>
          </a:p>
        </p:txBody>
      </p:sp>
      <p:pic>
        <p:nvPicPr>
          <p:cNvPr id="11" name="Picture 7" descr="C:\Jeannie's Stuff\Letterheads, Templates, Certificates, &amp; Original Creations\Logos &amp; Photos\ptec_logo.png"/>
          <p:cNvPicPr>
            <a:picLocks noChangeAspect="1" noChangeArrowheads="1"/>
          </p:cNvPicPr>
          <p:nvPr/>
        </p:nvPicPr>
        <p:blipFill>
          <a:blip r:embed="rId4" cstate="print"/>
          <a:srcRect/>
          <a:stretch>
            <a:fillRect/>
          </a:stretch>
        </p:blipFill>
        <p:spPr bwMode="auto">
          <a:xfrm>
            <a:off x="5334000" y="584200"/>
            <a:ext cx="1322614" cy="1219200"/>
          </a:xfrm>
          <a:prstGeom prst="rect">
            <a:avLst/>
          </a:prstGeom>
          <a:noFill/>
          <a:ln w="9525">
            <a:noFill/>
            <a:miter lim="800000"/>
            <a:headEnd/>
            <a:tailEnd/>
          </a:ln>
        </p:spPr>
      </p:pic>
      <p:pic>
        <p:nvPicPr>
          <p:cNvPr id="12" name="Picture 8" descr="C:\Jeannie's Stuff\Letterheads, Templates, Certificates, &amp; Original Creations\Logos &amp; Photos\PLTCE logo.jpg"/>
          <p:cNvPicPr>
            <a:picLocks noChangeAspect="1" noChangeArrowheads="1"/>
          </p:cNvPicPr>
          <p:nvPr/>
        </p:nvPicPr>
        <p:blipFill>
          <a:blip r:embed="rId5" cstate="print"/>
          <a:srcRect/>
          <a:stretch>
            <a:fillRect/>
          </a:stretch>
        </p:blipFill>
        <p:spPr bwMode="auto">
          <a:xfrm>
            <a:off x="228600" y="660400"/>
            <a:ext cx="1371600" cy="12537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xEl>
                                              <p:pRg st="3" end="3"/>
                                            </p:txEl>
                                          </p:spTgt>
                                        </p:tgtEl>
                                        <p:attrNameLst>
                                          <p:attrName>style.visibility</p:attrName>
                                        </p:attrNameLst>
                                      </p:cBhvr>
                                      <p:to>
                                        <p:strVal val="visible"/>
                                      </p:to>
                                    </p:set>
                                    <p:anim calcmode="lin" valueType="num">
                                      <p:cBhvr additive="base">
                                        <p:cTn id="7" dur="500" fill="hold"/>
                                        <p:tgtEl>
                                          <p:spTgt spid="512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anim calcmode="lin" valueType="num">
                                      <p:cBhvr additive="base">
                                        <p:cTn id="13" dur="500" fill="hold"/>
                                        <p:tgtEl>
                                          <p:spTgt spid="512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xEl>
                                              <p:pRg st="5" end="5"/>
                                            </p:txEl>
                                          </p:spTgt>
                                        </p:tgtEl>
                                        <p:attrNameLst>
                                          <p:attrName>style.visibility</p:attrName>
                                        </p:attrNameLst>
                                      </p:cBhvr>
                                      <p:to>
                                        <p:strVal val="visible"/>
                                      </p:to>
                                    </p:set>
                                    <p:anim calcmode="lin" valueType="num">
                                      <p:cBhvr additive="base">
                                        <p:cTn id="19" dur="500" fill="hold"/>
                                        <p:tgtEl>
                                          <p:spTgt spid="512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7" name="Object 3"/>
          <p:cNvGraphicFramePr>
            <a:graphicFrameLocks noChangeAspect="1"/>
          </p:cNvGraphicFramePr>
          <p:nvPr/>
        </p:nvGraphicFramePr>
        <p:xfrm>
          <a:off x="650082" y="139700"/>
          <a:ext cx="5557837" cy="8864600"/>
        </p:xfrm>
        <a:graphic>
          <a:graphicData uri="http://schemas.openxmlformats.org/presentationml/2006/ole">
            <mc:AlternateContent xmlns:mc="http://schemas.openxmlformats.org/markup-compatibility/2006">
              <mc:Choice xmlns:v="urn:schemas-microsoft-com:vml" Requires="v">
                <p:oleObj spid="_x0000_s61446" name="Documento" r:id="rId5" imgW="5542670" imgH="8877697" progId="Word.Document.12">
                  <p:embed/>
                </p:oleObj>
              </mc:Choice>
              <mc:Fallback>
                <p:oleObj name="Documento" r:id="rId5" imgW="5542670" imgH="8877697" progId="Word.Document.1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082" y="139700"/>
                        <a:ext cx="5557837" cy="886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Tree>
  </p:cSld>
  <p:clrMapOvr>
    <a:masterClrMapping/>
  </p:clrMapOvr>
  <p:transition spd="slow">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strips(downRight)">
                                      <p:cBhvr>
                                        <p:cTn id="7" dur="30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C:\Jeannie's Stuff\Letterheads, Templates, Certificates, &amp; Original Creations\Logos &amp; Photos\PLTCE logo.jpg"/>
          <p:cNvPicPr>
            <a:picLocks noChangeAspect="1" noChangeArrowheads="1"/>
          </p:cNvPicPr>
          <p:nvPr/>
        </p:nvPicPr>
        <p:blipFill>
          <a:blip r:embed="rId6" cstate="print"/>
          <a:srcRect/>
          <a:stretch>
            <a:fillRect/>
          </a:stretch>
        </p:blipFill>
        <p:spPr bwMode="auto">
          <a:xfrm>
            <a:off x="228600" y="304800"/>
            <a:ext cx="1371600" cy="1253715"/>
          </a:xfrm>
          <a:prstGeom prst="rect">
            <a:avLst/>
          </a:prstGeom>
          <a:noFill/>
          <a:ln w="9525">
            <a:noFill/>
            <a:miter lim="800000"/>
            <a:headEnd/>
            <a:tailEnd/>
          </a:ln>
        </p:spPr>
      </p:pic>
      <p:pic>
        <p:nvPicPr>
          <p:cNvPr id="9" name="Picture 7" descr="C:\Jeannie's Stuff\Letterheads, Templates, Certificates, &amp; Original Creations\Logos &amp; Photos\ptec_logo.png"/>
          <p:cNvPicPr>
            <a:picLocks noChangeAspect="1" noChangeArrowheads="1"/>
          </p:cNvPicPr>
          <p:nvPr/>
        </p:nvPicPr>
        <p:blipFill>
          <a:blip r:embed="rId7" cstate="print"/>
          <a:srcRect/>
          <a:stretch>
            <a:fillRect/>
          </a:stretch>
        </p:blipFill>
        <p:spPr bwMode="auto">
          <a:xfrm>
            <a:off x="5334000" y="304800"/>
            <a:ext cx="1322614" cy="1219200"/>
          </a:xfrm>
          <a:prstGeom prst="rect">
            <a:avLst/>
          </a:prstGeom>
          <a:noFill/>
          <a:ln w="9525">
            <a:noFill/>
            <a:miter lim="800000"/>
            <a:headEnd/>
            <a:tailEnd/>
          </a:ln>
        </p:spPr>
      </p:pic>
      <p:sp>
        <p:nvSpPr>
          <p:cNvPr id="7" name="Rectangle 2"/>
          <p:cNvSpPr txBox="1">
            <a:spLocks noChangeArrowheads="1"/>
          </p:cNvSpPr>
          <p:nvPr/>
        </p:nvSpPr>
        <p:spPr bwMode="auto">
          <a:xfrm>
            <a:off x="381000" y="228600"/>
            <a:ext cx="60960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r>
              <a:rPr lang="en-US" sz="3000" b="1" kern="0" dirty="0" smtClean="0">
                <a:solidFill>
                  <a:srgbClr val="FF0000"/>
                </a:solidFill>
              </a:rPr>
              <a:t>Curriculum</a:t>
            </a:r>
            <a:r>
              <a:rPr kumimoji="0" lang="en-US" altLang="pt-PT" sz="3000" b="1" i="0" u="none" strike="noStrike" kern="0" cap="none" spc="0" normalizeH="0" baseline="0" noProof="0" dirty="0" smtClean="0">
                <a:ln>
                  <a:noFill/>
                </a:ln>
                <a:solidFill>
                  <a:srgbClr val="FF0000"/>
                </a:solidFill>
                <a:effectLst/>
                <a:uLnTx/>
                <a:uFillTx/>
                <a:latin typeface="+mj-lt"/>
                <a:ea typeface="+mj-ea"/>
                <a:cs typeface="+mj-cs"/>
              </a:rPr>
              <a:t> Development</a:t>
            </a:r>
          </a:p>
          <a:p>
            <a:pPr lvl="0" algn="ctr"/>
            <a:r>
              <a:rPr lang="en-US" sz="3000" b="1" kern="0" dirty="0" smtClean="0">
                <a:solidFill>
                  <a:srgbClr val="FF0000"/>
                </a:solidFill>
              </a:rPr>
              <a:t>Working Group</a:t>
            </a:r>
            <a:endParaRPr kumimoji="0" lang="en-CA" altLang="pt-PT" sz="3000" b="1" i="0" u="none" strike="noStrike" kern="0" cap="none" spc="0" normalizeH="0" baseline="0" noProof="0" dirty="0" smtClean="0">
              <a:ln>
                <a:noFill/>
              </a:ln>
              <a:solidFill>
                <a:srgbClr val="FF0000"/>
              </a:solidFill>
              <a:effectLst/>
              <a:uLnTx/>
              <a:uFillTx/>
              <a:latin typeface="+mj-lt"/>
              <a:ea typeface="+mj-ea"/>
              <a:cs typeface="+mj-cs"/>
            </a:endParaRPr>
          </a:p>
        </p:txBody>
      </p:sp>
      <p:grpSp>
        <p:nvGrpSpPr>
          <p:cNvPr id="13" name="Grupo 12"/>
          <p:cNvGrpSpPr/>
          <p:nvPr/>
        </p:nvGrpSpPr>
        <p:grpSpPr>
          <a:xfrm>
            <a:off x="0" y="1524000"/>
            <a:ext cx="2133600" cy="2743200"/>
            <a:chOff x="304800" y="3124200"/>
            <a:chExt cx="2133600" cy="2743200"/>
          </a:xfrm>
        </p:grpSpPr>
        <p:pic>
          <p:nvPicPr>
            <p:cNvPr id="52226" name="Picture 2" descr="C:\Users\Administrador\Desktop\MADRID\photos\IMG_1043.JPG"/>
            <p:cNvPicPr>
              <a:picLocks noChangeAspect="1" noChangeArrowheads="1"/>
            </p:cNvPicPr>
            <p:nvPr/>
          </p:nvPicPr>
          <p:blipFill>
            <a:blip r:embed="rId8" cstate="print"/>
            <a:srcRect/>
            <a:stretch>
              <a:fillRect/>
            </a:stretch>
          </p:blipFill>
          <p:spPr bwMode="auto">
            <a:xfrm>
              <a:off x="561600" y="3124200"/>
              <a:ext cx="1620000" cy="2160000"/>
            </a:xfrm>
            <a:prstGeom prst="rect">
              <a:avLst/>
            </a:prstGeom>
            <a:noFill/>
          </p:spPr>
        </p:pic>
        <p:sp>
          <p:nvSpPr>
            <p:cNvPr id="12" name="Rectangle 3"/>
            <p:cNvSpPr txBox="1">
              <a:spLocks noChangeArrowheads="1"/>
            </p:cNvSpPr>
            <p:nvPr/>
          </p:nvSpPr>
          <p:spPr bwMode="auto">
            <a:xfrm>
              <a:off x="304800" y="5257800"/>
              <a:ext cx="2133600" cy="609600"/>
            </a:xfrm>
            <a:prstGeom prst="rect">
              <a:avLst/>
            </a:prstGeom>
            <a:noFill/>
            <a:ln w="9525">
              <a:noFill/>
              <a:miter lim="800000"/>
              <a:headEnd/>
              <a:tailEnd/>
            </a:ln>
          </p:spPr>
          <p:txBody>
            <a:bodyPr/>
            <a:lstStyle/>
            <a:p>
              <a:pPr marL="350838" lvl="1" indent="-285750" algn="ctr" eaLnBrk="0" hangingPunct="0">
                <a:spcBef>
                  <a:spcPct val="20000"/>
                </a:spcBef>
                <a:defRPr/>
              </a:pPr>
              <a:r>
                <a:rPr lang="en-US" sz="1600" b="1" kern="0" dirty="0">
                  <a:latin typeface="+mn-lt"/>
                </a:rPr>
                <a:t>Ms. </a:t>
              </a:r>
              <a:r>
                <a:rPr lang="en-US" sz="1600" b="1" kern="0" dirty="0" err="1">
                  <a:latin typeface="+mn-lt"/>
                </a:rPr>
                <a:t>Valentina</a:t>
              </a:r>
              <a:r>
                <a:rPr lang="en-US" sz="1600" b="1" kern="0" dirty="0">
                  <a:latin typeface="+mn-lt"/>
                </a:rPr>
                <a:t> </a:t>
              </a:r>
              <a:r>
                <a:rPr lang="en-US" sz="1600" b="1" kern="0" dirty="0" err="1" smtClean="0">
                  <a:latin typeface="+mn-lt"/>
                </a:rPr>
                <a:t>Eneva</a:t>
              </a:r>
              <a:endParaRPr lang="en-US" sz="1600" b="1" kern="0" dirty="0" smtClean="0">
                <a:latin typeface="+mn-lt"/>
              </a:endParaRPr>
            </a:p>
            <a:p>
              <a:pPr marL="350838" lvl="1" indent="-285750" algn="ctr" eaLnBrk="0" hangingPunct="0">
                <a:spcBef>
                  <a:spcPct val="20000"/>
                </a:spcBef>
                <a:defRPr/>
              </a:pPr>
              <a:r>
                <a:rPr lang="en-US" sz="1600" b="1" kern="0" dirty="0" smtClean="0">
                  <a:latin typeface="+mn-lt"/>
                </a:rPr>
                <a:t>Bulgaria</a:t>
              </a:r>
              <a:endParaRPr lang="en-US" sz="1600" b="1" kern="0" dirty="0">
                <a:latin typeface="+mn-lt"/>
              </a:endParaRPr>
            </a:p>
          </p:txBody>
        </p:sp>
      </p:grpSp>
      <p:grpSp>
        <p:nvGrpSpPr>
          <p:cNvPr id="18" name="Grupo 17"/>
          <p:cNvGrpSpPr/>
          <p:nvPr/>
        </p:nvGrpSpPr>
        <p:grpSpPr>
          <a:xfrm>
            <a:off x="1905000" y="1295400"/>
            <a:ext cx="2971800" cy="2819400"/>
            <a:chOff x="2057400" y="2438400"/>
            <a:chExt cx="2971800" cy="2819400"/>
          </a:xfrm>
        </p:grpSpPr>
        <p:sp>
          <p:nvSpPr>
            <p:cNvPr id="14" name="Rectangle 3"/>
            <p:cNvSpPr txBox="1">
              <a:spLocks noChangeArrowheads="1"/>
            </p:cNvSpPr>
            <p:nvPr/>
          </p:nvSpPr>
          <p:spPr bwMode="auto">
            <a:xfrm>
              <a:off x="2057400" y="4572000"/>
              <a:ext cx="2971800" cy="685800"/>
            </a:xfrm>
            <a:prstGeom prst="rect">
              <a:avLst/>
            </a:prstGeom>
            <a:noFill/>
            <a:ln w="9525">
              <a:noFill/>
              <a:miter lim="800000"/>
              <a:headEnd/>
              <a:tailEnd/>
            </a:ln>
          </p:spPr>
          <p:txBody>
            <a:bodyPr/>
            <a:lstStyle/>
            <a:p>
              <a:pPr marL="350838" lvl="1" indent="-285750" algn="ctr" eaLnBrk="0" hangingPunct="0">
                <a:spcBef>
                  <a:spcPct val="20000"/>
                </a:spcBef>
                <a:defRPr/>
              </a:pPr>
              <a:r>
                <a:rPr lang="en-US" sz="1600" b="1" kern="0" dirty="0" smtClean="0">
                  <a:latin typeface="+mn-lt"/>
                </a:rPr>
                <a:t>Ms</a:t>
              </a:r>
              <a:r>
                <a:rPr lang="en-US" sz="1600" b="1" kern="0" dirty="0">
                  <a:latin typeface="+mn-lt"/>
                </a:rPr>
                <a:t>. Christine </a:t>
              </a:r>
              <a:r>
                <a:rPr lang="en-US" sz="1600" b="1" kern="0" dirty="0" smtClean="0">
                  <a:latin typeface="+mn-lt"/>
                </a:rPr>
                <a:t>Worm</a:t>
              </a:r>
            </a:p>
            <a:p>
              <a:pPr marL="350838" lvl="1" indent="-285750" algn="ctr" eaLnBrk="0" hangingPunct="0">
                <a:spcBef>
                  <a:spcPct val="20000"/>
                </a:spcBef>
                <a:defRPr/>
              </a:pPr>
              <a:r>
                <a:rPr lang="en-US" sz="1600" b="1" kern="0" dirty="0" smtClean="0">
                  <a:latin typeface="+mn-lt"/>
                </a:rPr>
                <a:t>Denmark</a:t>
              </a:r>
              <a:endParaRPr lang="en-US" sz="1600" b="1" kern="0" dirty="0">
                <a:latin typeface="+mn-lt"/>
              </a:endParaRPr>
            </a:p>
            <a:p>
              <a:pPr marL="350838" lvl="1" indent="-285750" algn="ctr" eaLnBrk="0" hangingPunct="0">
                <a:spcBef>
                  <a:spcPct val="20000"/>
                </a:spcBef>
                <a:buFont typeface="Arial" pitchFamily="34" charset="0"/>
                <a:buChar char="‒"/>
                <a:defRPr/>
              </a:pPr>
              <a:endParaRPr lang="en-US" sz="1800" kern="0" dirty="0">
                <a:latin typeface="+mn-lt"/>
              </a:endParaRPr>
            </a:p>
          </p:txBody>
        </p:sp>
        <p:pic>
          <p:nvPicPr>
            <p:cNvPr id="52227" name="Picture 3" descr="C:\Users\Administrador\Desktop\MADRID\photos\IMG_1050.JPG"/>
            <p:cNvPicPr>
              <a:picLocks noChangeAspect="1" noChangeArrowheads="1"/>
            </p:cNvPicPr>
            <p:nvPr/>
          </p:nvPicPr>
          <p:blipFill>
            <a:blip r:embed="rId9" cstate="print"/>
            <a:srcRect/>
            <a:stretch>
              <a:fillRect/>
            </a:stretch>
          </p:blipFill>
          <p:spPr bwMode="auto">
            <a:xfrm>
              <a:off x="2103300" y="2438400"/>
              <a:ext cx="2880000" cy="2160000"/>
            </a:xfrm>
            <a:prstGeom prst="rect">
              <a:avLst/>
            </a:prstGeom>
            <a:noFill/>
          </p:spPr>
        </p:pic>
      </p:grpSp>
      <p:grpSp>
        <p:nvGrpSpPr>
          <p:cNvPr id="19" name="Grupo 18"/>
          <p:cNvGrpSpPr/>
          <p:nvPr/>
        </p:nvGrpSpPr>
        <p:grpSpPr>
          <a:xfrm>
            <a:off x="4724400" y="1600200"/>
            <a:ext cx="1905000" cy="2819400"/>
            <a:chOff x="4953000" y="2133600"/>
            <a:chExt cx="1905000" cy="2819400"/>
          </a:xfrm>
        </p:grpSpPr>
        <p:pic>
          <p:nvPicPr>
            <p:cNvPr id="52228" name="Picture 4" descr="C:\Users\Administrador\Desktop\MADRID\photos\IMG_1040.JPG"/>
            <p:cNvPicPr>
              <a:picLocks noChangeAspect="1" noChangeArrowheads="1"/>
            </p:cNvPicPr>
            <p:nvPr/>
          </p:nvPicPr>
          <p:blipFill>
            <a:blip r:embed="rId10" cstate="print"/>
            <a:srcRect/>
            <a:stretch>
              <a:fillRect/>
            </a:stretch>
          </p:blipFill>
          <p:spPr bwMode="auto">
            <a:xfrm>
              <a:off x="5095500" y="2133600"/>
              <a:ext cx="1620000" cy="2160000"/>
            </a:xfrm>
            <a:prstGeom prst="rect">
              <a:avLst/>
            </a:prstGeom>
            <a:noFill/>
          </p:spPr>
        </p:pic>
        <p:sp>
          <p:nvSpPr>
            <p:cNvPr id="17" name="Rectangle 3"/>
            <p:cNvSpPr txBox="1">
              <a:spLocks noChangeArrowheads="1"/>
            </p:cNvSpPr>
            <p:nvPr/>
          </p:nvSpPr>
          <p:spPr bwMode="auto">
            <a:xfrm>
              <a:off x="4953000" y="4267200"/>
              <a:ext cx="1905000" cy="685800"/>
            </a:xfrm>
            <a:prstGeom prst="rect">
              <a:avLst/>
            </a:prstGeom>
            <a:noFill/>
            <a:ln w="9525">
              <a:noFill/>
              <a:miter lim="800000"/>
              <a:headEnd/>
              <a:tailEnd/>
            </a:ln>
          </p:spPr>
          <p:txBody>
            <a:bodyPr/>
            <a:lstStyle/>
            <a:p>
              <a:pPr marL="350838" lvl="1" indent="-285750" algn="ctr" eaLnBrk="0" hangingPunct="0">
                <a:spcBef>
                  <a:spcPct val="20000"/>
                </a:spcBef>
                <a:defRPr/>
              </a:pPr>
              <a:r>
                <a:rPr lang="en-US" sz="1600" b="1" kern="0" dirty="0" smtClean="0">
                  <a:latin typeface="+mn-lt"/>
                </a:rPr>
                <a:t>Dr</a:t>
              </a:r>
              <a:r>
                <a:rPr lang="en-US" sz="1600" b="1" kern="0" dirty="0">
                  <a:latin typeface="+mn-lt"/>
                </a:rPr>
                <a:t>. Gabriella </a:t>
              </a:r>
              <a:r>
                <a:rPr lang="en-US" sz="1600" b="1" kern="0" dirty="0" smtClean="0">
                  <a:latin typeface="+mn-lt"/>
                </a:rPr>
                <a:t>Kiss</a:t>
              </a:r>
            </a:p>
            <a:p>
              <a:pPr marL="350838" lvl="1" indent="-285750" algn="ctr" eaLnBrk="0" hangingPunct="0">
                <a:spcBef>
                  <a:spcPct val="20000"/>
                </a:spcBef>
                <a:defRPr/>
              </a:pPr>
              <a:r>
                <a:rPr lang="en-US" sz="1600" b="1" kern="0" dirty="0" smtClean="0">
                  <a:latin typeface="+mn-lt"/>
                </a:rPr>
                <a:t>Hungary</a:t>
              </a:r>
              <a:endParaRPr lang="en-US" sz="1600" b="1" kern="0" dirty="0">
                <a:latin typeface="+mn-lt"/>
              </a:endParaRPr>
            </a:p>
          </p:txBody>
        </p:sp>
      </p:grpSp>
      <p:grpSp>
        <p:nvGrpSpPr>
          <p:cNvPr id="23" name="Grupo 22"/>
          <p:cNvGrpSpPr/>
          <p:nvPr/>
        </p:nvGrpSpPr>
        <p:grpSpPr>
          <a:xfrm>
            <a:off x="76200" y="5638800"/>
            <a:ext cx="2286000" cy="2895600"/>
            <a:chOff x="228600" y="5867400"/>
            <a:chExt cx="2286000" cy="2895600"/>
          </a:xfrm>
        </p:grpSpPr>
        <p:sp>
          <p:nvSpPr>
            <p:cNvPr id="10" name="Rectangle 3"/>
            <p:cNvSpPr txBox="1">
              <a:spLocks noChangeArrowheads="1"/>
            </p:cNvSpPr>
            <p:nvPr/>
          </p:nvSpPr>
          <p:spPr bwMode="auto">
            <a:xfrm>
              <a:off x="228600" y="8077200"/>
              <a:ext cx="2286000" cy="685800"/>
            </a:xfrm>
            <a:prstGeom prst="rect">
              <a:avLst/>
            </a:prstGeom>
            <a:noFill/>
            <a:ln w="9525">
              <a:noFill/>
              <a:miter lim="800000"/>
              <a:headEnd/>
              <a:tailEnd/>
            </a:ln>
          </p:spPr>
          <p:txBody>
            <a:bodyPr/>
            <a:lstStyle/>
            <a:p>
              <a:pPr marL="350838" lvl="1" indent="-285750" algn="ctr" eaLnBrk="0" hangingPunct="0">
                <a:spcBef>
                  <a:spcPct val="20000"/>
                </a:spcBef>
                <a:defRPr/>
              </a:pPr>
              <a:r>
                <a:rPr lang="en-US" sz="1600" b="1" kern="0" dirty="0" smtClean="0">
                  <a:latin typeface="+mn-lt"/>
                </a:rPr>
                <a:t>LT </a:t>
              </a:r>
              <a:r>
                <a:rPr lang="en-US" sz="1600" b="1" kern="0" dirty="0">
                  <a:latin typeface="+mn-lt"/>
                </a:rPr>
                <a:t>Estela </a:t>
              </a:r>
              <a:r>
                <a:rPr lang="en-US" sz="1600" b="1" kern="0" dirty="0" err="1" smtClean="0">
                  <a:latin typeface="+mn-lt"/>
                </a:rPr>
                <a:t>Parreira</a:t>
              </a:r>
              <a:endParaRPr lang="en-US" sz="1600" b="1" kern="0" dirty="0" smtClean="0">
                <a:latin typeface="+mn-lt"/>
              </a:endParaRPr>
            </a:p>
            <a:p>
              <a:pPr marL="350838" lvl="1" indent="-285750" algn="ctr" eaLnBrk="0" hangingPunct="0">
                <a:spcBef>
                  <a:spcPct val="20000"/>
                </a:spcBef>
                <a:defRPr/>
              </a:pPr>
              <a:r>
                <a:rPr lang="en-US" sz="1600" b="1" kern="0" dirty="0" smtClean="0"/>
                <a:t>Portugal</a:t>
              </a:r>
              <a:endParaRPr lang="en-US" sz="1600" b="1" kern="0" dirty="0">
                <a:latin typeface="+mn-lt"/>
              </a:endParaRPr>
            </a:p>
          </p:txBody>
        </p:sp>
        <p:pic>
          <p:nvPicPr>
            <p:cNvPr id="52229" name="Picture 5" descr="C:\Users\Administrador\Desktop\MADRID\photos\IMG_1041.JPG"/>
            <p:cNvPicPr>
              <a:picLocks noChangeAspect="1" noChangeArrowheads="1"/>
            </p:cNvPicPr>
            <p:nvPr/>
          </p:nvPicPr>
          <p:blipFill>
            <a:blip r:embed="rId11" cstate="print"/>
            <a:srcRect/>
            <a:stretch>
              <a:fillRect/>
            </a:stretch>
          </p:blipFill>
          <p:spPr bwMode="auto">
            <a:xfrm>
              <a:off x="561600" y="5867400"/>
              <a:ext cx="1620000" cy="2160000"/>
            </a:xfrm>
            <a:prstGeom prst="rect">
              <a:avLst/>
            </a:prstGeom>
            <a:noFill/>
          </p:spPr>
        </p:pic>
      </p:grpSp>
      <p:grpSp>
        <p:nvGrpSpPr>
          <p:cNvPr id="26" name="Grupo 25"/>
          <p:cNvGrpSpPr/>
          <p:nvPr/>
        </p:nvGrpSpPr>
        <p:grpSpPr>
          <a:xfrm>
            <a:off x="2209800" y="6019800"/>
            <a:ext cx="2667000" cy="3124200"/>
            <a:chOff x="2438400" y="5181600"/>
            <a:chExt cx="2667000" cy="3124200"/>
          </a:xfrm>
        </p:grpSpPr>
        <p:sp>
          <p:nvSpPr>
            <p:cNvPr id="20" name="Rectangle 3"/>
            <p:cNvSpPr txBox="1">
              <a:spLocks noChangeArrowheads="1"/>
            </p:cNvSpPr>
            <p:nvPr/>
          </p:nvSpPr>
          <p:spPr bwMode="auto">
            <a:xfrm>
              <a:off x="2438400" y="7696200"/>
              <a:ext cx="2667000" cy="609600"/>
            </a:xfrm>
            <a:prstGeom prst="rect">
              <a:avLst/>
            </a:prstGeom>
            <a:noFill/>
            <a:ln w="9525">
              <a:noFill/>
              <a:miter lim="800000"/>
              <a:headEnd/>
              <a:tailEnd/>
            </a:ln>
          </p:spPr>
          <p:txBody>
            <a:bodyPr/>
            <a:lstStyle/>
            <a:p>
              <a:pPr marL="350838" lvl="1" indent="-285750" algn="ctr" eaLnBrk="0" hangingPunct="0">
                <a:spcBef>
                  <a:spcPct val="20000"/>
                </a:spcBef>
                <a:defRPr/>
              </a:pPr>
              <a:r>
                <a:rPr lang="en-US" sz="1600" b="1" kern="0" dirty="0" smtClean="0">
                  <a:latin typeface="+mn-lt"/>
                </a:rPr>
                <a:t>Ms</a:t>
              </a:r>
              <a:r>
                <a:rPr lang="en-US" sz="1600" b="1" kern="0" dirty="0">
                  <a:latin typeface="+mn-lt"/>
                </a:rPr>
                <a:t>. </a:t>
              </a:r>
              <a:r>
                <a:rPr lang="en-US" sz="1600" b="1" kern="0" dirty="0" err="1">
                  <a:latin typeface="+mn-lt"/>
                </a:rPr>
                <a:t>Dubravka</a:t>
              </a:r>
              <a:r>
                <a:rPr lang="en-US" sz="1600" b="1" kern="0" dirty="0">
                  <a:latin typeface="+mn-lt"/>
                </a:rPr>
                <a:t> </a:t>
              </a:r>
              <a:r>
                <a:rPr lang="en-US" sz="1600" b="1" kern="0" dirty="0" err="1" smtClean="0">
                  <a:latin typeface="+mn-lt"/>
                </a:rPr>
                <a:t>Zupanec</a:t>
              </a:r>
              <a:endParaRPr lang="en-US" sz="1600" b="1" kern="0" dirty="0" smtClean="0">
                <a:latin typeface="+mn-lt"/>
              </a:endParaRPr>
            </a:p>
            <a:p>
              <a:pPr marL="350838" lvl="1" indent="-285750" algn="ctr" eaLnBrk="0" hangingPunct="0">
                <a:spcBef>
                  <a:spcPct val="20000"/>
                </a:spcBef>
                <a:defRPr/>
              </a:pPr>
              <a:r>
                <a:rPr lang="en-US" sz="1600" b="1" kern="0" dirty="0" smtClean="0">
                  <a:latin typeface="+mn-lt"/>
                </a:rPr>
                <a:t>Slovenia</a:t>
              </a:r>
              <a:endParaRPr lang="en-US" sz="1600" b="1" kern="0" dirty="0">
                <a:latin typeface="+mn-lt"/>
              </a:endParaRPr>
            </a:p>
          </p:txBody>
        </p:sp>
        <p:pic>
          <p:nvPicPr>
            <p:cNvPr id="52230" name="Picture 6" descr="C:\Users\Administrador\Desktop\MADRID\photos\IMG_1039.JPG"/>
            <p:cNvPicPr>
              <a:picLocks noChangeAspect="1" noChangeArrowheads="1"/>
            </p:cNvPicPr>
            <p:nvPr/>
          </p:nvPicPr>
          <p:blipFill>
            <a:blip r:embed="rId12" cstate="print"/>
            <a:srcRect l="20159" r="15333" b="18357"/>
            <a:stretch>
              <a:fillRect/>
            </a:stretch>
          </p:blipFill>
          <p:spPr bwMode="auto">
            <a:xfrm>
              <a:off x="3025234" y="5181600"/>
              <a:ext cx="1493333" cy="2520000"/>
            </a:xfrm>
            <a:prstGeom prst="rect">
              <a:avLst/>
            </a:prstGeom>
            <a:noFill/>
          </p:spPr>
        </p:pic>
      </p:grpSp>
      <p:grpSp>
        <p:nvGrpSpPr>
          <p:cNvPr id="29" name="Grupo 28"/>
          <p:cNvGrpSpPr/>
          <p:nvPr/>
        </p:nvGrpSpPr>
        <p:grpSpPr>
          <a:xfrm>
            <a:off x="4343400" y="5715000"/>
            <a:ext cx="2590800" cy="2845800"/>
            <a:chOff x="4648200" y="6069600"/>
            <a:chExt cx="2590800" cy="2845800"/>
          </a:xfrm>
        </p:grpSpPr>
        <p:sp>
          <p:nvSpPr>
            <p:cNvPr id="25" name="Rectangle 3"/>
            <p:cNvSpPr txBox="1">
              <a:spLocks noChangeArrowheads="1"/>
            </p:cNvSpPr>
            <p:nvPr/>
          </p:nvSpPr>
          <p:spPr bwMode="auto">
            <a:xfrm>
              <a:off x="4648200" y="8229600"/>
              <a:ext cx="2590800" cy="685800"/>
            </a:xfrm>
            <a:prstGeom prst="rect">
              <a:avLst/>
            </a:prstGeom>
            <a:noFill/>
            <a:ln w="9525">
              <a:noFill/>
              <a:miter lim="800000"/>
              <a:headEnd/>
              <a:tailEnd/>
            </a:ln>
          </p:spPr>
          <p:txBody>
            <a:bodyPr/>
            <a:lstStyle/>
            <a:p>
              <a:pPr marL="350838" lvl="1" indent="-285750" algn="ctr" eaLnBrk="0" hangingPunct="0">
                <a:spcBef>
                  <a:spcPct val="20000"/>
                </a:spcBef>
                <a:defRPr/>
              </a:pPr>
              <a:r>
                <a:rPr lang="en-US" sz="1600" b="1" kern="0" dirty="0" smtClean="0">
                  <a:latin typeface="+mn-lt"/>
                </a:rPr>
                <a:t>Mr</a:t>
              </a:r>
              <a:r>
                <a:rPr lang="en-US" sz="1600" b="1" kern="0" dirty="0">
                  <a:latin typeface="+mn-lt"/>
                </a:rPr>
                <a:t>. Roger Embree	</a:t>
              </a:r>
              <a:endParaRPr lang="en-US" sz="1600" b="1" kern="0" dirty="0" smtClean="0">
                <a:latin typeface="+mn-lt"/>
              </a:endParaRPr>
            </a:p>
            <a:p>
              <a:pPr marL="350838" lvl="1" indent="-285750" algn="ctr" eaLnBrk="0" hangingPunct="0">
                <a:spcBef>
                  <a:spcPct val="20000"/>
                </a:spcBef>
                <a:defRPr/>
              </a:pPr>
              <a:r>
                <a:rPr lang="en-US" sz="1600" b="1" kern="0" dirty="0" smtClean="0">
                  <a:latin typeface="+mn-lt"/>
                </a:rPr>
                <a:t>USA</a:t>
              </a:r>
              <a:endParaRPr lang="en-US" sz="1600" b="1" kern="0" dirty="0">
                <a:latin typeface="+mn-lt"/>
              </a:endParaRPr>
            </a:p>
          </p:txBody>
        </p:sp>
        <p:pic>
          <p:nvPicPr>
            <p:cNvPr id="52231" name="Picture 7" descr="C:\Users\Administrador\Desktop\MADRID\photos\IMG_1032.JPG"/>
            <p:cNvPicPr>
              <a:picLocks noChangeAspect="1" noChangeArrowheads="1"/>
            </p:cNvPicPr>
            <p:nvPr/>
          </p:nvPicPr>
          <p:blipFill>
            <a:blip r:embed="rId13" cstate="print"/>
            <a:srcRect l="8889" r="15556"/>
            <a:stretch>
              <a:fillRect/>
            </a:stretch>
          </p:blipFill>
          <p:spPr bwMode="auto">
            <a:xfrm flipH="1">
              <a:off x="4855600" y="6069600"/>
              <a:ext cx="2176000" cy="2160000"/>
            </a:xfrm>
            <a:prstGeom prst="rect">
              <a:avLst/>
            </a:prstGeom>
            <a:noFill/>
          </p:spPr>
        </p:pic>
      </p:grpSp>
      <p:grpSp>
        <p:nvGrpSpPr>
          <p:cNvPr id="31" name="Grupo 30"/>
          <p:cNvGrpSpPr/>
          <p:nvPr/>
        </p:nvGrpSpPr>
        <p:grpSpPr>
          <a:xfrm>
            <a:off x="2438400" y="4012200"/>
            <a:ext cx="3657600" cy="2160000"/>
            <a:chOff x="914400" y="3810000"/>
            <a:chExt cx="3657600" cy="2160000"/>
          </a:xfrm>
        </p:grpSpPr>
        <p:sp>
          <p:nvSpPr>
            <p:cNvPr id="28" name="Rectangle 3"/>
            <p:cNvSpPr txBox="1">
              <a:spLocks noChangeArrowheads="1"/>
            </p:cNvSpPr>
            <p:nvPr/>
          </p:nvSpPr>
          <p:spPr bwMode="auto">
            <a:xfrm>
              <a:off x="2438400" y="4495800"/>
              <a:ext cx="2133600" cy="762000"/>
            </a:xfrm>
            <a:prstGeom prst="rect">
              <a:avLst/>
            </a:prstGeom>
            <a:noFill/>
            <a:ln w="9525">
              <a:noFill/>
              <a:miter lim="800000"/>
              <a:headEnd/>
              <a:tailEnd/>
            </a:ln>
          </p:spPr>
          <p:txBody>
            <a:bodyPr/>
            <a:lstStyle/>
            <a:p>
              <a:pPr marL="350838" lvl="1" indent="-285750" algn="ctr" eaLnBrk="0" hangingPunct="0">
                <a:spcBef>
                  <a:spcPct val="20000"/>
                </a:spcBef>
                <a:defRPr/>
              </a:pPr>
              <a:r>
                <a:rPr lang="en-US" sz="1600" b="1" kern="0" dirty="0" smtClean="0">
                  <a:latin typeface="+mn-lt"/>
                </a:rPr>
                <a:t>Ms</a:t>
              </a:r>
              <a:r>
                <a:rPr lang="en-US" sz="1600" b="1" kern="0" dirty="0">
                  <a:latin typeface="+mn-lt"/>
                </a:rPr>
                <a:t>. Peggy </a:t>
              </a:r>
              <a:r>
                <a:rPr lang="en-US" sz="1600" b="1" kern="0" dirty="0" smtClean="0">
                  <a:latin typeface="+mn-lt"/>
                </a:rPr>
                <a:t>Garza</a:t>
              </a:r>
            </a:p>
            <a:p>
              <a:pPr marL="350838" lvl="1" indent="-285750" algn="ctr" eaLnBrk="0" hangingPunct="0">
                <a:spcBef>
                  <a:spcPct val="20000"/>
                </a:spcBef>
                <a:defRPr/>
              </a:pPr>
              <a:r>
                <a:rPr lang="en-US" sz="1600" b="1" kern="0" dirty="0" smtClean="0">
                  <a:latin typeface="+mn-lt"/>
                </a:rPr>
                <a:t>USA</a:t>
              </a:r>
              <a:endParaRPr lang="en-US" sz="1600" b="1" kern="0" dirty="0">
                <a:latin typeface="+mn-lt"/>
              </a:endParaRPr>
            </a:p>
          </p:txBody>
        </p:sp>
        <p:pic>
          <p:nvPicPr>
            <p:cNvPr id="52232" name="Picture 8" descr="C:\Users\Administrador\Desktop\MADRID\photos\IMG_1030.JPG"/>
            <p:cNvPicPr>
              <a:picLocks noChangeAspect="1" noChangeArrowheads="1"/>
            </p:cNvPicPr>
            <p:nvPr/>
          </p:nvPicPr>
          <p:blipFill>
            <a:blip r:embed="rId14" cstate="print"/>
            <a:srcRect l="22222" t="5556" r="24444" b="11481"/>
            <a:stretch>
              <a:fillRect/>
            </a:stretch>
          </p:blipFill>
          <p:spPr bwMode="auto">
            <a:xfrm>
              <a:off x="914400" y="3810000"/>
              <a:ext cx="1851429" cy="2160000"/>
            </a:xfrm>
            <a:prstGeom prst="rect">
              <a:avLst/>
            </a:prstGeom>
            <a:noFill/>
          </p:spPr>
        </p:pic>
      </p:grpSp>
      <p:pic>
        <p:nvPicPr>
          <p:cNvPr id="27" name="Mission_Impossible_CUT.mp3">
            <a:hlinkClick r:id="" action="ppaction://media"/>
          </p:cNvPr>
          <p:cNvPicPr>
            <a:picLocks noRot="1" noChangeAspect="1"/>
          </p:cNvPicPr>
          <p:nvPr>
            <a:audioFile r:link="rId1"/>
          </p:nvPr>
        </p:nvPicPr>
        <p:blipFill>
          <a:blip r:embed="rId15" cstate="print"/>
          <a:stretch>
            <a:fillRect/>
          </a:stretch>
        </p:blipFill>
        <p:spPr>
          <a:xfrm>
            <a:off x="5029200" y="1066800"/>
            <a:ext cx="304800" cy="304800"/>
          </a:xfrm>
          <a:prstGeom prst="rect">
            <a:avLst/>
          </a:prstGeom>
        </p:spPr>
      </p:pic>
      <p:pic>
        <p:nvPicPr>
          <p:cNvPr id="2" name="Mission_Impossible_CU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3124200" y="426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0" fill="hold"/>
                                        <p:tgtEl>
                                          <p:spTgt spid="13"/>
                                        </p:tgtEl>
                                        <p:attrNameLst>
                                          <p:attrName>ppt_w</p:attrName>
                                        </p:attrNameLst>
                                      </p:cBhvr>
                                      <p:tavLst>
                                        <p:tav tm="0">
                                          <p:val>
                                            <p:fltVal val="0"/>
                                          </p:val>
                                        </p:tav>
                                        <p:tav tm="100000">
                                          <p:val>
                                            <p:strVal val="#ppt_w"/>
                                          </p:val>
                                        </p:tav>
                                      </p:tavLst>
                                    </p:anim>
                                    <p:anim calcmode="lin" valueType="num">
                                      <p:cBhvr>
                                        <p:cTn id="8" dur="5000" fill="hold"/>
                                        <p:tgtEl>
                                          <p:spTgt spid="13"/>
                                        </p:tgtEl>
                                        <p:attrNameLst>
                                          <p:attrName>ppt_h</p:attrName>
                                        </p:attrNameLst>
                                      </p:cBhvr>
                                      <p:tavLst>
                                        <p:tav tm="0">
                                          <p:val>
                                            <p:fltVal val="0"/>
                                          </p:val>
                                        </p:tav>
                                        <p:tav tm="100000">
                                          <p:val>
                                            <p:strVal val="#ppt_h"/>
                                          </p:val>
                                        </p:tav>
                                      </p:tavLst>
                                    </p:anim>
                                    <p:anim calcmode="lin" valueType="num">
                                      <p:cBhvr>
                                        <p:cTn id="9" dur="5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5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0"/>
                            </p:stCondLst>
                            <p:childTnLst>
                              <p:par>
                                <p:cTn id="12" presetID="15"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p:val>
                                            <p:fltVal val="0"/>
                                          </p:val>
                                        </p:tav>
                                        <p:tav tm="100000">
                                          <p:val>
                                            <p:strVal val="#ppt_w"/>
                                          </p:val>
                                        </p:tav>
                                      </p:tavLst>
                                    </p:anim>
                                    <p:anim calcmode="lin" valueType="num">
                                      <p:cBhvr>
                                        <p:cTn id="15" dur="5000" fill="hold"/>
                                        <p:tgtEl>
                                          <p:spTgt spid="18"/>
                                        </p:tgtEl>
                                        <p:attrNameLst>
                                          <p:attrName>ppt_h</p:attrName>
                                        </p:attrNameLst>
                                      </p:cBhvr>
                                      <p:tavLst>
                                        <p:tav tm="0">
                                          <p:val>
                                            <p:fltVal val="0"/>
                                          </p:val>
                                        </p:tav>
                                        <p:tav tm="100000">
                                          <p:val>
                                            <p:strVal val="#ppt_h"/>
                                          </p:val>
                                        </p:tav>
                                      </p:tavLst>
                                    </p:anim>
                                    <p:anim calcmode="lin" valueType="num">
                                      <p:cBhvr>
                                        <p:cTn id="16" dur="5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7" dur="5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0"/>
                            </p:stCondLst>
                            <p:childTnLst>
                              <p:par>
                                <p:cTn id="19" presetID="15"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0" fill="hold"/>
                                        <p:tgtEl>
                                          <p:spTgt spid="19"/>
                                        </p:tgtEl>
                                        <p:attrNameLst>
                                          <p:attrName>ppt_w</p:attrName>
                                        </p:attrNameLst>
                                      </p:cBhvr>
                                      <p:tavLst>
                                        <p:tav tm="0">
                                          <p:val>
                                            <p:fltVal val="0"/>
                                          </p:val>
                                        </p:tav>
                                        <p:tav tm="100000">
                                          <p:val>
                                            <p:strVal val="#ppt_w"/>
                                          </p:val>
                                        </p:tav>
                                      </p:tavLst>
                                    </p:anim>
                                    <p:anim calcmode="lin" valueType="num">
                                      <p:cBhvr>
                                        <p:cTn id="22" dur="5000" fill="hold"/>
                                        <p:tgtEl>
                                          <p:spTgt spid="19"/>
                                        </p:tgtEl>
                                        <p:attrNameLst>
                                          <p:attrName>ppt_h</p:attrName>
                                        </p:attrNameLst>
                                      </p:cBhvr>
                                      <p:tavLst>
                                        <p:tav tm="0">
                                          <p:val>
                                            <p:fltVal val="0"/>
                                          </p:val>
                                        </p:tav>
                                        <p:tav tm="100000">
                                          <p:val>
                                            <p:strVal val="#ppt_h"/>
                                          </p:val>
                                        </p:tav>
                                      </p:tavLst>
                                    </p:anim>
                                    <p:anim calcmode="lin" valueType="num">
                                      <p:cBhvr>
                                        <p:cTn id="23" dur="5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4" dur="5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5000"/>
                            </p:stCondLst>
                            <p:childTnLst>
                              <p:par>
                                <p:cTn id="26" presetID="15"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0" fill="hold"/>
                                        <p:tgtEl>
                                          <p:spTgt spid="23"/>
                                        </p:tgtEl>
                                        <p:attrNameLst>
                                          <p:attrName>ppt_w</p:attrName>
                                        </p:attrNameLst>
                                      </p:cBhvr>
                                      <p:tavLst>
                                        <p:tav tm="0">
                                          <p:val>
                                            <p:fltVal val="0"/>
                                          </p:val>
                                        </p:tav>
                                        <p:tav tm="100000">
                                          <p:val>
                                            <p:strVal val="#ppt_w"/>
                                          </p:val>
                                        </p:tav>
                                      </p:tavLst>
                                    </p:anim>
                                    <p:anim calcmode="lin" valueType="num">
                                      <p:cBhvr>
                                        <p:cTn id="29" dur="5000" fill="hold"/>
                                        <p:tgtEl>
                                          <p:spTgt spid="23"/>
                                        </p:tgtEl>
                                        <p:attrNameLst>
                                          <p:attrName>ppt_h</p:attrName>
                                        </p:attrNameLst>
                                      </p:cBhvr>
                                      <p:tavLst>
                                        <p:tav tm="0">
                                          <p:val>
                                            <p:fltVal val="0"/>
                                          </p:val>
                                        </p:tav>
                                        <p:tav tm="100000">
                                          <p:val>
                                            <p:strVal val="#ppt_h"/>
                                          </p:val>
                                        </p:tav>
                                      </p:tavLst>
                                    </p:anim>
                                    <p:anim calcmode="lin" valueType="num">
                                      <p:cBhvr>
                                        <p:cTn id="30" dur="5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31" dur="5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20000"/>
                            </p:stCondLst>
                            <p:childTnLst>
                              <p:par>
                                <p:cTn id="33" presetID="15"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0" fill="hold"/>
                                        <p:tgtEl>
                                          <p:spTgt spid="26"/>
                                        </p:tgtEl>
                                        <p:attrNameLst>
                                          <p:attrName>ppt_w</p:attrName>
                                        </p:attrNameLst>
                                      </p:cBhvr>
                                      <p:tavLst>
                                        <p:tav tm="0">
                                          <p:val>
                                            <p:fltVal val="0"/>
                                          </p:val>
                                        </p:tav>
                                        <p:tav tm="100000">
                                          <p:val>
                                            <p:strVal val="#ppt_w"/>
                                          </p:val>
                                        </p:tav>
                                      </p:tavLst>
                                    </p:anim>
                                    <p:anim calcmode="lin" valueType="num">
                                      <p:cBhvr>
                                        <p:cTn id="36" dur="5000" fill="hold"/>
                                        <p:tgtEl>
                                          <p:spTgt spid="26"/>
                                        </p:tgtEl>
                                        <p:attrNameLst>
                                          <p:attrName>ppt_h</p:attrName>
                                        </p:attrNameLst>
                                      </p:cBhvr>
                                      <p:tavLst>
                                        <p:tav tm="0">
                                          <p:val>
                                            <p:fltVal val="0"/>
                                          </p:val>
                                        </p:tav>
                                        <p:tav tm="100000">
                                          <p:val>
                                            <p:strVal val="#ppt_h"/>
                                          </p:val>
                                        </p:tav>
                                      </p:tavLst>
                                    </p:anim>
                                    <p:anim calcmode="lin" valueType="num">
                                      <p:cBhvr>
                                        <p:cTn id="37" dur="5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38" dur="5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25000"/>
                            </p:stCondLst>
                            <p:childTnLst>
                              <p:par>
                                <p:cTn id="40" presetID="15"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0" fill="hold"/>
                                        <p:tgtEl>
                                          <p:spTgt spid="29"/>
                                        </p:tgtEl>
                                        <p:attrNameLst>
                                          <p:attrName>ppt_w</p:attrName>
                                        </p:attrNameLst>
                                      </p:cBhvr>
                                      <p:tavLst>
                                        <p:tav tm="0">
                                          <p:val>
                                            <p:fltVal val="0"/>
                                          </p:val>
                                        </p:tav>
                                        <p:tav tm="100000">
                                          <p:val>
                                            <p:strVal val="#ppt_w"/>
                                          </p:val>
                                        </p:tav>
                                      </p:tavLst>
                                    </p:anim>
                                    <p:anim calcmode="lin" valueType="num">
                                      <p:cBhvr>
                                        <p:cTn id="43" dur="5000" fill="hold"/>
                                        <p:tgtEl>
                                          <p:spTgt spid="29"/>
                                        </p:tgtEl>
                                        <p:attrNameLst>
                                          <p:attrName>ppt_h</p:attrName>
                                        </p:attrNameLst>
                                      </p:cBhvr>
                                      <p:tavLst>
                                        <p:tav tm="0">
                                          <p:val>
                                            <p:fltVal val="0"/>
                                          </p:val>
                                        </p:tav>
                                        <p:tav tm="100000">
                                          <p:val>
                                            <p:strVal val="#ppt_h"/>
                                          </p:val>
                                        </p:tav>
                                      </p:tavLst>
                                    </p:anim>
                                    <p:anim calcmode="lin" valueType="num">
                                      <p:cBhvr>
                                        <p:cTn id="44" dur="5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45" dur="5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30000"/>
                            </p:stCondLst>
                            <p:childTnLst>
                              <p:par>
                                <p:cTn id="47" presetID="51" presetClass="entr" presetSubtype="0"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925" decel="100000"/>
                                        <p:tgtEl>
                                          <p:spTgt spid="31"/>
                                        </p:tgtEl>
                                      </p:cBhvr>
                                    </p:animEffect>
                                    <p:animScale>
                                      <p:cBhvr>
                                        <p:cTn id="50" dur="1925" decel="100000"/>
                                        <p:tgtEl>
                                          <p:spTgt spid="31"/>
                                        </p:tgtEl>
                                      </p:cBhvr>
                                      <p:from x="10000" y="10000"/>
                                      <p:to x="200000" y="450000"/>
                                    </p:animScale>
                                    <p:animScale>
                                      <p:cBhvr>
                                        <p:cTn id="51" dur="3075" accel="100000" fill="hold">
                                          <p:stCondLst>
                                            <p:cond delay="1925"/>
                                          </p:stCondLst>
                                        </p:cTn>
                                        <p:tgtEl>
                                          <p:spTgt spid="31"/>
                                        </p:tgtEl>
                                      </p:cBhvr>
                                      <p:from x="200000" y="450000"/>
                                      <p:to x="100000" y="100000"/>
                                    </p:animScale>
                                    <p:set>
                                      <p:cBhvr>
                                        <p:cTn id="52" dur="1925" fill="hold"/>
                                        <p:tgtEl>
                                          <p:spTgt spid="31"/>
                                        </p:tgtEl>
                                        <p:attrNameLst>
                                          <p:attrName>ppt_x</p:attrName>
                                        </p:attrNameLst>
                                      </p:cBhvr>
                                      <p:to>
                                        <p:strVal val="(0.5)"/>
                                      </p:to>
                                    </p:set>
                                    <p:anim from="(0.5)" to="(#ppt_x)" calcmode="lin" valueType="num">
                                      <p:cBhvr>
                                        <p:cTn id="53" dur="3075" accel="100000" fill="hold">
                                          <p:stCondLst>
                                            <p:cond delay="1925"/>
                                          </p:stCondLst>
                                        </p:cTn>
                                        <p:tgtEl>
                                          <p:spTgt spid="31"/>
                                        </p:tgtEl>
                                        <p:attrNameLst>
                                          <p:attrName>ppt_x</p:attrName>
                                        </p:attrNameLst>
                                      </p:cBhvr>
                                    </p:anim>
                                    <p:set>
                                      <p:cBhvr>
                                        <p:cTn id="54" dur="1925" fill="hold"/>
                                        <p:tgtEl>
                                          <p:spTgt spid="31"/>
                                        </p:tgtEl>
                                        <p:attrNameLst>
                                          <p:attrName>ppt_y</p:attrName>
                                        </p:attrNameLst>
                                      </p:cBhvr>
                                      <p:to>
                                        <p:strVal val="(#ppt_y+0.4)"/>
                                      </p:to>
                                    </p:set>
                                    <p:anim from="(#ppt_y+0.4)" to="(#ppt_y)" calcmode="lin" valueType="num">
                                      <p:cBhvr>
                                        <p:cTn id="55" dur="3075" accel="100000" fill="hold">
                                          <p:stCondLst>
                                            <p:cond delay="1925"/>
                                          </p:stCondLst>
                                        </p:cTn>
                                        <p:tgtEl>
                                          <p:spTgt spid="3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82009" fill="hold"/>
                                        <p:tgtEl>
                                          <p:spTgt spid="27"/>
                                        </p:tgtEl>
                                      </p:cBhvr>
                                    </p:cmd>
                                  </p:childTnLst>
                                </p:cTn>
                              </p:par>
                            </p:childTnLst>
                          </p:cTn>
                        </p:par>
                      </p:childTnLst>
                    </p:cTn>
                  </p:par>
                </p:childTnLst>
              </p:cTn>
              <p:nextCondLst>
                <p:cond evt="onClick" delay="0">
                  <p:tgtEl>
                    <p:spTgt spid="27"/>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75042" fill="hold"/>
                                        <p:tgtEl>
                                          <p:spTgt spid="2"/>
                                        </p:tgtEl>
                                      </p:cBhvr>
                                    </p:cmd>
                                  </p:childTnLst>
                                </p:cTn>
                              </p:par>
                            </p:childTnLst>
                          </p:cTn>
                        </p:par>
                      </p:childTnLst>
                    </p:cTn>
                  </p:par>
                </p:childTnLst>
              </p:cTn>
              <p:nextCondLst>
                <p:cond evt="onClick" delay="0">
                  <p:tgtEl>
                    <p:spTgt spid="2"/>
                  </p:tgtEl>
                </p:cond>
              </p:nextCondLst>
            </p:seq>
            <p:audio>
              <p:cMediaNode vol="80000">
                <p:cTn id="6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631&quot;/&gt;&lt;/object&gt;&lt;object type=&quot;3&quot; unique_id=&quot;10005&quot;&gt;&lt;property id=&quot;20148&quot; value=&quot;5&quot;/&gt;&lt;property id=&quot;20300&quot; value=&quot;Slide 3&quot;/&gt;&lt;property id=&quot;20307&quot; value=&quot;646&quot;/&gt;&lt;/object&gt;&lt;object type=&quot;3&quot; unique_id=&quot;10007&quot;&gt;&lt;property id=&quot;20148&quot; value=&quot;5&quot;/&gt;&lt;property id=&quot;20300&quot; value=&quot;Slide 5 - &amp;quot;&amp;#x0D;&amp;#x0A;English Teaching&amp;#x0D;&amp;#x0A;Faculty Development Workshop  &amp;quot;&quot;/&gt;&lt;property id=&quot;20307&quot; value=&quot;633&quot;/&gt;&lt;/object&gt;&lt;object type=&quot;3&quot; unique_id=&quot;10008&quot;&gt;&lt;property id=&quot;20148&quot; value=&quot;5&quot;/&gt;&lt;property id=&quot;20300&quot; value=&quot;Slide 6 - &amp;quot;&amp;#x0D;&amp;#x0A;Instructional Design&amp;quot;&quot;/&gt;&lt;property id=&quot;20307&quot; value=&quot;634&quot;/&gt;&lt;/object&gt;&lt;object type=&quot;3&quot; unique_id=&quot;10009&quot;&gt;&lt;property id=&quot;20148&quot; value=&quot;5&quot;/&gt;&lt;property id=&quot;20300&quot; value=&quot;Slide 7&quot;/&gt;&lt;property id=&quot;20307&quot; value=&quot;635&quot;/&gt;&lt;/object&gt;&lt;object type=&quot;3&quot; unique_id=&quot;10010&quot;&gt;&lt;property id=&quot;20148&quot; value=&quot;5&quot;/&gt;&lt;property id=&quot;20300&quot; value=&quot;Slide 9&quot;/&gt;&lt;property id=&quot;20307&quot; value=&quot;636&quot;/&gt;&lt;/object&gt;&lt;object type=&quot;3&quot; unique_id=&quot;10011&quot;&gt;&lt;property id=&quot;20148&quot; value=&quot;5&quot;/&gt;&lt;property id=&quot;20300&quot; value=&quot;Slide 10&quot;/&gt;&lt;property id=&quot;20307&quot; value=&quot;637&quot;/&gt;&lt;/object&gt;&lt;object type=&quot;3&quot; unique_id=&quot;10012&quot;&gt;&lt;property id=&quot;20148&quot; value=&quot;5&quot;/&gt;&lt;property id=&quot;20300&quot; value=&quot;Slide 12&quot;/&gt;&lt;property id=&quot;20307&quot; value=&quot;638&quot;/&gt;&lt;/object&gt;&lt;object type=&quot;3&quot; unique_id=&quot;10013&quot;&gt;&lt;property id=&quot;20148&quot; value=&quot;5&quot;/&gt;&lt;property id=&quot;20300&quot; value=&quot;Slide 14&quot;/&gt;&lt;property id=&quot;20307&quot; value=&quot;640&quot;/&gt;&lt;/object&gt;&lt;object type=&quot;3&quot; unique_id=&quot;10014&quot;&gt;&lt;property id=&quot;20148&quot; value=&quot;5&quot;/&gt;&lt;property id=&quot;20300&quot; value=&quot;Slide 15&quot;/&gt;&lt;property id=&quot;20307&quot; value=&quot;632&quot;/&gt;&lt;/object&gt;&lt;object type=&quot;3&quot; unique_id=&quot;10015&quot;&gt;&lt;property id=&quot;20148&quot; value=&quot;5&quot;/&gt;&lt;property id=&quot;20300&quot; value=&quot;Slide 19&quot;/&gt;&lt;property id=&quot;20307&quot; value=&quot;644&quot;/&gt;&lt;/object&gt;&lt;object type=&quot;3&quot; unique_id=&quot;10016&quot;&gt;&lt;property id=&quot;20148&quot; value=&quot;5&quot;/&gt;&lt;property id=&quot;20300&quot; value=&quot;Slide 17&quot;/&gt;&lt;property id=&quot;20307&quot; value=&quot;645&quot;/&gt;&lt;/object&gt;&lt;object type=&quot;3&quot; unique_id=&quot;10034&quot;&gt;&lt;property id=&quot;20148&quot; value=&quot;5&quot;/&gt;&lt;property id=&quot;20300&quot; value=&quot;Slide 2&quot;/&gt;&lt;property id=&quot;20307&quot; value=&quot;648&quot;/&gt;&lt;/object&gt;&lt;object type=&quot;3&quot; unique_id=&quot;10035&quot;&gt;&lt;property id=&quot;20148&quot; value=&quot;5&quot;/&gt;&lt;property id=&quot;20300&quot; value=&quot;Slide 4&quot;/&gt;&lt;property id=&quot;20307&quot; value=&quot;649&quot;/&gt;&lt;/object&gt;&lt;object type=&quot;3&quot; unique_id=&quot;10246&quot;&gt;&lt;property id=&quot;20148&quot; value=&quot;5&quot;/&gt;&lt;property id=&quot;20300&quot; value=&quot;Slide 8&quot;/&gt;&lt;property id=&quot;20307&quot; value=&quot;654&quot;/&gt;&lt;/object&gt;&lt;object type=&quot;3&quot; unique_id=&quot;10247&quot;&gt;&lt;property id=&quot;20148&quot; value=&quot;5&quot;/&gt;&lt;property id=&quot;20300&quot; value=&quot;Slide 13&quot;/&gt;&lt;property id=&quot;20307&quot; value=&quot;657&quot;/&gt;&lt;/object&gt;&lt;object type=&quot;3&quot; unique_id=&quot;10248&quot;&gt;&lt;property id=&quot;20148&quot; value=&quot;5&quot;/&gt;&lt;property id=&quot;20300&quot; value=&quot;Slide 16&quot;/&gt;&lt;property id=&quot;20307&quot; value=&quot;656&quot;/&gt;&lt;/object&gt;&lt;object type=&quot;3&quot; unique_id=&quot;10249&quot;&gt;&lt;property id=&quot;20148&quot; value=&quot;5&quot;/&gt;&lt;property id=&quot;20300&quot; value=&quot;Slide 18&quot;/&gt;&lt;property id=&quot;20307&quot; value=&quot;659&quot;/&gt;&lt;/object&gt;&lt;object type=&quot;3&quot; unique_id=&quot;10250&quot;&gt;&lt;property id=&quot;20148&quot; value=&quot;5&quot;/&gt;&lt;property id=&quot;20300&quot; value=&quot;Slide 20&quot;/&gt;&lt;property id=&quot;20307&quot; value=&quot;658&quot;/&gt;&lt;/object&gt;&lt;object type=&quot;3&quot; unique_id=&quot;10251&quot;&gt;&lt;property id=&quot;20148&quot; value=&quot;5&quot;/&gt;&lt;property id=&quot;20300&quot; value=&quot;Slide 21&quot;/&gt;&lt;property id=&quot;20307&quot; value=&quot;660&quot;/&gt;&lt;/object&gt;&lt;object type=&quot;3&quot; unique_id=&quot;10252&quot;&gt;&lt;property id=&quot;20148&quot; value=&quot;5&quot;/&gt;&lt;property id=&quot;20300&quot; value=&quot;Slide 22&quot;/&gt;&lt;property id=&quot;20307&quot; value=&quot;661&quot;/&gt;&lt;/object&gt;&lt;object type=&quot;3&quot; unique_id=&quot;10253&quot;&gt;&lt;property id=&quot;20148&quot; value=&quot;5&quot;/&gt;&lt;property id=&quot;20300&quot; value=&quot;Slide 23&quot;/&gt;&lt;property id=&quot;20307&quot; value=&quot;662&quot;/&gt;&lt;/object&gt;&lt;object type=&quot;3&quot; unique_id=&quot;10254&quot;&gt;&lt;property id=&quot;20148&quot; value=&quot;5&quot;/&gt;&lt;property id=&quot;20300&quot; value=&quot;Slide 24&quot;/&gt;&lt;property id=&quot;20307&quot; value=&quot;663&quot;/&gt;&lt;/object&gt;&lt;object type=&quot;3&quot; unique_id=&quot;10255&quot;&gt;&lt;property id=&quot;20148&quot; value=&quot;5&quot;/&gt;&lt;property id=&quot;20300&quot; value=&quot;Slide 25&quot;/&gt;&lt;property id=&quot;20307&quot; value=&quot;664&quot;/&gt;&lt;/object&gt;&lt;object type=&quot;3&quot; unique_id=&quot;10256&quot;&gt;&lt;property id=&quot;20148&quot; value=&quot;5&quot;/&gt;&lt;property id=&quot;20300&quot; value=&quot;Slide 11&quot;/&gt;&lt;property id=&quot;20307&quot; value=&quot;665&quot;/&gt;&lt;/object&gt;&lt;/object&gt;&lt;/object&gt;&lt;/database&gt;"/>
  <p:tag name="SECTOMILLISECCONVERTED" val="1"/>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10658</TotalTime>
  <Words>1186</Words>
  <Application>Microsoft Office PowerPoint</Application>
  <PresentationFormat>Presentación en pantalla (4:3)</PresentationFormat>
  <Paragraphs>262</Paragraphs>
  <Slides>26</Slides>
  <Notes>25</Notes>
  <HiddenSlides>0</HiddenSlides>
  <MMClips>4</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26</vt:i4>
      </vt:variant>
    </vt:vector>
  </HeadingPairs>
  <TitlesOfParts>
    <vt:vector size="32" baseType="lpstr">
      <vt:lpstr>Aharoni</vt:lpstr>
      <vt:lpstr>Arial</vt:lpstr>
      <vt:lpstr>Times New Roman</vt:lpstr>
      <vt:lpstr>Wingdings</vt:lpstr>
      <vt:lpstr>Default Design</vt:lpstr>
      <vt:lpstr>Documento</vt:lpstr>
      <vt:lpstr>Presentación de PowerPoint</vt:lpstr>
      <vt:lpstr>Presentación de PowerPoint</vt:lpstr>
      <vt:lpstr>Presentación de PowerPoint</vt:lpstr>
      <vt:lpstr>Presentación de PowerPoint</vt:lpstr>
      <vt:lpstr> English Teaching Faculty Development Workshop  </vt:lpstr>
      <vt:lpstr> Instructional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George C. Marshall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Foreign Language Training Center Europe  (FLTCE)</dc:title>
  <dc:creator>1TEN ST ELING ESTELA MAGALHÃES PARREIRA</dc:creator>
  <cp:lastModifiedBy>BILC</cp:lastModifiedBy>
  <cp:revision>510</cp:revision>
  <dcterms:created xsi:type="dcterms:W3CDTF">2003-12-02T14:20:57Z</dcterms:created>
  <dcterms:modified xsi:type="dcterms:W3CDTF">2015-05-07T06:43:12Z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0008000008000000000001024120</vt:lpwstr>
  </property>
</Properties>
</file>