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63" r:id="rId3"/>
    <p:sldId id="262" r:id="rId4"/>
    <p:sldId id="267" r:id="rId5"/>
    <p:sldId id="270" r:id="rId6"/>
    <p:sldId id="271" r:id="rId7"/>
    <p:sldId id="256" r:id="rId8"/>
    <p:sldId id="257" r:id="rId9"/>
    <p:sldId id="265" r:id="rId10"/>
    <p:sldId id="266" r:id="rId11"/>
    <p:sldId id="261" r:id="rId12"/>
    <p:sldId id="273" r:id="rId13"/>
    <p:sldId id="272" r:id="rId14"/>
    <p:sldId id="269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F9AC"/>
    <a:srgbClr val="16D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0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42EBD7-1530-437B-8CAB-628A47D4C1B0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A7C031-E28B-4F4D-9C06-5150B0252D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368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EF19E318-AF54-4F3F-B15A-591A565A3A63}" type="slidenum">
              <a:rPr lang="fr-FR" sz="1200">
                <a:latin typeface="Calibri" pitchFamily="34" charset="0"/>
              </a:rPr>
              <a:pPr algn="r" defTabSz="457200"/>
              <a:t>9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B13E-EEC5-4ED2-B49F-24F4FF48A443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1282A-C835-4003-8723-4AE76411D9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6829-37F7-44D3-AAE0-93C3357BA4EA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098A-381D-4399-96D2-51562D4AC2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83F3B-A37F-4E5E-9110-6EB4E6F6C919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8910-5093-4520-AACE-7E70551368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CE78-D5E0-4100-9FC8-43737C03D683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9C9E-AD63-4163-8108-40A414B408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0568C-8A77-4BAA-8D2A-9879F8FCC90F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F540F-9044-467E-8509-14EFD16DB0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A84-DD04-49A1-ADB1-39BD1D11899F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539CD-5EE8-44C1-A79F-D93BABC701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9271-3703-4B5A-84E9-5A3D82763C56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EE56-5368-40C2-A575-26269AA1A1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6D70B-631E-4F49-B43E-A5EF0CD26BE7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9A72-2290-48CA-9BD7-2763B9E7CD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031A9-CE6D-4B6A-B981-1E72CCC706B1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1546A-2011-4E4F-A971-19225747FF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64CE7-972D-4515-B317-5F153F0FF31E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8ABD-016B-4819-9E6C-884AA8A033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F554-0B0E-4E0F-B78B-A0A937AE1B87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DAF7-EB74-470A-A0E6-EB42649119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14A6C6-FE24-4F97-9125-B92804AE9FAB}" type="datetimeFigureOut">
              <a:rPr lang="fr-FR"/>
              <a:pPr>
                <a:defRPr/>
              </a:pPr>
              <a:t>27/05/2019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439FFA-7503-458C-A84B-7732D90B8F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75" name="Group 99"/>
          <p:cNvGraphicFramePr>
            <a:graphicFrameLocks noGrp="1"/>
          </p:cNvGraphicFramePr>
          <p:nvPr/>
        </p:nvGraphicFramePr>
        <p:xfrm>
          <a:off x="755650" y="981075"/>
          <a:ext cx="7848600" cy="5320667"/>
        </p:xfrm>
        <a:graphic>
          <a:graphicData uri="http://schemas.openxmlformats.org/drawingml/2006/table">
            <a:tbl>
              <a:tblPr/>
              <a:tblGrid>
                <a:gridCol w="1800225"/>
                <a:gridCol w="1943100"/>
                <a:gridCol w="1441450"/>
                <a:gridCol w="719138"/>
                <a:gridCol w="1944687"/>
              </a:tblGrid>
              <a:tr h="6492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OBJECTIVE 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 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NEVER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SERVED IN AN ENGLISH-SPEAKING ENVIRONMENT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 SERVED IN AN ENGLISH-SPEAKING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+++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If the course is well designed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LOVE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SUBJECTIVE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CRITERIA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 experienced the need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3F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HATE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D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676" name="Text Box 100"/>
          <p:cNvSpPr txBox="1">
            <a:spLocks noChangeArrowheads="1"/>
          </p:cNvSpPr>
          <p:nvPr/>
        </p:nvSpPr>
        <p:spPr bwMode="auto">
          <a:xfrm>
            <a:off x="684213" y="260350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STUDENTS’ PERCEPTION OF AN ENGLISH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7" name="Group 6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124556"/>
              </p:ext>
            </p:extLst>
          </p:nvPr>
        </p:nvGraphicFramePr>
        <p:xfrm>
          <a:off x="1403350" y="549275"/>
          <a:ext cx="7294563" cy="5397500"/>
        </p:xfrm>
        <a:graphic>
          <a:graphicData uri="http://schemas.openxmlformats.org/drawingml/2006/table">
            <a:tbl>
              <a:tblPr/>
              <a:tblGrid>
                <a:gridCol w="2432050"/>
                <a:gridCol w="2430463"/>
                <a:gridCol w="2432050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Professional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Language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Goals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Identified by the military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Must NOT be solely linguistic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(they don’t want language experts)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Need to convince commanding staff and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Teaching staff’s mission: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Needs analysis to design relevant language course with consistent activities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Objectives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Constantly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need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to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convince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that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the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obejctives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are the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most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relevant to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achieve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goals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guidelines for the teachers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Outcomes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Exams/Tests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0507" name="ZoneTexte 4"/>
          <p:cNvSpPr txBox="1">
            <a:spLocks noChangeArrowheads="1"/>
          </p:cNvSpPr>
          <p:nvPr/>
        </p:nvSpPr>
        <p:spPr bwMode="auto">
          <a:xfrm>
            <a:off x="0" y="1989138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Head of Department</a:t>
            </a:r>
          </a:p>
        </p:txBody>
      </p:sp>
      <p:sp>
        <p:nvSpPr>
          <p:cNvPr id="20508" name="ZoneTexte 5"/>
          <p:cNvSpPr txBox="1">
            <a:spLocks noChangeArrowheads="1"/>
          </p:cNvSpPr>
          <p:nvPr/>
        </p:nvSpPr>
        <p:spPr bwMode="auto">
          <a:xfrm>
            <a:off x="107950" y="30686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Teachers</a:t>
            </a:r>
          </a:p>
        </p:txBody>
      </p:sp>
      <p:sp>
        <p:nvSpPr>
          <p:cNvPr id="20509" name="ZoneTexte 6"/>
          <p:cNvSpPr txBox="1">
            <a:spLocks noChangeArrowheads="1"/>
          </p:cNvSpPr>
          <p:nvPr/>
        </p:nvSpPr>
        <p:spPr bwMode="auto">
          <a:xfrm>
            <a:off x="144463" y="4076700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Students</a:t>
            </a:r>
          </a:p>
        </p:txBody>
      </p:sp>
      <p:sp>
        <p:nvSpPr>
          <p:cNvPr id="13" name="Ellipse 12"/>
          <p:cNvSpPr/>
          <p:nvPr/>
        </p:nvSpPr>
        <p:spPr>
          <a:xfrm>
            <a:off x="4427538" y="6092825"/>
            <a:ext cx="3744912" cy="620713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1" name="ZoneTexte 13"/>
          <p:cNvSpPr txBox="1">
            <a:spLocks noChangeArrowheads="1"/>
          </p:cNvSpPr>
          <p:nvPr/>
        </p:nvSpPr>
        <p:spPr bwMode="auto">
          <a:xfrm>
            <a:off x="5003800" y="6146800"/>
            <a:ext cx="2592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Boundary difficult to pass</a:t>
            </a:r>
          </a:p>
        </p:txBody>
      </p:sp>
      <p:sp>
        <p:nvSpPr>
          <p:cNvPr id="20512" name="ZoneTexte 14"/>
          <p:cNvSpPr txBox="1">
            <a:spLocks noChangeArrowheads="1"/>
          </p:cNvSpPr>
          <p:nvPr/>
        </p:nvSpPr>
        <p:spPr bwMode="auto">
          <a:xfrm>
            <a:off x="3851275" y="44450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The Military</a:t>
            </a:r>
          </a:p>
        </p:txBody>
      </p:sp>
      <p:sp>
        <p:nvSpPr>
          <p:cNvPr id="20513" name="ZoneTexte 15"/>
          <p:cNvSpPr txBox="1">
            <a:spLocks noChangeArrowheads="1"/>
          </p:cNvSpPr>
          <p:nvPr/>
        </p:nvSpPr>
        <p:spPr bwMode="auto">
          <a:xfrm>
            <a:off x="6300788" y="44450"/>
            <a:ext cx="2374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Teachers</a:t>
            </a:r>
          </a:p>
        </p:txBody>
      </p:sp>
      <p:sp>
        <p:nvSpPr>
          <p:cNvPr id="24" name="Flèche courbée vers le haut 23"/>
          <p:cNvSpPr/>
          <p:nvPr/>
        </p:nvSpPr>
        <p:spPr>
          <a:xfrm>
            <a:off x="5724525" y="1125538"/>
            <a:ext cx="1150938" cy="3587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Flèche courbée vers le haut 26"/>
          <p:cNvSpPr/>
          <p:nvPr/>
        </p:nvSpPr>
        <p:spPr>
          <a:xfrm rot="10800000">
            <a:off x="5651500" y="692150"/>
            <a:ext cx="1152525" cy="3603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51275" y="414338"/>
            <a:ext cx="4968875" cy="134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8675688" y="549275"/>
            <a:ext cx="144462" cy="5543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51275" y="5949950"/>
            <a:ext cx="4824413" cy="142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300788" y="549275"/>
            <a:ext cx="0" cy="5543550"/>
          </a:xfrm>
          <a:prstGeom prst="straightConnector1">
            <a:avLst/>
          </a:prstGeom>
          <a:ln w="508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èche gauche 35"/>
          <p:cNvSpPr/>
          <p:nvPr/>
        </p:nvSpPr>
        <p:spPr>
          <a:xfrm>
            <a:off x="3419475" y="5876925"/>
            <a:ext cx="431800" cy="288925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Organigramme : Connecteur 36"/>
          <p:cNvSpPr/>
          <p:nvPr/>
        </p:nvSpPr>
        <p:spPr>
          <a:xfrm>
            <a:off x="3779838" y="400050"/>
            <a:ext cx="144462" cy="149225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762625" y="1484313"/>
            <a:ext cx="1152525" cy="1444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23" name="ZoneTexte 30"/>
          <p:cNvSpPr txBox="1">
            <a:spLocks noChangeArrowheads="1"/>
          </p:cNvSpPr>
          <p:nvPr/>
        </p:nvSpPr>
        <p:spPr bwMode="auto">
          <a:xfrm>
            <a:off x="5795963" y="1412875"/>
            <a:ext cx="1119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latin typeface="Calibri" pitchFamily="34" charset="0"/>
              </a:rPr>
              <a:t>Express Needs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525" y="549275"/>
            <a:ext cx="1150938" cy="1428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25" name="ZoneTexte 28"/>
          <p:cNvSpPr txBox="1">
            <a:spLocks noChangeArrowheads="1"/>
          </p:cNvSpPr>
          <p:nvPr/>
        </p:nvSpPr>
        <p:spPr bwMode="auto">
          <a:xfrm>
            <a:off x="5795963" y="466725"/>
            <a:ext cx="115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>
                <a:latin typeface="Calibri" pitchFamily="34" charset="0"/>
              </a:rPr>
              <a:t>Serving</a:t>
            </a:r>
          </a:p>
        </p:txBody>
      </p:sp>
      <p:sp>
        <p:nvSpPr>
          <p:cNvPr id="38" name="Flèche droite 37"/>
          <p:cNvSpPr/>
          <p:nvPr/>
        </p:nvSpPr>
        <p:spPr>
          <a:xfrm>
            <a:off x="5940425" y="2349500"/>
            <a:ext cx="576263" cy="1428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Flèche droite 38"/>
          <p:cNvSpPr/>
          <p:nvPr/>
        </p:nvSpPr>
        <p:spPr>
          <a:xfrm rot="10800000">
            <a:off x="5940425" y="1916113"/>
            <a:ext cx="576263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Flèche droite 39"/>
          <p:cNvSpPr/>
          <p:nvPr/>
        </p:nvSpPr>
        <p:spPr>
          <a:xfrm rot="5400000">
            <a:off x="7168356" y="2672557"/>
            <a:ext cx="358775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2" name="Connecteur droit 41"/>
          <p:cNvCxnSpPr/>
          <p:nvPr/>
        </p:nvCxnSpPr>
        <p:spPr>
          <a:xfrm>
            <a:off x="5003800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451725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 droite 44"/>
          <p:cNvSpPr/>
          <p:nvPr/>
        </p:nvSpPr>
        <p:spPr>
          <a:xfrm rot="10800000">
            <a:off x="6134100" y="3213100"/>
            <a:ext cx="379413" cy="14446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3851275" y="4006850"/>
            <a:ext cx="237648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>
                <a:latin typeface="Calibri" pitchFamily="34" charset="0"/>
              </a:rPr>
              <a:t>Professional skills acquired</a:t>
            </a:r>
          </a:p>
          <a:p>
            <a:endParaRPr lang="fr-FR" b="1">
              <a:latin typeface="Calibri" pitchFamily="34" charset="0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6516688" y="3933825"/>
            <a:ext cx="20161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Command of language in a specific professional environment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211638" y="5084763"/>
            <a:ext cx="5762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latin typeface="Calibri" pitchFamily="34" charset="0"/>
              </a:rPr>
              <a:t>?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5148263" y="5157788"/>
            <a:ext cx="9858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PLS 4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323013" y="5138738"/>
            <a:ext cx="11287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Calibri" pitchFamily="34" charset="0"/>
              </a:rPr>
              <a:t>PLS 3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51725" y="5138738"/>
            <a:ext cx="12239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Calibri" pitchFamily="34" charset="0"/>
              </a:rPr>
              <a:t>TOEIC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  <p:bldP spid="36" grpId="0" animBg="1"/>
      <p:bldP spid="37" grpId="0" animBg="1"/>
      <p:bldP spid="2" grpId="0"/>
      <p:bldP spid="8" grpId="0"/>
      <p:bldP spid="9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44938" y="404664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MISTAKES – SOLUTIONS - EXAMPLES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27584" y="134076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KILL THE PIPE DREAM OF THE PERFECT SYLLABUS</a:t>
            </a:r>
            <a:endParaRPr lang="fr-FR" sz="2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827584" y="2016485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DON’T PLAY MILITARY, YOU ARE NOT QUALIFIED</a:t>
            </a:r>
            <a:endParaRPr lang="fr-FR" sz="2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827584" y="2727147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SPARE THEM THE LANGUAGE NERD BANTER</a:t>
            </a:r>
            <a:endParaRPr lang="fr-FR" sz="20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827584" y="3412379"/>
            <a:ext cx="7837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DON’T KILL THE MOOD WITH YOUR PASSION FOR THE LEARNING PROCESS </a:t>
            </a:r>
            <a:endParaRPr lang="fr-FR" sz="20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827424" y="4238086"/>
            <a:ext cx="7117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DON’T BEG FOR THEIR ATTENTION</a:t>
            </a:r>
            <a:endParaRPr lang="fr-FR" sz="20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838986" y="4919102"/>
            <a:ext cx="7117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NO VICTORY LAURELS TO REST UPON – KEEP GOING</a:t>
            </a:r>
            <a:endParaRPr lang="fr-FR" sz="20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11560" y="5639182"/>
            <a:ext cx="835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NEVER CONFRONT, PREPARE, PUSH BACK AND NEVER GIVE UP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22964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20688"/>
            <a:ext cx="5661248" cy="56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1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QUESTIONS?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 1" descr="https://pbs.twimg.com/media/CaxoRFCXEAAr52x.jpg: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341438"/>
            <a:ext cx="5903912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thatgirlsarahjoy.files.wordpress.com/2015/02/f54fb0eeca99757a9687ca4a5812f666846512e842ac478b3cc804a512d414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484313"/>
            <a:ext cx="5289550" cy="396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ctrTitle"/>
          </p:nvPr>
        </p:nvSpPr>
        <p:spPr>
          <a:xfrm>
            <a:off x="611188" y="1341438"/>
            <a:ext cx="7921252" cy="2663626"/>
          </a:xfrm>
        </p:spPr>
        <p:txBody>
          <a:bodyPr/>
          <a:lstStyle/>
          <a:p>
            <a:r>
              <a:rPr lang="en-US" sz="4800" b="1" dirty="0" smtClean="0"/>
              <a:t>Engaging Stakeholders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How to avoid a perpetual motion mess in a pointless dialogue of the deaf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Emilie Alice </a:t>
            </a:r>
            <a:r>
              <a:rPr lang="en-US" sz="2400" i="1" dirty="0" err="1" smtClean="0">
                <a:solidFill>
                  <a:schemeClr val="tx1"/>
                </a:solidFill>
              </a:rPr>
              <a:t>Cleret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Head of the English Department</a:t>
            </a: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Higher Military Education</a:t>
            </a:r>
          </a:p>
          <a:p>
            <a:pPr>
              <a:lnSpc>
                <a:spcPct val="90000"/>
              </a:lnSpc>
            </a:pPr>
            <a:r>
              <a:rPr lang="en-US" sz="2400" i="1" dirty="0" smtClean="0">
                <a:solidFill>
                  <a:schemeClr val="tx1"/>
                </a:solidFill>
              </a:rPr>
              <a:t>Paris, France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976664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32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32424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743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350" y="981075"/>
            <a:ext cx="7129463" cy="5472113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843213" y="1557338"/>
            <a:ext cx="5329237" cy="4535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076825" y="1844675"/>
            <a:ext cx="2808288" cy="4032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5219700" y="3068638"/>
            <a:ext cx="2592388" cy="1655762"/>
          </a:xfrm>
          <a:prstGeom prst="rightArrow">
            <a:avLst>
              <a:gd name="adj1" fmla="val 6397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148263" y="191611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 dirty="0">
                <a:latin typeface="Calibri" pitchFamily="34" charset="0"/>
              </a:rPr>
              <a:t>Learning </a:t>
            </a:r>
            <a:r>
              <a:rPr lang="fr-FR" sz="2400" u="sng" dirty="0" err="1">
                <a:latin typeface="Calibri" pitchFamily="34" charset="0"/>
              </a:rPr>
              <a:t>Outcomes</a:t>
            </a:r>
            <a:endParaRPr lang="fr-FR" sz="2400" u="sng" dirty="0"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5148263" y="2420938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>
                <a:latin typeface="Calibri" pitchFamily="34" charset="0"/>
              </a:rPr>
              <a:t>What learners produce </a:t>
            </a:r>
          </a:p>
          <a:p>
            <a:pPr algn="ctr"/>
            <a:r>
              <a:rPr lang="fr-FR" sz="1400">
                <a:latin typeface="Calibri" pitchFamily="34" charset="0"/>
              </a:rPr>
              <a:t>thanks to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292725" y="3357563"/>
            <a:ext cx="1655763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>
                <a:latin typeface="Calibri" pitchFamily="34" charset="0"/>
              </a:rPr>
              <a:t>Instruction</a:t>
            </a:r>
          </a:p>
          <a:p>
            <a:r>
              <a:rPr lang="fr-FR" sz="2000">
                <a:latin typeface="Calibri" pitchFamily="34" charset="0"/>
              </a:rPr>
              <a:t>Analysis</a:t>
            </a:r>
          </a:p>
          <a:p>
            <a:r>
              <a:rPr lang="fr-FR" sz="2000">
                <a:latin typeface="Calibri" pitchFamily="34" charset="0"/>
              </a:rPr>
              <a:t>Discussion</a:t>
            </a:r>
          </a:p>
        </p:txBody>
      </p:sp>
      <p:sp>
        <p:nvSpPr>
          <p:cNvPr id="11" name="Ellipse 10"/>
          <p:cNvSpPr/>
          <p:nvPr/>
        </p:nvSpPr>
        <p:spPr>
          <a:xfrm>
            <a:off x="5297488" y="4868863"/>
            <a:ext cx="1439862" cy="79216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5346700" y="5013325"/>
            <a:ext cx="1312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>
                <a:latin typeface="Calibri" pitchFamily="34" charset="0"/>
              </a:rPr>
              <a:t>Measurable</a:t>
            </a:r>
          </a:p>
          <a:p>
            <a:pPr algn="ctr"/>
            <a:r>
              <a:rPr lang="fr-FR" sz="1600">
                <a:latin typeface="Calibri" pitchFamily="34" charset="0"/>
              </a:rPr>
              <a:t>Observable</a:t>
            </a:r>
          </a:p>
        </p:txBody>
      </p:sp>
      <p:cxnSp>
        <p:nvCxnSpPr>
          <p:cNvPr id="18" name="Connecteur en angle 17"/>
          <p:cNvCxnSpPr/>
          <p:nvPr/>
        </p:nvCxnSpPr>
        <p:spPr>
          <a:xfrm rot="16200000" flipH="1">
            <a:off x="5972969" y="5709444"/>
            <a:ext cx="1006475" cy="944563"/>
          </a:xfrm>
          <a:prstGeom prst="bentConnector3">
            <a:avLst>
              <a:gd name="adj1" fmla="val 99684"/>
            </a:avLst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7019925" y="6453188"/>
            <a:ext cx="1584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b="1">
                <a:latin typeface="Calibri" pitchFamily="34" charset="0"/>
              </a:rPr>
              <a:t>EXAMS</a:t>
            </a: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22225" y="2420938"/>
            <a:ext cx="1381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Language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0" y="4067175"/>
            <a:ext cx="1476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Professional</a:t>
            </a:r>
          </a:p>
        </p:txBody>
      </p:sp>
      <p:cxnSp>
        <p:nvCxnSpPr>
          <p:cNvPr id="29" name="Connecteur droit avec flèche 28"/>
          <p:cNvCxnSpPr>
            <a:endCxn id="26" idx="2"/>
          </p:cNvCxnSpPr>
          <p:nvPr/>
        </p:nvCxnSpPr>
        <p:spPr>
          <a:xfrm flipH="1" flipV="1">
            <a:off x="712788" y="2787650"/>
            <a:ext cx="690562" cy="42227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4" idx="1"/>
            <a:endCxn id="27" idx="0"/>
          </p:cNvCxnSpPr>
          <p:nvPr/>
        </p:nvCxnSpPr>
        <p:spPr>
          <a:xfrm flipH="1">
            <a:off x="738188" y="3717925"/>
            <a:ext cx="652462" cy="34925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1476375" y="549275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Mission</a:t>
            </a:r>
          </a:p>
        </p:txBody>
      </p:sp>
      <p:sp>
        <p:nvSpPr>
          <p:cNvPr id="37" name="ZoneTexte 36"/>
          <p:cNvSpPr txBox="1">
            <a:spLocks noChangeArrowheads="1"/>
          </p:cNvSpPr>
          <p:nvPr/>
        </p:nvSpPr>
        <p:spPr bwMode="auto">
          <a:xfrm>
            <a:off x="2700338" y="549275"/>
            <a:ext cx="2381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Principes pédagogiques</a:t>
            </a:r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5148263" y="549275"/>
            <a:ext cx="360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Compétences / Outils d’évaluation</a:t>
            </a:r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476375" y="1700213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 dirty="0">
                <a:solidFill>
                  <a:schemeClr val="bg1"/>
                </a:solidFill>
                <a:latin typeface="Calibri" pitchFamily="34" charset="0"/>
              </a:rPr>
              <a:t>Learning Goals</a:t>
            </a:r>
            <a:endParaRPr lang="fr-FR" u="sn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619250" y="2674938"/>
            <a:ext cx="1081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Critical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solidFill>
                  <a:schemeClr val="bg1"/>
                </a:solidFill>
                <a:latin typeface="Calibri" pitchFamily="34" charset="0"/>
              </a:rPr>
              <a:t>thinking</a:t>
            </a: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1619250" y="3502025"/>
            <a:ext cx="1166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Transfer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solidFill>
                  <a:schemeClr val="bg1"/>
                </a:solidFill>
                <a:latin typeface="Calibri" pitchFamily="34" charset="0"/>
              </a:rPr>
              <a:t>of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solidFill>
                  <a:schemeClr val="bg1"/>
                </a:solidFill>
                <a:latin typeface="Calibri" pitchFamily="34" charset="0"/>
              </a:rPr>
              <a:t>content</a:t>
            </a: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1619250" y="4581525"/>
            <a:ext cx="1081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Creativity</a:t>
            </a: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2916238" y="1844675"/>
            <a:ext cx="1979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 dirty="0">
                <a:latin typeface="Calibri" pitchFamily="34" charset="0"/>
              </a:rPr>
              <a:t>Learning Objectives</a:t>
            </a:r>
            <a:endParaRPr lang="fr-FR" u="sng" dirty="0">
              <a:latin typeface="Calibri" pitchFamily="34" charset="0"/>
            </a:endParaRPr>
          </a:p>
        </p:txBody>
      </p:sp>
      <p:sp>
        <p:nvSpPr>
          <p:cNvPr id="28" name="ZoneTexte 27"/>
          <p:cNvSpPr txBox="1">
            <a:spLocks noChangeArrowheads="1"/>
          </p:cNvSpPr>
          <p:nvPr/>
        </p:nvSpPr>
        <p:spPr bwMode="auto">
          <a:xfrm>
            <a:off x="3059113" y="2781300"/>
            <a:ext cx="1873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Instruction</a:t>
            </a: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3059113" y="3500438"/>
            <a:ext cx="15128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Analysis / </a:t>
            </a:r>
          </a:p>
          <a:p>
            <a:r>
              <a:rPr lang="fr-FR">
                <a:latin typeface="Calibri" pitchFamily="34" charset="0"/>
              </a:rPr>
              <a:t>Case Study</a:t>
            </a:r>
          </a:p>
        </p:txBody>
      </p:sp>
      <p:sp>
        <p:nvSpPr>
          <p:cNvPr id="32" name="ZoneTexte 31"/>
          <p:cNvSpPr txBox="1">
            <a:spLocks noChangeArrowheads="1"/>
          </p:cNvSpPr>
          <p:nvPr/>
        </p:nvSpPr>
        <p:spPr bwMode="auto">
          <a:xfrm>
            <a:off x="3059113" y="4581525"/>
            <a:ext cx="1908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/>
      <p:bldP spid="25" grpId="0"/>
      <p:bldP spid="26" grpId="0"/>
      <p:bldP spid="27" grpId="0"/>
      <p:bldP spid="36" grpId="0"/>
      <p:bldP spid="37" grpId="0"/>
      <p:bldP spid="38" grpId="0"/>
      <p:bldP spid="2" grpId="0"/>
      <p:bldP spid="21" grpId="0"/>
      <p:bldP spid="22" grpId="0"/>
      <p:bldP spid="23" grpId="0"/>
      <p:bldP spid="24" grpId="0"/>
      <p:bldP spid="28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62" name="Group 54"/>
          <p:cNvGraphicFramePr>
            <a:graphicFrameLocks noGrp="1"/>
          </p:cNvGraphicFramePr>
          <p:nvPr>
            <p:ph idx="1"/>
          </p:nvPr>
        </p:nvGraphicFramePr>
        <p:xfrm>
          <a:off x="1403350" y="549275"/>
          <a:ext cx="7294563" cy="5326063"/>
        </p:xfrm>
        <a:graphic>
          <a:graphicData uri="http://schemas.openxmlformats.org/drawingml/2006/table">
            <a:tbl>
              <a:tblPr/>
              <a:tblGrid>
                <a:gridCol w="2432050"/>
                <a:gridCol w="2430463"/>
                <a:gridCol w="2432050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Professional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Language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Goals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Objectives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Outcomes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Exams/Tests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1989138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Head of Department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07950" y="30686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Teachers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44463" y="4076700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Students</a:t>
            </a:r>
          </a:p>
        </p:txBody>
      </p:sp>
      <p:sp>
        <p:nvSpPr>
          <p:cNvPr id="13" name="Ellipse 12"/>
          <p:cNvSpPr/>
          <p:nvPr/>
        </p:nvSpPr>
        <p:spPr>
          <a:xfrm>
            <a:off x="4427538" y="6092825"/>
            <a:ext cx="3744912" cy="620713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003800" y="6146800"/>
            <a:ext cx="2592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Boundary difficult to pass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3851275" y="44450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The Military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300788" y="44450"/>
            <a:ext cx="2374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Calibri" pitchFamily="34" charset="0"/>
              </a:rPr>
              <a:t>Teachers</a:t>
            </a:r>
          </a:p>
        </p:txBody>
      </p:sp>
      <p:sp>
        <p:nvSpPr>
          <p:cNvPr id="24" name="Flèche courbée vers le haut 23"/>
          <p:cNvSpPr/>
          <p:nvPr/>
        </p:nvSpPr>
        <p:spPr>
          <a:xfrm>
            <a:off x="5724525" y="1125538"/>
            <a:ext cx="1150938" cy="3587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Flèche courbée vers le haut 26"/>
          <p:cNvSpPr/>
          <p:nvPr/>
        </p:nvSpPr>
        <p:spPr>
          <a:xfrm rot="10800000">
            <a:off x="5651500" y="692150"/>
            <a:ext cx="1152525" cy="3603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300788" y="549275"/>
            <a:ext cx="0" cy="5543550"/>
          </a:xfrm>
          <a:prstGeom prst="straightConnector1">
            <a:avLst/>
          </a:prstGeom>
          <a:ln w="857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62625" y="1484313"/>
            <a:ext cx="1152525" cy="1444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5795963" y="1412875"/>
            <a:ext cx="1119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latin typeface="Calibri" pitchFamily="34" charset="0"/>
              </a:rPr>
              <a:t>Express Needs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525" y="549275"/>
            <a:ext cx="1150938" cy="14287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5795963" y="466725"/>
            <a:ext cx="115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>
                <a:latin typeface="Calibri" pitchFamily="34" charset="0"/>
              </a:rPr>
              <a:t>Serving</a:t>
            </a:r>
          </a:p>
        </p:txBody>
      </p:sp>
      <p:sp>
        <p:nvSpPr>
          <p:cNvPr id="38" name="Flèche droite 37"/>
          <p:cNvSpPr/>
          <p:nvPr/>
        </p:nvSpPr>
        <p:spPr>
          <a:xfrm rot="10800000">
            <a:off x="5940425" y="2349500"/>
            <a:ext cx="576263" cy="1428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Flèche droite 38"/>
          <p:cNvSpPr/>
          <p:nvPr/>
        </p:nvSpPr>
        <p:spPr>
          <a:xfrm>
            <a:off x="6011863" y="1916113"/>
            <a:ext cx="576262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Flèche droite 39"/>
          <p:cNvSpPr/>
          <p:nvPr/>
        </p:nvSpPr>
        <p:spPr>
          <a:xfrm rot="5400000">
            <a:off x="7168356" y="2672557"/>
            <a:ext cx="358775" cy="1444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2" name="Connecteur droit 41"/>
          <p:cNvCxnSpPr/>
          <p:nvPr/>
        </p:nvCxnSpPr>
        <p:spPr>
          <a:xfrm>
            <a:off x="5003800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451725" y="4868863"/>
            <a:ext cx="0" cy="10810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 droite 44"/>
          <p:cNvSpPr/>
          <p:nvPr/>
        </p:nvSpPr>
        <p:spPr>
          <a:xfrm rot="10800000">
            <a:off x="6134100" y="3213100"/>
            <a:ext cx="379413" cy="14446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3779838" y="1657350"/>
            <a:ext cx="25209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Identified by the military</a:t>
            </a:r>
          </a:p>
          <a:p>
            <a:pPr algn="ctr"/>
            <a:r>
              <a:rPr lang="fr-FR" sz="1200" b="1">
                <a:latin typeface="Calibri" pitchFamily="34" charset="0"/>
              </a:rPr>
              <a:t>Must NOT be solely linguistic</a:t>
            </a:r>
          </a:p>
          <a:p>
            <a:pPr algn="ctr"/>
            <a:r>
              <a:rPr lang="fr-FR" sz="1200" b="1">
                <a:latin typeface="Calibri" pitchFamily="34" charset="0"/>
              </a:rPr>
              <a:t>(they don’t want language experts)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851275" y="2205038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>
                <a:solidFill>
                  <a:srgbClr val="FF0000"/>
                </a:solidFill>
                <a:latin typeface="Calibri" pitchFamily="34" charset="0"/>
              </a:rPr>
              <a:t>Need to convince commanding staff and students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443663" y="1628775"/>
            <a:ext cx="230346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Teaching staff’s mission:</a:t>
            </a:r>
          </a:p>
          <a:p>
            <a:pPr algn="ctr"/>
            <a:r>
              <a:rPr lang="fr-FR" sz="1200" b="1">
                <a:latin typeface="Calibri" pitchFamily="34" charset="0"/>
              </a:rPr>
              <a:t>Needs analysis to design relevant language course with consistent activities</a:t>
            </a:r>
            <a:r>
              <a:rPr lang="fr-FR" sz="1400">
                <a:latin typeface="Calibri" pitchFamily="34" charset="0"/>
              </a:rPr>
              <a:t>   </a:t>
            </a:r>
          </a:p>
          <a:p>
            <a:endParaRPr lang="fr-FR">
              <a:latin typeface="Calibri" pitchFamily="34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779838" y="2732088"/>
            <a:ext cx="24257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Constantly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need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to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convince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that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the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learning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objectives are the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most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relevant to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achieve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the </a:t>
            </a:r>
            <a:r>
              <a:rPr lang="fr-FR" sz="1200" b="1" dirty="0" err="1">
                <a:solidFill>
                  <a:srgbClr val="FF0000"/>
                </a:solidFill>
                <a:latin typeface="Calibri" pitchFamily="34" charset="0"/>
              </a:rPr>
              <a:t>learning</a:t>
            </a:r>
            <a:r>
              <a:rPr lang="fr-FR" sz="1200" b="1" dirty="0">
                <a:solidFill>
                  <a:srgbClr val="FF0000"/>
                </a:solidFill>
                <a:latin typeface="Calibri" pitchFamily="34" charset="0"/>
              </a:rPr>
              <a:t> goals</a:t>
            </a:r>
          </a:p>
          <a:p>
            <a:pPr algn="ctr"/>
            <a:endParaRPr lang="fr-FR" sz="1200" dirty="0">
              <a:latin typeface="Calibri" pitchFamily="34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573838" y="3100388"/>
            <a:ext cx="1885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Guidelines for the teachers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 animBg="1"/>
      <p:bldP spid="14" grpId="0"/>
      <p:bldP spid="15" grpId="0"/>
      <p:bldP spid="16" grpId="0"/>
      <p:bldP spid="24" grpId="0" animBg="1"/>
      <p:bldP spid="27" grpId="0" animBg="1"/>
      <p:bldP spid="30" grpId="0" animBg="1"/>
      <p:bldP spid="31" grpId="0"/>
      <p:bldP spid="28" grpId="0" animBg="1"/>
      <p:bldP spid="29" grpId="0"/>
      <p:bldP spid="38" grpId="0" animBg="1"/>
      <p:bldP spid="39" grpId="0" animBg="1"/>
      <p:bldP spid="40" grpId="0" animBg="1"/>
      <p:bldP spid="45" grpId="0" animBg="1"/>
      <p:bldP spid="2" grpId="0"/>
      <p:bldP spid="3" grpId="0"/>
      <p:bldP spid="9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568325" y="2944813"/>
            <a:ext cx="3852863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GB" sz="2400" b="1" dirty="0">
                <a:latin typeface="Calibri" pitchFamily="34" charset="0"/>
              </a:rPr>
              <a:t>French Programme</a:t>
            </a:r>
          </a:p>
          <a:p>
            <a:pPr algn="ctr" defTabSz="457200"/>
            <a:r>
              <a:rPr lang="en-GB" sz="2400" b="1" dirty="0">
                <a:latin typeface="Calibri" pitchFamily="34" charset="0"/>
              </a:rPr>
              <a:t>in the French </a:t>
            </a:r>
            <a:r>
              <a:rPr lang="en-GB" sz="2400" b="1" dirty="0" smtClean="0">
                <a:latin typeface="Calibri" pitchFamily="34" charset="0"/>
              </a:rPr>
              <a:t>War </a:t>
            </a:r>
            <a:r>
              <a:rPr lang="en-GB" sz="2400" b="1" dirty="0">
                <a:latin typeface="Calibri" pitchFamily="34" charset="0"/>
              </a:rPr>
              <a:t>College</a:t>
            </a:r>
          </a:p>
          <a:p>
            <a:pPr algn="ctr" defTabSz="457200"/>
            <a:endParaRPr lang="en-GB" sz="2400" b="1" dirty="0">
              <a:latin typeface="Calibri" pitchFamily="34" charset="0"/>
            </a:endParaRP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Foreign officers</a:t>
            </a: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in France for a specific training course</a:t>
            </a: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learning French is an obvious need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421188" y="2962275"/>
            <a:ext cx="41195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GB" sz="2400" b="1" dirty="0">
                <a:latin typeface="Calibri" pitchFamily="34" charset="0"/>
              </a:rPr>
              <a:t>English Programme </a:t>
            </a:r>
          </a:p>
          <a:p>
            <a:pPr algn="ctr" defTabSz="457200"/>
            <a:r>
              <a:rPr lang="en-GB" sz="2400" b="1" dirty="0">
                <a:latin typeface="Calibri" pitchFamily="34" charset="0"/>
              </a:rPr>
              <a:t>in the French </a:t>
            </a:r>
            <a:r>
              <a:rPr lang="en-GB" sz="2400" b="1" dirty="0" smtClean="0">
                <a:latin typeface="Calibri" pitchFamily="34" charset="0"/>
              </a:rPr>
              <a:t>War </a:t>
            </a:r>
            <a:r>
              <a:rPr lang="en-GB" sz="2400" b="1" dirty="0">
                <a:latin typeface="Calibri" pitchFamily="34" charset="0"/>
              </a:rPr>
              <a:t>College</a:t>
            </a:r>
          </a:p>
          <a:p>
            <a:pPr algn="ctr" defTabSz="457200"/>
            <a:endParaRPr lang="en-GB" sz="2400" b="1" dirty="0">
              <a:latin typeface="Calibri" pitchFamily="34" charset="0"/>
            </a:endParaRP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French officers only</a:t>
            </a: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in their national </a:t>
            </a:r>
            <a:r>
              <a:rPr lang="en-GB" sz="2400" b="1" dirty="0" smtClean="0">
                <a:latin typeface="Calibri" pitchFamily="34" charset="0"/>
              </a:rPr>
              <a:t>War </a:t>
            </a:r>
            <a:r>
              <a:rPr lang="en-GB" sz="2400" b="1" dirty="0">
                <a:latin typeface="Calibri" pitchFamily="34" charset="0"/>
              </a:rPr>
              <a:t>College</a:t>
            </a: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in their own capital city</a:t>
            </a:r>
          </a:p>
          <a:p>
            <a:pPr defTabSz="457200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no immediate need to learn English</a:t>
            </a:r>
          </a:p>
        </p:txBody>
      </p:sp>
      <p:pic>
        <p:nvPicPr>
          <p:cNvPr id="22532" name="Picture 4" descr="http://www.sdllemonde.fr/sites/default/files/imagecache/product_full/wysiwyg_imageupload/35/ecole-milita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6525" y="530225"/>
            <a:ext cx="3489325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410</Words>
  <Application>Microsoft Office PowerPoint</Application>
  <PresentationFormat>Affichage à l'écran (4:3)</PresentationFormat>
  <Paragraphs>135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Présentation PowerPoint</vt:lpstr>
      <vt:lpstr>Présentation PowerPoint</vt:lpstr>
      <vt:lpstr>Engaging Stakeholders How to avoid a perpetual motion mess in a pointless dialogue of the deaf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adm_cid</dc:creator>
  <cp:lastModifiedBy>CLERET Emilie Mme</cp:lastModifiedBy>
  <cp:revision>70</cp:revision>
  <dcterms:created xsi:type="dcterms:W3CDTF">2016-05-18T09:37:13Z</dcterms:created>
  <dcterms:modified xsi:type="dcterms:W3CDTF">2019-05-27T07:47:05Z</dcterms:modified>
</cp:coreProperties>
</file>