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3650" r:id="rId5"/>
  </p:sldMasterIdLst>
  <p:notesMasterIdLst>
    <p:notesMasterId r:id="rId13"/>
  </p:notesMasterIdLst>
  <p:handoutMasterIdLst>
    <p:handoutMasterId r:id="rId14"/>
  </p:handoutMasterIdLst>
  <p:sldIdLst>
    <p:sldId id="257" r:id="rId6"/>
    <p:sldId id="258" r:id="rId7"/>
    <p:sldId id="259" r:id="rId8"/>
    <p:sldId id="260" r:id="rId9"/>
    <p:sldId id="271" r:id="rId10"/>
    <p:sldId id="272" r:id="rId11"/>
    <p:sldId id="273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15D"/>
    <a:srgbClr val="BBA8AC"/>
    <a:srgbClr val="522136"/>
    <a:srgbClr val="D09620"/>
    <a:srgbClr val="CA802C"/>
    <a:srgbClr val="DDDDDD"/>
    <a:srgbClr val="192A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40208AF-BC79-496B-9F77-D75DD35F54CC}" type="datetimeFigureOut">
              <a:rPr lang="en-GB"/>
              <a:pPr>
                <a:defRPr/>
              </a:pPr>
              <a:t>02/05/2015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CEC8A66-27D7-4A7A-83F3-D5C2B7358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9160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ABEE90F1-6454-4866-9DF4-84AB8C094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12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BA9025A-D74A-4920-A8AC-D5D2089C1CFB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6875604-C7CB-49FA-8E07-9A07D4D143C6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16E7D71-F1B3-4D6C-B82C-F4A0EF1F71FE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Times" pitchFamily="18" charset="0"/>
            </a:endParaRPr>
          </a:p>
          <a:p>
            <a:pPr eaLnBrk="1" hangingPunct="1"/>
            <a:endParaRPr lang="en-GB" altLang="en-US" smtClean="0">
              <a:latin typeface="Times" pitchFamily="18" charset="0"/>
            </a:endParaRPr>
          </a:p>
          <a:p>
            <a:pPr eaLnBrk="1" hangingPunct="1"/>
            <a:endParaRPr lang="en-GB" altLang="en-US" smtClean="0">
              <a:latin typeface="Times" pitchFamily="18" charset="0"/>
            </a:endParaRPr>
          </a:p>
          <a:p>
            <a:pPr eaLnBrk="1" hangingPunct="1"/>
            <a:endParaRPr lang="en-GB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52213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en-GB" altLang="en-US" b="1" smtClean="0"/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3962400" y="60960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r>
              <a:rPr lang="en-US" sz="2000" smtClean="0">
                <a:solidFill>
                  <a:schemeClr val="bg1"/>
                </a:solidFill>
              </a:rPr>
              <a:t>Joint Services Command and Staff College</a:t>
            </a:r>
            <a:endParaRPr lang="en-US" sz="1400" smtClean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sz="800" smtClean="0">
                <a:solidFill>
                  <a:srgbClr val="DDDDDD"/>
                </a:solidFill>
                <a:cs typeface="Arial" charset="0"/>
              </a:rPr>
              <a:t>© Crown </a:t>
            </a:r>
            <a:r>
              <a:rPr lang="en-US" sz="800" smtClean="0">
                <a:solidFill>
                  <a:srgbClr val="DDDDDD"/>
                </a:solidFill>
              </a:rPr>
              <a:t>Copyright</a:t>
            </a:r>
          </a:p>
        </p:txBody>
      </p:sp>
      <p:pic>
        <p:nvPicPr>
          <p:cNvPr id="6" name="Picture 14" descr="JSCSC Cut Out 80% 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58763"/>
            <a:ext cx="8651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29495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c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</a:endParaRPr>
          </a:p>
        </p:txBody>
      </p:sp>
      <p:sp>
        <p:nvSpPr>
          <p:cNvPr id="9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171700" y="2590800"/>
            <a:ext cx="6172200" cy="11430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581400"/>
            <a:ext cx="62103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30227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C269-8F3C-4EFF-A0C8-E811819897AE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9704-C9E2-462A-AB73-D1173EE0FEE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413217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28C4-56AD-4E14-97B7-1352F7696F0F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05388-0E72-4453-A32A-2DD12F1F816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103298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52213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en-GB" altLang="en-US" b="1" smtClean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3962400" y="60960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r>
              <a:rPr lang="en-US" sz="2000" smtClean="0">
                <a:solidFill>
                  <a:schemeClr val="bg1"/>
                </a:solidFill>
              </a:rPr>
              <a:t>Joint Services Command and Staff College</a:t>
            </a:r>
            <a:endParaRPr lang="en-US" sz="1400" smtClean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sz="800" smtClean="0">
                <a:solidFill>
                  <a:srgbClr val="DDDDDD"/>
                </a:solidFill>
                <a:cs typeface="Arial" charset="0"/>
              </a:rPr>
              <a:t>© Crown </a:t>
            </a:r>
            <a:r>
              <a:rPr lang="en-US" sz="800" smtClean="0">
                <a:solidFill>
                  <a:srgbClr val="DDDDDD"/>
                </a:solidFill>
              </a:rPr>
              <a:t>Copyright</a:t>
            </a:r>
          </a:p>
        </p:txBody>
      </p:sp>
      <p:pic>
        <p:nvPicPr>
          <p:cNvPr id="6" name="Picture 8" descr="JSCSC Cut Out 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58763"/>
            <a:ext cx="8651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Graphics\DEFENCE ACADEMY IDENTITY\1- New DefAc logo and HMG Identity System Guidelines\DAoUK\DAoUK\DETAILED AW\DAoUK_WHITE_AW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1000"/>
            <a:ext cx="29511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c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</a:endParaRPr>
          </a:p>
        </p:txBody>
      </p:sp>
      <p:sp>
        <p:nvSpPr>
          <p:cNvPr id="9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1700" y="2590800"/>
            <a:ext cx="6172200" cy="11430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581400"/>
            <a:ext cx="62103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06104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7765-3358-44CF-9B52-E4A6676BB13B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7115-7C23-4088-B635-FE7D91BA7D5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3118938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C4B19-75CB-41FC-95F3-1D213074A266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8736-EA2A-4ACB-BDF7-81B93F86FED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78990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0BAC-074C-4DEB-9E86-37534BF0C4E8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63BF-F2CB-4917-9A5D-411E8A43B39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170849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CB8F-FDB1-40C8-A295-6EE25BF26CD4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78E4-D933-4065-B614-003CA39B166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2441404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A2759-1D82-47F6-A3C0-A1AF635FF369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E5D9-98C5-47C3-BD35-88D1133416E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1392609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9A1F-F477-4906-958A-495369B4AEB6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9825-8F1E-49AD-B1C1-4107FCB7A16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90750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16F62-ADF3-488D-9003-C528C910E1B4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8AAA-581B-4C39-AFD7-5688284436D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267967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09ED2-AF7D-42A4-8894-F6BAF727EE1B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4812-6866-4DB5-BC45-551FE0494D69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1484083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5AB7-165D-497D-866B-CF784FA80534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3B9D-BABF-4706-8BB5-7867BE0E580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3468302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3FDC-CFA4-4B59-BE6C-F0D1471133C9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F2CB-69AB-4A22-92A9-BBA08F432A9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4166226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8D13-D76D-4D20-B0EB-692F405B1AA2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1B1A-E4E4-41B8-9090-A63518DDC0F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166090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F67E-F568-49A7-8151-08BC6D010952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5B0D6-8696-4D66-91A8-D0292FB4025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81010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B78B-F947-4743-ACE9-BC32EFAE0D1E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AF79-0209-49E9-AEFE-AE360D711CC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92086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4738D-D4E4-4488-B5F9-3F3E6226D0D0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24D6-DFB9-4E62-BFB0-44C9981A8D4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178749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D695-367B-4A98-B09C-06FF3A9E6B68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9D10-897C-4490-A4A6-86E5FCFD489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34075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EC40-0431-4CF1-BDAE-B8D61D030B5D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65E1-5558-4047-94F4-2E1735567CA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138697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2E6B-70D0-43EA-A3D7-0D951B7372C7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5DD5-DACF-49E8-9072-DE82DEB5B7C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39298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6552-A805-44AF-96EA-249DDC2403C2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A732-2C4C-4C65-AC5A-3635DAD0B5F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245487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52213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en-GB" altLang="en-US" b="1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DDDDD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F15CBC5B-9E88-4C0D-A47C-D05F043B9088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0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Joint Services Command and Staff College</a:t>
            </a:r>
            <a:endParaRPr lang="en-US" sz="1400"/>
          </a:p>
          <a:p>
            <a:pPr>
              <a:defRPr/>
            </a:pPr>
            <a:r>
              <a:rPr lang="en-US" sz="800">
                <a:solidFill>
                  <a:srgbClr val="DDDDDD"/>
                </a:solidFill>
                <a:cs typeface="Arial" charset="0"/>
              </a:rPr>
              <a:t>© Crown </a:t>
            </a:r>
            <a:r>
              <a:rPr lang="en-US" sz="800">
                <a:solidFill>
                  <a:srgbClr val="DDDDDD"/>
                </a:solidFill>
              </a:rPr>
              <a:t>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53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BEE47316-200E-43B7-9C64-7C9E5A55229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032" name="hc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</a:endParaRPr>
          </a:p>
        </p:txBody>
      </p:sp>
      <p:sp>
        <p:nvSpPr>
          <p:cNvPr id="1033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22136"/>
        </a:buClr>
        <a:buSzPct val="150000"/>
        <a:buFont typeface="Wingdings" pitchFamily="2" charset="2"/>
        <a:buChar char="§"/>
        <a:defRPr sz="2400" b="1">
          <a:solidFill>
            <a:srgbClr val="192A35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22136"/>
        </a:buClr>
        <a:buSzPct val="150000"/>
        <a:buFont typeface="Times" pitchFamily="18" charset="0"/>
        <a:buChar char="•"/>
        <a:defRPr sz="2000" b="1">
          <a:solidFill>
            <a:srgbClr val="192A35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5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52213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en-GB" altLang="en-US" b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DDDDD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25E2B233-9445-4D07-9B48-EBD11E3A2DA4}" type="datetime1">
              <a:rPr lang="en-US"/>
              <a:pPr>
                <a:defRPr/>
              </a:pPr>
              <a:t>5/2/2015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0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Joint Services Command and Staff College</a:t>
            </a:r>
            <a:endParaRPr lang="en-US" sz="1400"/>
          </a:p>
          <a:p>
            <a:pPr>
              <a:defRPr/>
            </a:pPr>
            <a:r>
              <a:rPr lang="en-US" sz="800">
                <a:solidFill>
                  <a:srgbClr val="DDDDDD"/>
                </a:solidFill>
                <a:cs typeface="Arial" charset="0"/>
              </a:rPr>
              <a:t>© Crown </a:t>
            </a:r>
            <a:r>
              <a:rPr lang="en-US" sz="800">
                <a:solidFill>
                  <a:srgbClr val="DDDDDD"/>
                </a:solidFill>
              </a:rPr>
              <a:t>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53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5D91ADD-6635-4B5D-84E8-8567679660E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2056" name="hc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</a:endParaRPr>
          </a:p>
        </p:txBody>
      </p:sp>
      <p:sp>
        <p:nvSpPr>
          <p:cNvPr id="2057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22136"/>
        </a:buClr>
        <a:buSzPct val="150000"/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22136"/>
        </a:buClr>
        <a:buSzPct val="150000"/>
        <a:buFont typeface="Times" pitchFamily="18" charset="0"/>
        <a:buChar char="•"/>
        <a:defRPr sz="2000" b="1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07950" y="6318250"/>
            <a:ext cx="3024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22136"/>
              </a:buClr>
              <a:buSzPct val="150000"/>
              <a:buFont typeface="Wingdings" pitchFamily="2" charset="2"/>
              <a:buChar char="§"/>
              <a:defRPr sz="2400"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22136"/>
              </a:buClr>
              <a:buSzPct val="150000"/>
              <a:buFont typeface="Times" pitchFamily="18" charset="0"/>
              <a:buChar char="•"/>
              <a:defRPr sz="2000"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0">
                <a:solidFill>
                  <a:schemeClr val="bg1"/>
                </a:solidFill>
              </a:rPr>
              <a:t>Professional Skills for Defence and Security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1042988" y="2420938"/>
            <a:ext cx="66246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22136"/>
              </a:buClr>
              <a:buSzPct val="150000"/>
              <a:buFont typeface="Wingdings" pitchFamily="2" charset="2"/>
              <a:buChar char="§"/>
              <a:defRPr sz="2400"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22136"/>
              </a:buClr>
              <a:buSzPct val="150000"/>
              <a:buFont typeface="Times" pitchFamily="18" charset="0"/>
              <a:buChar char="•"/>
              <a:defRPr sz="2000"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400">
                <a:solidFill>
                  <a:schemeClr val="tx1"/>
                </a:solidFill>
              </a:rPr>
              <a:t> </a:t>
            </a:r>
            <a:endParaRPr lang="en-GB" altLang="en-US" sz="4400" dirty="0">
              <a:solidFill>
                <a:schemeClr val="tx1"/>
              </a:solidFill>
            </a:endParaRP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2051050" y="3429000"/>
            <a:ext cx="3744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22136"/>
              </a:buClr>
              <a:buSzPct val="150000"/>
              <a:buFont typeface="Wingdings" pitchFamily="2" charset="2"/>
              <a:buChar char="§"/>
              <a:defRPr sz="2400"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22136"/>
              </a:buClr>
              <a:buSzPct val="150000"/>
              <a:buFont typeface="Times" pitchFamily="18" charset="0"/>
              <a:buChar char="•"/>
              <a:defRPr sz="2000"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0">
                <a:solidFill>
                  <a:schemeClr val="tx1"/>
                </a:solidFill>
              </a:rPr>
              <a:t>        </a:t>
            </a:r>
            <a:endParaRPr lang="en-GB" altLang="en-US" sz="48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348880"/>
            <a:ext cx="7200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</a:t>
            </a:r>
            <a:r>
              <a:rPr lang="en-GB" sz="2800" dirty="0" smtClean="0"/>
              <a:t>English Language Teacher Training</a:t>
            </a:r>
          </a:p>
          <a:p>
            <a:r>
              <a:rPr lang="en-GB" sz="2800" dirty="0" smtClean="0"/>
              <a:t>                            at the</a:t>
            </a:r>
          </a:p>
          <a:p>
            <a:r>
              <a:rPr lang="en-GB" sz="2800" dirty="0" smtClean="0"/>
              <a:t>             Defence Academy of the UK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               Colette Fyfe</a:t>
            </a:r>
          </a:p>
          <a:p>
            <a:r>
              <a:rPr lang="en-GB" dirty="0" smtClean="0"/>
              <a:t>                            Senior Lecturer</a:t>
            </a:r>
          </a:p>
          <a:p>
            <a:r>
              <a:rPr lang="en-GB" dirty="0" smtClean="0"/>
              <a:t>                     English Language Wing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800">
                <a:solidFill>
                  <a:srgbClr val="DDDDDD"/>
                </a:solidFill>
                <a:latin typeface="Arial" charset="0"/>
                <a:ea typeface="ＭＳ Ｐゴシック" pitchFamily="1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Joint Services Command and Staff College</a:t>
            </a:r>
            <a:endParaRPr lang="en-US" sz="1400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n-US" dirty="0"/>
              <a:t>© Crown </a:t>
            </a:r>
            <a:r>
              <a:rPr lang="en-US" dirty="0">
                <a:cs typeface="+mn-cs"/>
              </a:rPr>
              <a:t>Copyright</a:t>
            </a:r>
            <a:endParaRPr lang="en-US" sz="14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765175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22136"/>
              </a:buClr>
              <a:buSzPct val="150000"/>
              <a:buFont typeface="Wingdings" pitchFamily="2" charset="2"/>
              <a:buChar char="§"/>
              <a:defRPr sz="2400"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22136"/>
              </a:buClr>
              <a:buSzPct val="150000"/>
              <a:buFont typeface="Times" pitchFamily="18" charset="0"/>
              <a:buChar char="•"/>
              <a:defRPr sz="2000"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              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2988" y="765175"/>
            <a:ext cx="676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22136"/>
              </a:buClr>
              <a:buSzPct val="150000"/>
              <a:buFont typeface="Wingdings" pitchFamily="2" charset="2"/>
              <a:buChar char="§"/>
              <a:defRPr sz="2400"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22136"/>
              </a:buClr>
              <a:buSzPct val="150000"/>
              <a:buFont typeface="Times" pitchFamily="18" charset="0"/>
              <a:buChar char="•"/>
              <a:defRPr sz="2000"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0">
                <a:solidFill>
                  <a:schemeClr val="tx1"/>
                </a:solidFill>
              </a:rPr>
              <a:t>                     </a:t>
            </a:r>
            <a:endParaRPr lang="en-GB" altLang="en-US" sz="4400" b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1773238"/>
            <a:ext cx="720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22136"/>
              </a:buClr>
              <a:buSzPct val="150000"/>
              <a:buFont typeface="Wingdings" pitchFamily="2" charset="2"/>
              <a:buChar char="§"/>
              <a:defRPr sz="2400"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22136"/>
              </a:buClr>
              <a:buSzPct val="150000"/>
              <a:buFont typeface="Times" pitchFamily="18" charset="0"/>
              <a:buChar char="•"/>
              <a:defRPr sz="2000"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136"/>
              </a:buClr>
              <a:buFont typeface="Times" pitchFamily="18" charset="0"/>
              <a:buChar char="•"/>
              <a:defRPr b="1">
                <a:solidFill>
                  <a:srgbClr val="192A35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0">
                <a:solidFill>
                  <a:schemeClr val="tx1"/>
                </a:solidFill>
              </a:rPr>
              <a:t>                 </a:t>
            </a:r>
            <a:endParaRPr lang="en-GB" altLang="en-US" sz="3600">
              <a:solidFill>
                <a:schemeClr val="tx1"/>
              </a:solidFill>
            </a:endParaRPr>
          </a:p>
        </p:txBody>
      </p:sp>
      <p:pic>
        <p:nvPicPr>
          <p:cNvPr id="8" name="Picture 7" descr="Photos and Films 2014 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3172729" cy="2304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6206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English Courses at </a:t>
            </a:r>
            <a:r>
              <a:rPr lang="en-GB" sz="2800" dirty="0" err="1" smtClean="0"/>
              <a:t>Shrivenham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1844824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Pre-</a:t>
            </a:r>
            <a:r>
              <a:rPr lang="en-GB" dirty="0" err="1" smtClean="0"/>
              <a:t>Sandhurst</a:t>
            </a: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 British Military English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Technical Language Training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Pre-Staff Course Training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Pre-RCDS Training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SLP Assessments</a:t>
            </a:r>
          </a:p>
          <a:p>
            <a:endParaRPr lang="en-GB" dirty="0" smtClean="0"/>
          </a:p>
          <a:p>
            <a:r>
              <a:rPr lang="en-GB" dirty="0" smtClean="0"/>
              <a:t>    </a:t>
            </a:r>
          </a:p>
          <a:p>
            <a:pPr>
              <a:buFont typeface="Arial" charset="0"/>
              <a:buChar char="•"/>
            </a:pPr>
            <a:endParaRPr lang="en-GB" dirty="0"/>
          </a:p>
        </p:txBody>
      </p:sp>
      <p:pic>
        <p:nvPicPr>
          <p:cNvPr id="11" name="Picture 10" descr="Shriv m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3" y="3861048"/>
            <a:ext cx="3168351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800">
                <a:solidFill>
                  <a:srgbClr val="DDDDDD"/>
                </a:solidFill>
                <a:latin typeface="Arial" charset="0"/>
                <a:ea typeface="ＭＳ Ｐゴシック" pitchFamily="1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Joint Services Command and Staff College</a:t>
            </a:r>
            <a:endParaRPr lang="en-US" sz="1400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n-US" dirty="0"/>
              <a:t>© Crown </a:t>
            </a:r>
            <a:r>
              <a:rPr lang="en-US" dirty="0">
                <a:cs typeface="+mn-cs"/>
              </a:rPr>
              <a:t>Copyright</a:t>
            </a:r>
            <a:endParaRPr lang="en-US" sz="14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60648"/>
            <a:ext cx="7772400" cy="591155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altLang="en-US" sz="1800" dirty="0" smtClean="0"/>
              <a:t>                                           </a:t>
            </a:r>
            <a:r>
              <a:rPr lang="en-GB" altLang="en-US" sz="2800" dirty="0" smtClean="0"/>
              <a:t>Our Students</a:t>
            </a:r>
          </a:p>
          <a:p>
            <a:pPr marL="0" indent="0">
              <a:buFont typeface="Wingdings" pitchFamily="2" charset="2"/>
              <a:buNone/>
            </a:pPr>
            <a:endParaRPr lang="en-GB" altLang="en-US" sz="1800" dirty="0" smtClean="0"/>
          </a:p>
        </p:txBody>
      </p:sp>
      <p:pic>
        <p:nvPicPr>
          <p:cNvPr id="8" name="Picture 7" descr="2011-11-26_13-02-59_3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77072"/>
            <a:ext cx="2448272" cy="2088232"/>
          </a:xfrm>
          <a:prstGeom prst="rect">
            <a:avLst/>
          </a:prstGeom>
        </p:spPr>
      </p:pic>
      <p:pic>
        <p:nvPicPr>
          <p:cNvPr id="5" name="Picture 4" descr="Kuwait ex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51520" y="1124744"/>
            <a:ext cx="2448272" cy="2808312"/>
          </a:xfrm>
          <a:prstGeom prst="rect">
            <a:avLst/>
          </a:prstGeom>
        </p:spPr>
      </p:pic>
      <p:pic>
        <p:nvPicPr>
          <p:cNvPr id="7" name="Picture 6" descr="20140729_1915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084168" y="980728"/>
            <a:ext cx="2808312" cy="2952328"/>
          </a:xfrm>
          <a:prstGeom prst="rect">
            <a:avLst/>
          </a:prstGeom>
        </p:spPr>
      </p:pic>
      <p:pic>
        <p:nvPicPr>
          <p:cNvPr id="9" name="Picture 8" descr="20140903_1258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6012160" y="3789040"/>
            <a:ext cx="2952328" cy="2376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7824" y="1412776"/>
            <a:ext cx="27363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Albania, Bosnia, Colombia, Kosovo, Latvia, Georgia, Azerbaijan, Libya, Morocco,</a:t>
            </a:r>
          </a:p>
          <a:p>
            <a:r>
              <a:rPr lang="en-GB" sz="1600" dirty="0" smtClean="0"/>
              <a:t>Mauritania, Sudan, Ethiopia, </a:t>
            </a:r>
          </a:p>
          <a:p>
            <a:r>
              <a:rPr lang="en-GB" sz="1600" dirty="0" smtClean="0"/>
              <a:t>Egypt, UAE, Kuwait, Saudi Arabia, Indonesia, Malaysia, Afghanistan, Czech Republic, Kyrgyzstan, Kazakhstan, Uganda, Brazil, Chile, Mexico, Poland, Armenia, Thailand, China, Japan, Oman, Jordan, Yemen, Montenegro, Finland, Tajikistan, Ukraine, Macedonia, Iraq, Estonia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800">
                <a:solidFill>
                  <a:srgbClr val="DDDDDD"/>
                </a:solidFill>
                <a:latin typeface="Arial" charset="0"/>
                <a:ea typeface="ＭＳ Ｐゴシック" pitchFamily="1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Joint Services Command and Staff College</a:t>
            </a:r>
            <a:endParaRPr lang="en-US" sz="1400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n-US" dirty="0"/>
              <a:t>© Crown </a:t>
            </a:r>
            <a:r>
              <a:rPr lang="en-US" dirty="0">
                <a:cs typeface="+mn-cs"/>
              </a:rPr>
              <a:t>Copyright</a:t>
            </a:r>
            <a:endParaRPr lang="en-US" sz="1400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 descr="Celta-certific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0648"/>
            <a:ext cx="4752528" cy="5976664"/>
          </a:xfrm>
          <a:prstGeom prst="rect">
            <a:avLst/>
          </a:prstGeom>
        </p:spPr>
      </p:pic>
      <p:pic>
        <p:nvPicPr>
          <p:cNvPr id="4" name="Picture 3" descr="defac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816424" cy="3528392"/>
          </a:xfrm>
          <a:prstGeom prst="rect">
            <a:avLst/>
          </a:prstGeom>
        </p:spPr>
      </p:pic>
      <p:pic>
        <p:nvPicPr>
          <p:cNvPr id="5" name="Picture 4" descr="jf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1" y="3861048"/>
            <a:ext cx="3816424" cy="23762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63DF03F-2A3D-4195-90E8-29BA581E9585}" type="datetime1">
              <a:rPr lang="en-US" altLang="en-US" sz="1200" smtClean="0">
                <a:solidFill>
                  <a:srgbClr val="DDDDDD"/>
                </a:solidFill>
              </a:rPr>
              <a:pPr/>
              <a:t>5/2/2015</a:t>
            </a:fld>
            <a:endParaRPr lang="en-US" altLang="en-US" sz="1200" smtClean="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sz="1600" smtClean="0">
                <a:solidFill>
                  <a:schemeClr val="bg1"/>
                </a:solidFill>
              </a:rPr>
              <a:t>Joint Services Command and Staff College</a:t>
            </a:r>
            <a:endParaRPr lang="en-US" altLang="en-US" sz="1400" smtClean="0">
              <a:solidFill>
                <a:schemeClr val="bg1"/>
              </a:solidFill>
            </a:endParaRPr>
          </a:p>
          <a:p>
            <a:r>
              <a:rPr lang="en-US" altLang="en-US" sz="800" smtClean="0">
                <a:solidFill>
                  <a:srgbClr val="DDDDDD"/>
                </a:solidFill>
              </a:rPr>
              <a:t>© Crown Copyright</a:t>
            </a:r>
            <a:endParaRPr lang="en-US" altLang="en-US" sz="140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B89715E-29EC-43E0-AAC3-832222FDA2E7}" type="slidenum">
              <a:rPr lang="en-US" altLang="en-US" sz="1200" smtClean="0">
                <a:solidFill>
                  <a:schemeClr val="bg1"/>
                </a:solidFill>
              </a:rPr>
              <a:pPr/>
              <a:t>5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90872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CELTA – THE HONEST TRUTH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916832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British military personnel and international </a:t>
            </a:r>
          </a:p>
          <a:p>
            <a:r>
              <a:rPr lang="en-GB" dirty="0" smtClean="0"/>
              <a:t>  colleagues train together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4-week </a:t>
            </a:r>
            <a:r>
              <a:rPr lang="en-GB" b="1" i="1" dirty="0" smtClean="0">
                <a:latin typeface="Impact" pitchFamily="34" charset="0"/>
              </a:rPr>
              <a:t>intensive</a:t>
            </a:r>
            <a:r>
              <a:rPr lang="en-GB" dirty="0" smtClean="0"/>
              <a:t>  course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Written assignments x 4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Teaching Practice x 6 hours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Language Analysis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Methodologies for teaching the skills and </a:t>
            </a:r>
          </a:p>
          <a:p>
            <a:r>
              <a:rPr lang="en-GB" dirty="0" smtClean="0"/>
              <a:t>  systems of English    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Testing and Assessing</a:t>
            </a:r>
          </a:p>
          <a:p>
            <a:endParaRPr lang="en-GB" dirty="0" smtClean="0"/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BDAC601-EF72-41D1-B8DA-35CDED739C5C}" type="datetime1">
              <a:rPr lang="en-US" altLang="en-US" sz="1200" smtClean="0">
                <a:solidFill>
                  <a:srgbClr val="DDDDDD"/>
                </a:solidFill>
              </a:rPr>
              <a:pPr/>
              <a:t>5/2/2015</a:t>
            </a:fld>
            <a:endParaRPr lang="en-US" altLang="en-US" sz="1200" smtClean="0"/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sz="1600" smtClean="0">
                <a:solidFill>
                  <a:schemeClr val="bg1"/>
                </a:solidFill>
              </a:rPr>
              <a:t>Joint Services Command and Staff College</a:t>
            </a:r>
            <a:endParaRPr lang="en-US" altLang="en-US" sz="1400" smtClean="0">
              <a:solidFill>
                <a:schemeClr val="bg1"/>
              </a:solidFill>
            </a:endParaRPr>
          </a:p>
          <a:p>
            <a:r>
              <a:rPr lang="en-US" altLang="en-US" sz="800" smtClean="0">
                <a:solidFill>
                  <a:srgbClr val="DDDDDD"/>
                </a:solidFill>
              </a:rPr>
              <a:t>© Crown Copyright</a:t>
            </a:r>
            <a:endParaRPr lang="en-US" altLang="en-US" sz="140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0D6CC1A-2CEB-4C11-99A1-9F8B150C6F4C}" type="slidenum">
              <a:rPr lang="en-US" altLang="en-US" sz="1200" smtClean="0">
                <a:solidFill>
                  <a:schemeClr val="bg1"/>
                </a:solidFill>
              </a:rPr>
              <a:pPr/>
              <a:t>6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48680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bother?  I’ve Already Got a Teaching Qualification and Quite Enough Work to Do, Thanks Very Much.</a:t>
            </a:r>
          </a:p>
          <a:p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 Share practice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Experience life on a British military base which is the </a:t>
            </a:r>
          </a:p>
          <a:p>
            <a:r>
              <a:rPr lang="en-GB" dirty="0" smtClean="0"/>
              <a:t>  home of the UK MOD’s staff education and training</a:t>
            </a:r>
          </a:p>
          <a:p>
            <a:r>
              <a:rPr lang="en-GB" dirty="0" smtClean="0"/>
              <a:t>  courses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Teach and socialise with many different nationalities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Achieve a globally-recognised British English teaching</a:t>
            </a:r>
          </a:p>
          <a:p>
            <a:r>
              <a:rPr lang="en-GB" dirty="0" smtClean="0"/>
              <a:t>  qualification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6E5F65C-6923-4A44-9D54-86FB0224AD32}" type="datetime1">
              <a:rPr lang="en-US" altLang="en-US" sz="1200" smtClean="0">
                <a:solidFill>
                  <a:srgbClr val="DDDDDD"/>
                </a:solidFill>
              </a:rPr>
              <a:pPr/>
              <a:t>5/2/2015</a:t>
            </a:fld>
            <a:endParaRPr lang="en-US" altLang="en-US" sz="1200" smtClean="0"/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sz="1600" smtClean="0">
                <a:solidFill>
                  <a:schemeClr val="bg1"/>
                </a:solidFill>
              </a:rPr>
              <a:t>Joint Services Command and Staff College</a:t>
            </a:r>
            <a:endParaRPr lang="en-US" altLang="en-US" sz="1400" smtClean="0">
              <a:solidFill>
                <a:schemeClr val="bg1"/>
              </a:solidFill>
            </a:endParaRPr>
          </a:p>
          <a:p>
            <a:r>
              <a:rPr lang="en-US" altLang="en-US" sz="800" smtClean="0">
                <a:solidFill>
                  <a:srgbClr val="DDDDDD"/>
                </a:solidFill>
              </a:rPr>
              <a:t>© Crown Copyright</a:t>
            </a:r>
            <a:endParaRPr lang="en-US" altLang="en-US" sz="14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33F603D-7E5E-4781-BC65-96B4C3CEBC76}" type="slidenum">
              <a:rPr lang="en-US" altLang="en-US" sz="1200" smtClean="0">
                <a:solidFill>
                  <a:schemeClr val="bg1"/>
                </a:solidFill>
              </a:rPr>
              <a:pPr/>
              <a:t>7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76517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altLang="en-US" sz="3600" dirty="0"/>
              <a:t>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1268760"/>
            <a:ext cx="583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Thank you for listening!</a:t>
            </a:r>
          </a:p>
          <a:p>
            <a:endParaRPr lang="en-GB" sz="3200" dirty="0" smtClean="0"/>
          </a:p>
          <a:p>
            <a:r>
              <a:rPr lang="en-GB" sz="3200" dirty="0" smtClean="0"/>
              <a:t>Please come and talk to me if you would like to know more.</a:t>
            </a:r>
          </a:p>
          <a:p>
            <a:endParaRPr lang="en-GB" sz="3200" dirty="0" smtClean="0"/>
          </a:p>
          <a:p>
            <a:r>
              <a:rPr lang="en-GB" sz="3200" dirty="0" smtClean="0"/>
              <a:t>Enjoy the rest of the BILC Conference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10036&quot;&gt;&lt;/object&gt;&lt;object type=&quot;2&quot; unique_id=&quot;10037&quot;&gt;&lt;object type=&quot;3&quot; unique_id=&quot;10038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JSCSC Title  Master">
  <a:themeElements>
    <a:clrScheme name="JSCSC Title 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SCSC Title  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JSCSC Title 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SCSC Title Master_b">
  <a:themeElements>
    <a:clrScheme name="JSCSC Title Master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SCSC Title Master_b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JSCSC Title Master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Master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Master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Master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Master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Master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Master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Master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Master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Master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Master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Master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8D0459742A349A8508D20D60C5E47" ma:contentTypeVersion="0" ma:contentTypeDescription="Create a new document." ma:contentTypeScope="" ma:versionID="6ef5c7a5b2d8a9c724fb90c1804f008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B20952-E586-4B3F-A853-8F426C7BCE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F2455E-1442-4EC3-A20D-C8F7E8CF4B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4624447-5ED4-4D34-A1E9-A262BE01B74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347</Words>
  <Application>Microsoft Office PowerPoint</Application>
  <PresentationFormat>On-screen Show (4:3)</PresentationFormat>
  <Paragraphs>76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JSCSC Title  Master</vt:lpstr>
      <vt:lpstr>JSCSC Title Master_b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MINISTRY OF DEFENCE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JAWAD AHMED</dc:creator>
  <cp:lastModifiedBy>Colette</cp:lastModifiedBy>
  <cp:revision>83</cp:revision>
  <dcterms:created xsi:type="dcterms:W3CDTF">2009-01-27T10:02:20Z</dcterms:created>
  <dcterms:modified xsi:type="dcterms:W3CDTF">2015-05-02T09:38:59Z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Not a Serco document (No visible marking)</vt:lpwstr>
  </property>
  <property fmtid="{D5CDD505-2E9C-101B-9397-08002B2CF9AE}" pid="3" name="aliashPowerpointFooter">
    <vt:lpwstr/>
  </property>
</Properties>
</file>