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33"/>
  </p:notesMasterIdLst>
  <p:handoutMasterIdLst>
    <p:handoutMasterId r:id="rId34"/>
  </p:handoutMasterIdLst>
  <p:sldIdLst>
    <p:sldId id="713" r:id="rId5"/>
    <p:sldId id="714" r:id="rId6"/>
    <p:sldId id="715" r:id="rId7"/>
    <p:sldId id="716" r:id="rId8"/>
    <p:sldId id="717" r:id="rId9"/>
    <p:sldId id="718" r:id="rId10"/>
    <p:sldId id="719" r:id="rId11"/>
    <p:sldId id="720" r:id="rId12"/>
    <p:sldId id="721" r:id="rId13"/>
    <p:sldId id="722" r:id="rId14"/>
    <p:sldId id="726" r:id="rId15"/>
    <p:sldId id="723" r:id="rId16"/>
    <p:sldId id="724" r:id="rId17"/>
    <p:sldId id="725" r:id="rId18"/>
    <p:sldId id="677" r:id="rId19"/>
    <p:sldId id="672" r:id="rId20"/>
    <p:sldId id="692" r:id="rId21"/>
    <p:sldId id="694" r:id="rId22"/>
    <p:sldId id="693" r:id="rId23"/>
    <p:sldId id="690" r:id="rId24"/>
    <p:sldId id="674" r:id="rId25"/>
    <p:sldId id="684" r:id="rId26"/>
    <p:sldId id="675" r:id="rId27"/>
    <p:sldId id="676" r:id="rId28"/>
    <p:sldId id="696" r:id="rId29"/>
    <p:sldId id="695" r:id="rId30"/>
    <p:sldId id="689" r:id="rId31"/>
    <p:sldId id="688" r:id="rId32"/>
  </p:sldIdLst>
  <p:sldSz cx="9966325" cy="7589838"/>
  <p:notesSz cx="7010400" cy="9296400"/>
  <p:defaultTextStyle>
    <a:defPPr>
      <a:defRPr lang="en-US"/>
    </a:defPPr>
    <a:lvl1pPr algn="l" rtl="0" fontAlgn="base">
      <a:spcBef>
        <a:spcPct val="0"/>
      </a:spcBef>
      <a:spcAft>
        <a:spcPct val="0"/>
      </a:spcAft>
      <a:defRPr sz="2200" kern="1200">
        <a:solidFill>
          <a:schemeClr val="tx1"/>
        </a:solidFill>
        <a:latin typeface="Arial" charset="0"/>
        <a:ea typeface="+mn-ea"/>
        <a:cs typeface="+mn-cs"/>
      </a:defRPr>
    </a:lvl1pPr>
    <a:lvl2pPr marL="456728" algn="l" rtl="0" fontAlgn="base">
      <a:spcBef>
        <a:spcPct val="0"/>
      </a:spcBef>
      <a:spcAft>
        <a:spcPct val="0"/>
      </a:spcAft>
      <a:defRPr sz="2200" kern="1200">
        <a:solidFill>
          <a:schemeClr val="tx1"/>
        </a:solidFill>
        <a:latin typeface="Arial" charset="0"/>
        <a:ea typeface="+mn-ea"/>
        <a:cs typeface="+mn-cs"/>
      </a:defRPr>
    </a:lvl2pPr>
    <a:lvl3pPr marL="913459" algn="l" rtl="0" fontAlgn="base">
      <a:spcBef>
        <a:spcPct val="0"/>
      </a:spcBef>
      <a:spcAft>
        <a:spcPct val="0"/>
      </a:spcAft>
      <a:defRPr sz="2200" kern="1200">
        <a:solidFill>
          <a:schemeClr val="tx1"/>
        </a:solidFill>
        <a:latin typeface="Arial" charset="0"/>
        <a:ea typeface="+mn-ea"/>
        <a:cs typeface="+mn-cs"/>
      </a:defRPr>
    </a:lvl3pPr>
    <a:lvl4pPr marL="1370186" algn="l" rtl="0" fontAlgn="base">
      <a:spcBef>
        <a:spcPct val="0"/>
      </a:spcBef>
      <a:spcAft>
        <a:spcPct val="0"/>
      </a:spcAft>
      <a:defRPr sz="2200" kern="1200">
        <a:solidFill>
          <a:schemeClr val="tx1"/>
        </a:solidFill>
        <a:latin typeface="Arial" charset="0"/>
        <a:ea typeface="+mn-ea"/>
        <a:cs typeface="+mn-cs"/>
      </a:defRPr>
    </a:lvl4pPr>
    <a:lvl5pPr marL="1826915" algn="l" rtl="0" fontAlgn="base">
      <a:spcBef>
        <a:spcPct val="0"/>
      </a:spcBef>
      <a:spcAft>
        <a:spcPct val="0"/>
      </a:spcAft>
      <a:defRPr sz="2200" kern="1200">
        <a:solidFill>
          <a:schemeClr val="tx1"/>
        </a:solidFill>
        <a:latin typeface="Arial" charset="0"/>
        <a:ea typeface="+mn-ea"/>
        <a:cs typeface="+mn-cs"/>
      </a:defRPr>
    </a:lvl5pPr>
    <a:lvl6pPr marL="2283643" algn="l" defTabSz="913459" rtl="0" eaLnBrk="1" latinLnBrk="0" hangingPunct="1">
      <a:defRPr sz="2200" kern="1200">
        <a:solidFill>
          <a:schemeClr val="tx1"/>
        </a:solidFill>
        <a:latin typeface="Arial" charset="0"/>
        <a:ea typeface="+mn-ea"/>
        <a:cs typeface="+mn-cs"/>
      </a:defRPr>
    </a:lvl6pPr>
    <a:lvl7pPr marL="2740378" algn="l" defTabSz="913459" rtl="0" eaLnBrk="1" latinLnBrk="0" hangingPunct="1">
      <a:defRPr sz="2200" kern="1200">
        <a:solidFill>
          <a:schemeClr val="tx1"/>
        </a:solidFill>
        <a:latin typeface="Arial" charset="0"/>
        <a:ea typeface="+mn-ea"/>
        <a:cs typeface="+mn-cs"/>
      </a:defRPr>
    </a:lvl7pPr>
    <a:lvl8pPr marL="3197105" algn="l" defTabSz="913459" rtl="0" eaLnBrk="1" latinLnBrk="0" hangingPunct="1">
      <a:defRPr sz="2200" kern="1200">
        <a:solidFill>
          <a:schemeClr val="tx1"/>
        </a:solidFill>
        <a:latin typeface="Arial" charset="0"/>
        <a:ea typeface="+mn-ea"/>
        <a:cs typeface="+mn-cs"/>
      </a:defRPr>
    </a:lvl8pPr>
    <a:lvl9pPr marL="3653832" algn="l" defTabSz="913459" rtl="0" eaLnBrk="1" latinLnBrk="0" hangingPunct="1">
      <a:defRPr sz="2200"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garet a flynn" initials="maf"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5176"/>
    <a:srgbClr val="CCE29A"/>
    <a:srgbClr val="95B6F9"/>
    <a:srgbClr val="4982F5"/>
    <a:srgbClr val="F76409"/>
    <a:srgbClr val="297957"/>
    <a:srgbClr val="129A3F"/>
    <a:srgbClr val="000066"/>
    <a:srgbClr val="FF0000"/>
    <a:srgbClr val="262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07" autoAdjust="0"/>
    <p:restoredTop sz="91697" autoAdjust="0"/>
  </p:normalViewPr>
  <p:slideViewPr>
    <p:cSldViewPr snapToGrid="0">
      <p:cViewPr>
        <p:scale>
          <a:sx n="86" d="100"/>
          <a:sy n="86" d="100"/>
        </p:scale>
        <p:origin x="-1428" y="-222"/>
      </p:cViewPr>
      <p:guideLst>
        <p:guide orient="horz" pos="1234"/>
        <p:guide pos="31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notesViewPr>
    <p:cSldViewPr snapToGrid="0">
      <p:cViewPr>
        <p:scale>
          <a:sx n="50" d="100"/>
          <a:sy n="50" d="100"/>
        </p:scale>
        <p:origin x="-1164" y="-72"/>
      </p:cViewPr>
      <p:guideLst>
        <p:guide orient="horz" pos="2927"/>
        <p:guide pos="2209"/>
      </p:guideLst>
    </p:cSldViewPr>
  </p:notesViewPr>
  <p:gridSpacing cx="91439" cy="91439"/>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0969554592782351E-2"/>
          <c:y val="4.1979898286038736E-2"/>
          <c:w val="0.64294490550000594"/>
          <c:h val="0.79580756507192718"/>
        </c:manualLayout>
      </c:layout>
      <c:barChart>
        <c:barDir val="col"/>
        <c:grouping val="clustered"/>
        <c:varyColors val="0"/>
        <c:ser>
          <c:idx val="0"/>
          <c:order val="0"/>
          <c:tx>
            <c:strRef>
              <c:f>Sheet1!$B$1</c:f>
              <c:strCache>
                <c:ptCount val="1"/>
                <c:pt idx="0">
                  <c:v>Old Wheel weeks off projection</c:v>
                </c:pt>
              </c:strCache>
            </c:strRef>
          </c:tx>
          <c:invertIfNegative val="0"/>
          <c:dLbls>
            <c:showLegendKey val="0"/>
            <c:showVal val="1"/>
            <c:showCatName val="0"/>
            <c:showSerName val="0"/>
            <c:showPercent val="0"/>
            <c:showBubbleSize val="0"/>
            <c:showLeaderLines val="0"/>
          </c:dLbls>
          <c:cat>
            <c:strRef>
              <c:f>Sheet1!$A$2:$A$6</c:f>
              <c:strCache>
                <c:ptCount val="5"/>
                <c:pt idx="0">
                  <c:v>Cat 1</c:v>
                </c:pt>
                <c:pt idx="1">
                  <c:v>Cat 2</c:v>
                </c:pt>
                <c:pt idx="2">
                  <c:v>Cat 3</c:v>
                </c:pt>
                <c:pt idx="3">
                  <c:v>Cat 4</c:v>
                </c:pt>
                <c:pt idx="4">
                  <c:v>All Cats</c:v>
                </c:pt>
              </c:strCache>
            </c:strRef>
          </c:cat>
          <c:val>
            <c:numRef>
              <c:f>Sheet1!$B$2:$B$6</c:f>
              <c:numCache>
                <c:formatCode>General</c:formatCode>
                <c:ptCount val="5"/>
                <c:pt idx="0">
                  <c:v>4.2</c:v>
                </c:pt>
                <c:pt idx="1">
                  <c:v>6.9</c:v>
                </c:pt>
                <c:pt idx="2">
                  <c:v>4.7</c:v>
                </c:pt>
                <c:pt idx="3">
                  <c:v>5.3</c:v>
                </c:pt>
                <c:pt idx="4">
                  <c:v>5</c:v>
                </c:pt>
              </c:numCache>
            </c:numRef>
          </c:val>
        </c:ser>
        <c:ser>
          <c:idx val="1"/>
          <c:order val="1"/>
          <c:tx>
            <c:strRef>
              <c:f>Sheet1!$C$1</c:f>
              <c:strCache>
                <c:ptCount val="1"/>
                <c:pt idx="0">
                  <c:v>e-Wheel weeks off projection</c:v>
                </c:pt>
              </c:strCache>
            </c:strRef>
          </c:tx>
          <c:invertIfNegative val="0"/>
          <c:dLbls>
            <c:showLegendKey val="0"/>
            <c:showVal val="1"/>
            <c:showCatName val="0"/>
            <c:showSerName val="0"/>
            <c:showPercent val="0"/>
            <c:showBubbleSize val="0"/>
            <c:showLeaderLines val="0"/>
          </c:dLbls>
          <c:cat>
            <c:strRef>
              <c:f>Sheet1!$A$2:$A$6</c:f>
              <c:strCache>
                <c:ptCount val="5"/>
                <c:pt idx="0">
                  <c:v>Cat 1</c:v>
                </c:pt>
                <c:pt idx="1">
                  <c:v>Cat 2</c:v>
                </c:pt>
                <c:pt idx="2">
                  <c:v>Cat 3</c:v>
                </c:pt>
                <c:pt idx="3">
                  <c:v>Cat 4</c:v>
                </c:pt>
                <c:pt idx="4">
                  <c:v>All Cats</c:v>
                </c:pt>
              </c:strCache>
            </c:strRef>
          </c:cat>
          <c:val>
            <c:numRef>
              <c:f>Sheet1!$C$2:$C$6</c:f>
              <c:numCache>
                <c:formatCode>General</c:formatCode>
                <c:ptCount val="5"/>
                <c:pt idx="0">
                  <c:v>2.7</c:v>
                </c:pt>
                <c:pt idx="1">
                  <c:v>3.7</c:v>
                </c:pt>
                <c:pt idx="2">
                  <c:v>2.8</c:v>
                </c:pt>
                <c:pt idx="3">
                  <c:v>4.8</c:v>
                </c:pt>
                <c:pt idx="4">
                  <c:v>4.2</c:v>
                </c:pt>
              </c:numCache>
            </c:numRef>
          </c:val>
        </c:ser>
        <c:dLbls>
          <c:showLegendKey val="0"/>
          <c:showVal val="0"/>
          <c:showCatName val="0"/>
          <c:showSerName val="0"/>
          <c:showPercent val="0"/>
          <c:showBubbleSize val="0"/>
        </c:dLbls>
        <c:gapWidth val="150"/>
        <c:axId val="44998656"/>
        <c:axId val="45000192"/>
      </c:barChart>
      <c:catAx>
        <c:axId val="44998656"/>
        <c:scaling>
          <c:orientation val="minMax"/>
        </c:scaling>
        <c:delete val="0"/>
        <c:axPos val="b"/>
        <c:majorTickMark val="out"/>
        <c:minorTickMark val="none"/>
        <c:tickLblPos val="nextTo"/>
        <c:crossAx val="45000192"/>
        <c:crosses val="autoZero"/>
        <c:auto val="1"/>
        <c:lblAlgn val="ctr"/>
        <c:lblOffset val="100"/>
        <c:noMultiLvlLbl val="0"/>
      </c:catAx>
      <c:valAx>
        <c:axId val="45000192"/>
        <c:scaling>
          <c:orientation val="minMax"/>
        </c:scaling>
        <c:delete val="0"/>
        <c:axPos val="l"/>
        <c:majorGridlines/>
        <c:numFmt formatCode="General" sourceLinked="1"/>
        <c:majorTickMark val="out"/>
        <c:minorTickMark val="none"/>
        <c:tickLblPos val="nextTo"/>
        <c:crossAx val="4499865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C478E5-4C41-42D1-8AD5-C0225E172397}" type="doc">
      <dgm:prSet loTypeId="urn:microsoft.com/office/officeart/2005/8/layout/pyramid4" loCatId="relationship" qsTypeId="urn:microsoft.com/office/officeart/2005/8/quickstyle/simple1" qsCatId="simple" csTypeId="urn:microsoft.com/office/officeart/2005/8/colors/colorful5" csCatId="colorful" phldr="1"/>
      <dgm:spPr/>
      <dgm:t>
        <a:bodyPr/>
        <a:lstStyle/>
        <a:p>
          <a:endParaRPr lang="en-US"/>
        </a:p>
      </dgm:t>
    </dgm:pt>
    <dgm:pt modelId="{9893E384-A9F5-41D1-865F-E44AE39BC6B8}">
      <dgm:prSet phldrT="[Text]"/>
      <dgm:spPr>
        <a:solidFill>
          <a:srgbClr val="F76409"/>
        </a:solidFill>
      </dgm:spPr>
      <dgm:t>
        <a:bodyPr/>
        <a:lstStyle/>
        <a:p>
          <a:r>
            <a:rPr lang="en-US" b="1" dirty="0" smtClean="0"/>
            <a:t>Linguistic Distance</a:t>
          </a:r>
          <a:endParaRPr lang="en-US" b="1" dirty="0"/>
        </a:p>
      </dgm:t>
    </dgm:pt>
    <dgm:pt modelId="{6730EAC5-2330-4B44-ADEE-DE3218089226}" type="parTrans" cxnId="{DC4A2CD5-93AD-4769-B98D-82C04CE85873}">
      <dgm:prSet/>
      <dgm:spPr/>
      <dgm:t>
        <a:bodyPr/>
        <a:lstStyle/>
        <a:p>
          <a:endParaRPr lang="en-US"/>
        </a:p>
      </dgm:t>
    </dgm:pt>
    <dgm:pt modelId="{88C66F31-2AA4-4258-A616-503838EB689C}" type="sibTrans" cxnId="{DC4A2CD5-93AD-4769-B98D-82C04CE85873}">
      <dgm:prSet/>
      <dgm:spPr/>
      <dgm:t>
        <a:bodyPr/>
        <a:lstStyle/>
        <a:p>
          <a:endParaRPr lang="en-US"/>
        </a:p>
      </dgm:t>
    </dgm:pt>
    <dgm:pt modelId="{1E754DCF-2682-4305-9633-5A6D9F56A36A}">
      <dgm:prSet phldrT="[Text]"/>
      <dgm:spPr>
        <a:solidFill>
          <a:srgbClr val="129A3F"/>
        </a:solidFill>
      </dgm:spPr>
      <dgm:t>
        <a:bodyPr/>
        <a:lstStyle/>
        <a:p>
          <a:r>
            <a:rPr lang="en-US" b="1" dirty="0" smtClean="0"/>
            <a:t>Learner Variables</a:t>
          </a:r>
          <a:endParaRPr lang="en-US" b="1" dirty="0"/>
        </a:p>
      </dgm:t>
    </dgm:pt>
    <dgm:pt modelId="{326109ED-1A40-4F73-AA79-333491334DD1}" type="parTrans" cxnId="{4E3A8D64-B0B4-433C-876A-55C7D7DBD0AD}">
      <dgm:prSet/>
      <dgm:spPr/>
      <dgm:t>
        <a:bodyPr/>
        <a:lstStyle/>
        <a:p>
          <a:endParaRPr lang="en-US"/>
        </a:p>
      </dgm:t>
    </dgm:pt>
    <dgm:pt modelId="{AD7775F0-E7CB-4073-9B37-0D37D780B7C3}" type="sibTrans" cxnId="{4E3A8D64-B0B4-433C-876A-55C7D7DBD0AD}">
      <dgm:prSet/>
      <dgm:spPr/>
      <dgm:t>
        <a:bodyPr/>
        <a:lstStyle/>
        <a:p>
          <a:endParaRPr lang="en-US"/>
        </a:p>
      </dgm:t>
    </dgm:pt>
    <dgm:pt modelId="{335F2E1D-A0C5-4244-802F-D5E30E717E4F}">
      <dgm:prSet phldrT="[Text]"/>
      <dgm:spPr/>
      <dgm:t>
        <a:bodyPr/>
        <a:lstStyle/>
        <a:p>
          <a:r>
            <a:rPr lang="en-US" b="1" dirty="0" smtClean="0"/>
            <a:t>Acquisition Context</a:t>
          </a:r>
          <a:endParaRPr lang="en-US" b="1" dirty="0"/>
        </a:p>
      </dgm:t>
    </dgm:pt>
    <dgm:pt modelId="{6FDBE54D-1399-4430-B197-33E42AB5F687}" type="parTrans" cxnId="{0F014487-B912-4248-A309-73AF1A9C5D00}">
      <dgm:prSet/>
      <dgm:spPr/>
      <dgm:t>
        <a:bodyPr/>
        <a:lstStyle/>
        <a:p>
          <a:endParaRPr lang="en-US"/>
        </a:p>
      </dgm:t>
    </dgm:pt>
    <dgm:pt modelId="{741BDAF7-6B11-49AE-82F4-D432281B51A6}" type="sibTrans" cxnId="{0F014487-B912-4248-A309-73AF1A9C5D00}">
      <dgm:prSet/>
      <dgm:spPr/>
      <dgm:t>
        <a:bodyPr/>
        <a:lstStyle/>
        <a:p>
          <a:endParaRPr lang="en-US"/>
        </a:p>
      </dgm:t>
    </dgm:pt>
    <dgm:pt modelId="{B6116214-900E-4ADA-B2BC-A7312800156E}">
      <dgm:prSet phldrT="[Text]" phldr="1"/>
      <dgm:spPr/>
      <dgm:t>
        <a:bodyPr/>
        <a:lstStyle/>
        <a:p>
          <a:endParaRPr lang="en-US" dirty="0"/>
        </a:p>
      </dgm:t>
    </dgm:pt>
    <dgm:pt modelId="{3D9434F5-6B4B-4966-9E52-D8057FF13631}" type="sibTrans" cxnId="{41688CED-BCEB-4122-A002-1BCA0D73F0F1}">
      <dgm:prSet/>
      <dgm:spPr/>
      <dgm:t>
        <a:bodyPr/>
        <a:lstStyle/>
        <a:p>
          <a:endParaRPr lang="en-US"/>
        </a:p>
      </dgm:t>
    </dgm:pt>
    <dgm:pt modelId="{8C84C4CA-0743-4EE8-B2B6-EBC5370CFBE6}" type="parTrans" cxnId="{41688CED-BCEB-4122-A002-1BCA0D73F0F1}">
      <dgm:prSet/>
      <dgm:spPr/>
      <dgm:t>
        <a:bodyPr/>
        <a:lstStyle/>
        <a:p>
          <a:endParaRPr lang="en-US"/>
        </a:p>
      </dgm:t>
    </dgm:pt>
    <dgm:pt modelId="{E3990265-6829-4337-B3C8-68692BFCA10F}" type="pres">
      <dgm:prSet presAssocID="{53C478E5-4C41-42D1-8AD5-C0225E172397}" presName="compositeShape" presStyleCnt="0">
        <dgm:presLayoutVars>
          <dgm:chMax val="9"/>
          <dgm:dir/>
          <dgm:resizeHandles val="exact"/>
        </dgm:presLayoutVars>
      </dgm:prSet>
      <dgm:spPr/>
      <dgm:t>
        <a:bodyPr/>
        <a:lstStyle/>
        <a:p>
          <a:endParaRPr lang="en-US"/>
        </a:p>
      </dgm:t>
    </dgm:pt>
    <dgm:pt modelId="{529D195A-BE44-4E3E-9A8E-0B96BA6F086E}" type="pres">
      <dgm:prSet presAssocID="{53C478E5-4C41-42D1-8AD5-C0225E172397}" presName="triangle1" presStyleLbl="node1" presStyleIdx="0" presStyleCnt="4">
        <dgm:presLayoutVars>
          <dgm:bulletEnabled val="1"/>
        </dgm:presLayoutVars>
      </dgm:prSet>
      <dgm:spPr/>
      <dgm:t>
        <a:bodyPr/>
        <a:lstStyle/>
        <a:p>
          <a:endParaRPr lang="en-US"/>
        </a:p>
      </dgm:t>
    </dgm:pt>
    <dgm:pt modelId="{E2A8FCDE-BACC-4433-BDBE-ECA01501B971}" type="pres">
      <dgm:prSet presAssocID="{53C478E5-4C41-42D1-8AD5-C0225E172397}" presName="triangle2" presStyleLbl="node1" presStyleIdx="1" presStyleCnt="4">
        <dgm:presLayoutVars>
          <dgm:bulletEnabled val="1"/>
        </dgm:presLayoutVars>
      </dgm:prSet>
      <dgm:spPr/>
      <dgm:t>
        <a:bodyPr/>
        <a:lstStyle/>
        <a:p>
          <a:endParaRPr lang="en-US"/>
        </a:p>
      </dgm:t>
    </dgm:pt>
    <dgm:pt modelId="{08C5C3DC-61C6-4E1B-BF52-D73A3EB34A16}" type="pres">
      <dgm:prSet presAssocID="{53C478E5-4C41-42D1-8AD5-C0225E172397}" presName="triangle3" presStyleLbl="node1" presStyleIdx="2" presStyleCnt="4" custFlipVert="1" custScaleX="2064" custScaleY="2064" custLinFactX="-53626" custLinFactNeighborX="-100000" custLinFactNeighborY="-45128">
        <dgm:presLayoutVars>
          <dgm:bulletEnabled val="1"/>
        </dgm:presLayoutVars>
      </dgm:prSet>
      <dgm:spPr/>
      <dgm:t>
        <a:bodyPr/>
        <a:lstStyle/>
        <a:p>
          <a:endParaRPr lang="en-US"/>
        </a:p>
      </dgm:t>
    </dgm:pt>
    <dgm:pt modelId="{EF66D10F-0C96-4AD0-97E6-1DF6288E83C0}" type="pres">
      <dgm:prSet presAssocID="{53C478E5-4C41-42D1-8AD5-C0225E172397}" presName="triangle4" presStyleLbl="node1" presStyleIdx="3" presStyleCnt="4">
        <dgm:presLayoutVars>
          <dgm:bulletEnabled val="1"/>
        </dgm:presLayoutVars>
      </dgm:prSet>
      <dgm:spPr/>
      <dgm:t>
        <a:bodyPr/>
        <a:lstStyle/>
        <a:p>
          <a:endParaRPr lang="en-US"/>
        </a:p>
      </dgm:t>
    </dgm:pt>
  </dgm:ptLst>
  <dgm:cxnLst>
    <dgm:cxn modelId="{F088EABF-EB23-4F1D-9740-474B48AF8A85}" type="presOf" srcId="{9893E384-A9F5-41D1-865F-E44AE39BC6B8}" destId="{529D195A-BE44-4E3E-9A8E-0B96BA6F086E}" srcOrd="0" destOrd="0" presId="urn:microsoft.com/office/officeart/2005/8/layout/pyramid4"/>
    <dgm:cxn modelId="{0F014487-B912-4248-A309-73AF1A9C5D00}" srcId="{53C478E5-4C41-42D1-8AD5-C0225E172397}" destId="{335F2E1D-A0C5-4244-802F-D5E30E717E4F}" srcOrd="3" destOrd="0" parTransId="{6FDBE54D-1399-4430-B197-33E42AB5F687}" sibTransId="{741BDAF7-6B11-49AE-82F4-D432281B51A6}"/>
    <dgm:cxn modelId="{50BD6FB6-62EA-4505-B578-B86B936EE2DE}" type="presOf" srcId="{53C478E5-4C41-42D1-8AD5-C0225E172397}" destId="{E3990265-6829-4337-B3C8-68692BFCA10F}" srcOrd="0" destOrd="0" presId="urn:microsoft.com/office/officeart/2005/8/layout/pyramid4"/>
    <dgm:cxn modelId="{DC4A2CD5-93AD-4769-B98D-82C04CE85873}" srcId="{53C478E5-4C41-42D1-8AD5-C0225E172397}" destId="{9893E384-A9F5-41D1-865F-E44AE39BC6B8}" srcOrd="0" destOrd="0" parTransId="{6730EAC5-2330-4B44-ADEE-DE3218089226}" sibTransId="{88C66F31-2AA4-4258-A616-503838EB689C}"/>
    <dgm:cxn modelId="{24A29A82-DB9A-4881-B95A-1F197DE484A8}" type="presOf" srcId="{1E754DCF-2682-4305-9633-5A6D9F56A36A}" destId="{E2A8FCDE-BACC-4433-BDBE-ECA01501B971}" srcOrd="0" destOrd="0" presId="urn:microsoft.com/office/officeart/2005/8/layout/pyramid4"/>
    <dgm:cxn modelId="{41A94486-1A52-427B-A1FB-12D76F08B4B4}" type="presOf" srcId="{B6116214-900E-4ADA-B2BC-A7312800156E}" destId="{08C5C3DC-61C6-4E1B-BF52-D73A3EB34A16}" srcOrd="0" destOrd="0" presId="urn:microsoft.com/office/officeart/2005/8/layout/pyramid4"/>
    <dgm:cxn modelId="{4CFCFD9D-8F1E-4AF0-9404-6A1C60F2BD4A}" type="presOf" srcId="{335F2E1D-A0C5-4244-802F-D5E30E717E4F}" destId="{EF66D10F-0C96-4AD0-97E6-1DF6288E83C0}" srcOrd="0" destOrd="0" presId="urn:microsoft.com/office/officeart/2005/8/layout/pyramid4"/>
    <dgm:cxn modelId="{41688CED-BCEB-4122-A002-1BCA0D73F0F1}" srcId="{53C478E5-4C41-42D1-8AD5-C0225E172397}" destId="{B6116214-900E-4ADA-B2BC-A7312800156E}" srcOrd="2" destOrd="0" parTransId="{8C84C4CA-0743-4EE8-B2B6-EBC5370CFBE6}" sibTransId="{3D9434F5-6B4B-4966-9E52-D8057FF13631}"/>
    <dgm:cxn modelId="{4E3A8D64-B0B4-433C-876A-55C7D7DBD0AD}" srcId="{53C478E5-4C41-42D1-8AD5-C0225E172397}" destId="{1E754DCF-2682-4305-9633-5A6D9F56A36A}" srcOrd="1" destOrd="0" parTransId="{326109ED-1A40-4F73-AA79-333491334DD1}" sibTransId="{AD7775F0-E7CB-4073-9B37-0D37D780B7C3}"/>
    <dgm:cxn modelId="{3AC83340-99D4-466D-A27B-4BC2586F269E}" type="presParOf" srcId="{E3990265-6829-4337-B3C8-68692BFCA10F}" destId="{529D195A-BE44-4E3E-9A8E-0B96BA6F086E}" srcOrd="0" destOrd="0" presId="urn:microsoft.com/office/officeart/2005/8/layout/pyramid4"/>
    <dgm:cxn modelId="{01CF5793-BAB5-496F-AA91-AEEF3D782E2B}" type="presParOf" srcId="{E3990265-6829-4337-B3C8-68692BFCA10F}" destId="{E2A8FCDE-BACC-4433-BDBE-ECA01501B971}" srcOrd="1" destOrd="0" presId="urn:microsoft.com/office/officeart/2005/8/layout/pyramid4"/>
    <dgm:cxn modelId="{902F1C12-7E42-4888-95BE-4098BCE17230}" type="presParOf" srcId="{E3990265-6829-4337-B3C8-68692BFCA10F}" destId="{08C5C3DC-61C6-4E1B-BF52-D73A3EB34A16}" srcOrd="2" destOrd="0" presId="urn:microsoft.com/office/officeart/2005/8/layout/pyramid4"/>
    <dgm:cxn modelId="{6617AFCB-40ED-495F-9A04-38EDF59AA910}" type="presParOf" srcId="{E3990265-6829-4337-B3C8-68692BFCA10F}" destId="{EF66D10F-0C96-4AD0-97E6-1DF6288E83C0}"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D195A-BE44-4E3E-9A8E-0B96BA6F086E}">
      <dsp:nvSpPr>
        <dsp:cNvPr id="0" name=""/>
        <dsp:cNvSpPr/>
      </dsp:nvSpPr>
      <dsp:spPr>
        <a:xfrm>
          <a:off x="2471493" y="0"/>
          <a:ext cx="2760675" cy="2760675"/>
        </a:xfrm>
        <a:prstGeom prst="triangle">
          <a:avLst/>
        </a:prstGeom>
        <a:solidFill>
          <a:srgbClr val="F7640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Linguistic Distance</a:t>
          </a:r>
          <a:endParaRPr lang="en-US" sz="1700" b="1" kern="1200" dirty="0"/>
        </a:p>
      </dsp:txBody>
      <dsp:txXfrm>
        <a:off x="3161662" y="1380338"/>
        <a:ext cx="1380337" cy="1380337"/>
      </dsp:txXfrm>
    </dsp:sp>
    <dsp:sp modelId="{E2A8FCDE-BACC-4433-BDBE-ECA01501B971}">
      <dsp:nvSpPr>
        <dsp:cNvPr id="0" name=""/>
        <dsp:cNvSpPr/>
      </dsp:nvSpPr>
      <dsp:spPr>
        <a:xfrm>
          <a:off x="1091156" y="2760675"/>
          <a:ext cx="2760675" cy="2760675"/>
        </a:xfrm>
        <a:prstGeom prst="triangle">
          <a:avLst/>
        </a:prstGeom>
        <a:solidFill>
          <a:srgbClr val="129A3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Learner Variables</a:t>
          </a:r>
          <a:endParaRPr lang="en-US" sz="1700" b="1" kern="1200" dirty="0"/>
        </a:p>
      </dsp:txBody>
      <dsp:txXfrm>
        <a:off x="1781325" y="4141013"/>
        <a:ext cx="1380337" cy="1380337"/>
      </dsp:txXfrm>
    </dsp:sp>
    <dsp:sp modelId="{08C5C3DC-61C6-4E1B-BF52-D73A3EB34A16}">
      <dsp:nvSpPr>
        <dsp:cNvPr id="0" name=""/>
        <dsp:cNvSpPr/>
      </dsp:nvSpPr>
      <dsp:spPr>
        <a:xfrm rot="10800000" flipV="1">
          <a:off x="0" y="2866684"/>
          <a:ext cx="56980" cy="56980"/>
        </a:xfrm>
        <a:prstGeom prst="triangle">
          <a:avLst/>
        </a:prstGeom>
        <a:solidFill>
          <a:schemeClr val="accent5">
            <a:hueOff val="3428557"/>
            <a:satOff val="7832"/>
            <a:lumOff val="-216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4245" y="2895174"/>
        <a:ext cx="28490" cy="28490"/>
      </dsp:txXfrm>
    </dsp:sp>
    <dsp:sp modelId="{EF66D10F-0C96-4AD0-97E6-1DF6288E83C0}">
      <dsp:nvSpPr>
        <dsp:cNvPr id="0" name=""/>
        <dsp:cNvSpPr/>
      </dsp:nvSpPr>
      <dsp:spPr>
        <a:xfrm>
          <a:off x="3851831" y="2760675"/>
          <a:ext cx="2760675" cy="2760675"/>
        </a:xfrm>
        <a:prstGeom prst="triangle">
          <a:avLst/>
        </a:prstGeom>
        <a:solidFill>
          <a:schemeClr val="accent5">
            <a:hueOff val="5142836"/>
            <a:satOff val="11748"/>
            <a:lumOff val="-32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Acquisition Context</a:t>
          </a:r>
          <a:endParaRPr lang="en-US" sz="1700" b="1" kern="1200" dirty="0"/>
        </a:p>
      </dsp:txBody>
      <dsp:txXfrm>
        <a:off x="4542000" y="4141013"/>
        <a:ext cx="1380337" cy="1380337"/>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0103" tIns="45050" rIns="90103" bIns="45050" numCol="1" anchor="t" anchorCtr="0" compatLnSpc="1">
            <a:prstTxWarp prst="textNoShape">
              <a:avLst/>
            </a:prstTxWarp>
          </a:bodyPr>
          <a:lstStyle>
            <a:lvl1pPr defTabSz="899768" eaLnBrk="0" hangingPunct="0">
              <a:defRPr sz="1200">
                <a:latin typeface="Arial" charset="0"/>
              </a:defRPr>
            </a:lvl1pPr>
          </a:lstStyle>
          <a:p>
            <a:pPr>
              <a:defRPr/>
            </a:pPr>
            <a:endParaRPr lang="en-US" dirty="0"/>
          </a:p>
        </p:txBody>
      </p:sp>
      <p:sp>
        <p:nvSpPr>
          <p:cNvPr id="78851" name="Rectangle 3"/>
          <p:cNvSpPr>
            <a:spLocks noGrp="1" noChangeArrowheads="1"/>
          </p:cNvSpPr>
          <p:nvPr>
            <p:ph type="dt" sz="quarter" idx="1"/>
          </p:nvPr>
        </p:nvSpPr>
        <p:spPr bwMode="auto">
          <a:xfrm>
            <a:off x="3973514" y="0"/>
            <a:ext cx="3036887" cy="465138"/>
          </a:xfrm>
          <a:prstGeom prst="rect">
            <a:avLst/>
          </a:prstGeom>
          <a:noFill/>
          <a:ln w="9525">
            <a:noFill/>
            <a:miter lim="800000"/>
            <a:headEnd/>
            <a:tailEnd/>
          </a:ln>
          <a:effectLst/>
        </p:spPr>
        <p:txBody>
          <a:bodyPr vert="horz" wrap="square" lIns="90103" tIns="45050" rIns="90103" bIns="45050" numCol="1" anchor="t" anchorCtr="0" compatLnSpc="1">
            <a:prstTxWarp prst="textNoShape">
              <a:avLst/>
            </a:prstTxWarp>
          </a:bodyPr>
          <a:lstStyle>
            <a:lvl1pPr algn="r" defTabSz="899768" eaLnBrk="0" hangingPunct="0">
              <a:defRPr sz="1200">
                <a:latin typeface="Arial" charset="0"/>
              </a:defRPr>
            </a:lvl1pPr>
          </a:lstStyle>
          <a:p>
            <a:pPr>
              <a:defRPr/>
            </a:pPr>
            <a:endParaRPr lang="en-US" dirty="0"/>
          </a:p>
        </p:txBody>
      </p:sp>
      <p:sp>
        <p:nvSpPr>
          <p:cNvPr id="78852" name="Rectangle 4"/>
          <p:cNvSpPr>
            <a:spLocks noGrp="1" noChangeArrowheads="1"/>
          </p:cNvSpPr>
          <p:nvPr>
            <p:ph type="ftr" sz="quarter" idx="2"/>
          </p:nvPr>
        </p:nvSpPr>
        <p:spPr bwMode="auto">
          <a:xfrm>
            <a:off x="0" y="8831265"/>
            <a:ext cx="3036888" cy="465137"/>
          </a:xfrm>
          <a:prstGeom prst="rect">
            <a:avLst/>
          </a:prstGeom>
          <a:noFill/>
          <a:ln w="9525">
            <a:noFill/>
            <a:miter lim="800000"/>
            <a:headEnd/>
            <a:tailEnd/>
          </a:ln>
          <a:effectLst/>
        </p:spPr>
        <p:txBody>
          <a:bodyPr vert="horz" wrap="square" lIns="90103" tIns="45050" rIns="90103" bIns="45050" numCol="1" anchor="b" anchorCtr="0" compatLnSpc="1">
            <a:prstTxWarp prst="textNoShape">
              <a:avLst/>
            </a:prstTxWarp>
          </a:bodyPr>
          <a:lstStyle>
            <a:lvl1pPr defTabSz="899768" eaLnBrk="0" hangingPunct="0">
              <a:defRPr sz="1200">
                <a:latin typeface="Arial" charset="0"/>
              </a:defRPr>
            </a:lvl1pPr>
          </a:lstStyle>
          <a:p>
            <a:pPr>
              <a:defRPr/>
            </a:pPr>
            <a:endParaRPr lang="en-US" dirty="0"/>
          </a:p>
        </p:txBody>
      </p:sp>
      <p:sp>
        <p:nvSpPr>
          <p:cNvPr id="78853" name="Rectangle 5"/>
          <p:cNvSpPr>
            <a:spLocks noGrp="1" noChangeArrowheads="1"/>
          </p:cNvSpPr>
          <p:nvPr>
            <p:ph type="sldNum" sz="quarter" idx="3"/>
          </p:nvPr>
        </p:nvSpPr>
        <p:spPr bwMode="auto">
          <a:xfrm>
            <a:off x="3973514" y="8831265"/>
            <a:ext cx="3036887" cy="465137"/>
          </a:xfrm>
          <a:prstGeom prst="rect">
            <a:avLst/>
          </a:prstGeom>
          <a:noFill/>
          <a:ln w="9525">
            <a:noFill/>
            <a:miter lim="800000"/>
            <a:headEnd/>
            <a:tailEnd/>
          </a:ln>
          <a:effectLst/>
        </p:spPr>
        <p:txBody>
          <a:bodyPr vert="horz" wrap="square" lIns="90103" tIns="45050" rIns="90103" bIns="45050" numCol="1" anchor="b" anchorCtr="0" compatLnSpc="1">
            <a:prstTxWarp prst="textNoShape">
              <a:avLst/>
            </a:prstTxWarp>
          </a:bodyPr>
          <a:lstStyle>
            <a:lvl1pPr algn="r" defTabSz="899768" eaLnBrk="0" hangingPunct="0">
              <a:defRPr sz="1200">
                <a:latin typeface="Arial" charset="0"/>
              </a:defRPr>
            </a:lvl1pPr>
          </a:lstStyle>
          <a:p>
            <a:pPr>
              <a:defRPr/>
            </a:pPr>
            <a:fld id="{8761BA3C-FCAE-4331-A630-B3011246ECB7}" type="slidenum">
              <a:rPr lang="en-US"/>
              <a:pPr>
                <a:defRPr/>
              </a:pPr>
              <a:t>‹#›</a:t>
            </a:fld>
            <a:endParaRPr lang="en-US" dirty="0"/>
          </a:p>
        </p:txBody>
      </p:sp>
    </p:spTree>
    <p:extLst>
      <p:ext uri="{BB962C8B-B14F-4D97-AF65-F5344CB8AC3E}">
        <p14:creationId xmlns:p14="http://schemas.microsoft.com/office/powerpoint/2010/main" val="2161859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0103" tIns="45050" rIns="90103" bIns="45050" numCol="1" anchor="t" anchorCtr="0" compatLnSpc="1">
            <a:prstTxWarp prst="textNoShape">
              <a:avLst/>
            </a:prstTxWarp>
          </a:bodyPr>
          <a:lstStyle>
            <a:lvl1pPr defTabSz="899768" eaLnBrk="0" hangingPunct="0">
              <a:defRPr sz="1200">
                <a:latin typeface="Times New Roman" pitchFamily="18" charset="0"/>
              </a:defRPr>
            </a:lvl1pPr>
          </a:lstStyle>
          <a:p>
            <a:pPr>
              <a:defRPr/>
            </a:pPr>
            <a:endParaRPr lang="en-US" dirty="0"/>
          </a:p>
        </p:txBody>
      </p:sp>
      <p:sp>
        <p:nvSpPr>
          <p:cNvPr id="17411" name="Rectangle 3"/>
          <p:cNvSpPr>
            <a:spLocks noGrp="1" noChangeArrowheads="1"/>
          </p:cNvSpPr>
          <p:nvPr>
            <p:ph type="dt" idx="1"/>
          </p:nvPr>
        </p:nvSpPr>
        <p:spPr bwMode="auto">
          <a:xfrm>
            <a:off x="3973514" y="0"/>
            <a:ext cx="3036887" cy="465138"/>
          </a:xfrm>
          <a:prstGeom prst="rect">
            <a:avLst/>
          </a:prstGeom>
          <a:noFill/>
          <a:ln w="9525">
            <a:noFill/>
            <a:miter lim="800000"/>
            <a:headEnd/>
            <a:tailEnd/>
          </a:ln>
          <a:effectLst/>
        </p:spPr>
        <p:txBody>
          <a:bodyPr vert="horz" wrap="square" lIns="90103" tIns="45050" rIns="90103" bIns="45050" numCol="1" anchor="t" anchorCtr="0" compatLnSpc="1">
            <a:prstTxWarp prst="textNoShape">
              <a:avLst/>
            </a:prstTxWarp>
          </a:bodyPr>
          <a:lstStyle>
            <a:lvl1pPr algn="r" defTabSz="899768" eaLnBrk="0" hangingPunct="0">
              <a:defRPr sz="1200">
                <a:latin typeface="Times New Roman" pitchFamily="18" charset="0"/>
              </a:defRPr>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225550" y="695325"/>
            <a:ext cx="4581525" cy="3489325"/>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933451" y="4416425"/>
            <a:ext cx="5143500" cy="4184650"/>
          </a:xfrm>
          <a:prstGeom prst="rect">
            <a:avLst/>
          </a:prstGeom>
          <a:noFill/>
          <a:ln w="9525">
            <a:noFill/>
            <a:miter lim="800000"/>
            <a:headEnd/>
            <a:tailEnd/>
          </a:ln>
          <a:effectLst/>
        </p:spPr>
        <p:txBody>
          <a:bodyPr vert="horz" wrap="square" lIns="90103" tIns="45050" rIns="90103" bIns="4505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831265"/>
            <a:ext cx="3036888" cy="465137"/>
          </a:xfrm>
          <a:prstGeom prst="rect">
            <a:avLst/>
          </a:prstGeom>
          <a:noFill/>
          <a:ln w="9525">
            <a:noFill/>
            <a:miter lim="800000"/>
            <a:headEnd/>
            <a:tailEnd/>
          </a:ln>
          <a:effectLst/>
        </p:spPr>
        <p:txBody>
          <a:bodyPr vert="horz" wrap="square" lIns="90103" tIns="45050" rIns="90103" bIns="45050" numCol="1" anchor="b" anchorCtr="0" compatLnSpc="1">
            <a:prstTxWarp prst="textNoShape">
              <a:avLst/>
            </a:prstTxWarp>
          </a:bodyPr>
          <a:lstStyle>
            <a:lvl1pPr defTabSz="899768" eaLnBrk="0" hangingPunct="0">
              <a:defRPr sz="1200">
                <a:latin typeface="Times New Roman" pitchFamily="18" charset="0"/>
              </a:defRPr>
            </a:lvl1pPr>
          </a:lstStyle>
          <a:p>
            <a:pPr>
              <a:defRPr/>
            </a:pPr>
            <a:endParaRPr lang="en-US" dirty="0"/>
          </a:p>
        </p:txBody>
      </p:sp>
      <p:sp>
        <p:nvSpPr>
          <p:cNvPr id="17415" name="Rectangle 7"/>
          <p:cNvSpPr>
            <a:spLocks noGrp="1" noChangeArrowheads="1"/>
          </p:cNvSpPr>
          <p:nvPr>
            <p:ph type="sldNum" sz="quarter" idx="5"/>
          </p:nvPr>
        </p:nvSpPr>
        <p:spPr bwMode="auto">
          <a:xfrm>
            <a:off x="3973514" y="8831265"/>
            <a:ext cx="3036887" cy="465137"/>
          </a:xfrm>
          <a:prstGeom prst="rect">
            <a:avLst/>
          </a:prstGeom>
          <a:noFill/>
          <a:ln w="9525">
            <a:noFill/>
            <a:miter lim="800000"/>
            <a:headEnd/>
            <a:tailEnd/>
          </a:ln>
          <a:effectLst/>
        </p:spPr>
        <p:txBody>
          <a:bodyPr vert="horz" wrap="square" lIns="90103" tIns="45050" rIns="90103" bIns="45050" numCol="1" anchor="b" anchorCtr="0" compatLnSpc="1">
            <a:prstTxWarp prst="textNoShape">
              <a:avLst/>
            </a:prstTxWarp>
          </a:bodyPr>
          <a:lstStyle>
            <a:lvl1pPr algn="r" defTabSz="899768" eaLnBrk="0" hangingPunct="0">
              <a:defRPr sz="1200">
                <a:latin typeface="Times New Roman" pitchFamily="18" charset="0"/>
              </a:defRPr>
            </a:lvl1pPr>
          </a:lstStyle>
          <a:p>
            <a:pPr>
              <a:defRPr/>
            </a:pPr>
            <a:fld id="{34343F59-F3BA-4251-B8BA-64C9FBE183EE}" type="slidenum">
              <a:rPr lang="en-US"/>
              <a:pPr>
                <a:defRPr/>
              </a:pPr>
              <a:t>‹#›</a:t>
            </a:fld>
            <a:endParaRPr lang="en-US" dirty="0"/>
          </a:p>
        </p:txBody>
      </p:sp>
    </p:spTree>
    <p:extLst>
      <p:ext uri="{BB962C8B-B14F-4D97-AF65-F5344CB8AC3E}">
        <p14:creationId xmlns:p14="http://schemas.microsoft.com/office/powerpoint/2010/main" val="1717707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6728"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3459"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186"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6915"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3643" algn="l" defTabSz="913459" rtl="0" eaLnBrk="1" latinLnBrk="0" hangingPunct="1">
      <a:defRPr sz="1200" kern="1200">
        <a:solidFill>
          <a:schemeClr val="tx1"/>
        </a:solidFill>
        <a:latin typeface="+mn-lt"/>
        <a:ea typeface="+mn-ea"/>
        <a:cs typeface="+mn-cs"/>
      </a:defRPr>
    </a:lvl6pPr>
    <a:lvl7pPr marL="2740378" algn="l" defTabSz="913459" rtl="0" eaLnBrk="1" latinLnBrk="0" hangingPunct="1">
      <a:defRPr sz="1200" kern="1200">
        <a:solidFill>
          <a:schemeClr val="tx1"/>
        </a:solidFill>
        <a:latin typeface="+mn-lt"/>
        <a:ea typeface="+mn-ea"/>
        <a:cs typeface="+mn-cs"/>
      </a:defRPr>
    </a:lvl7pPr>
    <a:lvl8pPr marL="3197105" algn="l" defTabSz="913459" rtl="0" eaLnBrk="1" latinLnBrk="0" hangingPunct="1">
      <a:defRPr sz="1200" kern="1200">
        <a:solidFill>
          <a:schemeClr val="tx1"/>
        </a:solidFill>
        <a:latin typeface="+mn-lt"/>
        <a:ea typeface="+mn-ea"/>
        <a:cs typeface="+mn-cs"/>
      </a:defRPr>
    </a:lvl8pPr>
    <a:lvl9pPr marL="3653832" algn="l" defTabSz="9134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1582">
              <a:buClr>
                <a:schemeClr val="tx1"/>
              </a:buClr>
              <a:buSzPct val="100000"/>
              <a:defRPr/>
            </a:pPr>
            <a:endParaRPr lang="en-US" sz="1600" dirty="0">
              <a:solidFill>
                <a:schemeClr val="accent6">
                  <a:lumMod val="75000"/>
                </a:schemeClr>
              </a:solidFill>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34343F59-F3BA-4251-B8BA-64C9FBE183EE}" type="slidenum">
              <a:rPr lang="en-US" smtClean="0"/>
              <a:pPr>
                <a:defRPr/>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695325"/>
            <a:ext cx="4581525" cy="3489325"/>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SLIDE 8</a:t>
            </a:r>
          </a:p>
          <a:p>
            <a:r>
              <a:rPr lang="en-US" sz="1200" kern="1200" dirty="0" smtClean="0">
                <a:solidFill>
                  <a:schemeClr val="tx1"/>
                </a:solidFill>
                <a:effectLst/>
                <a:latin typeface="+mn-lt"/>
                <a:ea typeface="+mn-ea"/>
                <a:cs typeface="+mn-cs"/>
              </a:rPr>
              <a:t>A thorough needs analysis is critical to develop material that meets our students’ needs.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a:t>
            </a:r>
            <a:r>
              <a:rPr lang="en-US" sz="1200" kern="1200" baseline="0" dirty="0" smtClean="0">
                <a:solidFill>
                  <a:schemeClr val="tx1"/>
                </a:solidFill>
                <a:effectLst/>
                <a:latin typeface="+mn-lt"/>
                <a:ea typeface="+mn-ea"/>
                <a:cs typeface="+mn-cs"/>
              </a:rPr>
              <a:t> travel to various training sites to observe courses and talk with instructors and students.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Here’s an example of the training locations we visited during the English for Aircraft Maintenance needs analysis. </a:t>
            </a:r>
          </a:p>
          <a:p>
            <a:endParaRPr lang="en-US" dirty="0"/>
          </a:p>
        </p:txBody>
      </p:sp>
      <p:sp>
        <p:nvSpPr>
          <p:cNvPr id="4" name="Slide Number Placeholder 3"/>
          <p:cNvSpPr>
            <a:spLocks noGrp="1"/>
          </p:cNvSpPr>
          <p:nvPr>
            <p:ph type="sldNum" sz="quarter" idx="10"/>
          </p:nvPr>
        </p:nvSpPr>
        <p:spPr/>
        <p:txBody>
          <a:bodyPr/>
          <a:lstStyle/>
          <a:p>
            <a:fld id="{410F71E7-9B9B-4802-92D9-23FB3620F7B3}" type="slidenum">
              <a:rPr lang="en-US" smtClean="0"/>
              <a:pPr/>
              <a:t>14</a:t>
            </a:fld>
            <a:endParaRPr lang="en-US"/>
          </a:p>
        </p:txBody>
      </p:sp>
    </p:spTree>
    <p:extLst>
      <p:ext uri="{BB962C8B-B14F-4D97-AF65-F5344CB8AC3E}">
        <p14:creationId xmlns:p14="http://schemas.microsoft.com/office/powerpoint/2010/main" val="3000112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343F59-F3BA-4251-B8BA-64C9FBE183EE}" type="slidenum">
              <a:rPr lang="en-US" smtClean="0"/>
              <a:pPr>
                <a:defRPr/>
              </a:pPr>
              <a:t>17</a:t>
            </a:fld>
            <a:endParaRPr lang="en-US" dirty="0"/>
          </a:p>
        </p:txBody>
      </p:sp>
    </p:spTree>
    <p:extLst>
      <p:ext uri="{BB962C8B-B14F-4D97-AF65-F5344CB8AC3E}">
        <p14:creationId xmlns:p14="http://schemas.microsoft.com/office/powerpoint/2010/main" val="4152734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 data selection</a:t>
            </a:r>
            <a:r>
              <a:rPr lang="en-US" baseline="0" dirty="0" smtClean="0"/>
              <a:t> p</a:t>
            </a:r>
            <a:r>
              <a:rPr lang="en-US" dirty="0" smtClean="0"/>
              <a:t>redicated on success</a:t>
            </a:r>
            <a:r>
              <a:rPr lang="en-US" baseline="0" dirty="0" smtClean="0"/>
              <a:t> – ECL discrepancies skewed data</a:t>
            </a:r>
          </a:p>
          <a:p>
            <a:r>
              <a:rPr lang="en-US" baseline="0" dirty="0" smtClean="0"/>
              <a:t>Premise based on typical growth </a:t>
            </a:r>
          </a:p>
          <a:p>
            <a:endParaRPr lang="en-US" baseline="0" dirty="0" smtClean="0"/>
          </a:p>
          <a:p>
            <a:r>
              <a:rPr lang="en-US" sz="1200" kern="1200" dirty="0" smtClean="0">
                <a:solidFill>
                  <a:schemeClr val="tx1"/>
                </a:solidFill>
                <a:effectLst/>
                <a:latin typeface="Times New Roman" pitchFamily="18" charset="0"/>
                <a:ea typeface="+mn-ea"/>
                <a:cs typeface="+mn-cs"/>
              </a:rPr>
              <a:t>The research we looked at suggests that:</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 </a:t>
            </a:r>
            <a:r>
              <a:rPr lang="en-US" sz="1200" b="1" kern="1200" dirty="0" smtClean="0">
                <a:solidFill>
                  <a:schemeClr val="tx1"/>
                </a:solidFill>
                <a:effectLst/>
                <a:latin typeface="Times New Roman" pitchFamily="18" charset="0"/>
                <a:ea typeface="+mn-ea"/>
                <a:cs typeface="+mn-cs"/>
              </a:rPr>
              <a:t>linguistic distance</a:t>
            </a:r>
            <a:r>
              <a:rPr lang="en-US" sz="1200" kern="1200" dirty="0" smtClean="0">
                <a:solidFill>
                  <a:schemeClr val="tx1"/>
                </a:solidFill>
                <a:effectLst/>
                <a:latin typeface="Times New Roman" pitchFamily="18" charset="0"/>
                <a:ea typeface="+mn-ea"/>
                <a:cs typeface="+mn-cs"/>
              </a:rPr>
              <a:t> is a factor which has an effect on the acquisition of English. DLIFLC’s category of languages appears to correspond with the paper on “Linguistic Distance: A Quantitative Measure of the Distance Between English and Other Languages” by Dr. Barry R. Chiswick and Dr. Paul W. Miller written in August of 2004.  </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a:t>
            </a:r>
            <a:r>
              <a:rPr lang="en-US" sz="1200" b="1" kern="1200" dirty="0" smtClean="0">
                <a:solidFill>
                  <a:schemeClr val="tx1"/>
                </a:solidFill>
                <a:effectLst/>
                <a:latin typeface="Times New Roman" pitchFamily="18" charset="0"/>
                <a:ea typeface="+mn-ea"/>
                <a:cs typeface="+mn-cs"/>
              </a:rPr>
              <a:t>age </a:t>
            </a:r>
            <a:r>
              <a:rPr lang="en-US" sz="1200" kern="1200" dirty="0" smtClean="0">
                <a:solidFill>
                  <a:schemeClr val="tx1"/>
                </a:solidFill>
                <a:effectLst/>
                <a:latin typeface="Times New Roman" pitchFamily="18" charset="0"/>
                <a:ea typeface="+mn-ea"/>
                <a:cs typeface="+mn-cs"/>
              </a:rPr>
              <a:t>did not appear to be an important consideration for the acquisition of English with the exception of pronunciation.</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a:t>
            </a:r>
            <a:r>
              <a:rPr lang="en-US" sz="1200" b="1" kern="1200" dirty="0" smtClean="0">
                <a:solidFill>
                  <a:schemeClr val="tx1"/>
                </a:solidFill>
                <a:effectLst/>
                <a:latin typeface="Times New Roman" pitchFamily="18" charset="0"/>
                <a:ea typeface="+mn-ea"/>
                <a:cs typeface="+mn-cs"/>
              </a:rPr>
              <a:t>literacy and reading</a:t>
            </a:r>
            <a:r>
              <a:rPr lang="en-US" sz="1200" kern="1200" dirty="0" smtClean="0">
                <a:solidFill>
                  <a:schemeClr val="tx1"/>
                </a:solidFill>
                <a:effectLst/>
                <a:latin typeface="Times New Roman" pitchFamily="18" charset="0"/>
                <a:ea typeface="+mn-ea"/>
                <a:cs typeface="+mn-cs"/>
              </a:rPr>
              <a:t> do appear to be important factors to consider for programming guidance. The 2011 article on “The Role of First Language Literacy and Second Language Proficiency in Second Language Reading Comprehension” by Xiangying Jiang indicates that learners of English with an L1 alphabetic have an advantage in L2 reading over those from a non-alphabetic L1 background. Katherine  Martin from the University of Pittsburgh mentions in the 2012 ELI Second Language Acquisition Research Symposium that decoding, word recognition, and difficulties with vowels vary depending on the learner with these areas being the most difficult for Arabic learners of English and the easiest for French learners of English. Arabic learners had more difficulties in these areas than Chinese learners because the Arabic learners had “learned inattention” to vowels and, moreover, consonants bear the meaning in their L1.</a:t>
            </a:r>
          </a:p>
          <a:p>
            <a:endParaRPr lang="en-US" baseline="0" dirty="0" smtClean="0"/>
          </a:p>
          <a:p>
            <a:endParaRPr lang="en-US" baseline="0" dirty="0" smtClean="0"/>
          </a:p>
          <a:p>
            <a:r>
              <a:rPr lang="en-US" sz="1200" b="0" i="0" u="none" strike="noStrike" kern="1200" dirty="0" smtClean="0">
                <a:solidFill>
                  <a:schemeClr val="tx1"/>
                </a:solidFill>
                <a:effectLst/>
                <a:latin typeface="Times New Roman" pitchFamily="18" charset="0"/>
                <a:ea typeface="+mn-ea"/>
                <a:cs typeface="+mn-cs"/>
              </a:rPr>
              <a:t>LINGUISTIC DISTANCE Thoughts: US represents 85% of LD 1, SR rep 58% of LD 4, MD rep 59% of LD 2</a:t>
            </a:r>
            <a:r>
              <a:rPr lang="en-US" dirty="0" smtClean="0"/>
              <a:t> </a:t>
            </a:r>
            <a:r>
              <a:rPr lang="en-US" sz="1200" b="0" i="0" u="none" strike="noStrike" kern="1200" dirty="0" smtClean="0">
                <a:solidFill>
                  <a:schemeClr val="tx1"/>
                </a:solidFill>
                <a:effectLst/>
                <a:latin typeface="Times New Roman" pitchFamily="18" charset="0"/>
                <a:ea typeface="+mn-ea"/>
                <a:cs typeface="+mn-cs"/>
              </a:rPr>
              <a:t>Combining LD 2 with LD 3 seems logical based on size of LD 2 and ECL requirement representation</a:t>
            </a:r>
            <a:r>
              <a:rPr lang="en-US" dirty="0" smtClean="0"/>
              <a:t> </a:t>
            </a:r>
            <a:r>
              <a:rPr lang="en-US" sz="1200" b="0" i="0" u="none" strike="noStrike" kern="1200" dirty="0" smtClean="0">
                <a:solidFill>
                  <a:schemeClr val="tx1"/>
                </a:solidFill>
                <a:effectLst/>
                <a:latin typeface="Times New Roman" pitchFamily="18" charset="0"/>
                <a:ea typeface="+mn-ea"/>
                <a:cs typeface="+mn-cs"/>
              </a:rPr>
              <a:t>ECL Requirements of 60, 65 and 90 do not have enough data to make any predictions</a:t>
            </a:r>
            <a:r>
              <a:rPr lang="en-US" dirty="0" smtClean="0"/>
              <a:t> </a:t>
            </a:r>
            <a:r>
              <a:rPr lang="en-US" sz="1200" b="0" i="0" u="none" strike="noStrike" kern="1200" dirty="0" smtClean="0">
                <a:solidFill>
                  <a:schemeClr val="tx1"/>
                </a:solidFill>
                <a:effectLst/>
                <a:latin typeface="Times New Roman" pitchFamily="18" charset="0"/>
                <a:ea typeface="+mn-ea"/>
                <a:cs typeface="+mn-cs"/>
              </a:rPr>
              <a:t>ECL Requirement of 85 is sketchy </a:t>
            </a:r>
          </a:p>
          <a:p>
            <a:endParaRPr lang="en-US" sz="1200" b="0" i="0" u="none" strike="noStrike"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The e-Wheel was designed with the following criteria using student data from 1997-2013: </a:t>
            </a:r>
          </a:p>
          <a:p>
            <a:r>
              <a:rPr lang="en-US" sz="1200" kern="1200" dirty="0" smtClean="0">
                <a:solidFill>
                  <a:schemeClr val="tx1"/>
                </a:solidFill>
                <a:effectLst/>
                <a:latin typeface="Times New Roman" pitchFamily="18" charset="0"/>
                <a:ea typeface="+mn-ea"/>
                <a:cs typeface="+mn-cs"/>
              </a:rPr>
              <a:t>- The student took an in-country ECL test and obtained a score less than the required ECL score (e.g. In-country score is 58, required score is 75; thus, ECL growth is needed)</a:t>
            </a:r>
          </a:p>
          <a:p>
            <a:r>
              <a:rPr lang="en-US" sz="1200" kern="1200" dirty="0" smtClean="0">
                <a:solidFill>
                  <a:schemeClr val="tx1"/>
                </a:solidFill>
                <a:effectLst/>
                <a:latin typeface="Times New Roman" pitchFamily="18" charset="0"/>
                <a:ea typeface="+mn-ea"/>
                <a:cs typeface="+mn-cs"/>
              </a:rPr>
              <a:t>- The student achieved an ECL entry score at DLIELC which was within 10 points of the in-country score (typical performance levels)</a:t>
            </a:r>
          </a:p>
          <a:p>
            <a:r>
              <a:rPr lang="en-US" sz="1200" kern="1200" dirty="0" smtClean="0">
                <a:solidFill>
                  <a:schemeClr val="tx1"/>
                </a:solidFill>
                <a:effectLst/>
                <a:latin typeface="Times New Roman" pitchFamily="18" charset="0"/>
                <a:ea typeface="+mn-ea"/>
                <a:cs typeface="+mn-cs"/>
              </a:rPr>
              <a:t>	- The student ECL-qualified (achieved the required ECL score) in DLIELC resident training </a:t>
            </a:r>
          </a:p>
          <a:p>
            <a:r>
              <a:rPr lang="en-US" sz="1200" kern="1200" dirty="0" smtClean="0">
                <a:solidFill>
                  <a:schemeClr val="tx1"/>
                </a:solidFill>
                <a:effectLst/>
                <a:latin typeface="Times New Roman" pitchFamily="18" charset="0"/>
                <a:ea typeface="+mn-ea"/>
                <a:cs typeface="+mn-cs"/>
              </a:rPr>
              <a:t>- Data was grouped based on linguistic difference between the students’ native language and English</a:t>
            </a:r>
          </a:p>
          <a:p>
            <a:r>
              <a:rPr lang="en-US" sz="1200" kern="1200" dirty="0" smtClean="0">
                <a:solidFill>
                  <a:schemeClr val="tx1"/>
                </a:solidFill>
                <a:effectLst/>
                <a:latin typeface="Times New Roman" pitchFamily="18" charset="0"/>
                <a:ea typeface="+mn-ea"/>
                <a:cs typeface="+mn-cs"/>
              </a:rPr>
              <a:t>The data did not include:</a:t>
            </a:r>
          </a:p>
          <a:p>
            <a:r>
              <a:rPr lang="en-US" sz="1200" kern="1200" dirty="0" smtClean="0">
                <a:solidFill>
                  <a:schemeClr val="tx1"/>
                </a:solidFill>
                <a:effectLst/>
                <a:latin typeface="Times New Roman" pitchFamily="18" charset="0"/>
                <a:ea typeface="+mn-ea"/>
                <a:cs typeface="+mn-cs"/>
              </a:rPr>
              <a:t>	- A student with no in-country ECL score (no basis for programming)</a:t>
            </a:r>
          </a:p>
          <a:p>
            <a:r>
              <a:rPr lang="en-US" sz="1200" kern="1200" dirty="0" smtClean="0">
                <a:solidFill>
                  <a:schemeClr val="tx1"/>
                </a:solidFill>
                <a:effectLst/>
                <a:latin typeface="Times New Roman" pitchFamily="18" charset="0"/>
                <a:ea typeface="+mn-ea"/>
                <a:cs typeface="+mn-cs"/>
              </a:rPr>
              <a:t>	- A student with an entry ECL discrepancy of more than 10 points (indicating atypical programming)</a:t>
            </a:r>
          </a:p>
          <a:p>
            <a:endParaRPr lang="en-US" dirty="0"/>
          </a:p>
        </p:txBody>
      </p:sp>
      <p:sp>
        <p:nvSpPr>
          <p:cNvPr id="4" name="Slide Number Placeholder 3"/>
          <p:cNvSpPr>
            <a:spLocks noGrp="1"/>
          </p:cNvSpPr>
          <p:nvPr>
            <p:ph type="sldNum" sz="quarter" idx="10"/>
          </p:nvPr>
        </p:nvSpPr>
        <p:spPr/>
        <p:txBody>
          <a:bodyPr/>
          <a:lstStyle/>
          <a:p>
            <a:pPr>
              <a:defRPr/>
            </a:pPr>
            <a:fld id="{34343F59-F3BA-4251-B8BA-64C9FBE183EE}" type="slidenum">
              <a:rPr lang="en-US" smtClean="0"/>
              <a:pPr>
                <a:defRPr/>
              </a:pPr>
              <a:t>21</a:t>
            </a:fld>
            <a:endParaRPr lang="en-US" dirty="0"/>
          </a:p>
        </p:txBody>
      </p:sp>
    </p:spTree>
    <p:extLst>
      <p:ext uri="{BB962C8B-B14F-4D97-AF65-F5344CB8AC3E}">
        <p14:creationId xmlns:p14="http://schemas.microsoft.com/office/powerpoint/2010/main" val="426670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343F59-F3BA-4251-B8BA-64C9FBE183EE}" type="slidenum">
              <a:rPr lang="en-US" smtClean="0"/>
              <a:pPr>
                <a:defRPr/>
              </a:pPr>
              <a:t>24</a:t>
            </a:fld>
            <a:endParaRPr lang="en-US" dirty="0"/>
          </a:p>
        </p:txBody>
      </p:sp>
    </p:spTree>
    <p:extLst>
      <p:ext uri="{BB962C8B-B14F-4D97-AF65-F5344CB8AC3E}">
        <p14:creationId xmlns:p14="http://schemas.microsoft.com/office/powerpoint/2010/main" val="3655689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Total number of students trained counts all unique students in training in FY13.  One student=one seat (no double counts based on MASLs/Courses)</a:t>
            </a:r>
          </a:p>
          <a:p>
            <a:endParaRPr lang="en-US" dirty="0" smtClean="0"/>
          </a:p>
          <a:p>
            <a:r>
              <a:rPr lang="en-US" dirty="0" smtClean="0"/>
              <a:t>Graduate number is lower than total number trained since some students in the total number are still in training in FY13.  Additionally,</a:t>
            </a:r>
            <a:r>
              <a:rPr lang="en-US" baseline="0" dirty="0" smtClean="0"/>
              <a:t> number of graduates does not include US students who go to Basic Training, not FOT</a:t>
            </a:r>
            <a:endParaRPr lang="en-US" dirty="0" smtClean="0"/>
          </a:p>
          <a:p>
            <a:pPr defTabSz="921582">
              <a:defRPr/>
            </a:pPr>
            <a:endParaRPr lang="en-US" dirty="0" smtClean="0"/>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582" eaLnBrk="0" hangingPunct="0">
              <a:defRPr sz="2200">
                <a:solidFill>
                  <a:schemeClr val="tx1"/>
                </a:solidFill>
                <a:latin typeface="Arial" charset="0"/>
              </a:defRPr>
            </a:lvl1pPr>
            <a:lvl2pPr marL="748785" indent="-287994" defTabSz="905582" eaLnBrk="0" hangingPunct="0">
              <a:defRPr sz="2200">
                <a:solidFill>
                  <a:schemeClr val="tx1"/>
                </a:solidFill>
                <a:latin typeface="Arial" charset="0"/>
              </a:defRPr>
            </a:lvl2pPr>
            <a:lvl3pPr marL="1151977" indent="-230395" defTabSz="905582" eaLnBrk="0" hangingPunct="0">
              <a:defRPr sz="2200">
                <a:solidFill>
                  <a:schemeClr val="tx1"/>
                </a:solidFill>
                <a:latin typeface="Arial" charset="0"/>
              </a:defRPr>
            </a:lvl3pPr>
            <a:lvl4pPr marL="1612768" indent="-230395" defTabSz="905582" eaLnBrk="0" hangingPunct="0">
              <a:defRPr sz="2200">
                <a:solidFill>
                  <a:schemeClr val="tx1"/>
                </a:solidFill>
                <a:latin typeface="Arial" charset="0"/>
              </a:defRPr>
            </a:lvl4pPr>
            <a:lvl5pPr marL="2073558" indent="-230395" defTabSz="905582" eaLnBrk="0" hangingPunct="0">
              <a:defRPr sz="2200">
                <a:solidFill>
                  <a:schemeClr val="tx1"/>
                </a:solidFill>
                <a:latin typeface="Arial" charset="0"/>
              </a:defRPr>
            </a:lvl5pPr>
            <a:lvl6pPr marL="2534349" indent="-230395" defTabSz="905582" eaLnBrk="0" fontAlgn="base" hangingPunct="0">
              <a:spcBef>
                <a:spcPct val="0"/>
              </a:spcBef>
              <a:spcAft>
                <a:spcPct val="0"/>
              </a:spcAft>
              <a:defRPr sz="2200">
                <a:solidFill>
                  <a:schemeClr val="tx1"/>
                </a:solidFill>
                <a:latin typeface="Arial" charset="0"/>
              </a:defRPr>
            </a:lvl6pPr>
            <a:lvl7pPr marL="2995140" indent="-230395" defTabSz="905582" eaLnBrk="0" fontAlgn="base" hangingPunct="0">
              <a:spcBef>
                <a:spcPct val="0"/>
              </a:spcBef>
              <a:spcAft>
                <a:spcPct val="0"/>
              </a:spcAft>
              <a:defRPr sz="2200">
                <a:solidFill>
                  <a:schemeClr val="tx1"/>
                </a:solidFill>
                <a:latin typeface="Arial" charset="0"/>
              </a:defRPr>
            </a:lvl7pPr>
            <a:lvl8pPr marL="3455930" indent="-230395" defTabSz="905582" eaLnBrk="0" fontAlgn="base" hangingPunct="0">
              <a:spcBef>
                <a:spcPct val="0"/>
              </a:spcBef>
              <a:spcAft>
                <a:spcPct val="0"/>
              </a:spcAft>
              <a:defRPr sz="2200">
                <a:solidFill>
                  <a:schemeClr val="tx1"/>
                </a:solidFill>
                <a:latin typeface="Arial" charset="0"/>
              </a:defRPr>
            </a:lvl8pPr>
            <a:lvl9pPr marL="3916722" indent="-230395" defTabSz="905582" eaLnBrk="0" fontAlgn="base" hangingPunct="0">
              <a:spcBef>
                <a:spcPct val="0"/>
              </a:spcBef>
              <a:spcAft>
                <a:spcPct val="0"/>
              </a:spcAft>
              <a:defRPr sz="2200">
                <a:solidFill>
                  <a:schemeClr val="tx1"/>
                </a:solidFill>
                <a:latin typeface="Arial" charset="0"/>
              </a:defRPr>
            </a:lvl9pPr>
          </a:lstStyle>
          <a:p>
            <a:fld id="{C53173C3-9A43-4760-A6DB-1F291C07064B}" type="slidenum">
              <a:rPr lang="en-US" sz="1300">
                <a:latin typeface="Times New Roman" pitchFamily="18" charset="0"/>
              </a:rPr>
              <a:pPr/>
              <a:t>3</a:t>
            </a:fld>
            <a:endParaRPr lang="en-US" sz="1300" dirty="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227138" y="693738"/>
            <a:ext cx="4583112" cy="3490912"/>
          </a:xfrm>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656">
              <a:defRPr sz="3200" b="1">
                <a:solidFill>
                  <a:schemeClr val="tx1"/>
                </a:solidFill>
                <a:latin typeface="Tahoma" pitchFamily="34" charset="0"/>
              </a:defRPr>
            </a:lvl1pPr>
            <a:lvl2pPr marL="744816" indent="-286468" defTabSz="924656">
              <a:defRPr sz="3200" b="1">
                <a:solidFill>
                  <a:schemeClr val="tx1"/>
                </a:solidFill>
                <a:latin typeface="Tahoma" pitchFamily="34" charset="0"/>
              </a:defRPr>
            </a:lvl2pPr>
            <a:lvl3pPr marL="1145872" indent="-229174" defTabSz="924656">
              <a:defRPr sz="3200" b="1">
                <a:solidFill>
                  <a:schemeClr val="tx1"/>
                </a:solidFill>
                <a:latin typeface="Tahoma" pitchFamily="34" charset="0"/>
              </a:defRPr>
            </a:lvl3pPr>
            <a:lvl4pPr marL="1604220" indent="-229174" defTabSz="924656">
              <a:defRPr sz="3200" b="1">
                <a:solidFill>
                  <a:schemeClr val="tx1"/>
                </a:solidFill>
                <a:latin typeface="Tahoma" pitchFamily="34" charset="0"/>
              </a:defRPr>
            </a:lvl4pPr>
            <a:lvl5pPr marL="2062569" indent="-229174" defTabSz="924656">
              <a:defRPr sz="3200" b="1">
                <a:solidFill>
                  <a:schemeClr val="tx1"/>
                </a:solidFill>
                <a:latin typeface="Tahoma" pitchFamily="34" charset="0"/>
              </a:defRPr>
            </a:lvl5pPr>
            <a:lvl6pPr marL="2520918" indent="-229174" defTabSz="924656" eaLnBrk="0" fontAlgn="base" hangingPunct="0">
              <a:spcBef>
                <a:spcPct val="0"/>
              </a:spcBef>
              <a:spcAft>
                <a:spcPct val="0"/>
              </a:spcAft>
              <a:defRPr sz="3200" b="1">
                <a:solidFill>
                  <a:schemeClr val="tx1"/>
                </a:solidFill>
                <a:latin typeface="Tahoma" pitchFamily="34" charset="0"/>
              </a:defRPr>
            </a:lvl6pPr>
            <a:lvl7pPr marL="2979265" indent="-229174" defTabSz="924656" eaLnBrk="0" fontAlgn="base" hangingPunct="0">
              <a:spcBef>
                <a:spcPct val="0"/>
              </a:spcBef>
              <a:spcAft>
                <a:spcPct val="0"/>
              </a:spcAft>
              <a:defRPr sz="3200" b="1">
                <a:solidFill>
                  <a:schemeClr val="tx1"/>
                </a:solidFill>
                <a:latin typeface="Tahoma" pitchFamily="34" charset="0"/>
              </a:defRPr>
            </a:lvl7pPr>
            <a:lvl8pPr marL="3437614" indent="-229174" defTabSz="924656" eaLnBrk="0" fontAlgn="base" hangingPunct="0">
              <a:spcBef>
                <a:spcPct val="0"/>
              </a:spcBef>
              <a:spcAft>
                <a:spcPct val="0"/>
              </a:spcAft>
              <a:defRPr sz="3200" b="1">
                <a:solidFill>
                  <a:schemeClr val="tx1"/>
                </a:solidFill>
                <a:latin typeface="Tahoma" pitchFamily="34" charset="0"/>
              </a:defRPr>
            </a:lvl8pPr>
            <a:lvl9pPr marL="3895962" indent="-229174" defTabSz="924656" eaLnBrk="0" fontAlgn="base" hangingPunct="0">
              <a:spcBef>
                <a:spcPct val="0"/>
              </a:spcBef>
              <a:spcAft>
                <a:spcPct val="0"/>
              </a:spcAft>
              <a:defRPr sz="3200" b="1">
                <a:solidFill>
                  <a:schemeClr val="tx1"/>
                </a:solidFill>
                <a:latin typeface="Tahoma" pitchFamily="34" charset="0"/>
              </a:defRPr>
            </a:lvl9pPr>
          </a:lstStyle>
          <a:p>
            <a:fld id="{E1D505F0-7CD8-4DCA-8568-4C8F130DD606}" type="slidenum">
              <a:rPr lang="en-US" sz="1000" b="0">
                <a:latin typeface="Times New Roman" pitchFamily="18" charset="0"/>
              </a:rPr>
              <a:pPr/>
              <a:t>4</a:t>
            </a:fld>
            <a:endParaRPr lang="en-US" sz="1000" b="0" dirty="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SLIDE 14</a:t>
            </a:r>
          </a:p>
          <a:p>
            <a:r>
              <a:rPr lang="en-US" sz="1200" kern="1200" dirty="0" smtClean="0">
                <a:solidFill>
                  <a:schemeClr val="tx1"/>
                </a:solidFill>
                <a:effectLst/>
                <a:latin typeface="+mn-lt"/>
                <a:ea typeface="+mn-ea"/>
                <a:cs typeface="+mn-cs"/>
              </a:rPr>
              <a:t>We incorporate a lot of authentic listening in our curriculum.</a:t>
            </a:r>
          </a:p>
          <a:p>
            <a:r>
              <a:rPr lang="en-US" sz="1200" kern="1200" dirty="0" smtClean="0">
                <a:solidFill>
                  <a:schemeClr val="tx1"/>
                </a:solidFill>
                <a:effectLst/>
                <a:latin typeface="+mn-lt"/>
                <a:ea typeface="+mn-ea"/>
                <a:cs typeface="+mn-cs"/>
              </a:rPr>
              <a:t>We interview teachers and students during our needs analysis at training bases. We’ll ask them things like what a typical day is like and advice they would have for international students. Then we take a one- or two-minute snippet of the interview and develop activities around that. </a:t>
            </a:r>
          </a:p>
          <a:p>
            <a:r>
              <a:rPr lang="en-US" sz="1200" kern="1200" dirty="0" smtClean="0">
                <a:solidFill>
                  <a:schemeClr val="tx1"/>
                </a:solidFill>
                <a:effectLst/>
                <a:latin typeface="+mn-lt"/>
                <a:ea typeface="+mn-ea"/>
                <a:cs typeface="+mn-cs"/>
              </a:rPr>
              <a:t>We also include military podcasts on a wide array of subjects.</a:t>
            </a:r>
          </a:p>
          <a:p>
            <a:endParaRPr lang="en-US" dirty="0"/>
          </a:p>
        </p:txBody>
      </p:sp>
      <p:sp>
        <p:nvSpPr>
          <p:cNvPr id="4" name="Slide Number Placeholder 3"/>
          <p:cNvSpPr>
            <a:spLocks noGrp="1"/>
          </p:cNvSpPr>
          <p:nvPr>
            <p:ph type="sldNum" sz="quarter" idx="10"/>
          </p:nvPr>
        </p:nvSpPr>
        <p:spPr/>
        <p:txBody>
          <a:bodyPr/>
          <a:lstStyle/>
          <a:p>
            <a:fld id="{410F71E7-9B9B-4802-92D9-23FB3620F7B3}" type="slidenum">
              <a:rPr lang="en-US" smtClean="0"/>
              <a:pPr/>
              <a:t>6</a:t>
            </a:fld>
            <a:endParaRPr lang="en-US"/>
          </a:p>
        </p:txBody>
      </p:sp>
    </p:spTree>
    <p:extLst>
      <p:ext uri="{BB962C8B-B14F-4D97-AF65-F5344CB8AC3E}">
        <p14:creationId xmlns:p14="http://schemas.microsoft.com/office/powerpoint/2010/main" val="3064096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SLIDE 15</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prepare our students for giving briefings or presentations, speaking off-the-cuff, and communicating interactively.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our interactive communication activities, students share information (either face-to-face or via 2-way radio), analyze and debate, problem solve, troubleshoot, and negotiate.</a:t>
            </a:r>
          </a:p>
          <a:p>
            <a:endParaRPr lang="en-US" dirty="0"/>
          </a:p>
        </p:txBody>
      </p:sp>
      <p:sp>
        <p:nvSpPr>
          <p:cNvPr id="4" name="Slide Number Placeholder 3"/>
          <p:cNvSpPr>
            <a:spLocks noGrp="1"/>
          </p:cNvSpPr>
          <p:nvPr>
            <p:ph type="sldNum" sz="quarter" idx="10"/>
          </p:nvPr>
        </p:nvSpPr>
        <p:spPr/>
        <p:txBody>
          <a:bodyPr/>
          <a:lstStyle/>
          <a:p>
            <a:fld id="{410F71E7-9B9B-4802-92D9-23FB3620F7B3}" type="slidenum">
              <a:rPr lang="en-US" smtClean="0"/>
              <a:pPr/>
              <a:t>7</a:t>
            </a:fld>
            <a:endParaRPr lang="en-US"/>
          </a:p>
        </p:txBody>
      </p:sp>
    </p:spTree>
    <p:extLst>
      <p:ext uri="{BB962C8B-B14F-4D97-AF65-F5344CB8AC3E}">
        <p14:creationId xmlns:p14="http://schemas.microsoft.com/office/powerpoint/2010/main" val="2644973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SLIDE 16</a:t>
            </a:r>
          </a:p>
          <a:p>
            <a:r>
              <a:rPr lang="en-US" sz="1200" kern="1200" dirty="0" smtClean="0">
                <a:solidFill>
                  <a:schemeClr val="tx1"/>
                </a:solidFill>
                <a:effectLst/>
                <a:latin typeface="+mn-lt"/>
                <a:ea typeface="+mn-ea"/>
                <a:cs typeface="+mn-cs"/>
              </a:rPr>
              <a:t>We address reading needs with Reading Strategies, Technical Reading, and Academic Reading textbooks.</a:t>
            </a:r>
          </a:p>
          <a:p>
            <a:r>
              <a:rPr lang="en-US" sz="1200" kern="1200" dirty="0" smtClean="0">
                <a:solidFill>
                  <a:schemeClr val="tx1"/>
                </a:solidFill>
                <a:effectLst/>
                <a:latin typeface="+mn-lt"/>
                <a:ea typeface="+mn-ea"/>
                <a:cs typeface="+mn-cs"/>
              </a:rPr>
              <a:t>Technical training tends to revolve around referencing technical manuals. </a:t>
            </a:r>
          </a:p>
          <a:p>
            <a:r>
              <a:rPr lang="en-US" sz="1200" kern="1200" dirty="0" smtClean="0">
                <a:solidFill>
                  <a:schemeClr val="tx1"/>
                </a:solidFill>
                <a:effectLst/>
                <a:latin typeface="+mn-lt"/>
                <a:ea typeface="+mn-ea"/>
                <a:cs typeface="+mn-cs"/>
              </a:rPr>
              <a:t>Tech manuals feature highly specific vocabulary and are filled with procedural instructions and operational standards.</a:t>
            </a:r>
          </a:p>
          <a:p>
            <a:r>
              <a:rPr lang="en-US" sz="1200" kern="1200" dirty="0" smtClean="0">
                <a:solidFill>
                  <a:schemeClr val="tx1"/>
                </a:solidFill>
                <a:effectLst/>
                <a:latin typeface="+mn-lt"/>
                <a:ea typeface="+mn-ea"/>
                <a:cs typeface="+mn-cs"/>
              </a:rPr>
              <a:t>In addition, it is critical for students to be able to navigate these manuals electronically and in hardcopy form.</a:t>
            </a:r>
          </a:p>
          <a:p>
            <a:endParaRPr lang="en-US" dirty="0"/>
          </a:p>
        </p:txBody>
      </p:sp>
      <p:sp>
        <p:nvSpPr>
          <p:cNvPr id="4" name="Slide Number Placeholder 3"/>
          <p:cNvSpPr>
            <a:spLocks noGrp="1"/>
          </p:cNvSpPr>
          <p:nvPr>
            <p:ph type="sldNum" sz="quarter" idx="10"/>
          </p:nvPr>
        </p:nvSpPr>
        <p:spPr/>
        <p:txBody>
          <a:bodyPr/>
          <a:lstStyle/>
          <a:p>
            <a:fld id="{410F71E7-9B9B-4802-92D9-23FB3620F7B3}" type="slidenum">
              <a:rPr lang="en-US" smtClean="0"/>
              <a:pPr/>
              <a:t>8</a:t>
            </a:fld>
            <a:endParaRPr lang="en-US"/>
          </a:p>
        </p:txBody>
      </p:sp>
    </p:spTree>
    <p:extLst>
      <p:ext uri="{BB962C8B-B14F-4D97-AF65-F5344CB8AC3E}">
        <p14:creationId xmlns:p14="http://schemas.microsoft.com/office/powerpoint/2010/main" val="4120172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SLIDE 17</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our academic writing course and</a:t>
            </a:r>
            <a:r>
              <a:rPr lang="en-US" sz="1200" kern="1200" baseline="0" dirty="0" smtClean="0">
                <a:solidFill>
                  <a:schemeClr val="tx1"/>
                </a:solidFill>
                <a:effectLst/>
                <a:latin typeface="+mn-lt"/>
                <a:ea typeface="+mn-ea"/>
                <a:cs typeface="+mn-cs"/>
              </a:rPr>
              <a:t> other </a:t>
            </a:r>
            <a:r>
              <a:rPr lang="en-US" sz="1200" kern="1200" dirty="0" smtClean="0">
                <a:solidFill>
                  <a:schemeClr val="tx1"/>
                </a:solidFill>
                <a:effectLst/>
                <a:latin typeface="+mn-lt"/>
                <a:ea typeface="+mn-ea"/>
                <a:cs typeface="+mn-cs"/>
              </a:rPr>
              <a:t>courses that include a</a:t>
            </a:r>
            <a:r>
              <a:rPr lang="en-US" sz="1200" kern="1200" baseline="0" dirty="0" smtClean="0">
                <a:solidFill>
                  <a:schemeClr val="tx1"/>
                </a:solidFill>
                <a:effectLst/>
                <a:latin typeface="+mn-lt"/>
                <a:ea typeface="+mn-ea"/>
                <a:cs typeface="+mn-cs"/>
              </a:rPr>
              <a:t> significant writing component</a:t>
            </a:r>
            <a:r>
              <a:rPr lang="en-US" sz="1200" kern="1200" dirty="0" smtClean="0">
                <a:solidFill>
                  <a:schemeClr val="tx1"/>
                </a:solidFill>
                <a:effectLst/>
                <a:latin typeface="+mn-lt"/>
                <a:ea typeface="+mn-ea"/>
                <a:cs typeface="+mn-cs"/>
              </a:rPr>
              <a:t>, students write essays, book reports, operation orders, or short research papers.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also emphasize techniques to avoid plagiarism and the importance of including citations.</a:t>
            </a:r>
            <a:endParaRPr lang="en-US" dirty="0"/>
          </a:p>
        </p:txBody>
      </p:sp>
      <p:sp>
        <p:nvSpPr>
          <p:cNvPr id="4" name="Slide Number Placeholder 3"/>
          <p:cNvSpPr>
            <a:spLocks noGrp="1"/>
          </p:cNvSpPr>
          <p:nvPr>
            <p:ph type="sldNum" sz="quarter" idx="10"/>
          </p:nvPr>
        </p:nvSpPr>
        <p:spPr/>
        <p:txBody>
          <a:bodyPr/>
          <a:lstStyle/>
          <a:p>
            <a:fld id="{410F71E7-9B9B-4802-92D9-23FB3620F7B3}" type="slidenum">
              <a:rPr lang="en-US" smtClean="0"/>
              <a:pPr/>
              <a:t>9</a:t>
            </a:fld>
            <a:endParaRPr lang="en-US"/>
          </a:p>
        </p:txBody>
      </p:sp>
    </p:spTree>
    <p:extLst>
      <p:ext uri="{BB962C8B-B14F-4D97-AF65-F5344CB8AC3E}">
        <p14:creationId xmlns:p14="http://schemas.microsoft.com/office/powerpoint/2010/main" val="3367187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SLIDE 18</a:t>
            </a:r>
          </a:p>
          <a:p>
            <a:r>
              <a:rPr lang="en-US" sz="1200" kern="1200" dirty="0" smtClean="0">
                <a:solidFill>
                  <a:schemeClr val="tx1"/>
                </a:solidFill>
                <a:effectLst/>
                <a:latin typeface="+mn-lt"/>
                <a:ea typeface="+mn-ea"/>
                <a:cs typeface="+mn-cs"/>
              </a:rPr>
              <a:t>Cultural competency is often just as important as language proficiency for student success at military training.</a:t>
            </a:r>
          </a:p>
          <a:p>
            <a:r>
              <a:rPr lang="en-US" sz="1200" kern="1200" dirty="0" smtClean="0">
                <a:solidFill>
                  <a:schemeClr val="tx1"/>
                </a:solidFill>
                <a:effectLst/>
                <a:latin typeface="+mn-lt"/>
                <a:ea typeface="+mn-ea"/>
                <a:cs typeface="+mn-cs"/>
              </a:rPr>
              <a:t>Our American Culture for International Military Students textbook explores American values such as individualism, self-reliance, hard work and achievement, informality, and directness.</a:t>
            </a:r>
          </a:p>
          <a:p>
            <a:r>
              <a:rPr lang="en-US" sz="1200" kern="1200" dirty="0" smtClean="0">
                <a:solidFill>
                  <a:schemeClr val="tx1"/>
                </a:solidFill>
                <a:effectLst/>
                <a:latin typeface="+mn-lt"/>
                <a:ea typeface="+mn-ea"/>
                <a:cs typeface="+mn-cs"/>
              </a:rPr>
              <a:t>Our US Military Culture and Training Environment text introduces military life and what is expected at military training. </a:t>
            </a:r>
          </a:p>
          <a:p>
            <a:r>
              <a:rPr lang="en-US" sz="1200" kern="1200" dirty="0" smtClean="0">
                <a:solidFill>
                  <a:schemeClr val="tx1"/>
                </a:solidFill>
                <a:effectLst/>
                <a:latin typeface="+mn-lt"/>
                <a:ea typeface="+mn-ea"/>
                <a:cs typeface="+mn-cs"/>
              </a:rPr>
              <a:t>This book emphasizes independent learning, which can be a real wake-up call for those students who are used to being constantly spoon-fed information.</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10F71E7-9B9B-4802-92D9-23FB3620F7B3}" type="slidenum">
              <a:rPr lang="en-US" smtClean="0"/>
              <a:pPr/>
              <a:t>10</a:t>
            </a:fld>
            <a:endParaRPr lang="en-US"/>
          </a:p>
        </p:txBody>
      </p:sp>
    </p:spTree>
    <p:extLst>
      <p:ext uri="{BB962C8B-B14F-4D97-AF65-F5344CB8AC3E}">
        <p14:creationId xmlns:p14="http://schemas.microsoft.com/office/powerpoint/2010/main" val="2887227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343F59-F3BA-4251-B8BA-64C9FBE183EE}" type="slidenum">
              <a:rPr lang="en-US" smtClean="0"/>
              <a:pPr>
                <a:defRPr/>
              </a:pPr>
              <a:t>11</a:t>
            </a:fld>
            <a:endParaRPr lang="en-US" dirty="0"/>
          </a:p>
        </p:txBody>
      </p:sp>
    </p:spTree>
    <p:extLst>
      <p:ext uri="{BB962C8B-B14F-4D97-AF65-F5344CB8AC3E}">
        <p14:creationId xmlns:p14="http://schemas.microsoft.com/office/powerpoint/2010/main" val="328355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7719" y="2357438"/>
            <a:ext cx="8470900" cy="1627187"/>
          </a:xfrm>
          <a:prstGeom prst="rect">
            <a:avLst/>
          </a:prstGeom>
        </p:spPr>
        <p:txBody>
          <a:bodyPr lIns="91343" tIns="45673" rIns="91343" bIns="45673"/>
          <a:lstStyle/>
          <a:p>
            <a:r>
              <a:rPr lang="en-US" smtClean="0"/>
              <a:t>Click to edit Master title style</a:t>
            </a:r>
            <a:endParaRPr lang="en-US"/>
          </a:p>
        </p:txBody>
      </p:sp>
      <p:sp>
        <p:nvSpPr>
          <p:cNvPr id="3" name="Subtitle 2"/>
          <p:cNvSpPr>
            <a:spLocks noGrp="1"/>
          </p:cNvSpPr>
          <p:nvPr>
            <p:ph type="subTitle" idx="1"/>
          </p:nvPr>
        </p:nvSpPr>
        <p:spPr>
          <a:xfrm>
            <a:off x="1495425" y="4300549"/>
            <a:ext cx="6975475" cy="1939925"/>
          </a:xfrm>
          <a:prstGeom prst="rect">
            <a:avLst/>
          </a:prstGeom>
        </p:spPr>
        <p:txBody>
          <a:bodyPr lIns="91343" tIns="45673" rIns="91343" bIns="45673"/>
          <a:lstStyle>
            <a:lvl1pPr marL="0" indent="0" algn="ctr">
              <a:buNone/>
              <a:defRPr/>
            </a:lvl1pPr>
            <a:lvl2pPr marL="456728" indent="0" algn="ctr">
              <a:buNone/>
              <a:defRPr/>
            </a:lvl2pPr>
            <a:lvl3pPr marL="913459" indent="0" algn="ctr">
              <a:buNone/>
              <a:defRPr/>
            </a:lvl3pPr>
            <a:lvl4pPr marL="1370186" indent="0" algn="ctr">
              <a:buNone/>
              <a:defRPr/>
            </a:lvl4pPr>
            <a:lvl5pPr marL="1826915" indent="0" algn="ctr">
              <a:buNone/>
              <a:defRPr/>
            </a:lvl5pPr>
            <a:lvl6pPr marL="2283643" indent="0" algn="ctr">
              <a:buNone/>
              <a:defRPr/>
            </a:lvl6pPr>
            <a:lvl7pPr marL="2740378" indent="0" algn="ctr">
              <a:buNone/>
              <a:defRPr/>
            </a:lvl7pPr>
            <a:lvl8pPr marL="3197105" indent="0" algn="ctr">
              <a:buNone/>
              <a:defRPr/>
            </a:lvl8pPr>
            <a:lvl9pPr marL="3653832" indent="0" algn="ctr">
              <a:buNone/>
              <a:defRPr/>
            </a:lvl9pPr>
          </a:lstStyle>
          <a:p>
            <a:r>
              <a:rPr lang="en-US" smtClean="0"/>
              <a:t>Click to edit Master subtitle style</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47719" y="-126994"/>
            <a:ext cx="8470900" cy="1265238"/>
          </a:xfrm>
          <a:prstGeom prst="rect">
            <a:avLst/>
          </a:prstGeom>
        </p:spPr>
        <p:txBody>
          <a:bodyPr lIns="91343" tIns="45673" rIns="91343" bIns="45673"/>
          <a:lstStyle/>
          <a:p>
            <a:r>
              <a:rPr lang="en-US" smtClean="0"/>
              <a:t>Click to edit Master title style</a:t>
            </a:r>
            <a:endParaRPr lang="en-US"/>
          </a:p>
        </p:txBody>
      </p:sp>
      <p:sp>
        <p:nvSpPr>
          <p:cNvPr id="3" name="Content Placeholder 2"/>
          <p:cNvSpPr>
            <a:spLocks noGrp="1"/>
          </p:cNvSpPr>
          <p:nvPr>
            <p:ph idx="1"/>
          </p:nvPr>
        </p:nvSpPr>
        <p:spPr>
          <a:xfrm>
            <a:off x="423869" y="1716099"/>
            <a:ext cx="8470900" cy="4554537"/>
          </a:xfrm>
          <a:prstGeom prst="rect">
            <a:avLst/>
          </a:prstGeom>
        </p:spPr>
        <p:txBody>
          <a:bodyPr lIns="91343" tIns="45673" rIns="91343" bIns="45673"/>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xfrm>
            <a:off x="38101" y="6754813"/>
            <a:ext cx="2076450" cy="506412"/>
          </a:xfrm>
          <a:prstGeom prst="rect">
            <a:avLst/>
          </a:prstGeom>
        </p:spPr>
        <p:txBody>
          <a:bodyPr lIns="91343" tIns="45673" rIns="91343" bIns="45673"/>
          <a:lstStyle>
            <a:lvl1pPr>
              <a:defRPr>
                <a:latin typeface="Arial" charset="0"/>
              </a:defRPr>
            </a:lvl1pPr>
          </a:lstStyle>
          <a:p>
            <a:pPr>
              <a:defRPr/>
            </a:pPr>
            <a:endParaRPr lang="en-US" dirty="0"/>
          </a:p>
        </p:txBody>
      </p:sp>
      <p:sp>
        <p:nvSpPr>
          <p:cNvPr id="5" name="Rectangle 6"/>
          <p:cNvSpPr>
            <a:spLocks noGrp="1" noChangeArrowheads="1"/>
          </p:cNvSpPr>
          <p:nvPr>
            <p:ph type="sldNum" sz="quarter" idx="11"/>
          </p:nvPr>
        </p:nvSpPr>
        <p:spPr>
          <a:xfrm>
            <a:off x="9332915" y="6664326"/>
            <a:ext cx="568325" cy="504825"/>
          </a:xfrm>
          <a:prstGeom prst="rect">
            <a:avLst/>
          </a:prstGeom>
        </p:spPr>
        <p:txBody>
          <a:bodyPr lIns="91343" tIns="45673" rIns="91343" bIns="45673"/>
          <a:lstStyle>
            <a:lvl1pPr>
              <a:defRPr>
                <a:latin typeface="Arial" charset="0"/>
              </a:defRPr>
            </a:lvl1pPr>
          </a:lstStyle>
          <a:p>
            <a:pPr>
              <a:defRPr/>
            </a:pPr>
            <a:fld id="{E6E64937-36CF-43BC-A675-8862EE1CC77D}" type="slidenum">
              <a:rPr lang="en-US"/>
              <a:pPr>
                <a:defRPr/>
              </a:pPr>
              <a:t>‹#›</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47719" y="-126994"/>
            <a:ext cx="8470900" cy="1265238"/>
          </a:xfrm>
          <a:prstGeom prst="rect">
            <a:avLst/>
          </a:prstGeom>
        </p:spPr>
        <p:txBody>
          <a:bodyPr lIns="91343" tIns="45673" rIns="91343" bIns="45673"/>
          <a:lstStyle/>
          <a:p>
            <a:r>
              <a:rPr lang="en-US" smtClean="0"/>
              <a:t>Click to edit Master title style</a:t>
            </a:r>
            <a:endParaRPr lang="en-US"/>
          </a:p>
        </p:txBody>
      </p:sp>
      <p:sp>
        <p:nvSpPr>
          <p:cNvPr id="3" name="Content Placeholder 2"/>
          <p:cNvSpPr>
            <a:spLocks noGrp="1"/>
          </p:cNvSpPr>
          <p:nvPr>
            <p:ph sz="half" idx="1"/>
          </p:nvPr>
        </p:nvSpPr>
        <p:spPr>
          <a:xfrm>
            <a:off x="423867" y="1716099"/>
            <a:ext cx="4159250" cy="4554537"/>
          </a:xfrm>
          <a:prstGeom prst="rect">
            <a:avLst/>
          </a:prstGeom>
        </p:spPr>
        <p:txBody>
          <a:bodyPr lIns="91343" tIns="45673" rIns="91343" bIns="45673"/>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35513" y="1716099"/>
            <a:ext cx="4159250" cy="4554537"/>
          </a:xfrm>
          <a:prstGeom prst="rect">
            <a:avLst/>
          </a:prstGeom>
        </p:spPr>
        <p:txBody>
          <a:bodyPr lIns="91343" tIns="45673" rIns="91343" bIns="45673"/>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98316" y="7034656"/>
            <a:ext cx="2325476" cy="404089"/>
          </a:xfrm>
          <a:prstGeom prst="rect">
            <a:avLst/>
          </a:prstGeom>
        </p:spPr>
        <p:txBody>
          <a:bodyPr lIns="100319" tIns="50159" rIns="100319" bIns="50159"/>
          <a:lstStyle/>
          <a:p>
            <a:fld id="{CEB5221F-1803-491E-9B8B-1A176DEE0A24}" type="datetimeFigureOut">
              <a:rPr lang="en-US" smtClean="0"/>
              <a:pPr/>
              <a:t>5/1/2015</a:t>
            </a:fld>
            <a:endParaRPr lang="en-US"/>
          </a:p>
        </p:txBody>
      </p:sp>
      <p:sp>
        <p:nvSpPr>
          <p:cNvPr id="3" name="Footer Placeholder 2"/>
          <p:cNvSpPr>
            <a:spLocks noGrp="1"/>
          </p:cNvSpPr>
          <p:nvPr>
            <p:ph type="ftr" sz="quarter" idx="11"/>
          </p:nvPr>
        </p:nvSpPr>
        <p:spPr>
          <a:xfrm>
            <a:off x="3405161" y="7034656"/>
            <a:ext cx="3156003" cy="404089"/>
          </a:xfrm>
          <a:prstGeom prst="rect">
            <a:avLst/>
          </a:prstGeom>
        </p:spPr>
        <p:txBody>
          <a:bodyPr lIns="100319" tIns="50159" rIns="100319" bIns="50159"/>
          <a:lstStyle/>
          <a:p>
            <a:endParaRPr lang="en-US"/>
          </a:p>
        </p:txBody>
      </p:sp>
      <p:sp>
        <p:nvSpPr>
          <p:cNvPr id="4" name="Slide Number Placeholder 3"/>
          <p:cNvSpPr>
            <a:spLocks noGrp="1"/>
          </p:cNvSpPr>
          <p:nvPr>
            <p:ph type="sldNum" sz="quarter" idx="12"/>
          </p:nvPr>
        </p:nvSpPr>
        <p:spPr>
          <a:xfrm>
            <a:off x="7142533" y="7034656"/>
            <a:ext cx="2325476" cy="404089"/>
          </a:xfrm>
          <a:prstGeom prst="rect">
            <a:avLst/>
          </a:prstGeom>
        </p:spPr>
        <p:txBody>
          <a:bodyPr lIns="100319" tIns="50159" rIns="100319" bIns="50159"/>
          <a:lstStyle/>
          <a:p>
            <a:fld id="{9885B777-DD65-41D0-B9B9-8CAA6263EE66}" type="slidenum">
              <a:rPr lang="en-US" smtClean="0"/>
              <a:pPr/>
              <a:t>‹#›</a:t>
            </a:fld>
            <a:endParaRPr lang="en-US"/>
          </a:p>
        </p:txBody>
      </p:sp>
    </p:spTree>
    <p:extLst>
      <p:ext uri="{BB962C8B-B14F-4D97-AF65-F5344CB8AC3E}">
        <p14:creationId xmlns:p14="http://schemas.microsoft.com/office/powerpoint/2010/main" val="381504852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9"/>
          <p:cNvSpPr>
            <a:spLocks noChangeArrowheads="1"/>
          </p:cNvSpPr>
          <p:nvPr/>
        </p:nvSpPr>
        <p:spPr bwMode="auto">
          <a:xfrm flipV="1">
            <a:off x="0" y="1092201"/>
            <a:ext cx="7472363" cy="122238"/>
          </a:xfrm>
          <a:prstGeom prst="rect">
            <a:avLst/>
          </a:prstGeom>
          <a:gradFill rotWithShape="0">
            <a:gsLst>
              <a:gs pos="0">
                <a:srgbClr val="000099"/>
              </a:gs>
              <a:gs pos="100000">
                <a:schemeClr val="accent2"/>
              </a:gs>
            </a:gsLst>
            <a:lin ang="0" scaled="1"/>
          </a:gradFill>
          <a:ln w="9525">
            <a:noFill/>
            <a:miter lim="800000"/>
            <a:headEnd/>
            <a:tailEnd/>
          </a:ln>
          <a:effectLst/>
        </p:spPr>
        <p:txBody>
          <a:bodyPr wrap="none" lIns="91343" tIns="45673" rIns="91343" bIns="45673" anchor="ctr"/>
          <a:lstStyle/>
          <a:p>
            <a:pPr eaLnBrk="0" hangingPunct="0">
              <a:defRPr/>
            </a:pPr>
            <a:endParaRPr lang="en-US" dirty="0"/>
          </a:p>
        </p:txBody>
      </p:sp>
      <p:pic>
        <p:nvPicPr>
          <p:cNvPr id="1027" name="Picture 33" descr="chrmblue_std small"/>
          <p:cNvPicPr>
            <a:picLocks noChangeAspect="1" noChangeArrowheads="1"/>
          </p:cNvPicPr>
          <p:nvPr/>
        </p:nvPicPr>
        <p:blipFill>
          <a:blip r:embed="rId6" cstate="print"/>
          <a:srcRect/>
          <a:stretch>
            <a:fillRect/>
          </a:stretch>
        </p:blipFill>
        <p:spPr bwMode="auto">
          <a:xfrm>
            <a:off x="214313" y="142875"/>
            <a:ext cx="876300" cy="819150"/>
          </a:xfrm>
          <a:prstGeom prst="rect">
            <a:avLst/>
          </a:prstGeom>
          <a:noFill/>
          <a:ln w="9525">
            <a:noFill/>
            <a:miter lim="800000"/>
            <a:headEnd/>
            <a:tailEnd/>
          </a:ln>
        </p:spPr>
      </p:pic>
      <p:sp>
        <p:nvSpPr>
          <p:cNvPr id="1059" name="Text Box 35"/>
          <p:cNvSpPr txBox="1">
            <a:spLocks noChangeArrowheads="1"/>
          </p:cNvSpPr>
          <p:nvPr/>
        </p:nvSpPr>
        <p:spPr bwMode="auto">
          <a:xfrm>
            <a:off x="7478713" y="998541"/>
            <a:ext cx="1803199" cy="314536"/>
          </a:xfrm>
          <a:prstGeom prst="rect">
            <a:avLst/>
          </a:prstGeom>
          <a:noFill/>
          <a:ln w="9525">
            <a:noFill/>
            <a:miter lim="800000"/>
            <a:headEnd/>
            <a:tailEnd/>
          </a:ln>
          <a:effectLst/>
        </p:spPr>
        <p:txBody>
          <a:bodyPr wrap="none" lIns="91343" tIns="45673" rIns="91343" bIns="45673">
            <a:spAutoFit/>
          </a:bodyPr>
          <a:lstStyle/>
          <a:p>
            <a:pPr eaLnBrk="0" hangingPunct="0">
              <a:defRPr/>
            </a:pPr>
            <a:r>
              <a:rPr lang="en-US" sz="1400" b="1" i="1" dirty="0">
                <a:solidFill>
                  <a:schemeClr val="folHlink"/>
                </a:solidFill>
              </a:rPr>
              <a:t>The Gateway Wing</a:t>
            </a:r>
          </a:p>
        </p:txBody>
      </p:sp>
      <p:pic>
        <p:nvPicPr>
          <p:cNvPr id="1029" name="Picture 22" descr="37TH TRAINING WING [Converted].png"/>
          <p:cNvPicPr>
            <a:picLocks noChangeAspect="1"/>
          </p:cNvPicPr>
          <p:nvPr/>
        </p:nvPicPr>
        <p:blipFill>
          <a:blip r:embed="rId7" cstate="print"/>
          <a:srcRect/>
          <a:stretch>
            <a:fillRect/>
          </a:stretch>
        </p:blipFill>
        <p:spPr bwMode="auto">
          <a:xfrm>
            <a:off x="8439153" y="334968"/>
            <a:ext cx="736600" cy="714376"/>
          </a:xfrm>
          <a:prstGeom prst="rect">
            <a:avLst/>
          </a:prstGeom>
          <a:noFill/>
          <a:ln w="9525">
            <a:noFill/>
            <a:miter lim="800000"/>
            <a:headEnd/>
            <a:tailEnd/>
          </a:ln>
        </p:spPr>
      </p:pic>
      <p:grpSp>
        <p:nvGrpSpPr>
          <p:cNvPr id="1030" name="Group 29"/>
          <p:cNvGrpSpPr>
            <a:grpSpLocks/>
          </p:cNvGrpSpPr>
          <p:nvPr/>
        </p:nvGrpSpPr>
        <p:grpSpPr bwMode="auto">
          <a:xfrm>
            <a:off x="9110668" y="15876"/>
            <a:ext cx="823912" cy="733425"/>
            <a:chOff x="7752242" y="154780"/>
            <a:chExt cx="729770" cy="733651"/>
          </a:xfrm>
        </p:grpSpPr>
        <p:sp>
          <p:nvSpPr>
            <p:cNvPr id="29" name="Freeform 28"/>
            <p:cNvSpPr/>
            <p:nvPr userDrawn="1"/>
          </p:nvSpPr>
          <p:spPr bwMode="auto">
            <a:xfrm>
              <a:off x="8286563" y="485082"/>
              <a:ext cx="191231" cy="271547"/>
            </a:xfrm>
            <a:custGeom>
              <a:avLst/>
              <a:gdLst>
                <a:gd name="connsiteX0" fmla="*/ 83344 w 190500"/>
                <a:gd name="connsiteY0" fmla="*/ 80963 h 271463"/>
                <a:gd name="connsiteX1" fmla="*/ 97631 w 190500"/>
                <a:gd name="connsiteY1" fmla="*/ 26194 h 271463"/>
                <a:gd name="connsiteX2" fmla="*/ 123825 w 190500"/>
                <a:gd name="connsiteY2" fmla="*/ 0 h 271463"/>
                <a:gd name="connsiteX3" fmla="*/ 147638 w 190500"/>
                <a:gd name="connsiteY3" fmla="*/ 4763 h 271463"/>
                <a:gd name="connsiteX4" fmla="*/ 157163 w 190500"/>
                <a:gd name="connsiteY4" fmla="*/ 23813 h 271463"/>
                <a:gd name="connsiteX5" fmla="*/ 159544 w 190500"/>
                <a:gd name="connsiteY5" fmla="*/ 38100 h 271463"/>
                <a:gd name="connsiteX6" fmla="*/ 190500 w 190500"/>
                <a:gd name="connsiteY6" fmla="*/ 107156 h 271463"/>
                <a:gd name="connsiteX7" fmla="*/ 190500 w 190500"/>
                <a:gd name="connsiteY7" fmla="*/ 121444 h 271463"/>
                <a:gd name="connsiteX8" fmla="*/ 176213 w 190500"/>
                <a:gd name="connsiteY8" fmla="*/ 130969 h 271463"/>
                <a:gd name="connsiteX9" fmla="*/ 159544 w 190500"/>
                <a:gd name="connsiteY9" fmla="*/ 135731 h 271463"/>
                <a:gd name="connsiteX10" fmla="*/ 164306 w 190500"/>
                <a:gd name="connsiteY10" fmla="*/ 164306 h 271463"/>
                <a:gd name="connsiteX11" fmla="*/ 142875 w 190500"/>
                <a:gd name="connsiteY11" fmla="*/ 214313 h 271463"/>
                <a:gd name="connsiteX12" fmla="*/ 76200 w 190500"/>
                <a:gd name="connsiteY12" fmla="*/ 271463 h 271463"/>
                <a:gd name="connsiteX13" fmla="*/ 0 w 190500"/>
                <a:gd name="connsiteY13" fmla="*/ 183356 h 271463"/>
                <a:gd name="connsiteX14" fmla="*/ 57150 w 190500"/>
                <a:gd name="connsiteY14" fmla="*/ 152400 h 271463"/>
                <a:gd name="connsiteX15" fmla="*/ 83344 w 190500"/>
                <a:gd name="connsiteY15" fmla="*/ 80963 h 27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0500" h="271463">
                  <a:moveTo>
                    <a:pt x="83344" y="80963"/>
                  </a:moveTo>
                  <a:lnTo>
                    <a:pt x="97631" y="26194"/>
                  </a:lnTo>
                  <a:lnTo>
                    <a:pt x="123825" y="0"/>
                  </a:lnTo>
                  <a:lnTo>
                    <a:pt x="147638" y="4763"/>
                  </a:lnTo>
                  <a:lnTo>
                    <a:pt x="157163" y="23813"/>
                  </a:lnTo>
                  <a:lnTo>
                    <a:pt x="159544" y="38100"/>
                  </a:lnTo>
                  <a:lnTo>
                    <a:pt x="190500" y="107156"/>
                  </a:lnTo>
                  <a:lnTo>
                    <a:pt x="190500" y="121444"/>
                  </a:lnTo>
                  <a:lnTo>
                    <a:pt x="176213" y="130969"/>
                  </a:lnTo>
                  <a:lnTo>
                    <a:pt x="159544" y="135731"/>
                  </a:lnTo>
                  <a:lnTo>
                    <a:pt x="164306" y="164306"/>
                  </a:lnTo>
                  <a:lnTo>
                    <a:pt x="142875" y="214313"/>
                  </a:lnTo>
                  <a:lnTo>
                    <a:pt x="76200" y="271463"/>
                  </a:lnTo>
                  <a:lnTo>
                    <a:pt x="0" y="183356"/>
                  </a:lnTo>
                  <a:lnTo>
                    <a:pt x="57150" y="152400"/>
                  </a:lnTo>
                  <a:lnTo>
                    <a:pt x="83344" y="80963"/>
                  </a:lnTo>
                  <a:close/>
                </a:path>
              </a:pathLst>
            </a:custGeom>
            <a:solidFill>
              <a:schemeClr val="bg1"/>
            </a:solidFill>
            <a:ln w="9525" cap="flat" cmpd="sng" algn="ctr">
              <a:noFill/>
              <a:prstDash val="solid"/>
              <a:round/>
              <a:headEnd type="none" w="med" len="med"/>
              <a:tailEnd type="none" w="med" len="med"/>
            </a:ln>
            <a:effectLst/>
          </p:spPr>
          <p:txBody>
            <a:bodyPr/>
            <a:lstStyle/>
            <a:p>
              <a:pPr eaLnBrk="0" hangingPunct="0">
                <a:defRPr/>
              </a:pPr>
              <a:endParaRPr lang="en-US" dirty="0"/>
            </a:p>
          </p:txBody>
        </p:sp>
        <p:pic>
          <p:nvPicPr>
            <p:cNvPr id="1037" name="Picture 5"/>
            <p:cNvPicPr>
              <a:picLocks noChangeAspect="1" noChangeArrowheads="1"/>
            </p:cNvPicPr>
            <p:nvPr userDrawn="1"/>
          </p:nvPicPr>
          <p:blipFill>
            <a:blip r:embed="rId8" cstate="print">
              <a:clrChange>
                <a:clrFrom>
                  <a:srgbClr val="FDFDFD"/>
                </a:clrFrom>
                <a:clrTo>
                  <a:srgbClr val="FDFDFD">
                    <a:alpha val="0"/>
                  </a:srgbClr>
                </a:clrTo>
              </a:clrChange>
            </a:blip>
            <a:srcRect/>
            <a:stretch>
              <a:fillRect/>
            </a:stretch>
          </p:blipFill>
          <p:spPr bwMode="auto">
            <a:xfrm>
              <a:off x="7752242" y="154780"/>
              <a:ext cx="729770" cy="733651"/>
            </a:xfrm>
            <a:prstGeom prst="rect">
              <a:avLst/>
            </a:prstGeom>
            <a:noFill/>
            <a:ln w="9525">
              <a:noFill/>
              <a:miter lim="800000"/>
              <a:headEnd/>
              <a:tailEnd/>
            </a:ln>
          </p:spPr>
        </p:pic>
      </p:grpSp>
      <p:sp>
        <p:nvSpPr>
          <p:cNvPr id="32" name="Rectangle 10"/>
          <p:cNvSpPr>
            <a:spLocks noChangeArrowheads="1"/>
          </p:cNvSpPr>
          <p:nvPr userDrawn="1"/>
        </p:nvSpPr>
        <p:spPr bwMode="auto">
          <a:xfrm flipV="1">
            <a:off x="6735768" y="7175500"/>
            <a:ext cx="3230562" cy="153988"/>
          </a:xfrm>
          <a:prstGeom prst="rect">
            <a:avLst/>
          </a:prstGeom>
          <a:gradFill flip="none" rotWithShape="1">
            <a:gsLst>
              <a:gs pos="0">
                <a:schemeClr val="accent2"/>
              </a:gs>
              <a:gs pos="100000">
                <a:srgbClr val="DDDDDD"/>
              </a:gs>
            </a:gsLst>
            <a:lin ang="10800000" scaled="1"/>
            <a:tileRect/>
          </a:gradFill>
          <a:ln w="9525">
            <a:noFill/>
            <a:miter lim="800000"/>
            <a:headEnd/>
            <a:tailEnd/>
          </a:ln>
          <a:effectLst/>
        </p:spPr>
        <p:txBody>
          <a:bodyPr rot="10800000" wrap="none" lIns="83252" tIns="41625" rIns="83252" bIns="41625" anchor="ctr"/>
          <a:lstStyle/>
          <a:p>
            <a:pPr algn="ctr" eaLnBrk="0" hangingPunct="0">
              <a:defRPr/>
            </a:pPr>
            <a:endParaRPr lang="en-US" dirty="0"/>
          </a:p>
        </p:txBody>
      </p:sp>
      <p:sp>
        <p:nvSpPr>
          <p:cNvPr id="33" name="Text Box 35"/>
          <p:cNvSpPr txBox="1">
            <a:spLocks noChangeArrowheads="1"/>
          </p:cNvSpPr>
          <p:nvPr userDrawn="1"/>
        </p:nvSpPr>
        <p:spPr bwMode="auto">
          <a:xfrm>
            <a:off x="527050" y="7078664"/>
            <a:ext cx="8886825" cy="323314"/>
          </a:xfrm>
          <a:prstGeom prst="rect">
            <a:avLst/>
          </a:prstGeom>
          <a:noFill/>
          <a:ln w="9525">
            <a:noFill/>
            <a:miter lim="800000"/>
            <a:headEnd/>
            <a:tailEnd/>
          </a:ln>
          <a:effectLst/>
        </p:spPr>
        <p:txBody>
          <a:bodyPr lIns="83252" tIns="41625" rIns="83252" bIns="41625">
            <a:spAutoFit/>
          </a:bodyPr>
          <a:lstStyle>
            <a:defPPr>
              <a:defRPr lang="en-US"/>
            </a:defPPr>
            <a:lvl1pPr algn="l" rtl="0" fontAlgn="base">
              <a:spcBef>
                <a:spcPct val="0"/>
              </a:spcBef>
              <a:spcAft>
                <a:spcPct val="0"/>
              </a:spcAft>
              <a:defRPr sz="3200" b="1" kern="1200">
                <a:solidFill>
                  <a:srgbClr val="000080"/>
                </a:solidFill>
                <a:latin typeface="Arial" charset="0"/>
                <a:ea typeface="+mn-ea"/>
                <a:cs typeface="Tahoma" pitchFamily="34" charset="0"/>
              </a:defRPr>
            </a:lvl1pPr>
            <a:lvl2pPr marL="457200" algn="l" rtl="0" fontAlgn="base">
              <a:spcBef>
                <a:spcPct val="0"/>
              </a:spcBef>
              <a:spcAft>
                <a:spcPct val="0"/>
              </a:spcAft>
              <a:defRPr sz="3200" b="1" kern="1200">
                <a:solidFill>
                  <a:srgbClr val="000080"/>
                </a:solidFill>
                <a:latin typeface="Arial" charset="0"/>
                <a:ea typeface="+mn-ea"/>
                <a:cs typeface="Tahoma" pitchFamily="34" charset="0"/>
              </a:defRPr>
            </a:lvl2pPr>
            <a:lvl3pPr marL="914400" algn="l" rtl="0" fontAlgn="base">
              <a:spcBef>
                <a:spcPct val="0"/>
              </a:spcBef>
              <a:spcAft>
                <a:spcPct val="0"/>
              </a:spcAft>
              <a:defRPr sz="3200" b="1" kern="1200">
                <a:solidFill>
                  <a:srgbClr val="000080"/>
                </a:solidFill>
                <a:latin typeface="Arial" charset="0"/>
                <a:ea typeface="+mn-ea"/>
                <a:cs typeface="Tahoma" pitchFamily="34" charset="0"/>
              </a:defRPr>
            </a:lvl3pPr>
            <a:lvl4pPr marL="1371600" algn="l" rtl="0" fontAlgn="base">
              <a:spcBef>
                <a:spcPct val="0"/>
              </a:spcBef>
              <a:spcAft>
                <a:spcPct val="0"/>
              </a:spcAft>
              <a:defRPr sz="3200" b="1" kern="1200">
                <a:solidFill>
                  <a:srgbClr val="000080"/>
                </a:solidFill>
                <a:latin typeface="Arial" charset="0"/>
                <a:ea typeface="+mn-ea"/>
                <a:cs typeface="Tahoma" pitchFamily="34" charset="0"/>
              </a:defRPr>
            </a:lvl4pPr>
            <a:lvl5pPr marL="1828800" algn="l" rtl="0" fontAlgn="base">
              <a:spcBef>
                <a:spcPct val="0"/>
              </a:spcBef>
              <a:spcAft>
                <a:spcPct val="0"/>
              </a:spcAft>
              <a:defRPr sz="3200" b="1" kern="1200">
                <a:solidFill>
                  <a:srgbClr val="000080"/>
                </a:solidFill>
                <a:latin typeface="Arial" charset="0"/>
                <a:ea typeface="+mn-ea"/>
                <a:cs typeface="Tahoma" pitchFamily="34" charset="0"/>
              </a:defRPr>
            </a:lvl5pPr>
            <a:lvl6pPr marL="2286000" algn="l" defTabSz="914400" rtl="0" eaLnBrk="1" latinLnBrk="0" hangingPunct="1">
              <a:defRPr sz="3200" b="1" kern="1200">
                <a:solidFill>
                  <a:srgbClr val="000080"/>
                </a:solidFill>
                <a:latin typeface="Arial" charset="0"/>
                <a:ea typeface="+mn-ea"/>
                <a:cs typeface="Tahoma" pitchFamily="34" charset="0"/>
              </a:defRPr>
            </a:lvl6pPr>
            <a:lvl7pPr marL="2743200" algn="l" defTabSz="914400" rtl="0" eaLnBrk="1" latinLnBrk="0" hangingPunct="1">
              <a:defRPr sz="3200" b="1" kern="1200">
                <a:solidFill>
                  <a:srgbClr val="000080"/>
                </a:solidFill>
                <a:latin typeface="Arial" charset="0"/>
                <a:ea typeface="+mn-ea"/>
                <a:cs typeface="Tahoma" pitchFamily="34" charset="0"/>
              </a:defRPr>
            </a:lvl7pPr>
            <a:lvl8pPr marL="3200400" algn="l" defTabSz="914400" rtl="0" eaLnBrk="1" latinLnBrk="0" hangingPunct="1">
              <a:defRPr sz="3200" b="1" kern="1200">
                <a:solidFill>
                  <a:srgbClr val="000080"/>
                </a:solidFill>
                <a:latin typeface="Arial" charset="0"/>
                <a:ea typeface="+mn-ea"/>
                <a:cs typeface="Tahoma" pitchFamily="34" charset="0"/>
              </a:defRPr>
            </a:lvl8pPr>
            <a:lvl9pPr marL="3657600" algn="l" defTabSz="914400" rtl="0" eaLnBrk="1" latinLnBrk="0" hangingPunct="1">
              <a:defRPr sz="3200" b="1" kern="1200">
                <a:solidFill>
                  <a:srgbClr val="000080"/>
                </a:solidFill>
                <a:latin typeface="Arial" charset="0"/>
                <a:ea typeface="+mn-ea"/>
                <a:cs typeface="Tahoma" pitchFamily="34" charset="0"/>
              </a:defRPr>
            </a:lvl9pPr>
          </a:lstStyle>
          <a:p>
            <a:pPr algn="ctr" eaLnBrk="0" hangingPunct="0">
              <a:defRPr/>
            </a:pPr>
            <a:r>
              <a:rPr lang="en-US" sz="1500" i="1" dirty="0" smtClean="0">
                <a:solidFill>
                  <a:schemeClr val="folHlink"/>
                </a:solidFill>
              </a:rPr>
              <a:t>The Training Standard of Excellence</a:t>
            </a:r>
            <a:endParaRPr lang="en-US" sz="1500" i="1" dirty="0">
              <a:solidFill>
                <a:schemeClr val="folHlink"/>
              </a:solidFill>
            </a:endParaRPr>
          </a:p>
        </p:txBody>
      </p:sp>
      <p:sp>
        <p:nvSpPr>
          <p:cNvPr id="14" name="Rectangle 10"/>
          <p:cNvSpPr>
            <a:spLocks noChangeArrowheads="1"/>
          </p:cNvSpPr>
          <p:nvPr userDrawn="1"/>
        </p:nvSpPr>
        <p:spPr bwMode="auto">
          <a:xfrm flipV="1">
            <a:off x="1" y="7180265"/>
            <a:ext cx="3230563" cy="152400"/>
          </a:xfrm>
          <a:prstGeom prst="rect">
            <a:avLst/>
          </a:prstGeom>
          <a:gradFill rotWithShape="0">
            <a:gsLst>
              <a:gs pos="0">
                <a:schemeClr val="accent2"/>
              </a:gs>
              <a:gs pos="100000">
                <a:srgbClr val="DDDDDD"/>
              </a:gs>
            </a:gsLst>
            <a:lin ang="0" scaled="1"/>
          </a:gradFill>
          <a:ln w="9525">
            <a:noFill/>
            <a:miter lim="800000"/>
            <a:headEnd/>
            <a:tailEnd/>
          </a:ln>
          <a:effectLst/>
        </p:spPr>
        <p:txBody>
          <a:bodyPr rot="10800000" wrap="none" lIns="83252" tIns="41625" rIns="83252" bIns="41625" anchor="ctr"/>
          <a:lstStyle/>
          <a:p>
            <a:pPr algn="ctr" eaLnBrk="0" hangingPunct="0">
              <a:defRPr/>
            </a:pPr>
            <a:endParaRPr lang="en-US" dirty="0"/>
          </a:p>
        </p:txBody>
      </p:sp>
      <p:pic>
        <p:nvPicPr>
          <p:cNvPr id="1035" name="Picture 15" descr="http://dlielc_database:101/sites/DLIELC/Shared%20Documents/DLI%20Crest1.bmp"/>
          <p:cNvPicPr>
            <a:picLocks noChangeAspect="1" noChangeArrowheads="1"/>
          </p:cNvPicPr>
          <p:nvPr userDrawn="1"/>
        </p:nvPicPr>
        <p:blipFill>
          <a:blip r:embed="rId9" cstate="print">
            <a:clrChange>
              <a:clrFrom>
                <a:srgbClr val="FFFFFF"/>
              </a:clrFrom>
              <a:clrTo>
                <a:srgbClr val="FFFFFF">
                  <a:alpha val="0"/>
                </a:srgbClr>
              </a:clrTo>
            </a:clrChange>
          </a:blip>
          <a:srcRect/>
          <a:stretch>
            <a:fillRect/>
          </a:stretch>
        </p:blipFill>
        <p:spPr bwMode="auto">
          <a:xfrm>
            <a:off x="9146767" y="799447"/>
            <a:ext cx="760566" cy="86221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749" r:id="rId1"/>
    <p:sldLayoutId id="2147485751" r:id="rId2"/>
    <p:sldLayoutId id="2147485750" r:id="rId3"/>
    <p:sldLayoutId id="2147485752" r:id="rId4"/>
  </p:sldLayoutIdLst>
  <p:transition/>
  <p:hf hdr="0" ftr="0" dt="0"/>
  <p:txStyles>
    <p:titleStyle>
      <a:lvl1pPr algn="ctr" defTabSz="1002268" rtl="0" eaLnBrk="0" fontAlgn="base" hangingPunct="0">
        <a:spcBef>
          <a:spcPct val="0"/>
        </a:spcBef>
        <a:spcAft>
          <a:spcPct val="0"/>
        </a:spcAft>
        <a:defRPr sz="3900" b="1">
          <a:solidFill>
            <a:schemeClr val="folHlink"/>
          </a:solidFill>
          <a:latin typeface="+mj-lt"/>
          <a:ea typeface="+mj-ea"/>
          <a:cs typeface="+mj-cs"/>
        </a:defRPr>
      </a:lvl1pPr>
      <a:lvl2pPr algn="ctr" defTabSz="1002268" rtl="0" eaLnBrk="0" fontAlgn="base" hangingPunct="0">
        <a:spcBef>
          <a:spcPct val="0"/>
        </a:spcBef>
        <a:spcAft>
          <a:spcPct val="0"/>
        </a:spcAft>
        <a:defRPr sz="3900" b="1">
          <a:solidFill>
            <a:schemeClr val="folHlink"/>
          </a:solidFill>
          <a:latin typeface="Arial" charset="0"/>
        </a:defRPr>
      </a:lvl2pPr>
      <a:lvl3pPr algn="ctr" defTabSz="1002268" rtl="0" eaLnBrk="0" fontAlgn="base" hangingPunct="0">
        <a:spcBef>
          <a:spcPct val="0"/>
        </a:spcBef>
        <a:spcAft>
          <a:spcPct val="0"/>
        </a:spcAft>
        <a:defRPr sz="3900" b="1">
          <a:solidFill>
            <a:schemeClr val="folHlink"/>
          </a:solidFill>
          <a:latin typeface="Arial" charset="0"/>
        </a:defRPr>
      </a:lvl3pPr>
      <a:lvl4pPr algn="ctr" defTabSz="1002268" rtl="0" eaLnBrk="0" fontAlgn="base" hangingPunct="0">
        <a:spcBef>
          <a:spcPct val="0"/>
        </a:spcBef>
        <a:spcAft>
          <a:spcPct val="0"/>
        </a:spcAft>
        <a:defRPr sz="3900" b="1">
          <a:solidFill>
            <a:schemeClr val="folHlink"/>
          </a:solidFill>
          <a:latin typeface="Arial" charset="0"/>
        </a:defRPr>
      </a:lvl4pPr>
      <a:lvl5pPr algn="ctr" defTabSz="1002268" rtl="0" eaLnBrk="0" fontAlgn="base" hangingPunct="0">
        <a:spcBef>
          <a:spcPct val="0"/>
        </a:spcBef>
        <a:spcAft>
          <a:spcPct val="0"/>
        </a:spcAft>
        <a:defRPr sz="3900" b="1">
          <a:solidFill>
            <a:schemeClr val="folHlink"/>
          </a:solidFill>
          <a:latin typeface="Arial" charset="0"/>
        </a:defRPr>
      </a:lvl5pPr>
      <a:lvl6pPr marL="456728" algn="ctr" defTabSz="1002268" rtl="0" eaLnBrk="0" fontAlgn="base" hangingPunct="0">
        <a:spcBef>
          <a:spcPct val="0"/>
        </a:spcBef>
        <a:spcAft>
          <a:spcPct val="0"/>
        </a:spcAft>
        <a:defRPr sz="3900" b="1">
          <a:solidFill>
            <a:schemeClr val="folHlink"/>
          </a:solidFill>
          <a:latin typeface="Arial" charset="0"/>
        </a:defRPr>
      </a:lvl6pPr>
      <a:lvl7pPr marL="913459" algn="ctr" defTabSz="1002268" rtl="0" eaLnBrk="0" fontAlgn="base" hangingPunct="0">
        <a:spcBef>
          <a:spcPct val="0"/>
        </a:spcBef>
        <a:spcAft>
          <a:spcPct val="0"/>
        </a:spcAft>
        <a:defRPr sz="3900" b="1">
          <a:solidFill>
            <a:schemeClr val="folHlink"/>
          </a:solidFill>
          <a:latin typeface="Arial" charset="0"/>
        </a:defRPr>
      </a:lvl7pPr>
      <a:lvl8pPr marL="1370186" algn="ctr" defTabSz="1002268" rtl="0" eaLnBrk="0" fontAlgn="base" hangingPunct="0">
        <a:spcBef>
          <a:spcPct val="0"/>
        </a:spcBef>
        <a:spcAft>
          <a:spcPct val="0"/>
        </a:spcAft>
        <a:defRPr sz="3900" b="1">
          <a:solidFill>
            <a:schemeClr val="folHlink"/>
          </a:solidFill>
          <a:latin typeface="Arial" charset="0"/>
        </a:defRPr>
      </a:lvl8pPr>
      <a:lvl9pPr marL="1826915" algn="ctr" defTabSz="1002268" rtl="0" eaLnBrk="0" fontAlgn="base" hangingPunct="0">
        <a:spcBef>
          <a:spcPct val="0"/>
        </a:spcBef>
        <a:spcAft>
          <a:spcPct val="0"/>
        </a:spcAft>
        <a:defRPr sz="3900" b="1">
          <a:solidFill>
            <a:schemeClr val="folHlink"/>
          </a:solidFill>
          <a:latin typeface="Arial" charset="0"/>
        </a:defRPr>
      </a:lvl9pPr>
    </p:titleStyle>
    <p:bodyStyle>
      <a:lvl1pPr marL="375850" indent="-375850" algn="l" defTabSz="1002268" rtl="0" eaLnBrk="0" fontAlgn="base" hangingPunct="0">
        <a:spcBef>
          <a:spcPct val="20000"/>
        </a:spcBef>
        <a:spcAft>
          <a:spcPct val="0"/>
        </a:spcAft>
        <a:buChar char="•"/>
        <a:defRPr sz="2900">
          <a:solidFill>
            <a:schemeClr val="tx1"/>
          </a:solidFill>
          <a:latin typeface="+mn-lt"/>
          <a:ea typeface="+mn-ea"/>
          <a:cs typeface="+mn-cs"/>
        </a:defRPr>
      </a:lvl1pPr>
      <a:lvl2pPr marL="813549" indent="-312413" algn="l" defTabSz="1002268" rtl="0" eaLnBrk="0" fontAlgn="base" hangingPunct="0">
        <a:spcBef>
          <a:spcPct val="20000"/>
        </a:spcBef>
        <a:spcAft>
          <a:spcPct val="0"/>
        </a:spcAft>
        <a:buChar char="•"/>
        <a:defRPr sz="2400">
          <a:solidFill>
            <a:schemeClr val="tx1"/>
          </a:solidFill>
          <a:latin typeface="+mn-lt"/>
        </a:defRPr>
      </a:lvl2pPr>
      <a:lvl3pPr marL="1252833" indent="-250567" algn="l" defTabSz="1002268" rtl="0" eaLnBrk="0" fontAlgn="base" hangingPunct="0">
        <a:spcBef>
          <a:spcPct val="20000"/>
        </a:spcBef>
        <a:spcAft>
          <a:spcPct val="0"/>
        </a:spcAft>
        <a:buChar char="•"/>
        <a:defRPr sz="2000">
          <a:solidFill>
            <a:schemeClr val="tx1"/>
          </a:solidFill>
          <a:latin typeface="+mn-lt"/>
        </a:defRPr>
      </a:lvl3pPr>
      <a:lvl4pPr marL="1753967" indent="-250567" algn="l" defTabSz="1002268" rtl="0" eaLnBrk="0" fontAlgn="base" hangingPunct="0">
        <a:spcBef>
          <a:spcPct val="20000"/>
        </a:spcBef>
        <a:spcAft>
          <a:spcPct val="0"/>
        </a:spcAft>
        <a:buChar char="–"/>
        <a:defRPr sz="2000">
          <a:solidFill>
            <a:schemeClr val="tx1"/>
          </a:solidFill>
          <a:latin typeface="+mn-lt"/>
        </a:defRPr>
      </a:lvl4pPr>
      <a:lvl5pPr marL="2255100" indent="-250567" algn="l" defTabSz="1002268" rtl="0" eaLnBrk="0" fontAlgn="base" hangingPunct="0">
        <a:spcBef>
          <a:spcPct val="20000"/>
        </a:spcBef>
        <a:spcAft>
          <a:spcPct val="0"/>
        </a:spcAft>
        <a:buChar char="»"/>
        <a:defRPr sz="2000">
          <a:solidFill>
            <a:schemeClr val="tx1"/>
          </a:solidFill>
          <a:latin typeface="+mn-lt"/>
        </a:defRPr>
      </a:lvl5pPr>
      <a:lvl6pPr marL="2711828" indent="-250567" algn="l" defTabSz="1002268" rtl="0" eaLnBrk="0" fontAlgn="base" hangingPunct="0">
        <a:spcBef>
          <a:spcPct val="20000"/>
        </a:spcBef>
        <a:spcAft>
          <a:spcPct val="0"/>
        </a:spcAft>
        <a:buChar char="»"/>
        <a:defRPr sz="2000">
          <a:solidFill>
            <a:schemeClr val="tx1"/>
          </a:solidFill>
          <a:latin typeface="+mn-lt"/>
        </a:defRPr>
      </a:lvl6pPr>
      <a:lvl7pPr marL="3168555" indent="-250567" algn="l" defTabSz="1002268" rtl="0" eaLnBrk="0" fontAlgn="base" hangingPunct="0">
        <a:spcBef>
          <a:spcPct val="20000"/>
        </a:spcBef>
        <a:spcAft>
          <a:spcPct val="0"/>
        </a:spcAft>
        <a:buChar char="»"/>
        <a:defRPr sz="2000">
          <a:solidFill>
            <a:schemeClr val="tx1"/>
          </a:solidFill>
          <a:latin typeface="+mn-lt"/>
        </a:defRPr>
      </a:lvl7pPr>
      <a:lvl8pPr marL="3625290" indent="-250567" algn="l" defTabSz="1002268" rtl="0" eaLnBrk="0" fontAlgn="base" hangingPunct="0">
        <a:spcBef>
          <a:spcPct val="20000"/>
        </a:spcBef>
        <a:spcAft>
          <a:spcPct val="0"/>
        </a:spcAft>
        <a:buChar char="»"/>
        <a:defRPr sz="2000">
          <a:solidFill>
            <a:schemeClr val="tx1"/>
          </a:solidFill>
          <a:latin typeface="+mn-lt"/>
        </a:defRPr>
      </a:lvl8pPr>
      <a:lvl9pPr marL="4082015" indent="-250567" algn="l" defTabSz="1002268"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3459" rtl="0" eaLnBrk="1" latinLnBrk="0" hangingPunct="1">
        <a:defRPr sz="1800" kern="1200">
          <a:solidFill>
            <a:schemeClr val="tx1"/>
          </a:solidFill>
          <a:latin typeface="+mn-lt"/>
          <a:ea typeface="+mn-ea"/>
          <a:cs typeface="+mn-cs"/>
        </a:defRPr>
      </a:lvl1pPr>
      <a:lvl2pPr marL="456728" algn="l" defTabSz="913459" rtl="0" eaLnBrk="1" latinLnBrk="0" hangingPunct="1">
        <a:defRPr sz="1800" kern="1200">
          <a:solidFill>
            <a:schemeClr val="tx1"/>
          </a:solidFill>
          <a:latin typeface="+mn-lt"/>
          <a:ea typeface="+mn-ea"/>
          <a:cs typeface="+mn-cs"/>
        </a:defRPr>
      </a:lvl2pPr>
      <a:lvl3pPr marL="913459" algn="l" defTabSz="913459" rtl="0" eaLnBrk="1" latinLnBrk="0" hangingPunct="1">
        <a:defRPr sz="1800" kern="1200">
          <a:solidFill>
            <a:schemeClr val="tx1"/>
          </a:solidFill>
          <a:latin typeface="+mn-lt"/>
          <a:ea typeface="+mn-ea"/>
          <a:cs typeface="+mn-cs"/>
        </a:defRPr>
      </a:lvl3pPr>
      <a:lvl4pPr marL="1370186" algn="l" defTabSz="913459" rtl="0" eaLnBrk="1" latinLnBrk="0" hangingPunct="1">
        <a:defRPr sz="1800" kern="1200">
          <a:solidFill>
            <a:schemeClr val="tx1"/>
          </a:solidFill>
          <a:latin typeface="+mn-lt"/>
          <a:ea typeface="+mn-ea"/>
          <a:cs typeface="+mn-cs"/>
        </a:defRPr>
      </a:lvl4pPr>
      <a:lvl5pPr marL="1826915" algn="l" defTabSz="913459" rtl="0" eaLnBrk="1" latinLnBrk="0" hangingPunct="1">
        <a:defRPr sz="1800" kern="1200">
          <a:solidFill>
            <a:schemeClr val="tx1"/>
          </a:solidFill>
          <a:latin typeface="+mn-lt"/>
          <a:ea typeface="+mn-ea"/>
          <a:cs typeface="+mn-cs"/>
        </a:defRPr>
      </a:lvl5pPr>
      <a:lvl6pPr marL="2283643" algn="l" defTabSz="913459" rtl="0" eaLnBrk="1" latinLnBrk="0" hangingPunct="1">
        <a:defRPr sz="1800" kern="1200">
          <a:solidFill>
            <a:schemeClr val="tx1"/>
          </a:solidFill>
          <a:latin typeface="+mn-lt"/>
          <a:ea typeface="+mn-ea"/>
          <a:cs typeface="+mn-cs"/>
        </a:defRPr>
      </a:lvl6pPr>
      <a:lvl7pPr marL="2740378" algn="l" defTabSz="913459" rtl="0" eaLnBrk="1" latinLnBrk="0" hangingPunct="1">
        <a:defRPr sz="1800" kern="1200">
          <a:solidFill>
            <a:schemeClr val="tx1"/>
          </a:solidFill>
          <a:latin typeface="+mn-lt"/>
          <a:ea typeface="+mn-ea"/>
          <a:cs typeface="+mn-cs"/>
        </a:defRPr>
      </a:lvl7pPr>
      <a:lvl8pPr marL="3197105" algn="l" defTabSz="913459" rtl="0" eaLnBrk="1" latinLnBrk="0" hangingPunct="1">
        <a:defRPr sz="1800" kern="1200">
          <a:solidFill>
            <a:schemeClr val="tx1"/>
          </a:solidFill>
          <a:latin typeface="+mn-lt"/>
          <a:ea typeface="+mn-ea"/>
          <a:cs typeface="+mn-cs"/>
        </a:defRPr>
      </a:lvl8pPr>
      <a:lvl9pPr marL="3653832" algn="l" defTabSz="91345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0.e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Microsoft_Excel_97-2003_Worksheet1.xls"/><Relationship Id="rId5" Type="http://schemas.openxmlformats.org/officeDocument/2006/relationships/image" Target="../media/image32.png"/><Relationship Id="rId4" Type="http://schemas.openxmlformats.org/officeDocument/2006/relationships/image" Target="../media/image31.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dlielc.edu/olc/DLICourseEstimator/"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5973" y="2272561"/>
            <a:ext cx="8986680" cy="1627187"/>
          </a:xfrm>
        </p:spPr>
        <p:txBody>
          <a:bodyPr/>
          <a:lstStyle/>
          <a:p>
            <a:r>
              <a:rPr lang="en-US" sz="3600" dirty="0" smtClean="0"/>
              <a:t>English Language Training </a:t>
            </a:r>
            <a:br>
              <a:rPr lang="en-US" sz="3600" dirty="0" smtClean="0"/>
            </a:br>
            <a:r>
              <a:rPr lang="en-US" sz="3600" dirty="0" smtClean="0"/>
              <a:t>Requirements</a:t>
            </a:r>
            <a:endParaRPr lang="en-US" sz="3600" dirty="0"/>
          </a:p>
        </p:txBody>
      </p:sp>
      <p:sp>
        <p:nvSpPr>
          <p:cNvPr id="3" name="Subtitle 2"/>
          <p:cNvSpPr>
            <a:spLocks noGrp="1"/>
          </p:cNvSpPr>
          <p:nvPr>
            <p:ph type="subTitle" idx="1"/>
          </p:nvPr>
        </p:nvSpPr>
        <p:spPr>
          <a:xfrm>
            <a:off x="408567" y="4131326"/>
            <a:ext cx="9215292" cy="1266939"/>
          </a:xfrm>
        </p:spPr>
        <p:txBody>
          <a:bodyPr/>
          <a:lstStyle/>
          <a:p>
            <a:r>
              <a:rPr lang="en-US" dirty="0" smtClean="0"/>
              <a:t>Dawn Moore</a:t>
            </a:r>
          </a:p>
          <a:p>
            <a:r>
              <a:rPr lang="en-US" dirty="0" smtClean="0"/>
              <a:t>Defense Language Institute English Language Center</a:t>
            </a:r>
          </a:p>
        </p:txBody>
      </p:sp>
    </p:spTree>
    <p:extLst>
      <p:ext uri="{BB962C8B-B14F-4D97-AF65-F5344CB8AC3E}">
        <p14:creationId xmlns:p14="http://schemas.microsoft.com/office/powerpoint/2010/main" val="182904568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9159" y="-3994"/>
            <a:ext cx="8111879" cy="1324990"/>
          </a:xfrm>
          <a:prstGeom prst="rect">
            <a:avLst/>
          </a:prstGeom>
        </p:spPr>
        <p:txBody>
          <a:bodyPr lIns="100319" tIns="50159" rIns="100319" bIns="50159" anchor="ctr"/>
          <a:lstStyle>
            <a:lvl1pPr algn="l" defTabSz="1003300" rtl="0" eaLnBrk="1" fontAlgn="base" hangingPunct="1">
              <a:spcBef>
                <a:spcPct val="0"/>
              </a:spcBef>
              <a:spcAft>
                <a:spcPct val="0"/>
              </a:spcAft>
              <a:defRPr sz="4000" b="1">
                <a:solidFill>
                  <a:srgbClr val="000066"/>
                </a:solidFill>
                <a:latin typeface="+mj-lt"/>
                <a:ea typeface="+mj-ea"/>
                <a:cs typeface="+mj-cs"/>
              </a:defRPr>
            </a:lvl1pPr>
            <a:lvl2pPr algn="ctr" defTabSz="1003300" rtl="0" eaLnBrk="1" fontAlgn="base" hangingPunct="1">
              <a:spcBef>
                <a:spcPct val="0"/>
              </a:spcBef>
              <a:spcAft>
                <a:spcPct val="0"/>
              </a:spcAft>
              <a:defRPr sz="4000" b="1">
                <a:solidFill>
                  <a:schemeClr val="folHlink"/>
                </a:solidFill>
                <a:latin typeface="Arial" charset="0"/>
              </a:defRPr>
            </a:lvl2pPr>
            <a:lvl3pPr algn="ctr" defTabSz="1003300" rtl="0" eaLnBrk="1" fontAlgn="base" hangingPunct="1">
              <a:spcBef>
                <a:spcPct val="0"/>
              </a:spcBef>
              <a:spcAft>
                <a:spcPct val="0"/>
              </a:spcAft>
              <a:defRPr sz="4000" b="1">
                <a:solidFill>
                  <a:schemeClr val="folHlink"/>
                </a:solidFill>
                <a:latin typeface="Arial" charset="0"/>
              </a:defRPr>
            </a:lvl3pPr>
            <a:lvl4pPr algn="ctr" defTabSz="1003300" rtl="0" eaLnBrk="1" fontAlgn="base" hangingPunct="1">
              <a:spcBef>
                <a:spcPct val="0"/>
              </a:spcBef>
              <a:spcAft>
                <a:spcPct val="0"/>
              </a:spcAft>
              <a:defRPr sz="4000" b="1">
                <a:solidFill>
                  <a:schemeClr val="folHlink"/>
                </a:solidFill>
                <a:latin typeface="Arial" charset="0"/>
              </a:defRPr>
            </a:lvl4pPr>
            <a:lvl5pPr algn="ctr" defTabSz="1003300" rtl="0" eaLnBrk="1" fontAlgn="base" hangingPunct="1">
              <a:spcBef>
                <a:spcPct val="0"/>
              </a:spcBef>
              <a:spcAft>
                <a:spcPct val="0"/>
              </a:spcAft>
              <a:defRPr sz="4000" b="1">
                <a:solidFill>
                  <a:schemeClr val="folHlink"/>
                </a:solidFill>
                <a:latin typeface="Arial" charset="0"/>
              </a:defRPr>
            </a:lvl5pPr>
            <a:lvl6pPr marL="457200" algn="ctr" defTabSz="1003300" rtl="0" eaLnBrk="1" fontAlgn="base" hangingPunct="1">
              <a:spcBef>
                <a:spcPct val="0"/>
              </a:spcBef>
              <a:spcAft>
                <a:spcPct val="0"/>
              </a:spcAft>
              <a:defRPr sz="4000" b="1">
                <a:solidFill>
                  <a:schemeClr val="folHlink"/>
                </a:solidFill>
                <a:latin typeface="Arial" charset="0"/>
              </a:defRPr>
            </a:lvl6pPr>
            <a:lvl7pPr marL="914400" algn="ctr" defTabSz="1003300" rtl="0" eaLnBrk="1" fontAlgn="base" hangingPunct="1">
              <a:spcBef>
                <a:spcPct val="0"/>
              </a:spcBef>
              <a:spcAft>
                <a:spcPct val="0"/>
              </a:spcAft>
              <a:defRPr sz="4000" b="1">
                <a:solidFill>
                  <a:schemeClr val="folHlink"/>
                </a:solidFill>
                <a:latin typeface="Arial" charset="0"/>
              </a:defRPr>
            </a:lvl7pPr>
            <a:lvl8pPr marL="1371600" algn="ctr" defTabSz="1003300" rtl="0" eaLnBrk="1" fontAlgn="base" hangingPunct="1">
              <a:spcBef>
                <a:spcPct val="0"/>
              </a:spcBef>
              <a:spcAft>
                <a:spcPct val="0"/>
              </a:spcAft>
              <a:defRPr sz="4000" b="1">
                <a:solidFill>
                  <a:schemeClr val="folHlink"/>
                </a:solidFill>
                <a:latin typeface="Arial" charset="0"/>
              </a:defRPr>
            </a:lvl8pPr>
            <a:lvl9pPr marL="1828800" algn="ctr" defTabSz="1003300" rtl="0" eaLnBrk="1" fontAlgn="base" hangingPunct="1">
              <a:spcBef>
                <a:spcPct val="0"/>
              </a:spcBef>
              <a:spcAft>
                <a:spcPct val="0"/>
              </a:spcAft>
              <a:defRPr sz="4000" b="1">
                <a:solidFill>
                  <a:schemeClr val="folHlink"/>
                </a:solidFill>
                <a:latin typeface="Arial" charset="0"/>
              </a:defRPr>
            </a:lvl9pPr>
          </a:lstStyle>
          <a:p>
            <a:pPr defTabSz="1100720">
              <a:defRPr/>
            </a:pPr>
            <a:r>
              <a:rPr lang="en-US" kern="0" dirty="0" smtClean="0">
                <a:latin typeface="Arial"/>
              </a:rPr>
              <a:t>                        Culture</a:t>
            </a:r>
            <a:endParaRPr lang="en-US" sz="4400" kern="0" dirty="0">
              <a:latin typeface="Arial"/>
            </a:endParaRPr>
          </a:p>
        </p:txBody>
      </p:sp>
      <p:pic>
        <p:nvPicPr>
          <p:cNvPr id="11266" name="Picture 2" descr="C:\Users\1228646543C\Desktop\TESOL 2015 M107 Cover.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98342" y="1517966"/>
            <a:ext cx="3830442" cy="50598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267" name="Picture 3" descr="C:\Users\1228646543C\Desktop\TESOL 2015 M106 Cover.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173425" y="1517966"/>
            <a:ext cx="3794559" cy="50598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94770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142533" y="6830458"/>
            <a:ext cx="2325476" cy="440675"/>
          </a:xfrm>
        </p:spPr>
        <p:txBody>
          <a:bodyPr/>
          <a:lstStyle/>
          <a:p>
            <a:pPr algn="r"/>
            <a:fld id="{9885B777-DD65-41D0-B9B9-8CAA6263EE66}" type="slidenum">
              <a:rPr lang="en-US" smtClean="0"/>
              <a:pPr algn="r"/>
              <a:t>11</a:t>
            </a:fld>
            <a:endParaRPr lang="en-US" dirty="0"/>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1362" y="1885156"/>
            <a:ext cx="5943600" cy="3819525"/>
          </a:xfrm>
          <a:prstGeom prst="rect">
            <a:avLst/>
          </a:prstGeom>
          <a:noFill/>
          <a:ln>
            <a:solidFill>
              <a:schemeClr val="tx1"/>
            </a:solidFill>
          </a:ln>
        </p:spPr>
      </p:pic>
      <p:sp>
        <p:nvSpPr>
          <p:cNvPr id="5" name="TextBox 4"/>
          <p:cNvSpPr txBox="1"/>
          <p:nvPr/>
        </p:nvSpPr>
        <p:spPr>
          <a:xfrm>
            <a:off x="1751682" y="407624"/>
            <a:ext cx="6203280" cy="1384995"/>
          </a:xfrm>
          <a:prstGeom prst="rect">
            <a:avLst/>
          </a:prstGeom>
          <a:noFill/>
        </p:spPr>
        <p:txBody>
          <a:bodyPr wrap="square" rtlCol="0">
            <a:spAutoFit/>
          </a:bodyPr>
          <a:lstStyle/>
          <a:p>
            <a:r>
              <a:rPr lang="en-US" sz="2800" dirty="0" smtClean="0"/>
              <a:t>GENERAL ENGLISH </a:t>
            </a:r>
            <a:r>
              <a:rPr lang="en-US" sz="2800" dirty="0" err="1" smtClean="0"/>
              <a:t>Nonintensive</a:t>
            </a:r>
            <a:endParaRPr lang="en-US" sz="2800" dirty="0" smtClean="0"/>
          </a:p>
          <a:p>
            <a:endParaRPr lang="en-US" sz="2800" dirty="0" smtClean="0"/>
          </a:p>
          <a:p>
            <a:endParaRPr lang="en-US" sz="2800" dirty="0"/>
          </a:p>
        </p:txBody>
      </p:sp>
    </p:spTree>
    <p:extLst>
      <p:ext uri="{BB962C8B-B14F-4D97-AF65-F5344CB8AC3E}">
        <p14:creationId xmlns:p14="http://schemas.microsoft.com/office/powerpoint/2010/main" val="36734996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719" y="286438"/>
            <a:ext cx="8470900" cy="851805"/>
          </a:xfrm>
        </p:spPr>
        <p:txBody>
          <a:bodyPr/>
          <a:lstStyle/>
          <a:p>
            <a:r>
              <a:rPr lang="en-US" sz="3200" dirty="0" smtClean="0"/>
              <a:t>SPECIALIZED ENGLISH TRAINING</a:t>
            </a:r>
            <a:endParaRPr lang="en-US" sz="3200" dirty="0"/>
          </a:p>
        </p:txBody>
      </p:sp>
      <p:sp>
        <p:nvSpPr>
          <p:cNvPr id="3" name="Content Placeholder 2"/>
          <p:cNvSpPr>
            <a:spLocks noGrp="1"/>
          </p:cNvSpPr>
          <p:nvPr>
            <p:ph idx="1"/>
          </p:nvPr>
        </p:nvSpPr>
        <p:spPr>
          <a:xfrm>
            <a:off x="423869" y="1716099"/>
            <a:ext cx="8470900" cy="5202494"/>
          </a:xfrm>
        </p:spPr>
        <p:txBody>
          <a:bodyPr/>
          <a:lstStyle/>
          <a:p>
            <a:r>
              <a:rPr lang="en-US" b="1" dirty="0" smtClean="0"/>
              <a:t>SPECIALIZED ENGLISH</a:t>
            </a:r>
            <a:r>
              <a:rPr lang="en-US" dirty="0"/>
              <a:t> </a:t>
            </a:r>
            <a:r>
              <a:rPr lang="en-US" b="1" dirty="0" smtClean="0"/>
              <a:t>TRAINING</a:t>
            </a:r>
          </a:p>
          <a:p>
            <a:pPr marL="0" indent="0">
              <a:buNone/>
            </a:pPr>
            <a:endParaRPr lang="en-US" sz="2800" dirty="0"/>
          </a:p>
          <a:p>
            <a:r>
              <a:rPr lang="en-US" b="1" dirty="0"/>
              <a:t>COVERS 24 SPECIALTY </a:t>
            </a:r>
            <a:r>
              <a:rPr lang="en-US" b="1" dirty="0" smtClean="0"/>
              <a:t>AREAS</a:t>
            </a:r>
          </a:p>
          <a:p>
            <a:endParaRPr lang="en-US" b="1" dirty="0"/>
          </a:p>
          <a:p>
            <a:r>
              <a:rPr lang="en-US" b="1" dirty="0"/>
              <a:t>FOCUSES ON TECHNICAL </a:t>
            </a:r>
            <a:r>
              <a:rPr lang="en-US" b="1" dirty="0" smtClean="0"/>
              <a:t>TERMINOLOGY</a:t>
            </a:r>
            <a:endParaRPr lang="en-US" dirty="0"/>
          </a:p>
          <a:p>
            <a:endParaRPr lang="en-US" b="1" dirty="0"/>
          </a:p>
          <a:p>
            <a:r>
              <a:rPr lang="en-US" b="1" dirty="0"/>
              <a:t>PREPARES STUDENTS FOR FOLLOW-ON </a:t>
            </a:r>
            <a:r>
              <a:rPr lang="en-US" b="1" dirty="0" smtClean="0"/>
              <a:t>TRAINING</a:t>
            </a:r>
            <a:endParaRPr lang="en-US" dirty="0"/>
          </a:p>
          <a:p>
            <a:pPr marL="0" indent="0">
              <a:buNone/>
            </a:pPr>
            <a:endParaRPr lang="en-US" b="1" dirty="0"/>
          </a:p>
          <a:p>
            <a:r>
              <a:rPr lang="en-US" b="1" dirty="0"/>
              <a:t>IMPROVES ACADEMIC SKILLS</a:t>
            </a:r>
            <a:endParaRPr lang="en-US" dirty="0"/>
          </a:p>
          <a:p>
            <a:endParaRPr lang="en-US" dirty="0"/>
          </a:p>
        </p:txBody>
      </p:sp>
      <p:sp>
        <p:nvSpPr>
          <p:cNvPr id="4" name="Slide Number Placeholder 3"/>
          <p:cNvSpPr>
            <a:spLocks noGrp="1"/>
          </p:cNvSpPr>
          <p:nvPr>
            <p:ph type="sldNum" sz="quarter" idx="11"/>
          </p:nvPr>
        </p:nvSpPr>
        <p:spPr/>
        <p:txBody>
          <a:bodyPr/>
          <a:lstStyle/>
          <a:p>
            <a:pPr>
              <a:defRPr/>
            </a:pPr>
            <a:fld id="{E6E64937-36CF-43BC-A675-8862EE1CC77D}" type="slidenum">
              <a:rPr lang="en-US" smtClean="0"/>
              <a:pPr>
                <a:defRPr/>
              </a:pPr>
              <a:t>12</a:t>
            </a:fld>
            <a:endParaRPr lang="en-US" dirty="0"/>
          </a:p>
        </p:txBody>
      </p:sp>
    </p:spTree>
    <p:extLst>
      <p:ext uri="{BB962C8B-B14F-4D97-AF65-F5344CB8AC3E}">
        <p14:creationId xmlns:p14="http://schemas.microsoft.com/office/powerpoint/2010/main" val="281443462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SPECIALIZED ENGLISH TRAINING</a:t>
            </a:r>
            <a:endParaRPr lang="en-US" dirty="0"/>
          </a:p>
        </p:txBody>
      </p:sp>
      <p:sp>
        <p:nvSpPr>
          <p:cNvPr id="3" name="Content Placeholder 2"/>
          <p:cNvSpPr>
            <a:spLocks noGrp="1"/>
          </p:cNvSpPr>
          <p:nvPr>
            <p:ph idx="1"/>
          </p:nvPr>
        </p:nvSpPr>
        <p:spPr/>
        <p:txBody>
          <a:bodyPr/>
          <a:lstStyle/>
          <a:p>
            <a:r>
              <a:rPr lang="en-US" smtClean="0"/>
              <a:t>SPECIALIZED ENGLISH TRAINING</a:t>
            </a:r>
          </a:p>
          <a:p>
            <a:endParaRPr lang="en-US" smtClean="0"/>
          </a:p>
          <a:p>
            <a:r>
              <a:rPr lang="en-US" smtClean="0"/>
              <a:t>COVERS 24 SPECIALTY AREAS</a:t>
            </a:r>
          </a:p>
          <a:p>
            <a:endParaRPr lang="en-US" smtClean="0"/>
          </a:p>
          <a:p>
            <a:r>
              <a:rPr lang="en-US" smtClean="0"/>
              <a:t>FOCUSES ON TECHNICAL TERMINOLOGY</a:t>
            </a:r>
          </a:p>
          <a:p>
            <a:endParaRPr lang="en-US" smtClean="0"/>
          </a:p>
          <a:p>
            <a:r>
              <a:rPr lang="en-US" smtClean="0"/>
              <a:t>PREPARES STUDENTS FOR FOLLOW-ON TRAINING</a:t>
            </a:r>
          </a:p>
          <a:p>
            <a:endParaRPr lang="en-US" smtClean="0"/>
          </a:p>
          <a:p>
            <a:r>
              <a:rPr lang="en-US" smtClean="0"/>
              <a:t>IMPROVES ACADEMIC SKILLS</a:t>
            </a:r>
          </a:p>
          <a:p>
            <a:endParaRPr lang="en-US" dirty="0"/>
          </a:p>
        </p:txBody>
      </p:sp>
      <p:sp>
        <p:nvSpPr>
          <p:cNvPr id="4" name="Slide Number Placeholder 3"/>
          <p:cNvSpPr>
            <a:spLocks noGrp="1"/>
          </p:cNvSpPr>
          <p:nvPr>
            <p:ph type="sldNum" sz="quarter" idx="11"/>
          </p:nvPr>
        </p:nvSpPr>
        <p:spPr/>
        <p:txBody>
          <a:bodyPr/>
          <a:lstStyle/>
          <a:p>
            <a:fld id="{E6E64937-36CF-43BC-A675-8862EE1CC77D}" type="slidenum">
              <a:rPr lang="en-US" smtClean="0"/>
              <a:pPr/>
              <a:t>13</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203"/>
            <a:ext cx="15240000" cy="1143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475066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9159" y="-3994"/>
            <a:ext cx="8111879" cy="1324990"/>
          </a:xfrm>
          <a:prstGeom prst="rect">
            <a:avLst/>
          </a:prstGeom>
        </p:spPr>
        <p:txBody>
          <a:bodyPr lIns="100319" tIns="50159" rIns="100319" bIns="50159" anchor="ctr"/>
          <a:lstStyle>
            <a:lvl1pPr algn="l" defTabSz="1003300" rtl="0" eaLnBrk="1" fontAlgn="base" hangingPunct="1">
              <a:spcBef>
                <a:spcPct val="0"/>
              </a:spcBef>
              <a:spcAft>
                <a:spcPct val="0"/>
              </a:spcAft>
              <a:defRPr sz="4000" b="1">
                <a:solidFill>
                  <a:srgbClr val="000066"/>
                </a:solidFill>
                <a:latin typeface="+mj-lt"/>
                <a:ea typeface="+mj-ea"/>
                <a:cs typeface="+mj-cs"/>
              </a:defRPr>
            </a:lvl1pPr>
            <a:lvl2pPr algn="ctr" defTabSz="1003300" rtl="0" eaLnBrk="1" fontAlgn="base" hangingPunct="1">
              <a:spcBef>
                <a:spcPct val="0"/>
              </a:spcBef>
              <a:spcAft>
                <a:spcPct val="0"/>
              </a:spcAft>
              <a:defRPr sz="4000" b="1">
                <a:solidFill>
                  <a:schemeClr val="folHlink"/>
                </a:solidFill>
                <a:latin typeface="Arial" charset="0"/>
              </a:defRPr>
            </a:lvl2pPr>
            <a:lvl3pPr algn="ctr" defTabSz="1003300" rtl="0" eaLnBrk="1" fontAlgn="base" hangingPunct="1">
              <a:spcBef>
                <a:spcPct val="0"/>
              </a:spcBef>
              <a:spcAft>
                <a:spcPct val="0"/>
              </a:spcAft>
              <a:defRPr sz="4000" b="1">
                <a:solidFill>
                  <a:schemeClr val="folHlink"/>
                </a:solidFill>
                <a:latin typeface="Arial" charset="0"/>
              </a:defRPr>
            </a:lvl3pPr>
            <a:lvl4pPr algn="ctr" defTabSz="1003300" rtl="0" eaLnBrk="1" fontAlgn="base" hangingPunct="1">
              <a:spcBef>
                <a:spcPct val="0"/>
              </a:spcBef>
              <a:spcAft>
                <a:spcPct val="0"/>
              </a:spcAft>
              <a:defRPr sz="4000" b="1">
                <a:solidFill>
                  <a:schemeClr val="folHlink"/>
                </a:solidFill>
                <a:latin typeface="Arial" charset="0"/>
              </a:defRPr>
            </a:lvl4pPr>
            <a:lvl5pPr algn="ctr" defTabSz="1003300" rtl="0" eaLnBrk="1" fontAlgn="base" hangingPunct="1">
              <a:spcBef>
                <a:spcPct val="0"/>
              </a:spcBef>
              <a:spcAft>
                <a:spcPct val="0"/>
              </a:spcAft>
              <a:defRPr sz="4000" b="1">
                <a:solidFill>
                  <a:schemeClr val="folHlink"/>
                </a:solidFill>
                <a:latin typeface="Arial" charset="0"/>
              </a:defRPr>
            </a:lvl5pPr>
            <a:lvl6pPr marL="457200" algn="ctr" defTabSz="1003300" rtl="0" eaLnBrk="1" fontAlgn="base" hangingPunct="1">
              <a:spcBef>
                <a:spcPct val="0"/>
              </a:spcBef>
              <a:spcAft>
                <a:spcPct val="0"/>
              </a:spcAft>
              <a:defRPr sz="4000" b="1">
                <a:solidFill>
                  <a:schemeClr val="folHlink"/>
                </a:solidFill>
                <a:latin typeface="Arial" charset="0"/>
              </a:defRPr>
            </a:lvl6pPr>
            <a:lvl7pPr marL="914400" algn="ctr" defTabSz="1003300" rtl="0" eaLnBrk="1" fontAlgn="base" hangingPunct="1">
              <a:spcBef>
                <a:spcPct val="0"/>
              </a:spcBef>
              <a:spcAft>
                <a:spcPct val="0"/>
              </a:spcAft>
              <a:defRPr sz="4000" b="1">
                <a:solidFill>
                  <a:schemeClr val="folHlink"/>
                </a:solidFill>
                <a:latin typeface="Arial" charset="0"/>
              </a:defRPr>
            </a:lvl7pPr>
            <a:lvl8pPr marL="1371600" algn="ctr" defTabSz="1003300" rtl="0" eaLnBrk="1" fontAlgn="base" hangingPunct="1">
              <a:spcBef>
                <a:spcPct val="0"/>
              </a:spcBef>
              <a:spcAft>
                <a:spcPct val="0"/>
              </a:spcAft>
              <a:defRPr sz="4000" b="1">
                <a:solidFill>
                  <a:schemeClr val="folHlink"/>
                </a:solidFill>
                <a:latin typeface="Arial" charset="0"/>
              </a:defRPr>
            </a:lvl8pPr>
            <a:lvl9pPr marL="1828800" algn="ctr" defTabSz="1003300" rtl="0" eaLnBrk="1" fontAlgn="base" hangingPunct="1">
              <a:spcBef>
                <a:spcPct val="0"/>
              </a:spcBef>
              <a:spcAft>
                <a:spcPct val="0"/>
              </a:spcAft>
              <a:defRPr sz="4000" b="1">
                <a:solidFill>
                  <a:schemeClr val="folHlink"/>
                </a:solidFill>
                <a:latin typeface="Arial" charset="0"/>
              </a:defRPr>
            </a:lvl9pPr>
          </a:lstStyle>
          <a:p>
            <a:pPr defTabSz="1100720">
              <a:defRPr/>
            </a:pPr>
            <a:r>
              <a:rPr lang="en-US" kern="0" dirty="0" smtClean="0">
                <a:latin typeface="Arial"/>
              </a:rPr>
              <a:t>                 Needs analysis</a:t>
            </a:r>
            <a:endParaRPr lang="en-US" sz="4400" kern="0" dirty="0">
              <a:latin typeface="Arial"/>
            </a:endParaRPr>
          </a:p>
        </p:txBody>
      </p:sp>
      <p:grpSp>
        <p:nvGrpSpPr>
          <p:cNvPr id="4" name="Group 3"/>
          <p:cNvGrpSpPr/>
          <p:nvPr/>
        </p:nvGrpSpPr>
        <p:grpSpPr>
          <a:xfrm>
            <a:off x="2736689" y="2942854"/>
            <a:ext cx="6970463" cy="4393989"/>
            <a:chOff x="2567596" y="2209800"/>
            <a:chExt cx="6395328" cy="3970306"/>
          </a:xfrm>
        </p:grpSpPr>
        <p:pic>
          <p:nvPicPr>
            <p:cNvPr id="8" name="Picture 2" descr="http://www.ndstudies.org/images/us_outlin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7596" y="2209800"/>
              <a:ext cx="6395328" cy="3970306"/>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a:spLocks noChangeAspect="1"/>
            </p:cNvSpPr>
            <p:nvPr/>
          </p:nvSpPr>
          <p:spPr>
            <a:xfrm>
              <a:off x="5553062" y="4935557"/>
              <a:ext cx="185697" cy="182880"/>
            </a:xfrm>
            <a:prstGeom prst="ellipse">
              <a:avLst/>
            </a:prstGeom>
            <a:solidFill>
              <a:srgbClr val="9999FF"/>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338" tIns="41669" rIns="83338" bIns="41669" rtlCol="0" anchor="ctr"/>
            <a:lstStyle/>
            <a:p>
              <a:pPr algn="ctr"/>
              <a:endParaRPr lang="en-US"/>
            </a:p>
          </p:txBody>
        </p:sp>
        <p:sp>
          <p:nvSpPr>
            <p:cNvPr id="10" name="Oval 9"/>
            <p:cNvSpPr>
              <a:spLocks noChangeAspect="1"/>
            </p:cNvSpPr>
            <p:nvPr/>
          </p:nvSpPr>
          <p:spPr>
            <a:xfrm>
              <a:off x="7086600" y="5225668"/>
              <a:ext cx="185697" cy="182880"/>
            </a:xfrm>
            <a:prstGeom prst="ellipse">
              <a:avLst/>
            </a:prstGeom>
            <a:solidFill>
              <a:srgbClr val="800080"/>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338" tIns="41669" rIns="83338" bIns="41669" rtlCol="0" anchor="ctr"/>
            <a:lstStyle/>
            <a:p>
              <a:pPr algn="ctr"/>
              <a:endParaRPr lang="en-US"/>
            </a:p>
          </p:txBody>
        </p:sp>
        <p:sp>
          <p:nvSpPr>
            <p:cNvPr id="11" name="Oval 10"/>
            <p:cNvSpPr>
              <a:spLocks noChangeAspect="1"/>
            </p:cNvSpPr>
            <p:nvPr/>
          </p:nvSpPr>
          <p:spPr>
            <a:xfrm>
              <a:off x="5769166" y="4988360"/>
              <a:ext cx="185697" cy="182880"/>
            </a:xfrm>
            <a:prstGeom prst="ellipse">
              <a:avLst/>
            </a:prstGeom>
            <a:solidFill>
              <a:srgbClr val="CCFFFF"/>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338" tIns="41669" rIns="83338" bIns="41669" rtlCol="0" anchor="ctr"/>
            <a:lstStyle/>
            <a:p>
              <a:pPr algn="ctr"/>
              <a:endParaRPr lang="en-US"/>
            </a:p>
          </p:txBody>
        </p:sp>
        <p:sp>
          <p:nvSpPr>
            <p:cNvPr id="12" name="Oval 11"/>
            <p:cNvSpPr>
              <a:spLocks noChangeAspect="1"/>
            </p:cNvSpPr>
            <p:nvPr/>
          </p:nvSpPr>
          <p:spPr>
            <a:xfrm>
              <a:off x="8229600" y="3919251"/>
              <a:ext cx="185697" cy="182880"/>
            </a:xfrm>
            <a:prstGeom prst="ellipse">
              <a:avLst/>
            </a:prstGeom>
            <a:solidFill>
              <a:srgbClr val="FFFFCC"/>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3338" tIns="41669" rIns="83338" bIns="41669" rtlCol="0" anchor="ctr"/>
            <a:lstStyle/>
            <a:p>
              <a:pPr algn="ctr"/>
              <a:endParaRPr lang="en-US" dirty="0"/>
            </a:p>
          </p:txBody>
        </p:sp>
      </p:grpSp>
      <p:pic>
        <p:nvPicPr>
          <p:cNvPr id="14"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42224" y="1558994"/>
            <a:ext cx="4407426" cy="2899182"/>
          </a:xfrm>
          <a:prstGeom prst="rect">
            <a:avLst/>
          </a:prstGeom>
          <a:ln w="3175">
            <a:noFill/>
          </a:ln>
        </p:spPr>
      </p:pic>
      <p:graphicFrame>
        <p:nvGraphicFramePr>
          <p:cNvPr id="2" name="Object 1"/>
          <p:cNvGraphicFramePr>
            <a:graphicFrameLocks noChangeAspect="1"/>
          </p:cNvGraphicFramePr>
          <p:nvPr>
            <p:extLst>
              <p:ext uri="{D42A27DB-BD31-4B8C-83A1-F6EECF244321}">
                <p14:modId xmlns:p14="http://schemas.microsoft.com/office/powerpoint/2010/main" val="1239154137"/>
              </p:ext>
            </p:extLst>
          </p:nvPr>
        </p:nvGraphicFramePr>
        <p:xfrm>
          <a:off x="259172" y="4533407"/>
          <a:ext cx="4585122" cy="2719105"/>
        </p:xfrm>
        <a:graphic>
          <a:graphicData uri="http://schemas.openxmlformats.org/presentationml/2006/ole">
            <mc:AlternateContent xmlns:mc="http://schemas.openxmlformats.org/markup-compatibility/2006">
              <mc:Choice xmlns:v="urn:schemas-microsoft-com:vml" Requires="v">
                <p:oleObj spid="_x0000_s6151" name="Chart" r:id="rId6" imgW="3648142" imgH="1924202" progId="Excel.Sheet.8">
                  <p:embed/>
                </p:oleObj>
              </mc:Choice>
              <mc:Fallback>
                <p:oleObj name="Chart" r:id="rId6" imgW="3648142" imgH="1924202" progId="Excel.Sheet.8">
                  <p:embed/>
                  <p:pic>
                    <p:nvPicPr>
                      <p:cNvPr id="0" name=""/>
                      <p:cNvPicPr>
                        <a:picLocks noChangeAspect="1" noChangeArrowheads="1"/>
                      </p:cNvPicPr>
                      <p:nvPr/>
                    </p:nvPicPr>
                    <p:blipFill>
                      <a:blip r:embed="rId7">
                        <a:lum contrast="2000"/>
                        <a:extLst>
                          <a:ext uri="{28A0092B-C50C-407E-A947-70E740481C1C}">
                            <a14:useLocalDpi xmlns:a14="http://schemas.microsoft.com/office/drawing/2010/main" val="0"/>
                          </a:ext>
                        </a:extLst>
                      </a:blip>
                      <a:srcRect/>
                      <a:stretch>
                        <a:fillRect/>
                      </a:stretch>
                    </p:blipFill>
                    <p:spPr bwMode="auto">
                      <a:xfrm>
                        <a:off x="259172" y="4533407"/>
                        <a:ext cx="4585122" cy="27191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4865097" y="2192620"/>
            <a:ext cx="2998552" cy="783427"/>
          </a:xfrm>
          <a:prstGeom prst="rect">
            <a:avLst/>
          </a:prstGeom>
          <a:noFill/>
        </p:spPr>
        <p:txBody>
          <a:bodyPr wrap="square" lIns="100319" tIns="50159" rIns="100319" bIns="50159" rtlCol="0">
            <a:spAutoFit/>
          </a:bodyPr>
          <a:lstStyle/>
          <a:p>
            <a:r>
              <a:rPr lang="en-US" dirty="0">
                <a:latin typeface="Arial" panose="020B0604020202020204" pitchFamily="34" charset="0"/>
                <a:cs typeface="Arial" panose="020B0604020202020204" pitchFamily="34" charset="0"/>
              </a:rPr>
              <a:t>Aircraft Maintenance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training locations</a:t>
            </a:r>
          </a:p>
        </p:txBody>
      </p:sp>
    </p:spTree>
    <p:extLst>
      <p:ext uri="{BB962C8B-B14F-4D97-AF65-F5344CB8AC3E}">
        <p14:creationId xmlns:p14="http://schemas.microsoft.com/office/powerpoint/2010/main" val="14153149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5973" y="2272561"/>
            <a:ext cx="8986680" cy="1627187"/>
          </a:xfrm>
        </p:spPr>
        <p:txBody>
          <a:bodyPr/>
          <a:lstStyle/>
          <a:p>
            <a:r>
              <a:rPr lang="en-US" sz="3600" dirty="0" smtClean="0"/>
              <a:t>DLIELC’s New Programming Guidance</a:t>
            </a:r>
            <a:br>
              <a:rPr lang="en-US" sz="3600" dirty="0" smtClean="0"/>
            </a:br>
            <a:r>
              <a:rPr lang="en-US" sz="3600" dirty="0" smtClean="0"/>
              <a:t>The e-Wheel</a:t>
            </a:r>
            <a:endParaRPr lang="en-US" sz="3600" dirty="0"/>
          </a:p>
        </p:txBody>
      </p:sp>
      <p:sp>
        <p:nvSpPr>
          <p:cNvPr id="3" name="Subtitle 2"/>
          <p:cNvSpPr>
            <a:spLocks noGrp="1"/>
          </p:cNvSpPr>
          <p:nvPr>
            <p:ph type="subTitle" idx="1"/>
          </p:nvPr>
        </p:nvSpPr>
        <p:spPr>
          <a:xfrm>
            <a:off x="408567" y="4131326"/>
            <a:ext cx="9215292" cy="1266939"/>
          </a:xfrm>
        </p:spPr>
        <p:txBody>
          <a:bodyPr/>
          <a:lstStyle/>
          <a:p>
            <a:r>
              <a:rPr lang="en-US" dirty="0" smtClean="0"/>
              <a:t>David Oglesby</a:t>
            </a:r>
          </a:p>
          <a:p>
            <a:r>
              <a:rPr lang="en-US" dirty="0" smtClean="0"/>
              <a:t>Defense Language Institute English Language Center</a:t>
            </a:r>
          </a:p>
        </p:txBody>
      </p:sp>
    </p:spTree>
    <p:extLst>
      <p:ext uri="{BB962C8B-B14F-4D97-AF65-F5344CB8AC3E}">
        <p14:creationId xmlns:p14="http://schemas.microsoft.com/office/powerpoint/2010/main" val="376495724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0263" y="0"/>
            <a:ext cx="7533409" cy="1138244"/>
          </a:xfrm>
        </p:spPr>
        <p:txBody>
          <a:bodyPr/>
          <a:lstStyle/>
          <a:p>
            <a:r>
              <a:rPr lang="en-US" sz="3600" dirty="0" smtClean="0">
                <a:solidFill>
                  <a:srgbClr val="000066"/>
                </a:solidFill>
              </a:rPr>
              <a:t>The Original DLIELC Programming Guidance</a:t>
            </a:r>
            <a:endParaRPr lang="en-US" sz="3600" dirty="0">
              <a:solidFill>
                <a:srgbClr val="000066"/>
              </a:solidFill>
            </a:endParaRPr>
          </a:p>
        </p:txBody>
      </p:sp>
      <p:sp>
        <p:nvSpPr>
          <p:cNvPr id="5" name="Content Placeholder 4"/>
          <p:cNvSpPr>
            <a:spLocks noGrp="1"/>
          </p:cNvSpPr>
          <p:nvPr>
            <p:ph idx="1"/>
          </p:nvPr>
        </p:nvSpPr>
        <p:spPr>
          <a:xfrm>
            <a:off x="305114" y="1628406"/>
            <a:ext cx="9254522" cy="5211782"/>
          </a:xfrm>
        </p:spPr>
        <p:txBody>
          <a:bodyPr/>
          <a:lstStyle/>
          <a:p>
            <a:r>
              <a:rPr lang="en-US" sz="2400" cap="small" dirty="0" smtClean="0">
                <a:solidFill>
                  <a:schemeClr val="accent6">
                    <a:lumMod val="50000"/>
                  </a:schemeClr>
                </a:solidFill>
                <a:latin typeface="Arial Rounded MT Bold" panose="020F0704030504030204" pitchFamily="34" charset="0"/>
              </a:rPr>
              <a:t>Purpose:</a:t>
            </a:r>
            <a:r>
              <a:rPr lang="en-US" sz="2400" dirty="0" smtClean="0"/>
              <a:t>  to enable stakeholders to </a:t>
            </a:r>
            <a:r>
              <a:rPr lang="en-US" sz="2400" dirty="0"/>
              <a:t>estimate time in </a:t>
            </a:r>
            <a:r>
              <a:rPr lang="en-US" sz="2400" dirty="0" smtClean="0"/>
              <a:t>language training </a:t>
            </a:r>
            <a:r>
              <a:rPr lang="en-US" sz="2400" dirty="0"/>
              <a:t>based on in-country and required ECL </a:t>
            </a:r>
            <a:r>
              <a:rPr lang="en-US" sz="2400" dirty="0" smtClean="0"/>
              <a:t>scores</a:t>
            </a:r>
          </a:p>
          <a:p>
            <a:endParaRPr lang="en-US" sz="1200" dirty="0"/>
          </a:p>
          <a:p>
            <a:r>
              <a:rPr lang="en-US" sz="2400" cap="small" dirty="0" smtClean="0">
                <a:solidFill>
                  <a:schemeClr val="accent6">
                    <a:lumMod val="50000"/>
                  </a:schemeClr>
                </a:solidFill>
                <a:latin typeface="Arial Rounded MT Bold" panose="020F0704030504030204" pitchFamily="34" charset="0"/>
              </a:rPr>
              <a:t>Origin:  </a:t>
            </a:r>
            <a:r>
              <a:rPr lang="en-US" sz="2400" dirty="0" smtClean="0"/>
              <a:t>the concept emerged in the 1960s/1970s; the most recent version was developed around 1990</a:t>
            </a:r>
          </a:p>
          <a:p>
            <a:pPr marL="0" indent="0">
              <a:buNone/>
            </a:pPr>
            <a:endParaRPr lang="en-US" sz="1200" cap="small" dirty="0" smtClean="0">
              <a:solidFill>
                <a:schemeClr val="accent6">
                  <a:lumMod val="50000"/>
                </a:schemeClr>
              </a:solidFill>
              <a:latin typeface="Arial Rounded MT Bold" panose="020F0704030504030204" pitchFamily="34" charset="0"/>
            </a:endParaRPr>
          </a:p>
          <a:p>
            <a:r>
              <a:rPr lang="en-US" sz="2400" cap="small" dirty="0" smtClean="0">
                <a:solidFill>
                  <a:schemeClr val="accent6">
                    <a:lumMod val="50000"/>
                  </a:schemeClr>
                </a:solidFill>
                <a:latin typeface="Arial Rounded MT Bold" panose="020F0704030504030204" pitchFamily="34" charset="0"/>
              </a:rPr>
              <a:t>Underpinnings:</a:t>
            </a:r>
            <a:r>
              <a:rPr lang="en-US" sz="2400" dirty="0" smtClean="0"/>
              <a:t> Expert judgment of program managers</a:t>
            </a:r>
          </a:p>
          <a:p>
            <a:endParaRPr lang="en-US" sz="1200" dirty="0"/>
          </a:p>
          <a:p>
            <a:r>
              <a:rPr lang="en-US" sz="2400" cap="small" dirty="0" smtClean="0">
                <a:solidFill>
                  <a:schemeClr val="accent6">
                    <a:lumMod val="50000"/>
                  </a:schemeClr>
                </a:solidFill>
                <a:latin typeface="Arial Rounded MT Bold" panose="020F0704030504030204" pitchFamily="34" charset="0"/>
              </a:rPr>
              <a:t>Wheel:  </a:t>
            </a:r>
            <a:r>
              <a:rPr lang="en-US" sz="2400" dirty="0" smtClean="0"/>
              <a:t>tool used to generate start and stop dates based on estimated weeks in language training</a:t>
            </a:r>
          </a:p>
          <a:p>
            <a:endParaRPr lang="en-US" sz="1200" dirty="0" smtClean="0"/>
          </a:p>
          <a:p>
            <a:r>
              <a:rPr lang="en-US" sz="2400" cap="small" dirty="0">
                <a:solidFill>
                  <a:schemeClr val="accent6">
                    <a:lumMod val="50000"/>
                  </a:schemeClr>
                </a:solidFill>
                <a:latin typeface="Arial Rounded MT Bold" panose="020F0704030504030204" pitchFamily="34" charset="0"/>
              </a:rPr>
              <a:t>+</a:t>
            </a:r>
            <a:r>
              <a:rPr lang="en-US" sz="2400" cap="small" dirty="0" smtClean="0">
                <a:solidFill>
                  <a:schemeClr val="accent6">
                    <a:lumMod val="50000"/>
                  </a:schemeClr>
                </a:solidFill>
                <a:latin typeface="Arial Rounded MT Bold" panose="020F0704030504030204" pitchFamily="34" charset="0"/>
              </a:rPr>
              <a:t> Features:</a:t>
            </a:r>
            <a:r>
              <a:rPr lang="en-US" sz="2400" dirty="0" smtClean="0"/>
              <a:t>  Face validity; one </a:t>
            </a:r>
            <a:r>
              <a:rPr lang="en-US" sz="2400" dirty="0"/>
              <a:t>size fits </a:t>
            </a:r>
            <a:r>
              <a:rPr lang="en-US" sz="2400" dirty="0" smtClean="0"/>
              <a:t>all; annual updates</a:t>
            </a:r>
          </a:p>
          <a:p>
            <a:endParaRPr lang="en-US" sz="1200" dirty="0" smtClean="0"/>
          </a:p>
          <a:p>
            <a:r>
              <a:rPr lang="en-US" sz="2400" cap="small" dirty="0" smtClean="0">
                <a:solidFill>
                  <a:schemeClr val="accent6">
                    <a:lumMod val="50000"/>
                  </a:schemeClr>
                </a:solidFill>
                <a:latin typeface="Arial Rounded MT Bold" panose="020F0704030504030204" pitchFamily="34" charset="0"/>
              </a:rPr>
              <a:t>- </a:t>
            </a:r>
            <a:r>
              <a:rPr lang="en-US" sz="2400" cap="small" dirty="0">
                <a:solidFill>
                  <a:schemeClr val="accent6">
                    <a:lumMod val="50000"/>
                  </a:schemeClr>
                </a:solidFill>
                <a:latin typeface="Arial Rounded MT Bold" panose="020F0704030504030204" pitchFamily="34" charset="0"/>
              </a:rPr>
              <a:t>Features:</a:t>
            </a:r>
            <a:r>
              <a:rPr lang="en-US" sz="2400" dirty="0"/>
              <a:t>  Face validity; one size fits all; annual </a:t>
            </a:r>
            <a:r>
              <a:rPr lang="en-US" sz="2400" dirty="0" smtClean="0"/>
              <a:t>updates</a:t>
            </a:r>
            <a:endParaRPr lang="en-US" sz="2400" dirty="0"/>
          </a:p>
          <a:p>
            <a:endParaRPr lang="en-US" dirty="0"/>
          </a:p>
        </p:txBody>
      </p:sp>
      <p:sp>
        <p:nvSpPr>
          <p:cNvPr id="2" name="Slide Number Placeholder 1"/>
          <p:cNvSpPr>
            <a:spLocks noGrp="1"/>
          </p:cNvSpPr>
          <p:nvPr>
            <p:ph type="sldNum" sz="quarter" idx="11"/>
          </p:nvPr>
        </p:nvSpPr>
        <p:spPr/>
        <p:txBody>
          <a:bodyPr/>
          <a:lstStyle/>
          <a:p>
            <a:pPr>
              <a:defRPr/>
            </a:pPr>
            <a:fld id="{E6E64937-36CF-43BC-A675-8862EE1CC77D}" type="slidenum">
              <a:rPr lang="en-US" smtClean="0"/>
              <a:pPr>
                <a:defRPr/>
              </a:pPr>
              <a:t>16</a:t>
            </a:fld>
            <a:endParaRPr lang="en-US" dirty="0"/>
          </a:p>
        </p:txBody>
      </p:sp>
    </p:spTree>
    <p:extLst>
      <p:ext uri="{BB962C8B-B14F-4D97-AF65-F5344CB8AC3E}">
        <p14:creationId xmlns:p14="http://schemas.microsoft.com/office/powerpoint/2010/main" val="275168567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62712" y="0"/>
            <a:ext cx="8470900" cy="1265238"/>
          </a:xfrm>
        </p:spPr>
        <p:txBody>
          <a:bodyPr anchor="ctr"/>
          <a:lstStyle/>
          <a:p>
            <a:r>
              <a:rPr lang="en-US" sz="3600" dirty="0" smtClean="0"/>
              <a:t>Legacy Programming Guidance</a:t>
            </a:r>
            <a:endParaRPr lang="en-US" sz="3600" dirty="0"/>
          </a:p>
        </p:txBody>
      </p:sp>
      <p:graphicFrame>
        <p:nvGraphicFramePr>
          <p:cNvPr id="5" name="Content Placeholder 9"/>
          <p:cNvGraphicFramePr>
            <a:graphicFrameLocks noGrp="1"/>
          </p:cNvGraphicFramePr>
          <p:nvPr>
            <p:ph idx="1"/>
            <p:extLst>
              <p:ext uri="{D42A27DB-BD31-4B8C-83A1-F6EECF244321}">
                <p14:modId xmlns:p14="http://schemas.microsoft.com/office/powerpoint/2010/main" val="533315737"/>
              </p:ext>
            </p:extLst>
          </p:nvPr>
        </p:nvGraphicFramePr>
        <p:xfrm>
          <a:off x="676894" y="1524003"/>
          <a:ext cx="8324600" cy="5292432"/>
        </p:xfrm>
        <a:graphic>
          <a:graphicData uri="http://schemas.openxmlformats.org/drawingml/2006/table">
            <a:tbl>
              <a:tblPr/>
              <a:tblGrid>
                <a:gridCol w="904029"/>
                <a:gridCol w="1092368"/>
                <a:gridCol w="904029"/>
                <a:gridCol w="904029"/>
                <a:gridCol w="904029"/>
                <a:gridCol w="904029"/>
                <a:gridCol w="904029"/>
                <a:gridCol w="904029"/>
                <a:gridCol w="904029"/>
              </a:tblGrid>
              <a:tr h="294024">
                <a:tc>
                  <a:txBody>
                    <a:bodyPr/>
                    <a:lstStyle/>
                    <a:p>
                      <a:pPr algn="l" fontAlgn="b"/>
                      <a:endParaRPr lang="en-US" sz="1100" b="0" i="0" u="none" strike="noStrike" dirty="0">
                        <a:solidFill>
                          <a:srgbClr val="000000"/>
                        </a:solidFill>
                        <a:effectLst/>
                        <a:latin typeface="Calibri"/>
                      </a:endParaRPr>
                    </a:p>
                  </a:txBody>
                  <a:tcPr marL="7620" marR="7620"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7">
                  <a:txBody>
                    <a:bodyPr/>
                    <a:lstStyle/>
                    <a:p>
                      <a:pPr algn="ctr" fontAlgn="b"/>
                      <a:r>
                        <a:rPr lang="en-US" sz="1100" b="1" i="0" u="none" strike="noStrike" dirty="0">
                          <a:solidFill>
                            <a:srgbClr val="000000"/>
                          </a:solidFill>
                          <a:effectLst/>
                          <a:latin typeface="Calibri"/>
                        </a:rPr>
                        <a:t>Required ECL Score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6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a:endParaRP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tcPr>
                </a:tc>
              </a:tr>
              <a:tr h="294024">
                <a:tc>
                  <a:txBody>
                    <a:bodyPr/>
                    <a:lstStyle/>
                    <a:p>
                      <a:pPr algn="ctr" fontAlgn="b"/>
                      <a:r>
                        <a:rPr lang="en-US" sz="1100" b="1" i="0" u="none" strike="noStrike" dirty="0">
                          <a:solidFill>
                            <a:srgbClr val="000000"/>
                          </a:solidFill>
                          <a:effectLst/>
                          <a:latin typeface="Calibri"/>
                        </a:rPr>
                        <a:t>IC Score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6F9"/>
                    </a:solidFill>
                  </a:tcPr>
                </a:tc>
                <a:tc>
                  <a:txBody>
                    <a:bodyPr/>
                    <a:lstStyle/>
                    <a:p>
                      <a:pPr algn="ctr" fontAlgn="b"/>
                      <a:r>
                        <a:rPr lang="en-US" sz="1100" b="0" i="0" u="none" strike="noStrike" dirty="0">
                          <a:solidFill>
                            <a:srgbClr val="000000"/>
                          </a:solidFill>
                          <a:effectLst/>
                          <a:latin typeface="Calibri"/>
                        </a:rPr>
                        <a:t>60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95B6F9"/>
                    </a:solidFill>
                  </a:tcPr>
                </a:tc>
                <a:tc>
                  <a:txBody>
                    <a:bodyPr/>
                    <a:lstStyle/>
                    <a:p>
                      <a:pPr algn="ctr" fontAlgn="b"/>
                      <a:r>
                        <a:rPr lang="en-US" sz="1100" b="0" i="0" u="none" strike="noStrike" dirty="0">
                          <a:solidFill>
                            <a:srgbClr val="000000"/>
                          </a:solidFill>
                          <a:effectLst/>
                          <a:latin typeface="Calibri"/>
                        </a:rPr>
                        <a:t>65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95B6F9"/>
                    </a:solidFill>
                  </a:tcPr>
                </a:tc>
                <a:tc>
                  <a:txBody>
                    <a:bodyPr/>
                    <a:lstStyle/>
                    <a:p>
                      <a:pPr algn="ctr" fontAlgn="b"/>
                      <a:r>
                        <a:rPr lang="en-US" sz="1100" b="0" i="0" u="none" strike="noStrike" dirty="0">
                          <a:solidFill>
                            <a:srgbClr val="000000"/>
                          </a:solidFill>
                          <a:effectLst/>
                          <a:latin typeface="Calibri"/>
                        </a:rPr>
                        <a:t>70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95B6F9"/>
                    </a:solidFill>
                  </a:tcPr>
                </a:tc>
                <a:tc>
                  <a:txBody>
                    <a:bodyPr/>
                    <a:lstStyle/>
                    <a:p>
                      <a:pPr algn="ctr" fontAlgn="b"/>
                      <a:r>
                        <a:rPr lang="en-US" sz="1100" b="0" i="0" u="none" strike="noStrike" dirty="0">
                          <a:solidFill>
                            <a:srgbClr val="000000"/>
                          </a:solidFill>
                          <a:effectLst/>
                          <a:latin typeface="Calibri"/>
                        </a:rPr>
                        <a:t>75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95B6F9"/>
                    </a:solidFill>
                  </a:tcPr>
                </a:tc>
                <a:tc>
                  <a:txBody>
                    <a:bodyPr/>
                    <a:lstStyle/>
                    <a:p>
                      <a:pPr algn="ctr" fontAlgn="b"/>
                      <a:r>
                        <a:rPr lang="en-US" sz="1800" b="0" i="0" u="none" strike="noStrike" dirty="0">
                          <a:solidFill>
                            <a:srgbClr val="000000"/>
                          </a:solidFill>
                          <a:effectLst/>
                          <a:latin typeface="Calibri"/>
                        </a:rPr>
                        <a:t>80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95B6F9"/>
                    </a:solidFill>
                  </a:tcPr>
                </a:tc>
                <a:tc>
                  <a:txBody>
                    <a:bodyPr/>
                    <a:lstStyle/>
                    <a:p>
                      <a:pPr algn="ctr" fontAlgn="b"/>
                      <a:r>
                        <a:rPr lang="en-US" sz="1100" b="0" i="0" u="none" strike="noStrike" dirty="0">
                          <a:solidFill>
                            <a:srgbClr val="000000"/>
                          </a:solidFill>
                          <a:effectLst/>
                          <a:latin typeface="Calibri"/>
                        </a:rPr>
                        <a:t>85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95B6F9"/>
                    </a:solidFill>
                  </a:tcPr>
                </a:tc>
                <a:tc>
                  <a:txBody>
                    <a:bodyPr/>
                    <a:lstStyle/>
                    <a:p>
                      <a:pPr algn="ctr" fontAlgn="b"/>
                      <a:r>
                        <a:rPr lang="en-US" sz="1100" b="0" i="0" u="none" strike="noStrike" dirty="0">
                          <a:solidFill>
                            <a:srgbClr val="000000"/>
                          </a:solidFill>
                          <a:effectLst/>
                          <a:latin typeface="Calibri"/>
                        </a:rPr>
                        <a:t>90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95B6F9"/>
                    </a:solidFill>
                  </a:tcPr>
                </a:tc>
                <a:tc>
                  <a:txBody>
                    <a:bodyPr/>
                    <a:lstStyle/>
                    <a:p>
                      <a:pPr algn="l" fontAlgn="b"/>
                      <a:endParaRPr lang="en-US" sz="1100" b="0" i="0" u="none" strike="noStrike">
                        <a:solidFill>
                          <a:srgbClr val="000000"/>
                        </a:solidFill>
                        <a:effectLst/>
                        <a:latin typeface="Calibri"/>
                      </a:endParaRP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tcPr>
                </a:tc>
              </a:tr>
              <a:tr h="294024">
                <a:tc>
                  <a:txBody>
                    <a:bodyPr/>
                    <a:lstStyle/>
                    <a:p>
                      <a:pPr algn="ctr" fontAlgn="b"/>
                      <a:r>
                        <a:rPr lang="en-US" sz="1100" b="0" i="0" u="none" strike="noStrike" dirty="0">
                          <a:solidFill>
                            <a:srgbClr val="000000"/>
                          </a:solidFill>
                          <a:effectLst/>
                          <a:latin typeface="Calibri"/>
                        </a:rPr>
                        <a:t>29 or less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6F9"/>
                    </a:solidFill>
                  </a:tcPr>
                </a:tc>
                <a:tc>
                  <a:txBody>
                    <a:bodyPr/>
                    <a:lstStyle/>
                    <a:p>
                      <a:pPr algn="r" fontAlgn="b"/>
                      <a:r>
                        <a:rPr lang="en-US" sz="1100" b="0" i="0" u="none" strike="noStrike">
                          <a:solidFill>
                            <a:srgbClr val="000000"/>
                          </a:solidFill>
                          <a:effectLst/>
                          <a:latin typeface="Calibri"/>
                        </a:rPr>
                        <a:t>29</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31</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33</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a:rPr>
                        <a:t>36</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a:rPr>
                        <a:t>43</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55</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69</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ctr" fontAlgn="b"/>
                      <a:r>
                        <a:rPr lang="en-US" sz="1100" b="0" i="1" u="none" strike="noStrike" dirty="0">
                          <a:solidFill>
                            <a:srgbClr val="000000"/>
                          </a:solidFill>
                          <a:effectLst/>
                          <a:latin typeface="Calibri"/>
                        </a:rPr>
                        <a:t>Vertical</a:t>
                      </a:r>
                    </a:p>
                  </a:txBody>
                  <a:tcPr marL="7620" marR="7620" marT="7620" marB="0" anchor="b">
                    <a:lnL w="6350" cap="flat" cmpd="sng" algn="ctr">
                      <a:solidFill>
                        <a:srgbClr val="C0C0C0"/>
                      </a:solidFill>
                      <a:prstDash val="solid"/>
                      <a:round/>
                      <a:headEnd type="none" w="med" len="med"/>
                      <a:tailEnd type="none" w="med" len="med"/>
                    </a:lnL>
                    <a:lnR>
                      <a:noFill/>
                    </a:lnR>
                    <a:lnT>
                      <a:noFill/>
                    </a:lnT>
                    <a:lnB>
                      <a:noFill/>
                    </a:lnB>
                    <a:solidFill>
                      <a:srgbClr val="CCE29A"/>
                    </a:solidFill>
                  </a:tcPr>
                </a:tc>
              </a:tr>
              <a:tr h="294024">
                <a:tc>
                  <a:txBody>
                    <a:bodyPr/>
                    <a:lstStyle/>
                    <a:p>
                      <a:pPr algn="ctr" fontAlgn="b"/>
                      <a:r>
                        <a:rPr lang="en-US" sz="1100" b="0" i="0" u="none" strike="noStrike" dirty="0">
                          <a:solidFill>
                            <a:srgbClr val="000000"/>
                          </a:solidFill>
                          <a:effectLst/>
                          <a:latin typeface="Calibri"/>
                        </a:rPr>
                        <a:t>30-34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6F9"/>
                    </a:solidFill>
                  </a:tcPr>
                </a:tc>
                <a:tc>
                  <a:txBody>
                    <a:bodyPr/>
                    <a:lstStyle/>
                    <a:p>
                      <a:pPr algn="r" fontAlgn="b"/>
                      <a:r>
                        <a:rPr lang="en-US" sz="1100" b="0" i="0" u="none" strike="noStrike">
                          <a:solidFill>
                            <a:srgbClr val="000000"/>
                          </a:solidFill>
                          <a:effectLst/>
                          <a:latin typeface="Calibri"/>
                        </a:rPr>
                        <a:t>14</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16</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18</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21</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a:rPr>
                        <a:t>28</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40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54</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+15</a:t>
                      </a:r>
                    </a:p>
                  </a:txBody>
                  <a:tcPr marL="7620" marR="7620" marT="7620" marB="0" anchor="b">
                    <a:lnL w="6350" cap="flat" cmpd="sng" algn="ctr">
                      <a:solidFill>
                        <a:srgbClr val="C0C0C0"/>
                      </a:solidFill>
                      <a:prstDash val="solid"/>
                      <a:round/>
                      <a:headEnd type="none" w="med" len="med"/>
                      <a:tailEnd type="none" w="med" len="med"/>
                    </a:lnL>
                    <a:lnR>
                      <a:noFill/>
                    </a:lnR>
                    <a:lnT>
                      <a:noFill/>
                    </a:lnT>
                    <a:lnB>
                      <a:noFill/>
                    </a:lnB>
                    <a:solidFill>
                      <a:srgbClr val="CCE29A"/>
                    </a:solidFill>
                  </a:tcPr>
                </a:tc>
              </a:tr>
              <a:tr h="294024">
                <a:tc>
                  <a:txBody>
                    <a:bodyPr/>
                    <a:lstStyle/>
                    <a:p>
                      <a:pPr algn="ctr" fontAlgn="b"/>
                      <a:r>
                        <a:rPr lang="en-US" sz="1100" b="0" i="0" u="none" strike="noStrike" dirty="0">
                          <a:solidFill>
                            <a:srgbClr val="000000"/>
                          </a:solidFill>
                          <a:effectLst/>
                          <a:latin typeface="Calibri"/>
                        </a:rPr>
                        <a:t>35-39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6F9"/>
                    </a:solidFill>
                  </a:tcPr>
                </a:tc>
                <a:tc>
                  <a:txBody>
                    <a:bodyPr/>
                    <a:lstStyle/>
                    <a:p>
                      <a:pPr algn="r" fontAlgn="b"/>
                      <a:r>
                        <a:rPr lang="en-US" sz="1100" b="0" i="0" u="none" strike="noStrike">
                          <a:solidFill>
                            <a:srgbClr val="000000"/>
                          </a:solidFill>
                          <a:effectLst/>
                          <a:latin typeface="Calibri"/>
                        </a:rPr>
                        <a:t>12</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14</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16</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19</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a:rPr>
                        <a:t>26</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38</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52</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+2</a:t>
                      </a:r>
                    </a:p>
                  </a:txBody>
                  <a:tcPr marL="7620" marR="7620" marT="7620" marB="0" anchor="b">
                    <a:lnL w="6350" cap="flat" cmpd="sng" algn="ctr">
                      <a:solidFill>
                        <a:srgbClr val="C0C0C0"/>
                      </a:solidFill>
                      <a:prstDash val="solid"/>
                      <a:round/>
                      <a:headEnd type="none" w="med" len="med"/>
                      <a:tailEnd type="none" w="med" len="med"/>
                    </a:lnL>
                    <a:lnR>
                      <a:noFill/>
                    </a:lnR>
                    <a:lnT>
                      <a:noFill/>
                    </a:lnT>
                    <a:lnB>
                      <a:noFill/>
                    </a:lnB>
                    <a:solidFill>
                      <a:srgbClr val="CCE29A"/>
                    </a:solidFill>
                  </a:tcPr>
                </a:tc>
              </a:tr>
              <a:tr h="294024">
                <a:tc>
                  <a:txBody>
                    <a:bodyPr/>
                    <a:lstStyle/>
                    <a:p>
                      <a:pPr algn="ctr" fontAlgn="b"/>
                      <a:r>
                        <a:rPr lang="en-US" sz="1100" b="0" i="0" u="none" strike="noStrike" dirty="0">
                          <a:solidFill>
                            <a:srgbClr val="000000"/>
                          </a:solidFill>
                          <a:effectLst/>
                          <a:latin typeface="Calibri"/>
                        </a:rPr>
                        <a:t>40-44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6F9"/>
                    </a:solidFill>
                  </a:tcPr>
                </a:tc>
                <a:tc>
                  <a:txBody>
                    <a:bodyPr/>
                    <a:lstStyle/>
                    <a:p>
                      <a:pPr algn="r" fontAlgn="b"/>
                      <a:r>
                        <a:rPr lang="en-US" sz="1100" b="0" i="0" u="none" strike="noStrike">
                          <a:solidFill>
                            <a:srgbClr val="000000"/>
                          </a:solidFill>
                          <a:effectLst/>
                          <a:latin typeface="Calibri"/>
                        </a:rPr>
                        <a:t>9</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11</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13</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16</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a:rPr>
                        <a:t>23</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35</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49</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+3</a:t>
                      </a:r>
                    </a:p>
                  </a:txBody>
                  <a:tcPr marL="7620" marR="7620" marT="7620" marB="0" anchor="b">
                    <a:lnL w="6350" cap="flat" cmpd="sng" algn="ctr">
                      <a:solidFill>
                        <a:srgbClr val="C0C0C0"/>
                      </a:solidFill>
                      <a:prstDash val="solid"/>
                      <a:round/>
                      <a:headEnd type="none" w="med" len="med"/>
                      <a:tailEnd type="none" w="med" len="med"/>
                    </a:lnL>
                    <a:lnR>
                      <a:noFill/>
                    </a:lnR>
                    <a:lnT>
                      <a:noFill/>
                    </a:lnT>
                    <a:lnB>
                      <a:noFill/>
                    </a:lnB>
                    <a:solidFill>
                      <a:srgbClr val="CCE29A"/>
                    </a:solidFill>
                  </a:tcPr>
                </a:tc>
              </a:tr>
              <a:tr h="294024">
                <a:tc>
                  <a:txBody>
                    <a:bodyPr/>
                    <a:lstStyle/>
                    <a:p>
                      <a:pPr algn="ctr" fontAlgn="b"/>
                      <a:r>
                        <a:rPr lang="en-US" sz="1100" b="0" i="0" u="none" strike="noStrike" dirty="0">
                          <a:solidFill>
                            <a:srgbClr val="000000"/>
                          </a:solidFill>
                          <a:effectLst/>
                          <a:latin typeface="Calibri"/>
                        </a:rPr>
                        <a:t>45-49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6F9"/>
                    </a:solidFill>
                  </a:tcPr>
                </a:tc>
                <a:tc>
                  <a:txBody>
                    <a:bodyPr/>
                    <a:lstStyle/>
                    <a:p>
                      <a:pPr algn="r" fontAlgn="b"/>
                      <a:r>
                        <a:rPr lang="en-US" sz="1100" b="0" i="0" u="none" strike="noStrike">
                          <a:solidFill>
                            <a:srgbClr val="000000"/>
                          </a:solidFill>
                          <a:effectLst/>
                          <a:latin typeface="Calibri"/>
                        </a:rPr>
                        <a:t>6</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8</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10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13</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a:rPr>
                        <a:t>20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a:rPr>
                        <a:t>32</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46</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+3</a:t>
                      </a:r>
                    </a:p>
                  </a:txBody>
                  <a:tcPr marL="7620" marR="7620" marT="7620" marB="0" anchor="b">
                    <a:lnL w="6350" cap="flat" cmpd="sng" algn="ctr">
                      <a:solidFill>
                        <a:srgbClr val="C0C0C0"/>
                      </a:solidFill>
                      <a:prstDash val="solid"/>
                      <a:round/>
                      <a:headEnd type="none" w="med" len="med"/>
                      <a:tailEnd type="none" w="med" len="med"/>
                    </a:lnL>
                    <a:lnR>
                      <a:noFill/>
                    </a:lnR>
                    <a:lnT>
                      <a:noFill/>
                    </a:lnT>
                    <a:lnB>
                      <a:noFill/>
                    </a:lnB>
                    <a:solidFill>
                      <a:srgbClr val="CCE29A"/>
                    </a:solidFill>
                  </a:tcPr>
                </a:tc>
              </a:tr>
              <a:tr h="294024">
                <a:tc>
                  <a:txBody>
                    <a:bodyPr/>
                    <a:lstStyle/>
                    <a:p>
                      <a:pPr algn="ctr" fontAlgn="b"/>
                      <a:r>
                        <a:rPr lang="en-US" sz="1800" b="0" i="0" u="none" strike="noStrike" dirty="0">
                          <a:solidFill>
                            <a:srgbClr val="000000"/>
                          </a:solidFill>
                          <a:effectLst/>
                          <a:latin typeface="Calibri"/>
                        </a:rPr>
                        <a:t>50-54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6F9"/>
                    </a:solidFill>
                  </a:tcPr>
                </a:tc>
                <a:tc>
                  <a:txBody>
                    <a:bodyPr/>
                    <a:lstStyle/>
                    <a:p>
                      <a:pPr algn="r" fontAlgn="b"/>
                      <a:r>
                        <a:rPr lang="en-US" sz="1800" b="0" i="0" u="none" strike="noStrike" dirty="0">
                          <a:solidFill>
                            <a:srgbClr val="000000"/>
                          </a:solidFill>
                          <a:effectLst/>
                          <a:latin typeface="Calibri"/>
                        </a:rPr>
                        <a:t>4</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a:rPr>
                        <a:t>6</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a:rPr>
                        <a:t>8</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a:rPr>
                        <a:t>11</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a:rPr>
                        <a:t>18</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a:rPr>
                        <a:t>30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a:rPr>
                        <a:t>44</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+2</a:t>
                      </a:r>
                    </a:p>
                  </a:txBody>
                  <a:tcPr marL="7620" marR="7620" marT="7620" marB="0" anchor="b">
                    <a:lnL w="6350" cap="flat" cmpd="sng" algn="ctr">
                      <a:solidFill>
                        <a:srgbClr val="C0C0C0"/>
                      </a:solidFill>
                      <a:prstDash val="solid"/>
                      <a:round/>
                      <a:headEnd type="none" w="med" len="med"/>
                      <a:tailEnd type="none" w="med" len="med"/>
                    </a:lnL>
                    <a:lnR>
                      <a:noFill/>
                    </a:lnR>
                    <a:lnT>
                      <a:noFill/>
                    </a:lnT>
                    <a:lnB>
                      <a:noFill/>
                    </a:lnB>
                    <a:solidFill>
                      <a:srgbClr val="CCE29A"/>
                    </a:solidFill>
                  </a:tcPr>
                </a:tc>
              </a:tr>
              <a:tr h="294024">
                <a:tc>
                  <a:txBody>
                    <a:bodyPr/>
                    <a:lstStyle/>
                    <a:p>
                      <a:pPr algn="ctr" fontAlgn="b"/>
                      <a:r>
                        <a:rPr lang="en-US" sz="1100" b="0" i="0" u="none" strike="noStrike" dirty="0">
                          <a:solidFill>
                            <a:srgbClr val="000000"/>
                          </a:solidFill>
                          <a:effectLst/>
                          <a:latin typeface="Calibri"/>
                        </a:rPr>
                        <a:t>55-59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6F9"/>
                    </a:solidFill>
                  </a:tcPr>
                </a:tc>
                <a:tc>
                  <a:txBody>
                    <a:bodyPr/>
                    <a:lstStyle/>
                    <a:p>
                      <a:pPr algn="r" fontAlgn="b"/>
                      <a:r>
                        <a:rPr lang="en-US" sz="1100" b="0" i="0" u="none" strike="noStrike">
                          <a:solidFill>
                            <a:srgbClr val="000000"/>
                          </a:solidFill>
                          <a:effectLst/>
                          <a:latin typeface="Calibri"/>
                        </a:rPr>
                        <a:t>2</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3</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5</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8</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a:rPr>
                        <a:t>15</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a:rPr>
                        <a:t>27</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41</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+3</a:t>
                      </a:r>
                    </a:p>
                  </a:txBody>
                  <a:tcPr marL="7620" marR="7620" marT="7620" marB="0" anchor="b">
                    <a:lnL w="6350" cap="flat" cmpd="sng" algn="ctr">
                      <a:solidFill>
                        <a:srgbClr val="C0C0C0"/>
                      </a:solidFill>
                      <a:prstDash val="solid"/>
                      <a:round/>
                      <a:headEnd type="none" w="med" len="med"/>
                      <a:tailEnd type="none" w="med" len="med"/>
                    </a:lnL>
                    <a:lnR>
                      <a:noFill/>
                    </a:lnR>
                    <a:lnT>
                      <a:noFill/>
                    </a:lnT>
                    <a:lnB>
                      <a:noFill/>
                    </a:lnB>
                    <a:solidFill>
                      <a:srgbClr val="CCE29A"/>
                    </a:solidFill>
                  </a:tcPr>
                </a:tc>
              </a:tr>
              <a:tr h="294024">
                <a:tc>
                  <a:txBody>
                    <a:bodyPr/>
                    <a:lstStyle/>
                    <a:p>
                      <a:pPr algn="ctr" fontAlgn="b"/>
                      <a:r>
                        <a:rPr lang="en-US" sz="1100" b="0" i="0" u="none" strike="noStrike" dirty="0">
                          <a:solidFill>
                            <a:srgbClr val="000000"/>
                          </a:solidFill>
                          <a:effectLst/>
                          <a:latin typeface="Calibri"/>
                        </a:rPr>
                        <a:t>60-64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6F9"/>
                    </a:solidFill>
                  </a:tcPr>
                </a:tc>
                <a:tc>
                  <a:txBody>
                    <a:bodyPr/>
                    <a:lstStyle/>
                    <a:p>
                      <a:pPr algn="r" fontAlgn="b"/>
                      <a:r>
                        <a:rPr lang="en-US" sz="1100" b="0" i="0" u="none" strike="noStrike" dirty="0">
                          <a:solidFill>
                            <a:srgbClr val="000000"/>
                          </a:solidFill>
                          <a:effectLst/>
                          <a:latin typeface="Calibri"/>
                        </a:rPr>
                        <a:t>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0D0D"/>
                    </a:solidFill>
                  </a:tcPr>
                </a:tc>
                <a:tc>
                  <a:txBody>
                    <a:bodyPr/>
                    <a:lstStyle/>
                    <a:p>
                      <a:pPr algn="r" fontAlgn="b"/>
                      <a:r>
                        <a:rPr lang="en-US" sz="1100" b="0" i="0" u="none" strike="noStrike">
                          <a:solidFill>
                            <a:srgbClr val="000000"/>
                          </a:solidFill>
                          <a:effectLst/>
                          <a:latin typeface="Calibri"/>
                        </a:rPr>
                        <a:t>2</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4</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7</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a:rPr>
                        <a:t>14</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a:rPr>
                        <a:t>26</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40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a:t>
                      </a:r>
                    </a:p>
                  </a:txBody>
                  <a:tcPr marL="7620" marR="7620" marT="7620" marB="0" anchor="b">
                    <a:lnL w="6350" cap="flat" cmpd="sng" algn="ctr">
                      <a:solidFill>
                        <a:srgbClr val="C0C0C0"/>
                      </a:solidFill>
                      <a:prstDash val="solid"/>
                      <a:round/>
                      <a:headEnd type="none" w="med" len="med"/>
                      <a:tailEnd type="none" w="med" len="med"/>
                    </a:lnL>
                    <a:lnR>
                      <a:noFill/>
                    </a:lnR>
                    <a:lnT>
                      <a:noFill/>
                    </a:lnT>
                    <a:lnB>
                      <a:noFill/>
                    </a:lnB>
                    <a:solidFill>
                      <a:srgbClr val="CCE29A"/>
                    </a:solidFill>
                  </a:tcPr>
                </a:tc>
              </a:tr>
              <a:tr h="294024">
                <a:tc>
                  <a:txBody>
                    <a:bodyPr/>
                    <a:lstStyle/>
                    <a:p>
                      <a:pPr algn="ctr" fontAlgn="b"/>
                      <a:r>
                        <a:rPr lang="en-US" sz="1100" b="0" i="0" u="none" strike="noStrike" dirty="0">
                          <a:solidFill>
                            <a:srgbClr val="000000"/>
                          </a:solidFill>
                          <a:effectLst/>
                          <a:latin typeface="Calibri"/>
                        </a:rPr>
                        <a:t>65-69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6F9"/>
                    </a:solidFill>
                  </a:tcPr>
                </a:tc>
                <a:tc>
                  <a:txBody>
                    <a:bodyPr/>
                    <a:lstStyle/>
                    <a:p>
                      <a:pPr algn="r" fontAlgn="b"/>
                      <a:r>
                        <a:rPr lang="en-US" sz="1100" b="0" i="0" u="none" strike="noStrike" dirty="0">
                          <a:solidFill>
                            <a:srgbClr val="000000"/>
                          </a:solidFill>
                          <a:effectLst/>
                          <a:latin typeface="Calibri"/>
                        </a:rPr>
                        <a:t>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0D0D"/>
                    </a:solidFill>
                  </a:tcPr>
                </a:tc>
                <a:tc>
                  <a:txBody>
                    <a:bodyPr/>
                    <a:lstStyle/>
                    <a:p>
                      <a:pPr algn="r" fontAlgn="b"/>
                      <a:r>
                        <a:rPr lang="en-US" sz="1100" b="0" i="0" u="none" strike="noStrike">
                          <a:solidFill>
                            <a:srgbClr val="000000"/>
                          </a:solidFill>
                          <a:effectLst/>
                          <a:latin typeface="Calibri"/>
                        </a:rPr>
                        <a:t>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0D0D"/>
                    </a:solidFill>
                  </a:tcPr>
                </a:tc>
                <a:tc>
                  <a:txBody>
                    <a:bodyPr/>
                    <a:lstStyle/>
                    <a:p>
                      <a:pPr algn="r" fontAlgn="b"/>
                      <a:r>
                        <a:rPr lang="en-US" sz="1100" b="0" i="0" u="none" strike="noStrike">
                          <a:solidFill>
                            <a:srgbClr val="000000"/>
                          </a:solidFill>
                          <a:effectLst/>
                          <a:latin typeface="Calibri"/>
                        </a:rPr>
                        <a:t>2</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5</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a:rPr>
                        <a:t>12</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a:rPr>
                        <a:t>24</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38</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+2</a:t>
                      </a:r>
                    </a:p>
                  </a:txBody>
                  <a:tcPr marL="7620" marR="7620" marT="7620" marB="0" anchor="b">
                    <a:lnL w="6350" cap="flat" cmpd="sng" algn="ctr">
                      <a:solidFill>
                        <a:srgbClr val="C0C0C0"/>
                      </a:solidFill>
                      <a:prstDash val="solid"/>
                      <a:round/>
                      <a:headEnd type="none" w="med" len="med"/>
                      <a:tailEnd type="none" w="med" len="med"/>
                    </a:lnL>
                    <a:lnR>
                      <a:noFill/>
                    </a:lnR>
                    <a:lnT>
                      <a:noFill/>
                    </a:lnT>
                    <a:lnB>
                      <a:noFill/>
                    </a:lnB>
                    <a:solidFill>
                      <a:srgbClr val="CCE29A"/>
                    </a:solidFill>
                  </a:tcPr>
                </a:tc>
              </a:tr>
              <a:tr h="294024">
                <a:tc>
                  <a:txBody>
                    <a:bodyPr/>
                    <a:lstStyle/>
                    <a:p>
                      <a:pPr algn="ctr" fontAlgn="b"/>
                      <a:r>
                        <a:rPr lang="en-US" sz="1100" b="0" i="0" u="none" strike="noStrike" dirty="0">
                          <a:solidFill>
                            <a:srgbClr val="000000"/>
                          </a:solidFill>
                          <a:effectLst/>
                          <a:latin typeface="Calibri"/>
                        </a:rPr>
                        <a:t>70-74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6F9"/>
                    </a:solidFill>
                  </a:tcPr>
                </a:tc>
                <a:tc>
                  <a:txBody>
                    <a:bodyPr/>
                    <a:lstStyle/>
                    <a:p>
                      <a:pPr algn="r" fontAlgn="b"/>
                      <a:r>
                        <a:rPr lang="en-US" sz="1100" b="0" i="0" u="none" strike="noStrike" dirty="0">
                          <a:solidFill>
                            <a:srgbClr val="000000"/>
                          </a:solidFill>
                          <a:effectLst/>
                          <a:latin typeface="Calibri"/>
                        </a:rPr>
                        <a:t>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0D0D"/>
                    </a:solidFill>
                  </a:tcPr>
                </a:tc>
                <a:tc>
                  <a:txBody>
                    <a:bodyPr/>
                    <a:lstStyle/>
                    <a:p>
                      <a:pPr algn="r" fontAlgn="b"/>
                      <a:r>
                        <a:rPr lang="en-US" sz="1100" b="0" i="0" u="none" strike="noStrike">
                          <a:solidFill>
                            <a:srgbClr val="000000"/>
                          </a:solidFill>
                          <a:effectLst/>
                          <a:latin typeface="Calibri"/>
                        </a:rPr>
                        <a:t>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0D0D"/>
                    </a:solidFill>
                  </a:tcPr>
                </a:tc>
                <a:tc>
                  <a:txBody>
                    <a:bodyPr/>
                    <a:lstStyle/>
                    <a:p>
                      <a:pPr algn="r" fontAlgn="b"/>
                      <a:r>
                        <a:rPr lang="en-US" sz="1100" b="0" i="0" u="none" strike="noStrike">
                          <a:solidFill>
                            <a:srgbClr val="000000"/>
                          </a:solidFill>
                          <a:effectLst/>
                          <a:latin typeface="Calibri"/>
                        </a:rPr>
                        <a:t>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0D0D"/>
                    </a:solidFill>
                  </a:tcPr>
                </a:tc>
                <a:tc>
                  <a:txBody>
                    <a:bodyPr/>
                    <a:lstStyle/>
                    <a:p>
                      <a:pPr algn="r" fontAlgn="b"/>
                      <a:r>
                        <a:rPr lang="en-US" sz="1100" b="0" i="0" u="none" strike="noStrike">
                          <a:solidFill>
                            <a:srgbClr val="000000"/>
                          </a:solidFill>
                          <a:effectLst/>
                          <a:latin typeface="Calibri"/>
                        </a:rPr>
                        <a:t>4</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a:rPr>
                        <a:t>11</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a:rPr>
                        <a:t>23</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37</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a:t>
                      </a:r>
                    </a:p>
                  </a:txBody>
                  <a:tcPr marL="7620" marR="7620" marT="7620" marB="0" anchor="b">
                    <a:lnL w="6350" cap="flat" cmpd="sng" algn="ctr">
                      <a:solidFill>
                        <a:srgbClr val="C0C0C0"/>
                      </a:solidFill>
                      <a:prstDash val="solid"/>
                      <a:round/>
                      <a:headEnd type="none" w="med" len="med"/>
                      <a:tailEnd type="none" w="med" len="med"/>
                    </a:lnL>
                    <a:lnR>
                      <a:noFill/>
                    </a:lnR>
                    <a:lnT>
                      <a:noFill/>
                    </a:lnT>
                    <a:lnB>
                      <a:noFill/>
                    </a:lnB>
                    <a:solidFill>
                      <a:srgbClr val="CCE29A"/>
                    </a:solidFill>
                  </a:tcPr>
                </a:tc>
              </a:tr>
              <a:tr h="294024">
                <a:tc>
                  <a:txBody>
                    <a:bodyPr/>
                    <a:lstStyle/>
                    <a:p>
                      <a:pPr algn="ctr" fontAlgn="b"/>
                      <a:r>
                        <a:rPr lang="en-US" sz="1100" b="0" i="0" u="none" strike="noStrike" dirty="0">
                          <a:solidFill>
                            <a:srgbClr val="000000"/>
                          </a:solidFill>
                          <a:effectLst/>
                          <a:latin typeface="Calibri"/>
                        </a:rPr>
                        <a:t>75-79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6F9"/>
                    </a:solidFill>
                  </a:tcPr>
                </a:tc>
                <a:tc>
                  <a:txBody>
                    <a:bodyPr/>
                    <a:lstStyle/>
                    <a:p>
                      <a:pPr algn="r" fontAlgn="b"/>
                      <a:r>
                        <a:rPr lang="en-US" sz="1100" b="0" i="0" u="none" strike="noStrike" dirty="0">
                          <a:solidFill>
                            <a:srgbClr val="000000"/>
                          </a:solidFill>
                          <a:effectLst/>
                          <a:latin typeface="Calibri"/>
                        </a:rPr>
                        <a:t>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0D0D"/>
                    </a:solidFill>
                  </a:tcPr>
                </a:tc>
                <a:tc>
                  <a:txBody>
                    <a:bodyPr/>
                    <a:lstStyle/>
                    <a:p>
                      <a:pPr algn="r" fontAlgn="b"/>
                      <a:r>
                        <a:rPr lang="en-US" sz="1100" b="0" i="0" u="none" strike="noStrike">
                          <a:solidFill>
                            <a:srgbClr val="000000"/>
                          </a:solidFill>
                          <a:effectLst/>
                          <a:latin typeface="Calibri"/>
                        </a:rPr>
                        <a:t>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0D0D"/>
                    </a:solidFill>
                  </a:tcPr>
                </a:tc>
                <a:tc>
                  <a:txBody>
                    <a:bodyPr/>
                    <a:lstStyle/>
                    <a:p>
                      <a:pPr algn="r" fontAlgn="b"/>
                      <a:r>
                        <a:rPr lang="en-US" sz="1100" b="0" i="0" u="none" strike="noStrike">
                          <a:solidFill>
                            <a:srgbClr val="000000"/>
                          </a:solidFill>
                          <a:effectLst/>
                          <a:latin typeface="Calibri"/>
                        </a:rPr>
                        <a:t>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0D0D"/>
                    </a:solidFill>
                  </a:tcPr>
                </a:tc>
                <a:tc>
                  <a:txBody>
                    <a:bodyPr/>
                    <a:lstStyle/>
                    <a:p>
                      <a:pPr algn="r" fontAlgn="b"/>
                      <a:r>
                        <a:rPr lang="en-US" sz="1100" b="0" i="0" u="none" strike="noStrike">
                          <a:solidFill>
                            <a:srgbClr val="000000"/>
                          </a:solidFill>
                          <a:effectLst/>
                          <a:latin typeface="Calibri"/>
                        </a:rPr>
                        <a:t>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0D0D"/>
                    </a:solidFill>
                  </a:tcPr>
                </a:tc>
                <a:tc>
                  <a:txBody>
                    <a:bodyPr/>
                    <a:lstStyle/>
                    <a:p>
                      <a:pPr algn="r" fontAlgn="b"/>
                      <a:r>
                        <a:rPr lang="en-US" sz="1800" b="0" i="0" u="none" strike="noStrike" dirty="0">
                          <a:solidFill>
                            <a:srgbClr val="000000"/>
                          </a:solidFill>
                          <a:effectLst/>
                          <a:latin typeface="Calibri"/>
                        </a:rPr>
                        <a:t>6</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dirty="0">
                          <a:solidFill>
                            <a:srgbClr val="000000"/>
                          </a:solidFill>
                          <a:effectLst/>
                          <a:latin typeface="Calibri"/>
                        </a:rPr>
                        <a:t>18</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32</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+5</a:t>
                      </a:r>
                    </a:p>
                  </a:txBody>
                  <a:tcPr marL="7620" marR="7620" marT="7620" marB="0" anchor="b">
                    <a:lnL w="6350" cap="flat" cmpd="sng" algn="ctr">
                      <a:solidFill>
                        <a:srgbClr val="C0C0C0"/>
                      </a:solidFill>
                      <a:prstDash val="solid"/>
                      <a:round/>
                      <a:headEnd type="none" w="med" len="med"/>
                      <a:tailEnd type="none" w="med" len="med"/>
                    </a:lnL>
                    <a:lnR>
                      <a:noFill/>
                    </a:lnR>
                    <a:lnT>
                      <a:noFill/>
                    </a:lnT>
                    <a:lnB>
                      <a:noFill/>
                    </a:lnB>
                    <a:solidFill>
                      <a:srgbClr val="CCE29A"/>
                    </a:solidFill>
                  </a:tcPr>
                </a:tc>
              </a:tr>
              <a:tr h="294024">
                <a:tc>
                  <a:txBody>
                    <a:bodyPr/>
                    <a:lstStyle/>
                    <a:p>
                      <a:pPr algn="ctr" fontAlgn="b"/>
                      <a:r>
                        <a:rPr lang="en-US" sz="1100" b="0" i="0" u="none" strike="noStrike" dirty="0">
                          <a:solidFill>
                            <a:srgbClr val="000000"/>
                          </a:solidFill>
                          <a:effectLst/>
                          <a:latin typeface="Calibri"/>
                        </a:rPr>
                        <a:t>80-84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6F9"/>
                    </a:solidFill>
                  </a:tcPr>
                </a:tc>
                <a:tc>
                  <a:txBody>
                    <a:bodyPr/>
                    <a:lstStyle/>
                    <a:p>
                      <a:pPr algn="r" fontAlgn="b"/>
                      <a:r>
                        <a:rPr lang="en-US" sz="1100" b="0" i="0" u="none" strike="noStrike" dirty="0">
                          <a:solidFill>
                            <a:srgbClr val="000000"/>
                          </a:solidFill>
                          <a:effectLst/>
                          <a:latin typeface="Calibri"/>
                        </a:rPr>
                        <a:t>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0D0D"/>
                    </a:solidFill>
                  </a:tcPr>
                </a:tc>
                <a:tc>
                  <a:txBody>
                    <a:bodyPr/>
                    <a:lstStyle/>
                    <a:p>
                      <a:pPr algn="r" fontAlgn="b"/>
                      <a:r>
                        <a:rPr lang="en-US" sz="1100" b="0" i="0" u="none" strike="noStrike">
                          <a:solidFill>
                            <a:srgbClr val="000000"/>
                          </a:solidFill>
                          <a:effectLst/>
                          <a:latin typeface="Calibri"/>
                        </a:rPr>
                        <a:t>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0D0D"/>
                    </a:solidFill>
                  </a:tcPr>
                </a:tc>
                <a:tc>
                  <a:txBody>
                    <a:bodyPr/>
                    <a:lstStyle/>
                    <a:p>
                      <a:pPr algn="r" fontAlgn="b"/>
                      <a:r>
                        <a:rPr lang="en-US" sz="1100" b="0" i="0" u="none" strike="noStrike">
                          <a:solidFill>
                            <a:srgbClr val="000000"/>
                          </a:solidFill>
                          <a:effectLst/>
                          <a:latin typeface="Calibri"/>
                        </a:rPr>
                        <a:t>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0D0D"/>
                    </a:solidFill>
                  </a:tcPr>
                </a:tc>
                <a:tc>
                  <a:txBody>
                    <a:bodyPr/>
                    <a:lstStyle/>
                    <a:p>
                      <a:pPr algn="r" fontAlgn="b"/>
                      <a:r>
                        <a:rPr lang="en-US" sz="1100" b="0" i="0" u="none" strike="noStrike">
                          <a:solidFill>
                            <a:srgbClr val="000000"/>
                          </a:solidFill>
                          <a:effectLst/>
                          <a:latin typeface="Calibri"/>
                        </a:rPr>
                        <a:t>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0D0D"/>
                    </a:solidFill>
                  </a:tcPr>
                </a:tc>
                <a:tc>
                  <a:txBody>
                    <a:bodyPr/>
                    <a:lstStyle/>
                    <a:p>
                      <a:pPr algn="r" fontAlgn="b"/>
                      <a:r>
                        <a:rPr lang="en-US" sz="1800" b="0" i="0" u="none" strike="noStrike" dirty="0">
                          <a:solidFill>
                            <a:srgbClr val="000000"/>
                          </a:solidFill>
                          <a:effectLst/>
                          <a:latin typeface="Calibri"/>
                        </a:rPr>
                        <a:t>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0D0D"/>
                    </a:solidFill>
                  </a:tcPr>
                </a:tc>
                <a:tc>
                  <a:txBody>
                    <a:bodyPr/>
                    <a:lstStyle/>
                    <a:p>
                      <a:pPr algn="r" fontAlgn="b"/>
                      <a:r>
                        <a:rPr lang="en-US" sz="1100" b="0" i="0" u="none" strike="noStrike" dirty="0">
                          <a:solidFill>
                            <a:srgbClr val="000000"/>
                          </a:solidFill>
                          <a:effectLst/>
                          <a:latin typeface="Calibri"/>
                        </a:rPr>
                        <a:t>11</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a:rPr>
                        <a:t>25</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+7</a:t>
                      </a:r>
                    </a:p>
                  </a:txBody>
                  <a:tcPr marL="7620" marR="7620" marT="7620" marB="0" anchor="b">
                    <a:lnL w="6350" cap="flat" cmpd="sng" algn="ctr">
                      <a:solidFill>
                        <a:srgbClr val="C0C0C0"/>
                      </a:solidFill>
                      <a:prstDash val="solid"/>
                      <a:round/>
                      <a:headEnd type="none" w="med" len="med"/>
                      <a:tailEnd type="none" w="med" len="med"/>
                    </a:lnL>
                    <a:lnR>
                      <a:noFill/>
                    </a:lnR>
                    <a:lnT>
                      <a:noFill/>
                    </a:lnT>
                    <a:lnB>
                      <a:noFill/>
                    </a:lnB>
                    <a:solidFill>
                      <a:srgbClr val="CCE29A"/>
                    </a:solidFill>
                  </a:tcPr>
                </a:tc>
              </a:tr>
              <a:tr h="294024">
                <a:tc>
                  <a:txBody>
                    <a:bodyPr/>
                    <a:lstStyle/>
                    <a:p>
                      <a:pPr algn="ctr" fontAlgn="b"/>
                      <a:r>
                        <a:rPr lang="en-US" sz="1100" b="0" i="0" u="none" strike="noStrike" dirty="0">
                          <a:solidFill>
                            <a:srgbClr val="000000"/>
                          </a:solidFill>
                          <a:effectLst/>
                          <a:latin typeface="Calibri"/>
                        </a:rPr>
                        <a:t>85-89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6F9"/>
                    </a:solidFill>
                  </a:tcPr>
                </a:tc>
                <a:tc>
                  <a:txBody>
                    <a:bodyPr/>
                    <a:lstStyle/>
                    <a:p>
                      <a:pPr algn="r" fontAlgn="b"/>
                      <a:r>
                        <a:rPr lang="en-US" sz="1100" b="0" i="0" u="none" strike="noStrike" dirty="0">
                          <a:solidFill>
                            <a:srgbClr val="000000"/>
                          </a:solidFill>
                          <a:effectLst/>
                          <a:latin typeface="Calibri"/>
                        </a:rPr>
                        <a:t>0</a:t>
                      </a:r>
                    </a:p>
                  </a:txBody>
                  <a:tcPr marL="7620" marR="7620" marT="7620" marB="0" anchor="b">
                    <a:lnL w="12700" cap="flat" cmpd="sng" algn="ctr">
                      <a:solidFill>
                        <a:schemeClr val="tx1"/>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0D0D"/>
                    </a:solidFill>
                  </a:tcPr>
                </a:tc>
                <a:tc>
                  <a:txBody>
                    <a:bodyPr/>
                    <a:lstStyle/>
                    <a:p>
                      <a:pPr algn="r" fontAlgn="b"/>
                      <a:r>
                        <a:rPr lang="en-US" sz="1100" b="0" i="0" u="none" strike="noStrike">
                          <a:solidFill>
                            <a:srgbClr val="000000"/>
                          </a:solidFill>
                          <a:effectLst/>
                          <a:latin typeface="Calibri"/>
                        </a:rPr>
                        <a:t>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0D0D"/>
                    </a:solidFill>
                  </a:tcPr>
                </a:tc>
                <a:tc>
                  <a:txBody>
                    <a:bodyPr/>
                    <a:lstStyle/>
                    <a:p>
                      <a:pPr algn="r" fontAlgn="b"/>
                      <a:r>
                        <a:rPr lang="en-US" sz="1100" b="0" i="0" u="none" strike="noStrike">
                          <a:solidFill>
                            <a:srgbClr val="000000"/>
                          </a:solidFill>
                          <a:effectLst/>
                          <a:latin typeface="Calibri"/>
                        </a:rPr>
                        <a:t>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0D0D"/>
                    </a:solidFill>
                  </a:tcPr>
                </a:tc>
                <a:tc>
                  <a:txBody>
                    <a:bodyPr/>
                    <a:lstStyle/>
                    <a:p>
                      <a:pPr algn="r" fontAlgn="b"/>
                      <a:r>
                        <a:rPr lang="en-US" sz="1100" b="0" i="0" u="none" strike="noStrike">
                          <a:solidFill>
                            <a:srgbClr val="000000"/>
                          </a:solidFill>
                          <a:effectLst/>
                          <a:latin typeface="Calibri"/>
                        </a:rPr>
                        <a:t>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0D0D"/>
                    </a:solidFill>
                  </a:tcPr>
                </a:tc>
                <a:tc>
                  <a:txBody>
                    <a:bodyPr/>
                    <a:lstStyle/>
                    <a:p>
                      <a:pPr algn="r" fontAlgn="b"/>
                      <a:r>
                        <a:rPr lang="en-US" sz="1800" b="0" i="0" u="none" strike="noStrike" dirty="0">
                          <a:solidFill>
                            <a:srgbClr val="000000"/>
                          </a:solidFill>
                          <a:effectLst/>
                          <a:latin typeface="Calibri"/>
                        </a:rPr>
                        <a:t>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0D0D"/>
                    </a:solidFill>
                  </a:tcPr>
                </a:tc>
                <a:tc>
                  <a:txBody>
                    <a:bodyPr/>
                    <a:lstStyle/>
                    <a:p>
                      <a:pPr algn="r" fontAlgn="b"/>
                      <a:r>
                        <a:rPr lang="en-US" sz="1100" b="0" i="0" u="none" strike="noStrike" dirty="0">
                          <a:solidFill>
                            <a:srgbClr val="000000"/>
                          </a:solidFill>
                          <a:effectLst/>
                          <a:latin typeface="Calibri"/>
                        </a:rPr>
                        <a:t>0</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0D0D0D"/>
                    </a:solidFill>
                  </a:tcPr>
                </a:tc>
                <a:tc>
                  <a:txBody>
                    <a:bodyPr/>
                    <a:lstStyle/>
                    <a:p>
                      <a:pPr algn="r" fontAlgn="b"/>
                      <a:r>
                        <a:rPr lang="en-US" sz="1100" b="0" i="0" u="none" strike="noStrike">
                          <a:solidFill>
                            <a:srgbClr val="000000"/>
                          </a:solidFill>
                          <a:effectLst/>
                          <a:latin typeface="Calibri"/>
                        </a:rPr>
                        <a:t>12</a:t>
                      </a:r>
                    </a:p>
                  </a:txBody>
                  <a:tcPr marL="7620" marR="7620" marT="762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+13</a:t>
                      </a:r>
                    </a:p>
                  </a:txBody>
                  <a:tcPr marL="7620" marR="7620" marT="7620" marB="0" anchor="b">
                    <a:lnL w="6350" cap="flat" cmpd="sng" algn="ctr">
                      <a:solidFill>
                        <a:srgbClr val="C0C0C0"/>
                      </a:solidFill>
                      <a:prstDash val="solid"/>
                      <a:round/>
                      <a:headEnd type="none" w="med" len="med"/>
                      <a:tailEnd type="none" w="med" len="med"/>
                    </a:lnL>
                    <a:lnR>
                      <a:noFill/>
                    </a:lnR>
                    <a:lnT>
                      <a:noFill/>
                    </a:lnT>
                    <a:lnB>
                      <a:noFill/>
                    </a:lnB>
                    <a:solidFill>
                      <a:srgbClr val="CCE29A"/>
                    </a:solidFill>
                  </a:tcPr>
                </a:tc>
              </a:tr>
              <a:tr h="294024">
                <a:tc>
                  <a:txBody>
                    <a:bodyPr/>
                    <a:lstStyle/>
                    <a:p>
                      <a:pPr algn="r" fontAlgn="b"/>
                      <a:r>
                        <a:rPr lang="en-US" sz="1100" b="0" i="0" u="none" strike="noStrike" dirty="0">
                          <a:solidFill>
                            <a:srgbClr val="000000"/>
                          </a:solidFill>
                          <a:effectLst/>
                          <a:latin typeface="Calibri"/>
                        </a:rPr>
                        <a:t> </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1" u="none" strike="noStrike" dirty="0" smtClean="0">
                          <a:solidFill>
                            <a:srgbClr val="000000"/>
                          </a:solidFill>
                          <a:effectLst/>
                          <a:latin typeface="Calibri"/>
                        </a:rPr>
                        <a:t>Horizontal</a:t>
                      </a:r>
                      <a:endParaRPr lang="en-US" sz="1100" b="0" i="1" u="none" strike="noStrike" dirty="0">
                        <a:solidFill>
                          <a:srgbClr val="000000"/>
                        </a:solidFill>
                        <a:effectLst/>
                        <a:latin typeface="Calibri"/>
                      </a:endParaRPr>
                    </a:p>
                  </a:txBody>
                  <a:tcPr marL="7620" marR="7620" marT="7620" marB="0" anchor="b">
                    <a:lnL w="6350" cap="flat" cmpd="sng" algn="ctr">
                      <a:no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a:noFill/>
                    </a:lnB>
                    <a:solidFill>
                      <a:srgbClr val="CCE29A"/>
                    </a:solidFill>
                  </a:tcPr>
                </a:tc>
                <a:tc>
                  <a:txBody>
                    <a:bodyPr/>
                    <a:lstStyle/>
                    <a:p>
                      <a:pPr algn="ctr" fontAlgn="b"/>
                      <a:r>
                        <a:rPr lang="en-US" sz="1100" b="0" i="0" u="none" strike="noStrike" dirty="0">
                          <a:solidFill>
                            <a:srgbClr val="000000"/>
                          </a:solidFill>
                          <a:effectLst/>
                          <a:latin typeface="Calibri"/>
                        </a:rPr>
                        <a:t>+2</a:t>
                      </a:r>
                    </a:p>
                  </a:txBody>
                  <a:tcPr marL="7620" marR="7620" marT="7620" marB="0" anchor="b">
                    <a:lnL>
                      <a:noFill/>
                    </a:lnL>
                    <a:lnR>
                      <a:noFill/>
                    </a:lnR>
                    <a:lnT w="6350" cap="flat" cmpd="sng" algn="ctr">
                      <a:solidFill>
                        <a:srgbClr val="C0C0C0"/>
                      </a:solidFill>
                      <a:prstDash val="solid"/>
                      <a:round/>
                      <a:headEnd type="none" w="med" len="med"/>
                      <a:tailEnd type="none" w="med" len="med"/>
                    </a:lnT>
                    <a:lnB>
                      <a:noFill/>
                    </a:lnB>
                    <a:solidFill>
                      <a:srgbClr val="CCE29A"/>
                    </a:solidFill>
                  </a:tcPr>
                </a:tc>
                <a:tc>
                  <a:txBody>
                    <a:bodyPr/>
                    <a:lstStyle/>
                    <a:p>
                      <a:pPr algn="ctr" fontAlgn="b"/>
                      <a:r>
                        <a:rPr lang="en-US" sz="1100" b="0" i="0" u="none" strike="noStrike" dirty="0">
                          <a:solidFill>
                            <a:srgbClr val="000000"/>
                          </a:solidFill>
                          <a:effectLst/>
                          <a:latin typeface="Calibri"/>
                        </a:rPr>
                        <a:t>+2</a:t>
                      </a:r>
                    </a:p>
                  </a:txBody>
                  <a:tcPr marL="7620" marR="7620" marT="7620" marB="0" anchor="b">
                    <a:lnL>
                      <a:noFill/>
                    </a:lnL>
                    <a:lnR>
                      <a:noFill/>
                    </a:lnR>
                    <a:lnT w="6350" cap="flat" cmpd="sng" algn="ctr">
                      <a:solidFill>
                        <a:srgbClr val="C0C0C0"/>
                      </a:solidFill>
                      <a:prstDash val="solid"/>
                      <a:round/>
                      <a:headEnd type="none" w="med" len="med"/>
                      <a:tailEnd type="none" w="med" len="med"/>
                    </a:lnT>
                    <a:lnB>
                      <a:noFill/>
                    </a:lnB>
                    <a:solidFill>
                      <a:srgbClr val="CCE29A"/>
                    </a:solidFill>
                  </a:tcPr>
                </a:tc>
                <a:tc>
                  <a:txBody>
                    <a:bodyPr/>
                    <a:lstStyle/>
                    <a:p>
                      <a:pPr algn="ctr" fontAlgn="b"/>
                      <a:r>
                        <a:rPr lang="en-US" sz="1100" b="0" i="0" u="none" strike="noStrike" dirty="0">
                          <a:solidFill>
                            <a:srgbClr val="000000"/>
                          </a:solidFill>
                          <a:effectLst/>
                          <a:latin typeface="Calibri"/>
                        </a:rPr>
                        <a:t>+3</a:t>
                      </a:r>
                    </a:p>
                  </a:txBody>
                  <a:tcPr marL="7620" marR="7620" marT="7620" marB="0" anchor="b">
                    <a:lnL>
                      <a:noFill/>
                    </a:lnL>
                    <a:lnR>
                      <a:noFill/>
                    </a:lnR>
                    <a:lnT w="6350" cap="flat" cmpd="sng" algn="ctr">
                      <a:solidFill>
                        <a:srgbClr val="C0C0C0"/>
                      </a:solidFill>
                      <a:prstDash val="solid"/>
                      <a:round/>
                      <a:headEnd type="none" w="med" len="med"/>
                      <a:tailEnd type="none" w="med" len="med"/>
                    </a:lnT>
                    <a:lnB>
                      <a:noFill/>
                    </a:lnB>
                    <a:solidFill>
                      <a:srgbClr val="CCE29A"/>
                    </a:solidFill>
                  </a:tcPr>
                </a:tc>
                <a:tc>
                  <a:txBody>
                    <a:bodyPr/>
                    <a:lstStyle/>
                    <a:p>
                      <a:pPr algn="ctr" fontAlgn="b"/>
                      <a:r>
                        <a:rPr lang="en-US" sz="1800" b="0" i="0" u="none" strike="noStrike" dirty="0">
                          <a:solidFill>
                            <a:srgbClr val="000000"/>
                          </a:solidFill>
                          <a:effectLst/>
                          <a:latin typeface="Calibri"/>
                        </a:rPr>
                        <a:t>+7</a:t>
                      </a:r>
                    </a:p>
                  </a:txBody>
                  <a:tcPr marL="7620" marR="7620" marT="7620" marB="0" anchor="b">
                    <a:lnL>
                      <a:noFill/>
                    </a:lnL>
                    <a:lnR>
                      <a:noFill/>
                    </a:lnR>
                    <a:lnT w="6350" cap="flat" cmpd="sng" algn="ctr">
                      <a:solidFill>
                        <a:srgbClr val="C0C0C0"/>
                      </a:solidFill>
                      <a:prstDash val="solid"/>
                      <a:round/>
                      <a:headEnd type="none" w="med" len="med"/>
                      <a:tailEnd type="none" w="med" len="med"/>
                    </a:lnT>
                    <a:lnB>
                      <a:noFill/>
                    </a:lnB>
                    <a:solidFill>
                      <a:srgbClr val="CCE29A"/>
                    </a:solidFill>
                  </a:tcPr>
                </a:tc>
                <a:tc>
                  <a:txBody>
                    <a:bodyPr/>
                    <a:lstStyle/>
                    <a:p>
                      <a:pPr algn="ctr" fontAlgn="b"/>
                      <a:r>
                        <a:rPr lang="en-US" sz="1100" b="0" i="0" u="none" strike="noStrike" dirty="0">
                          <a:solidFill>
                            <a:srgbClr val="000000"/>
                          </a:solidFill>
                          <a:effectLst/>
                          <a:latin typeface="Calibri"/>
                        </a:rPr>
                        <a:t>+12</a:t>
                      </a:r>
                    </a:p>
                  </a:txBody>
                  <a:tcPr marL="7620" marR="7620" marT="7620" marB="0" anchor="b">
                    <a:lnL>
                      <a:noFill/>
                    </a:lnL>
                    <a:lnR>
                      <a:noFill/>
                    </a:lnR>
                    <a:lnT w="6350" cap="flat" cmpd="sng" algn="ctr">
                      <a:solidFill>
                        <a:srgbClr val="C0C0C0"/>
                      </a:solidFill>
                      <a:prstDash val="solid"/>
                      <a:round/>
                      <a:headEnd type="none" w="med" len="med"/>
                      <a:tailEnd type="none" w="med" len="med"/>
                    </a:lnT>
                    <a:lnB>
                      <a:noFill/>
                    </a:lnB>
                    <a:solidFill>
                      <a:srgbClr val="CCE29A"/>
                    </a:solidFill>
                  </a:tcPr>
                </a:tc>
                <a:tc>
                  <a:txBody>
                    <a:bodyPr/>
                    <a:lstStyle/>
                    <a:p>
                      <a:pPr algn="ctr" fontAlgn="b"/>
                      <a:r>
                        <a:rPr lang="en-US" sz="1100" b="0" i="0" u="none" strike="noStrike" dirty="0">
                          <a:solidFill>
                            <a:srgbClr val="000000"/>
                          </a:solidFill>
                          <a:effectLst/>
                          <a:latin typeface="Calibri"/>
                        </a:rPr>
                        <a:t>+14</a:t>
                      </a:r>
                    </a:p>
                  </a:txBody>
                  <a:tcPr marL="7620" marR="7620" marT="7620" marB="0" anchor="b">
                    <a:lnL>
                      <a:noFill/>
                    </a:lnL>
                    <a:lnR>
                      <a:noFill/>
                    </a:lnR>
                    <a:lnT w="6350" cap="flat" cmpd="sng" algn="ctr">
                      <a:solidFill>
                        <a:srgbClr val="C0C0C0"/>
                      </a:solidFill>
                      <a:prstDash val="solid"/>
                      <a:round/>
                      <a:headEnd type="none" w="med" len="med"/>
                      <a:tailEnd type="none" w="med" len="med"/>
                    </a:lnT>
                    <a:lnB>
                      <a:noFill/>
                    </a:lnB>
                    <a:solidFill>
                      <a:srgbClr val="CCE29A"/>
                    </a:solidFill>
                  </a:tcPr>
                </a:tc>
                <a:tc>
                  <a:txBody>
                    <a:bodyPr/>
                    <a:lstStyle/>
                    <a:p>
                      <a:pPr algn="l" fontAlgn="b"/>
                      <a:endParaRPr lang="en-US" sz="1100" b="0" i="0" u="none" strike="noStrike">
                        <a:solidFill>
                          <a:srgbClr val="000000"/>
                        </a:solidFill>
                        <a:effectLst/>
                        <a:latin typeface="Calibri"/>
                      </a:endParaRPr>
                    </a:p>
                  </a:txBody>
                  <a:tcPr marL="7620" marR="7620" marT="7620" marB="0" anchor="b">
                    <a:lnL>
                      <a:noFill/>
                    </a:lnL>
                    <a:lnR>
                      <a:noFill/>
                    </a:lnR>
                    <a:lnT>
                      <a:noFill/>
                    </a:lnT>
                    <a:lnB>
                      <a:noFill/>
                    </a:lnB>
                  </a:tcPr>
                </a:tc>
              </a:tr>
              <a:tr h="294024">
                <a:tc>
                  <a:txBody>
                    <a:bodyPr/>
                    <a:lstStyle/>
                    <a:p>
                      <a:pPr algn="l" fontAlgn="b"/>
                      <a:endParaRPr lang="en-US" sz="1100" b="0" i="0" u="none" strike="noStrike">
                        <a:solidFill>
                          <a:srgbClr val="000000"/>
                        </a:solidFill>
                        <a:effectLst/>
                        <a:latin typeface="Calibri"/>
                      </a:endParaRPr>
                    </a:p>
                  </a:txBody>
                  <a:tcPr marL="7620" marR="7620" marT="7620" marB="0" anchor="b">
                    <a:lnL>
                      <a:noFill/>
                    </a:lnL>
                    <a:lnR>
                      <a:noFill/>
                    </a:lnR>
                    <a:lnT w="6350" cap="flat" cmpd="sng" algn="ctr">
                      <a:noFill/>
                      <a:prstDash val="solid"/>
                      <a:round/>
                      <a:headEnd type="none" w="med" len="med"/>
                      <a:tailEnd type="none" w="med" len="med"/>
                    </a:lnT>
                    <a:lnB>
                      <a:noFill/>
                    </a:lnB>
                  </a:tcPr>
                </a:tc>
                <a:tc gridSpan="5">
                  <a:txBody>
                    <a:bodyPr/>
                    <a:lstStyle/>
                    <a:p>
                      <a:pPr algn="l" fontAlgn="b"/>
                      <a:endParaRPr lang="en-US" sz="1100" b="0" i="1" u="none" strike="noStrike" dirty="0">
                        <a:solidFill>
                          <a:srgbClr val="000000"/>
                        </a:solidFill>
                        <a:effectLst/>
                        <a:latin typeface="Calibri"/>
                      </a:endParaRP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7620" marR="7620" marT="7620" marB="0" anchor="b">
                    <a:lnL>
                      <a:noFill/>
                    </a:lnL>
                    <a:lnR>
                      <a:noFill/>
                    </a:lnR>
                    <a:lnT>
                      <a:noFill/>
                    </a:lnT>
                    <a:lnB>
                      <a:noFill/>
                    </a:lnB>
                  </a:tcPr>
                </a:tc>
              </a:tr>
              <a:tr h="294024">
                <a:tc>
                  <a:txBody>
                    <a:bodyPr/>
                    <a:lstStyle/>
                    <a:p>
                      <a:pPr algn="l" fontAlgn="b"/>
                      <a:endParaRPr lang="en-US" sz="1100" b="0" i="0" u="none" strike="noStrike">
                        <a:solidFill>
                          <a:srgbClr val="000000"/>
                        </a:solidFill>
                        <a:effectLst/>
                        <a:latin typeface="Calibri"/>
                      </a:endParaRPr>
                    </a:p>
                  </a:txBody>
                  <a:tcPr marL="7620" marR="7620" marT="7620" marB="0" anchor="b">
                    <a:lnL>
                      <a:noFill/>
                    </a:lnL>
                    <a:lnR>
                      <a:noFill/>
                    </a:lnR>
                    <a:lnT>
                      <a:noFill/>
                    </a:lnT>
                    <a:lnB>
                      <a:noFill/>
                    </a:lnB>
                  </a:tcPr>
                </a:tc>
                <a:tc gridSpan="4">
                  <a:txBody>
                    <a:bodyPr/>
                    <a:lstStyle/>
                    <a:p>
                      <a:pPr algn="l" fontAlgn="b"/>
                      <a:r>
                        <a:rPr lang="en-US" sz="1100" b="0" i="1" u="none" strike="noStrike" dirty="0">
                          <a:solidFill>
                            <a:srgbClr val="000000"/>
                          </a:solidFill>
                          <a:effectLst/>
                          <a:latin typeface="Calibri"/>
                        </a:rPr>
                        <a:t>DLIELC General English Training Weeks</a:t>
                      </a:r>
                    </a:p>
                  </a:txBody>
                  <a:tcPr marL="7620" marR="7620" marT="762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solidFill>
                          <a:srgbClr val="000000"/>
                        </a:solidFill>
                        <a:effectLst/>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7620" marR="7620" marT="762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7620" marR="7620" marT="7620" marB="0" anchor="b">
                    <a:lnL>
                      <a:noFill/>
                    </a:lnL>
                    <a:lnR>
                      <a:noFill/>
                    </a:lnR>
                    <a:lnT>
                      <a:noFill/>
                    </a:lnT>
                    <a:lnB>
                      <a:noFill/>
                    </a:lnB>
                  </a:tcPr>
                </a:tc>
              </a:tr>
            </a:tbl>
          </a:graphicData>
        </a:graphic>
      </p:graphicFrame>
      <p:sp>
        <p:nvSpPr>
          <p:cNvPr id="4" name="Slide Number Placeholder 3"/>
          <p:cNvSpPr>
            <a:spLocks noGrp="1"/>
          </p:cNvSpPr>
          <p:nvPr>
            <p:ph type="sldNum" sz="quarter" idx="11"/>
          </p:nvPr>
        </p:nvSpPr>
        <p:spPr/>
        <p:txBody>
          <a:bodyPr/>
          <a:lstStyle/>
          <a:p>
            <a:pPr>
              <a:defRPr/>
            </a:pPr>
            <a:fld id="{E6E64937-36CF-43BC-A675-8862EE1CC77D}" type="slidenum">
              <a:rPr lang="en-US" smtClean="0"/>
              <a:pPr>
                <a:defRPr/>
              </a:pPr>
              <a:t>17</a:t>
            </a:fld>
            <a:endParaRPr lang="en-US" dirty="0"/>
          </a:p>
        </p:txBody>
      </p:sp>
    </p:spTree>
    <p:extLst>
      <p:ext uri="{BB962C8B-B14F-4D97-AF65-F5344CB8AC3E}">
        <p14:creationId xmlns:p14="http://schemas.microsoft.com/office/powerpoint/2010/main" val="235361250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11827" y="0"/>
            <a:ext cx="7242464" cy="1138243"/>
          </a:xfrm>
        </p:spPr>
        <p:txBody>
          <a:bodyPr/>
          <a:lstStyle/>
          <a:p>
            <a:r>
              <a:rPr lang="en-US" sz="3600" dirty="0" smtClean="0"/>
              <a:t>The New e-Wheel</a:t>
            </a:r>
            <a:br>
              <a:rPr lang="en-US" sz="3600" dirty="0" smtClean="0"/>
            </a:br>
            <a:r>
              <a:rPr lang="en-US" sz="3600" dirty="0">
                <a:solidFill>
                  <a:srgbClr val="000066"/>
                </a:solidFill>
              </a:rPr>
              <a:t>Premise</a:t>
            </a:r>
            <a:r>
              <a:rPr lang="en-US" sz="3600" dirty="0"/>
              <a:t> for Change</a:t>
            </a:r>
            <a:br>
              <a:rPr lang="en-US" sz="3600" dirty="0"/>
            </a:br>
            <a:endParaRPr lang="en-US" sz="3600" dirty="0"/>
          </a:p>
        </p:txBody>
      </p:sp>
      <p:sp>
        <p:nvSpPr>
          <p:cNvPr id="5" name="Content Placeholder 4"/>
          <p:cNvSpPr>
            <a:spLocks noGrp="1"/>
          </p:cNvSpPr>
          <p:nvPr>
            <p:ph idx="1"/>
          </p:nvPr>
        </p:nvSpPr>
        <p:spPr>
          <a:xfrm>
            <a:off x="305114" y="1628406"/>
            <a:ext cx="9254522" cy="5211782"/>
          </a:xfrm>
        </p:spPr>
        <p:txBody>
          <a:bodyPr/>
          <a:lstStyle/>
          <a:p>
            <a:r>
              <a:rPr lang="en-US" sz="2400" cap="small" dirty="0" smtClean="0">
                <a:solidFill>
                  <a:schemeClr val="accent6">
                    <a:lumMod val="50000"/>
                  </a:schemeClr>
                </a:solidFill>
                <a:latin typeface="Arial Rounded MT Bold" panose="020F0704030504030204" pitchFamily="34" charset="0"/>
              </a:rPr>
              <a:t>Purpose:</a:t>
            </a:r>
            <a:r>
              <a:rPr lang="en-US" sz="2400" dirty="0" smtClean="0"/>
              <a:t>  to enable stakeholders to </a:t>
            </a:r>
            <a:r>
              <a:rPr lang="en-US" sz="2400" dirty="0"/>
              <a:t>estimate time in </a:t>
            </a:r>
            <a:r>
              <a:rPr lang="en-US" sz="2400" dirty="0" smtClean="0"/>
              <a:t>language training more accurately based </a:t>
            </a:r>
            <a:r>
              <a:rPr lang="en-US" sz="2400" dirty="0"/>
              <a:t>on </a:t>
            </a:r>
            <a:r>
              <a:rPr lang="en-US" sz="2400" dirty="0" smtClean="0"/>
              <a:t>individual factors</a:t>
            </a:r>
          </a:p>
          <a:p>
            <a:endParaRPr lang="en-US" sz="1200" dirty="0"/>
          </a:p>
          <a:p>
            <a:r>
              <a:rPr lang="en-US" sz="2400" cap="small" dirty="0" smtClean="0">
                <a:solidFill>
                  <a:schemeClr val="accent6">
                    <a:lumMod val="50000"/>
                  </a:schemeClr>
                </a:solidFill>
                <a:latin typeface="Arial Rounded MT Bold" panose="020F0704030504030204" pitchFamily="34" charset="0"/>
              </a:rPr>
              <a:t>Origin:  </a:t>
            </a:r>
            <a:r>
              <a:rPr lang="en-US" sz="2400" dirty="0" smtClean="0"/>
              <a:t>by 2014, the need for more precise &amp; individualized programming guidance had reached a crescendo</a:t>
            </a:r>
          </a:p>
          <a:p>
            <a:pPr marL="0" indent="0">
              <a:buNone/>
            </a:pPr>
            <a:endParaRPr lang="en-US" sz="1200" cap="small" dirty="0" smtClean="0">
              <a:solidFill>
                <a:schemeClr val="accent6">
                  <a:lumMod val="50000"/>
                </a:schemeClr>
              </a:solidFill>
              <a:latin typeface="Arial Rounded MT Bold" panose="020F0704030504030204" pitchFamily="34" charset="0"/>
            </a:endParaRPr>
          </a:p>
          <a:p>
            <a:r>
              <a:rPr lang="en-US" sz="2400" cap="small" dirty="0" smtClean="0">
                <a:solidFill>
                  <a:schemeClr val="accent6">
                    <a:lumMod val="50000"/>
                  </a:schemeClr>
                </a:solidFill>
                <a:latin typeface="Arial Rounded MT Bold" panose="020F0704030504030204" pitchFamily="34" charset="0"/>
              </a:rPr>
              <a:t>Underpinnings:</a:t>
            </a:r>
            <a:r>
              <a:rPr lang="en-US" sz="2400" dirty="0" smtClean="0"/>
              <a:t> Empirical data &amp; current research in SLA</a:t>
            </a:r>
          </a:p>
          <a:p>
            <a:endParaRPr lang="en-US" sz="1200" dirty="0"/>
          </a:p>
          <a:p>
            <a:r>
              <a:rPr lang="en-US" sz="2400" dirty="0" smtClean="0">
                <a:solidFill>
                  <a:schemeClr val="accent6">
                    <a:lumMod val="50000"/>
                  </a:schemeClr>
                </a:solidFill>
                <a:latin typeface="Arial Rounded MT Bold" panose="020F0704030504030204" pitchFamily="34" charset="0"/>
              </a:rPr>
              <a:t>e</a:t>
            </a:r>
            <a:r>
              <a:rPr lang="en-US" sz="2400" cap="small" dirty="0" smtClean="0">
                <a:solidFill>
                  <a:schemeClr val="accent6">
                    <a:lumMod val="50000"/>
                  </a:schemeClr>
                </a:solidFill>
                <a:latin typeface="Arial Rounded MT Bold" panose="020F0704030504030204" pitchFamily="34" charset="0"/>
              </a:rPr>
              <a:t>-Wheel:  </a:t>
            </a:r>
            <a:r>
              <a:rPr lang="en-US" sz="2400" dirty="0" smtClean="0"/>
              <a:t>web-based app calculates training time/start dates (and more) with reduced risk of human error</a:t>
            </a:r>
          </a:p>
          <a:p>
            <a:endParaRPr lang="en-US" sz="1200" dirty="0" smtClean="0"/>
          </a:p>
          <a:p>
            <a:r>
              <a:rPr lang="en-US" sz="2400" cap="small" dirty="0">
                <a:solidFill>
                  <a:schemeClr val="accent6">
                    <a:lumMod val="50000"/>
                  </a:schemeClr>
                </a:solidFill>
                <a:latin typeface="Arial Rounded MT Bold" panose="020F0704030504030204" pitchFamily="34" charset="0"/>
              </a:rPr>
              <a:t>+</a:t>
            </a:r>
            <a:r>
              <a:rPr lang="en-US" sz="2400" cap="small" dirty="0" smtClean="0">
                <a:solidFill>
                  <a:schemeClr val="accent6">
                    <a:lumMod val="50000"/>
                  </a:schemeClr>
                </a:solidFill>
                <a:latin typeface="Arial Rounded MT Bold" panose="020F0704030504030204" pitchFamily="34" charset="0"/>
              </a:rPr>
              <a:t> Features:</a:t>
            </a:r>
            <a:r>
              <a:rPr lang="en-US" sz="2400" dirty="0" smtClean="0"/>
              <a:t>  greater validity; more individualized; no need for annual updates</a:t>
            </a:r>
          </a:p>
          <a:p>
            <a:endParaRPr lang="en-US" sz="1200" dirty="0" smtClean="0"/>
          </a:p>
          <a:p>
            <a:r>
              <a:rPr lang="en-US" sz="2400" cap="small" dirty="0" smtClean="0">
                <a:solidFill>
                  <a:schemeClr val="accent6">
                    <a:lumMod val="50000"/>
                  </a:schemeClr>
                </a:solidFill>
                <a:latin typeface="Arial Rounded MT Bold" panose="020F0704030504030204" pitchFamily="34" charset="0"/>
              </a:rPr>
              <a:t>- </a:t>
            </a:r>
            <a:r>
              <a:rPr lang="en-US" sz="2400" cap="small" dirty="0">
                <a:solidFill>
                  <a:schemeClr val="accent6">
                    <a:lumMod val="50000"/>
                  </a:schemeClr>
                </a:solidFill>
                <a:latin typeface="Arial Rounded MT Bold" panose="020F0704030504030204" pitchFamily="34" charset="0"/>
              </a:rPr>
              <a:t>Features:</a:t>
            </a:r>
            <a:r>
              <a:rPr lang="en-US" sz="2400" dirty="0"/>
              <a:t>  </a:t>
            </a:r>
            <a:r>
              <a:rPr lang="en-US" sz="2400" dirty="0" smtClean="0"/>
              <a:t>requires internet connectivity</a:t>
            </a:r>
            <a:endParaRPr lang="en-US" sz="2400" dirty="0"/>
          </a:p>
          <a:p>
            <a:endParaRPr lang="en-US" dirty="0"/>
          </a:p>
        </p:txBody>
      </p:sp>
      <p:sp>
        <p:nvSpPr>
          <p:cNvPr id="4" name="Slide Number Placeholder 3"/>
          <p:cNvSpPr>
            <a:spLocks noGrp="1"/>
          </p:cNvSpPr>
          <p:nvPr>
            <p:ph type="sldNum" sz="quarter" idx="11"/>
          </p:nvPr>
        </p:nvSpPr>
        <p:spPr/>
        <p:txBody>
          <a:bodyPr/>
          <a:lstStyle/>
          <a:p>
            <a:pPr>
              <a:defRPr/>
            </a:pPr>
            <a:fld id="{E6E64937-36CF-43BC-A675-8862EE1CC77D}" type="slidenum">
              <a:rPr lang="en-US" smtClean="0"/>
              <a:pPr>
                <a:defRPr/>
              </a:pPr>
              <a:t>18</a:t>
            </a:fld>
            <a:endParaRPr lang="en-US" dirty="0"/>
          </a:p>
        </p:txBody>
      </p:sp>
    </p:spTree>
    <p:extLst>
      <p:ext uri="{BB962C8B-B14F-4D97-AF65-F5344CB8AC3E}">
        <p14:creationId xmlns:p14="http://schemas.microsoft.com/office/powerpoint/2010/main" val="32717495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462712" y="0"/>
            <a:ext cx="8470900" cy="1265238"/>
          </a:xfrm>
        </p:spPr>
        <p:txBody>
          <a:bodyPr anchor="ctr"/>
          <a:lstStyle/>
          <a:p>
            <a:r>
              <a:rPr lang="en-US" sz="3600" dirty="0" smtClean="0"/>
              <a:t>Reinventing the Wheel</a:t>
            </a:r>
            <a:endParaRPr lang="en-US" sz="3600" dirty="0"/>
          </a:p>
        </p:txBody>
      </p:sp>
      <p:sp>
        <p:nvSpPr>
          <p:cNvPr id="4" name="Slide Number Placeholder 3"/>
          <p:cNvSpPr>
            <a:spLocks noGrp="1"/>
          </p:cNvSpPr>
          <p:nvPr>
            <p:ph type="sldNum" sz="quarter" idx="11"/>
          </p:nvPr>
        </p:nvSpPr>
        <p:spPr/>
        <p:txBody>
          <a:bodyPr/>
          <a:lstStyle/>
          <a:p>
            <a:pPr>
              <a:defRPr/>
            </a:pPr>
            <a:fld id="{E6E64937-36CF-43BC-A675-8862EE1CC77D}" type="slidenum">
              <a:rPr lang="en-US" smtClean="0"/>
              <a:pPr>
                <a:defRPr/>
              </a:pPr>
              <a:t>19</a:t>
            </a:fld>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750" y="2222473"/>
            <a:ext cx="4935510" cy="3784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038292" y="2870172"/>
            <a:ext cx="1130698" cy="1244642"/>
          </a:xfrm>
          <a:prstGeom prst="rect">
            <a:avLst/>
          </a:prstGeom>
          <a:noFill/>
          <a:ln>
            <a:noFill/>
          </a:ln>
          <a:scene3d>
            <a:camera prst="orthographicFront">
              <a:rot lat="21328484" lon="21273965" rev="325996"/>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21438131">
            <a:off x="4100870" y="3906442"/>
            <a:ext cx="754926" cy="400110"/>
          </a:xfrm>
          <a:prstGeom prst="rect">
            <a:avLst/>
          </a:prstGeom>
          <a:noFill/>
        </p:spPr>
        <p:txBody>
          <a:bodyPr wrap="square" rtlCol="0">
            <a:spAutoFit/>
          </a:bodyPr>
          <a:lstStyle/>
          <a:p>
            <a:r>
              <a:rPr lang="en-US" sz="2000" b="1" dirty="0" smtClean="0">
                <a:solidFill>
                  <a:schemeClr val="bg1"/>
                </a:solidFill>
              </a:rPr>
              <a:t>v 2.0</a:t>
            </a:r>
            <a:endParaRPr lang="en-US" sz="2000" b="1" dirty="0">
              <a:solidFill>
                <a:schemeClr val="bg1"/>
              </a:solidFill>
            </a:endParaRPr>
          </a:p>
        </p:txBody>
      </p:sp>
      <p:pic>
        <p:nvPicPr>
          <p:cNvPr id="1031" name="Picture 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5481" y="2375060"/>
            <a:ext cx="2307354" cy="2793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0000">
            <a:off x="6731260" y="2965936"/>
            <a:ext cx="872445" cy="428291"/>
          </a:xfrm>
          <a:prstGeom prst="rect">
            <a:avLst/>
          </a:prstGeom>
          <a:noFill/>
          <a:ln>
            <a:noFill/>
          </a:ln>
          <a:scene3d>
            <a:camera prst="orthographicFront">
              <a:rot lat="20999999" lon="21299997" rev="240000"/>
            </a:camera>
            <a:lightRig rig="threePt" dir="t"/>
          </a:scene3d>
          <a:sp3d contourW="6350">
            <a:bevelB w="0" h="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546151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719" y="154546"/>
            <a:ext cx="8470900" cy="983698"/>
          </a:xfrm>
        </p:spPr>
        <p:txBody>
          <a:bodyPr/>
          <a:lstStyle/>
          <a:p>
            <a:r>
              <a:rPr lang="en-US" sz="3600" dirty="0" smtClean="0">
                <a:solidFill>
                  <a:srgbClr val="000066"/>
                </a:solidFill>
              </a:rPr>
              <a:t>Who We Are and What We Do</a:t>
            </a:r>
            <a:endParaRPr lang="en-US" sz="3600" dirty="0">
              <a:solidFill>
                <a:srgbClr val="000066"/>
              </a:solidFill>
            </a:endParaRPr>
          </a:p>
        </p:txBody>
      </p:sp>
      <p:sp>
        <p:nvSpPr>
          <p:cNvPr id="10" name="Content Placeholder 9"/>
          <p:cNvSpPr>
            <a:spLocks noGrp="1"/>
          </p:cNvSpPr>
          <p:nvPr>
            <p:ph idx="1"/>
          </p:nvPr>
        </p:nvSpPr>
        <p:spPr>
          <a:xfrm>
            <a:off x="226844" y="1195622"/>
            <a:ext cx="9465971" cy="4867863"/>
          </a:xfrm>
          <a:prstGeom prst="rect">
            <a:avLst/>
          </a:prstGeom>
        </p:spPr>
        <p:txBody>
          <a:bodyPr/>
          <a:lstStyle/>
          <a:p>
            <a:pPr marL="0" indent="0" algn="ctr">
              <a:buNone/>
            </a:pPr>
            <a:r>
              <a:rPr lang="en-US" sz="2400" b="1" dirty="0">
                <a:solidFill>
                  <a:srgbClr val="000066"/>
                </a:solidFill>
              </a:rPr>
              <a:t>Vision</a:t>
            </a:r>
            <a:r>
              <a:rPr lang="en-US" sz="2400" dirty="0">
                <a:solidFill>
                  <a:srgbClr val="000066"/>
                </a:solidFill>
              </a:rPr>
              <a:t> </a:t>
            </a:r>
            <a:endParaRPr lang="en-US" sz="2400" dirty="0" smtClean="0">
              <a:solidFill>
                <a:srgbClr val="000066"/>
              </a:solidFill>
            </a:endParaRPr>
          </a:p>
          <a:p>
            <a:pPr marL="342900" indent="-342900" algn="ctr">
              <a:buNone/>
            </a:pPr>
            <a:r>
              <a:rPr lang="en-US" sz="2400" dirty="0" smtClean="0">
                <a:solidFill>
                  <a:srgbClr val="000066"/>
                </a:solidFill>
              </a:rPr>
              <a:t>A </a:t>
            </a:r>
            <a:r>
              <a:rPr lang="en-US" sz="2400" dirty="0">
                <a:solidFill>
                  <a:srgbClr val="000066"/>
                </a:solidFill>
              </a:rPr>
              <a:t>world-class English language institute, building bridges through communication and peace through </a:t>
            </a:r>
            <a:r>
              <a:rPr lang="en-US" sz="2400" dirty="0" smtClean="0">
                <a:solidFill>
                  <a:srgbClr val="000066"/>
                </a:solidFill>
              </a:rPr>
              <a:t>understanding</a:t>
            </a:r>
          </a:p>
          <a:p>
            <a:pPr marL="0" indent="0">
              <a:buNone/>
            </a:pPr>
            <a:endParaRPr lang="en-US" sz="1000" dirty="0" smtClean="0">
              <a:solidFill>
                <a:srgbClr val="000066"/>
              </a:solidFill>
            </a:endParaRPr>
          </a:p>
          <a:p>
            <a:pPr marL="0" indent="0">
              <a:buNone/>
            </a:pPr>
            <a:endParaRPr lang="en-US" sz="1000" dirty="0" smtClean="0">
              <a:solidFill>
                <a:srgbClr val="000066"/>
              </a:solidFill>
            </a:endParaRPr>
          </a:p>
          <a:p>
            <a:pPr marL="0" indent="0" algn="ctr">
              <a:buNone/>
            </a:pPr>
            <a:r>
              <a:rPr lang="en-US" sz="2400" b="1" dirty="0" smtClean="0">
                <a:solidFill>
                  <a:srgbClr val="000066"/>
                </a:solidFill>
              </a:rPr>
              <a:t>Mission</a:t>
            </a:r>
          </a:p>
          <a:p>
            <a:pPr marL="0" indent="0" algn="ctr">
              <a:buNone/>
            </a:pPr>
            <a:r>
              <a:rPr lang="en-US" sz="2400" dirty="0" smtClean="0">
                <a:solidFill>
                  <a:srgbClr val="000066"/>
                </a:solidFill>
              </a:rPr>
              <a:t>DLIELC prepares </a:t>
            </a:r>
            <a:r>
              <a:rPr lang="en-US" sz="2400" dirty="0">
                <a:solidFill>
                  <a:srgbClr val="000066"/>
                </a:solidFill>
              </a:rPr>
              <a:t>U.S. and international military and civilian personnel to communicate in English and provides English language </a:t>
            </a:r>
            <a:r>
              <a:rPr lang="en-US" sz="2400" dirty="0" smtClean="0">
                <a:solidFill>
                  <a:srgbClr val="000066"/>
                </a:solidFill>
              </a:rPr>
              <a:t>training (ELT) </a:t>
            </a:r>
            <a:r>
              <a:rPr lang="en-US" sz="2400" dirty="0">
                <a:solidFill>
                  <a:srgbClr val="000066"/>
                </a:solidFill>
              </a:rPr>
              <a:t>and services to programs around the world in support of Security Cooperation objectives.</a:t>
            </a:r>
          </a:p>
          <a:p>
            <a:pPr>
              <a:buFont typeface="Wingdings" pitchFamily="2" charset="2"/>
              <a:buChar char="v"/>
            </a:pPr>
            <a:endParaRPr lang="en-US" dirty="0"/>
          </a:p>
        </p:txBody>
      </p:sp>
      <p:sp>
        <p:nvSpPr>
          <p:cNvPr id="3" name="Slide Number Placeholder 2"/>
          <p:cNvSpPr>
            <a:spLocks noGrp="1"/>
          </p:cNvSpPr>
          <p:nvPr>
            <p:ph type="sldNum" sz="quarter" idx="11"/>
          </p:nvPr>
        </p:nvSpPr>
        <p:spPr/>
        <p:txBody>
          <a:bodyPr/>
          <a:lstStyle/>
          <a:p>
            <a:pPr>
              <a:defRPr/>
            </a:pPr>
            <a:fld id="{E6E64937-36CF-43BC-A675-8862EE1CC77D}" type="slidenum">
              <a:rPr lang="en-US" smtClean="0"/>
              <a:pPr>
                <a:defRPr/>
              </a:pPr>
              <a:t>2</a:t>
            </a:fld>
            <a:endParaRPr lang="en-US" dirty="0"/>
          </a:p>
        </p:txBody>
      </p:sp>
      <p:pic>
        <p:nvPicPr>
          <p:cNvPr id="12" name="Content Placeholder 11"/>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187287" y="5261590"/>
            <a:ext cx="2478795" cy="173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7418" y="5261590"/>
            <a:ext cx="2468149" cy="1645920"/>
          </a:xfrm>
          <a:prstGeom prst="rect">
            <a:avLst/>
          </a:prstGeom>
          <a:ln w="88900" cap="sq" cmpd="thickThin">
            <a:solidFill>
              <a:srgbClr val="000000"/>
            </a:solidFill>
            <a:prstDash val="solid"/>
            <a:miter lim="800000"/>
          </a:ln>
          <a:effectLst>
            <a:innerShdw blurRad="76200">
              <a:srgbClr val="000000"/>
            </a:innerShdw>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40" y="5261590"/>
            <a:ext cx="2258763" cy="164592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8964116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1"/>
          <p:cNvSpPr>
            <a:spLocks noGrp="1"/>
          </p:cNvSpPr>
          <p:nvPr>
            <p:ph type="title"/>
          </p:nvPr>
        </p:nvSpPr>
        <p:spPr>
          <a:xfrm>
            <a:off x="581465" y="-106878"/>
            <a:ext cx="8470900" cy="1265238"/>
          </a:xfrm>
        </p:spPr>
        <p:txBody>
          <a:bodyPr anchor="ctr"/>
          <a:lstStyle/>
          <a:p>
            <a:r>
              <a:rPr lang="en-US" sz="3500" dirty="0" smtClean="0"/>
              <a:t>Language Acquisition is Complex</a:t>
            </a:r>
            <a:endParaRPr lang="en-US" sz="3500" dirty="0"/>
          </a:p>
        </p:txBody>
      </p:sp>
      <p:sp>
        <p:nvSpPr>
          <p:cNvPr id="4" name="Slide Number Placeholder 3"/>
          <p:cNvSpPr>
            <a:spLocks noGrp="1"/>
          </p:cNvSpPr>
          <p:nvPr>
            <p:ph type="sldNum" sz="quarter" idx="11"/>
          </p:nvPr>
        </p:nvSpPr>
        <p:spPr/>
        <p:txBody>
          <a:bodyPr/>
          <a:lstStyle/>
          <a:p>
            <a:pPr>
              <a:defRPr/>
            </a:pPr>
            <a:fld id="{E6E64937-36CF-43BC-A675-8862EE1CC77D}" type="slidenum">
              <a:rPr lang="en-US" smtClean="0"/>
              <a:pPr>
                <a:defRPr/>
              </a:pPr>
              <a:t>20</a:t>
            </a:fld>
            <a:endParaRPr lang="en-US" dirty="0"/>
          </a:p>
        </p:txBody>
      </p:sp>
      <p:graphicFrame>
        <p:nvGraphicFramePr>
          <p:cNvPr id="5" name="Diagram 4"/>
          <p:cNvGraphicFramePr/>
          <p:nvPr>
            <p:extLst>
              <p:ext uri="{D42A27DB-BD31-4B8C-83A1-F6EECF244321}">
                <p14:modId xmlns:p14="http://schemas.microsoft.com/office/powerpoint/2010/main" val="3520789317"/>
              </p:ext>
            </p:extLst>
          </p:nvPr>
        </p:nvGraphicFramePr>
        <p:xfrm>
          <a:off x="1056904" y="1342588"/>
          <a:ext cx="7703662" cy="5521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619747" y="5189517"/>
            <a:ext cx="1552254" cy="1846659"/>
          </a:xfrm>
          <a:prstGeom prst="rect">
            <a:avLst/>
          </a:prstGeom>
          <a:noFill/>
          <a:ln>
            <a:noFill/>
            <a:prstDash val="sysDash"/>
          </a:ln>
        </p:spPr>
        <p:txBody>
          <a:bodyPr wrap="square" rtlCol="0">
            <a:spAutoFit/>
          </a:bodyPr>
          <a:lstStyle/>
          <a:p>
            <a:r>
              <a:rPr lang="en-US" sz="2000" dirty="0" smtClean="0"/>
              <a:t>Intelligence</a:t>
            </a:r>
          </a:p>
          <a:p>
            <a:r>
              <a:rPr lang="en-US" sz="2000" dirty="0" smtClean="0"/>
              <a:t>Aptitude</a:t>
            </a:r>
          </a:p>
          <a:p>
            <a:r>
              <a:rPr lang="en-US" sz="2000" dirty="0" smtClean="0"/>
              <a:t>Motivation</a:t>
            </a:r>
          </a:p>
          <a:p>
            <a:r>
              <a:rPr lang="en-US" sz="2000" dirty="0" smtClean="0"/>
              <a:t>Attitude</a:t>
            </a:r>
          </a:p>
          <a:p>
            <a:r>
              <a:rPr lang="en-US" sz="2000" dirty="0" smtClean="0"/>
              <a:t>Identity</a:t>
            </a:r>
          </a:p>
          <a:p>
            <a:r>
              <a:rPr lang="en-US" sz="1400" dirty="0" smtClean="0"/>
              <a:t>(the list goes on)</a:t>
            </a:r>
            <a:endParaRPr lang="en-US" sz="1400" dirty="0"/>
          </a:p>
        </p:txBody>
      </p:sp>
      <p:sp>
        <p:nvSpPr>
          <p:cNvPr id="59" name="TextBox 58"/>
          <p:cNvSpPr txBox="1"/>
          <p:nvPr/>
        </p:nvSpPr>
        <p:spPr>
          <a:xfrm>
            <a:off x="7659810" y="4697074"/>
            <a:ext cx="2018580" cy="2339102"/>
          </a:xfrm>
          <a:prstGeom prst="rect">
            <a:avLst/>
          </a:prstGeom>
          <a:noFill/>
          <a:ln>
            <a:noFill/>
            <a:prstDash val="sysDash"/>
          </a:ln>
        </p:spPr>
        <p:txBody>
          <a:bodyPr wrap="square" rtlCol="0">
            <a:spAutoFit/>
          </a:bodyPr>
          <a:lstStyle/>
          <a:p>
            <a:r>
              <a:rPr lang="en-US" sz="2000" dirty="0" smtClean="0"/>
              <a:t>Informal</a:t>
            </a:r>
          </a:p>
          <a:p>
            <a:r>
              <a:rPr lang="en-US" sz="2000" dirty="0" smtClean="0"/>
              <a:t>Formal</a:t>
            </a:r>
          </a:p>
          <a:p>
            <a:r>
              <a:rPr lang="en-US" sz="1800" dirty="0" smtClean="0"/>
              <a:t>- non-intensive</a:t>
            </a:r>
          </a:p>
          <a:p>
            <a:r>
              <a:rPr lang="en-US" sz="1800" dirty="0" smtClean="0"/>
              <a:t>- intensive</a:t>
            </a:r>
          </a:p>
          <a:p>
            <a:r>
              <a:rPr lang="en-US" sz="2000" dirty="0" smtClean="0"/>
              <a:t>Immersion</a:t>
            </a:r>
          </a:p>
          <a:p>
            <a:pPr marL="342900" indent="-342900">
              <a:buFontTx/>
              <a:buChar char="-"/>
            </a:pPr>
            <a:r>
              <a:rPr lang="en-US" sz="1800" dirty="0" smtClean="0"/>
              <a:t>protected</a:t>
            </a:r>
          </a:p>
          <a:p>
            <a:pPr marL="342900" indent="-342900">
              <a:buFontTx/>
              <a:buChar char="-"/>
            </a:pPr>
            <a:r>
              <a:rPr lang="en-US" sz="1800" dirty="0" smtClean="0"/>
              <a:t>(un)structured</a:t>
            </a:r>
          </a:p>
          <a:p>
            <a:r>
              <a:rPr lang="en-US" sz="1400" dirty="0" smtClean="0"/>
              <a:t>(many variations)</a:t>
            </a:r>
            <a:endParaRPr lang="en-US" sz="1400" dirty="0"/>
          </a:p>
        </p:txBody>
      </p:sp>
      <p:sp>
        <p:nvSpPr>
          <p:cNvPr id="60" name="TextBox 59"/>
          <p:cNvSpPr txBox="1"/>
          <p:nvPr/>
        </p:nvSpPr>
        <p:spPr>
          <a:xfrm>
            <a:off x="6333187" y="1505781"/>
            <a:ext cx="2870189" cy="707886"/>
          </a:xfrm>
          <a:prstGeom prst="rect">
            <a:avLst/>
          </a:prstGeom>
          <a:noFill/>
          <a:ln>
            <a:noFill/>
            <a:prstDash val="sysDash"/>
          </a:ln>
        </p:spPr>
        <p:txBody>
          <a:bodyPr wrap="square" rtlCol="0">
            <a:spAutoFit/>
          </a:bodyPr>
          <a:lstStyle/>
          <a:p>
            <a:r>
              <a:rPr lang="en-US" sz="2000" dirty="0" smtClean="0"/>
              <a:t>Geographic separation</a:t>
            </a:r>
          </a:p>
          <a:p>
            <a:r>
              <a:rPr lang="en-US" sz="2000" dirty="0" smtClean="0"/>
              <a:t>Language families</a:t>
            </a:r>
          </a:p>
        </p:txBody>
      </p:sp>
      <p:pic>
        <p:nvPicPr>
          <p:cNvPr id="1027"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1086" y="4190465"/>
            <a:ext cx="1606008" cy="1598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619747" y="1482031"/>
            <a:ext cx="2870189" cy="2062103"/>
          </a:xfrm>
          <a:prstGeom prst="rect">
            <a:avLst/>
          </a:prstGeom>
          <a:noFill/>
          <a:ln>
            <a:noFill/>
            <a:prstDash val="sysDash"/>
          </a:ln>
        </p:spPr>
        <p:txBody>
          <a:bodyPr wrap="square" rtlCol="0">
            <a:spAutoFit/>
          </a:bodyPr>
          <a:lstStyle/>
          <a:p>
            <a:r>
              <a:rPr lang="en-US" sz="2000" dirty="0" smtClean="0"/>
              <a:t>Structural differences</a:t>
            </a:r>
          </a:p>
          <a:p>
            <a:pPr marL="342900" indent="-342900">
              <a:buFontTx/>
              <a:buChar char="-"/>
            </a:pPr>
            <a:r>
              <a:rPr lang="en-US" sz="1800" dirty="0" smtClean="0"/>
              <a:t>Morphology</a:t>
            </a:r>
          </a:p>
          <a:p>
            <a:pPr marL="342900" indent="-342900">
              <a:buFontTx/>
              <a:buChar char="-"/>
            </a:pPr>
            <a:r>
              <a:rPr lang="en-US" sz="1800" dirty="0" smtClean="0"/>
              <a:t>Syntax</a:t>
            </a:r>
          </a:p>
          <a:p>
            <a:pPr marL="342900" indent="-342900">
              <a:buFontTx/>
              <a:buChar char="-"/>
            </a:pPr>
            <a:r>
              <a:rPr lang="en-US" sz="1800" dirty="0" smtClean="0"/>
              <a:t>Phonology</a:t>
            </a:r>
          </a:p>
          <a:p>
            <a:pPr marL="342900" indent="-342900">
              <a:buFontTx/>
              <a:buChar char="-"/>
            </a:pPr>
            <a:r>
              <a:rPr lang="en-US" sz="1800" dirty="0" smtClean="0"/>
              <a:t>Lexicology</a:t>
            </a:r>
          </a:p>
          <a:p>
            <a:pPr marL="342900" indent="-342900">
              <a:buFontTx/>
              <a:buChar char="-"/>
            </a:pPr>
            <a:r>
              <a:rPr lang="en-US" sz="1800" dirty="0" smtClean="0"/>
              <a:t>Writing system</a:t>
            </a:r>
          </a:p>
          <a:p>
            <a:pPr marL="342900" indent="-342900">
              <a:buFontTx/>
              <a:buChar char="-"/>
            </a:pPr>
            <a:r>
              <a:rPr lang="en-US" sz="1800" dirty="0" smtClean="0"/>
              <a:t>Honorifics</a:t>
            </a:r>
            <a:endParaRPr lang="en-US" sz="1800" dirty="0"/>
          </a:p>
        </p:txBody>
      </p:sp>
    </p:spTree>
    <p:extLst>
      <p:ext uri="{BB962C8B-B14F-4D97-AF65-F5344CB8AC3E}">
        <p14:creationId xmlns:p14="http://schemas.microsoft.com/office/powerpoint/2010/main" val="198344635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434" y="0"/>
            <a:ext cx="7853024" cy="1138243"/>
          </a:xfrm>
        </p:spPr>
        <p:txBody>
          <a:bodyPr anchor="ctr"/>
          <a:lstStyle/>
          <a:p>
            <a:r>
              <a:rPr lang="en-US" sz="3600" dirty="0" smtClean="0">
                <a:solidFill>
                  <a:srgbClr val="000066"/>
                </a:solidFill>
              </a:rPr>
              <a:t>Creating the e-Wheel Algorithm</a:t>
            </a:r>
            <a:endParaRPr lang="en-US" sz="3600" dirty="0"/>
          </a:p>
        </p:txBody>
      </p:sp>
      <p:sp>
        <p:nvSpPr>
          <p:cNvPr id="3" name="Content Placeholder 2"/>
          <p:cNvSpPr>
            <a:spLocks noGrp="1"/>
          </p:cNvSpPr>
          <p:nvPr>
            <p:ph idx="1"/>
          </p:nvPr>
        </p:nvSpPr>
        <p:spPr>
          <a:xfrm>
            <a:off x="187038" y="1515073"/>
            <a:ext cx="9154390" cy="5381486"/>
          </a:xfrm>
        </p:spPr>
        <p:txBody>
          <a:bodyPr/>
          <a:lstStyle/>
          <a:p>
            <a:pPr>
              <a:spcBef>
                <a:spcPts val="0"/>
              </a:spcBef>
            </a:pPr>
            <a:r>
              <a:rPr lang="en-US" sz="2400" cap="small" dirty="0">
                <a:solidFill>
                  <a:schemeClr val="accent6">
                    <a:lumMod val="50000"/>
                  </a:schemeClr>
                </a:solidFill>
                <a:latin typeface="Arial Rounded MT Bold" panose="020F0704030504030204" pitchFamily="34" charset="0"/>
              </a:rPr>
              <a:t>Data Analyzed:  </a:t>
            </a:r>
            <a:r>
              <a:rPr lang="en-US" sz="2400" dirty="0" smtClean="0"/>
              <a:t>ECL test scores 1997 – 2013</a:t>
            </a:r>
          </a:p>
          <a:p>
            <a:pPr marL="0" indent="0">
              <a:spcBef>
                <a:spcPts val="0"/>
              </a:spcBef>
              <a:buNone/>
            </a:pPr>
            <a:endParaRPr lang="en-US" sz="2400" dirty="0" smtClean="0"/>
          </a:p>
          <a:p>
            <a:pPr>
              <a:spcBef>
                <a:spcPts val="0"/>
              </a:spcBef>
            </a:pPr>
            <a:r>
              <a:rPr lang="en-US" sz="2400" cap="small" dirty="0">
                <a:solidFill>
                  <a:schemeClr val="accent6">
                    <a:lumMod val="50000"/>
                  </a:schemeClr>
                </a:solidFill>
                <a:latin typeface="Arial Rounded MT Bold" panose="020F0704030504030204" pitchFamily="34" charset="0"/>
              </a:rPr>
              <a:t>Impact of different factors:  </a:t>
            </a:r>
            <a:r>
              <a:rPr lang="en-US" sz="2400" dirty="0" smtClean="0"/>
              <a:t>Rank</a:t>
            </a:r>
            <a:r>
              <a:rPr lang="en-US" sz="2400" dirty="0"/>
              <a:t>, </a:t>
            </a:r>
            <a:r>
              <a:rPr lang="en-US" sz="2400" dirty="0" smtClean="0"/>
              <a:t>Age, L1-to-L2 Linguistic </a:t>
            </a:r>
            <a:r>
              <a:rPr lang="en-US" sz="2400" dirty="0"/>
              <a:t>D</a:t>
            </a:r>
            <a:r>
              <a:rPr lang="en-US" sz="2400" dirty="0" smtClean="0"/>
              <a:t>istance, Motivation, Education</a:t>
            </a:r>
          </a:p>
          <a:p>
            <a:pPr lvl="2">
              <a:spcBef>
                <a:spcPts val="0"/>
              </a:spcBef>
            </a:pPr>
            <a:endParaRPr lang="en-US" sz="2400" dirty="0" smtClean="0"/>
          </a:p>
          <a:p>
            <a:pPr>
              <a:spcBef>
                <a:spcPts val="0"/>
              </a:spcBef>
            </a:pPr>
            <a:r>
              <a:rPr lang="en-US" sz="2400" cap="small" dirty="0">
                <a:solidFill>
                  <a:schemeClr val="accent6">
                    <a:lumMod val="50000"/>
                  </a:schemeClr>
                </a:solidFill>
                <a:latin typeface="Arial Rounded MT Bold" panose="020F0704030504030204" pitchFamily="34" charset="0"/>
              </a:rPr>
              <a:t>Linguistic distance:  </a:t>
            </a:r>
            <a:r>
              <a:rPr lang="en-US" sz="2400" dirty="0" smtClean="0"/>
              <a:t>Studies in linguistics (</a:t>
            </a:r>
            <a:r>
              <a:rPr lang="en-US" sz="2400" dirty="0" err="1" smtClean="0"/>
              <a:t>Chiswick</a:t>
            </a:r>
            <a:r>
              <a:rPr lang="en-US" sz="2400" dirty="0" smtClean="0"/>
              <a:t> &amp; Miller, </a:t>
            </a:r>
            <a:r>
              <a:rPr lang="en-US" sz="2400" dirty="0" err="1" smtClean="0"/>
              <a:t>Isphoring</a:t>
            </a:r>
            <a:r>
              <a:rPr lang="en-US" sz="2400" dirty="0" smtClean="0"/>
              <a:t> &amp; </a:t>
            </a:r>
            <a:r>
              <a:rPr lang="en-US" sz="2400" dirty="0" err="1" smtClean="0"/>
              <a:t>Otten</a:t>
            </a:r>
            <a:r>
              <a:rPr lang="en-US" sz="2400" dirty="0" smtClean="0"/>
              <a:t>), State </a:t>
            </a:r>
            <a:r>
              <a:rPr lang="en-US" sz="2400" dirty="0" err="1" smtClean="0"/>
              <a:t>Dept</a:t>
            </a:r>
            <a:r>
              <a:rPr lang="en-US" sz="2400" dirty="0" smtClean="0"/>
              <a:t>/DLIFLC categories of difficulty</a:t>
            </a:r>
          </a:p>
          <a:p>
            <a:pPr lvl="1">
              <a:spcBef>
                <a:spcPts val="0"/>
              </a:spcBef>
            </a:pPr>
            <a:endParaRPr lang="en-US" dirty="0" smtClean="0"/>
          </a:p>
          <a:p>
            <a:pPr>
              <a:spcBef>
                <a:spcPts val="0"/>
              </a:spcBef>
            </a:pPr>
            <a:r>
              <a:rPr lang="en-US" sz="2400" cap="small" dirty="0">
                <a:solidFill>
                  <a:schemeClr val="accent6">
                    <a:lumMod val="50000"/>
                  </a:schemeClr>
                </a:solidFill>
                <a:latin typeface="Arial Rounded MT Bold" panose="020F0704030504030204" pitchFamily="34" charset="0"/>
              </a:rPr>
              <a:t>Student data selection</a:t>
            </a:r>
          </a:p>
          <a:p>
            <a:pPr lvl="1">
              <a:spcBef>
                <a:spcPts val="0"/>
              </a:spcBef>
            </a:pPr>
            <a:r>
              <a:rPr lang="en-US" sz="2000" dirty="0" smtClean="0"/>
              <a:t>In-country test score showed need for language training</a:t>
            </a:r>
            <a:endParaRPr lang="en-US" sz="2000" dirty="0"/>
          </a:p>
          <a:p>
            <a:pPr lvl="1">
              <a:spcBef>
                <a:spcPts val="0"/>
              </a:spcBef>
            </a:pPr>
            <a:r>
              <a:rPr lang="en-US" sz="2000" dirty="0" smtClean="0"/>
              <a:t>Qualifying ECL test score achieved at DLIELC</a:t>
            </a:r>
            <a:endParaRPr lang="en-US" sz="2000" dirty="0"/>
          </a:p>
          <a:p>
            <a:pPr lvl="1">
              <a:spcBef>
                <a:spcPts val="0"/>
              </a:spcBef>
            </a:pPr>
            <a:r>
              <a:rPr lang="en-US" sz="2000" dirty="0" smtClean="0"/>
              <a:t>Did not include those with no IC score or ECL discrepancies</a:t>
            </a:r>
          </a:p>
          <a:p>
            <a:pPr marL="501136" lvl="1" indent="0">
              <a:spcBef>
                <a:spcPts val="0"/>
              </a:spcBef>
              <a:buNone/>
            </a:pPr>
            <a:endParaRPr lang="en-US" dirty="0" smtClean="0"/>
          </a:p>
          <a:p>
            <a:pPr>
              <a:spcBef>
                <a:spcPts val="0"/>
              </a:spcBef>
            </a:pPr>
            <a:r>
              <a:rPr lang="en-US" sz="2400" cap="small" dirty="0">
                <a:solidFill>
                  <a:schemeClr val="accent6">
                    <a:lumMod val="50000"/>
                  </a:schemeClr>
                </a:solidFill>
                <a:latin typeface="Arial Rounded MT Bold" panose="020F0704030504030204" pitchFamily="34" charset="0"/>
              </a:rPr>
              <a:t>First model: </a:t>
            </a:r>
            <a:r>
              <a:rPr lang="en-US" sz="2400" dirty="0" smtClean="0"/>
              <a:t>Random Forest algorithm based </a:t>
            </a:r>
            <a:r>
              <a:rPr lang="en-US" sz="2400" dirty="0"/>
              <a:t>on machine-learning </a:t>
            </a:r>
            <a:r>
              <a:rPr lang="en-US" sz="2400" dirty="0" smtClean="0"/>
              <a:t>had good results but was slow </a:t>
            </a:r>
            <a:r>
              <a:rPr lang="en-US" sz="2400" dirty="0"/>
              <a:t>in loading</a:t>
            </a:r>
          </a:p>
          <a:p>
            <a:pPr marL="0" indent="0">
              <a:buNone/>
            </a:pPr>
            <a:endParaRPr lang="en-US" dirty="0"/>
          </a:p>
        </p:txBody>
      </p:sp>
      <p:sp>
        <p:nvSpPr>
          <p:cNvPr id="4" name="Slide Number Placeholder 3"/>
          <p:cNvSpPr>
            <a:spLocks noGrp="1"/>
          </p:cNvSpPr>
          <p:nvPr>
            <p:ph type="sldNum" sz="quarter" idx="11"/>
          </p:nvPr>
        </p:nvSpPr>
        <p:spPr/>
        <p:txBody>
          <a:bodyPr/>
          <a:lstStyle/>
          <a:p>
            <a:pPr>
              <a:defRPr/>
            </a:pPr>
            <a:fld id="{E6E64937-36CF-43BC-A675-8862EE1CC77D}" type="slidenum">
              <a:rPr lang="en-US" smtClean="0"/>
              <a:pPr>
                <a:defRPr/>
              </a:pPr>
              <a:t>21</a:t>
            </a:fld>
            <a:endParaRPr lang="en-US" dirty="0"/>
          </a:p>
        </p:txBody>
      </p:sp>
    </p:spTree>
    <p:extLst>
      <p:ext uri="{BB962C8B-B14F-4D97-AF65-F5344CB8AC3E}">
        <p14:creationId xmlns:p14="http://schemas.microsoft.com/office/powerpoint/2010/main" val="369388987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782" y="72736"/>
            <a:ext cx="7335982" cy="1065508"/>
          </a:xfrm>
        </p:spPr>
        <p:txBody>
          <a:bodyPr anchor="ctr"/>
          <a:lstStyle/>
          <a:p>
            <a:r>
              <a:rPr lang="en-US" sz="3600" dirty="0" smtClean="0"/>
              <a:t>Random Forest Algorithm</a:t>
            </a:r>
            <a:endParaRPr lang="en-US" sz="36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302" y="1445924"/>
            <a:ext cx="9183754" cy="5029200"/>
          </a:xfrm>
          <a:prstGeom prst="rect">
            <a:avLst/>
          </a:prstGeom>
        </p:spPr>
      </p:pic>
      <p:sp>
        <p:nvSpPr>
          <p:cNvPr id="4" name="Slide Number Placeholder 3"/>
          <p:cNvSpPr>
            <a:spLocks noGrp="1"/>
          </p:cNvSpPr>
          <p:nvPr>
            <p:ph type="sldNum" sz="quarter" idx="11"/>
          </p:nvPr>
        </p:nvSpPr>
        <p:spPr/>
        <p:txBody>
          <a:bodyPr/>
          <a:lstStyle/>
          <a:p>
            <a:pPr>
              <a:defRPr/>
            </a:pPr>
            <a:fld id="{E6E64937-36CF-43BC-A675-8862EE1CC77D}" type="slidenum">
              <a:rPr lang="en-US" smtClean="0"/>
              <a:pPr>
                <a:defRPr/>
              </a:pPr>
              <a:t>22</a:t>
            </a:fld>
            <a:endParaRPr lang="en-US" dirty="0"/>
          </a:p>
        </p:txBody>
      </p:sp>
    </p:spTree>
    <p:extLst>
      <p:ext uri="{BB962C8B-B14F-4D97-AF65-F5344CB8AC3E}">
        <p14:creationId xmlns:p14="http://schemas.microsoft.com/office/powerpoint/2010/main" val="54522643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512628" cy="1138243"/>
          </a:xfrm>
        </p:spPr>
        <p:txBody>
          <a:bodyPr anchor="ctr"/>
          <a:lstStyle/>
          <a:p>
            <a:r>
              <a:rPr lang="en-US" sz="3600" dirty="0" smtClean="0">
                <a:solidFill>
                  <a:srgbClr val="000066"/>
                </a:solidFill>
              </a:rPr>
              <a:t>Final Design &amp; Launch</a:t>
            </a:r>
            <a:endParaRPr lang="en-US" dirty="0">
              <a:solidFill>
                <a:srgbClr val="000066"/>
              </a:solidFill>
            </a:endParaRPr>
          </a:p>
        </p:txBody>
      </p:sp>
      <p:sp>
        <p:nvSpPr>
          <p:cNvPr id="3" name="Content Placeholder 2"/>
          <p:cNvSpPr>
            <a:spLocks noGrp="1"/>
          </p:cNvSpPr>
          <p:nvPr>
            <p:ph idx="1"/>
          </p:nvPr>
        </p:nvSpPr>
        <p:spPr>
          <a:xfrm>
            <a:off x="423869" y="1278083"/>
            <a:ext cx="8470900" cy="5739662"/>
          </a:xfrm>
        </p:spPr>
        <p:txBody>
          <a:bodyPr/>
          <a:lstStyle/>
          <a:p>
            <a:pPr lvl="0"/>
            <a:r>
              <a:rPr lang="en-US" sz="2400" cap="small" dirty="0">
                <a:solidFill>
                  <a:schemeClr val="accent6">
                    <a:lumMod val="50000"/>
                  </a:schemeClr>
                </a:solidFill>
                <a:latin typeface="Arial Rounded MT Bold" panose="020F0704030504030204" pitchFamily="34" charset="0"/>
              </a:rPr>
              <a:t>Reliability</a:t>
            </a:r>
            <a:r>
              <a:rPr lang="en-US" sz="2400" dirty="0" smtClean="0">
                <a:solidFill>
                  <a:srgbClr val="000000"/>
                </a:solidFill>
              </a:rPr>
              <a:t> </a:t>
            </a:r>
          </a:p>
          <a:p>
            <a:pPr lvl="1"/>
            <a:r>
              <a:rPr lang="en-US" sz="2000" dirty="0" smtClean="0">
                <a:solidFill>
                  <a:srgbClr val="000000"/>
                </a:solidFill>
              </a:rPr>
              <a:t>Highest number of cases (50 or more) and lowest standard deviation (less than five) values were used with a Linear Best Fit formula</a:t>
            </a:r>
            <a:endParaRPr lang="en-US" sz="1200" dirty="0" smtClean="0">
              <a:solidFill>
                <a:srgbClr val="000000"/>
              </a:solidFill>
            </a:endParaRPr>
          </a:p>
          <a:p>
            <a:pPr lvl="0"/>
            <a:r>
              <a:rPr lang="en-US" sz="2400" cap="small" dirty="0">
                <a:solidFill>
                  <a:schemeClr val="accent6">
                    <a:lumMod val="50000"/>
                  </a:schemeClr>
                </a:solidFill>
                <a:latin typeface="Arial Rounded MT Bold" panose="020F0704030504030204" pitchFamily="34" charset="0"/>
              </a:rPr>
              <a:t>Validation with FY14 data</a:t>
            </a:r>
          </a:p>
          <a:p>
            <a:pPr lvl="0"/>
            <a:endParaRPr lang="en-US" sz="1200" dirty="0" smtClean="0">
              <a:solidFill>
                <a:srgbClr val="000000"/>
              </a:solidFill>
            </a:endParaRPr>
          </a:p>
          <a:p>
            <a:r>
              <a:rPr lang="en-US" sz="2400" cap="small" dirty="0">
                <a:solidFill>
                  <a:schemeClr val="accent6">
                    <a:lumMod val="50000"/>
                  </a:schemeClr>
                </a:solidFill>
                <a:latin typeface="Arial Rounded MT Bold" panose="020F0704030504030204" pitchFamily="34" charset="0"/>
              </a:rPr>
              <a:t>Accessibility and Ease of Use</a:t>
            </a:r>
          </a:p>
          <a:p>
            <a:pPr lvl="1"/>
            <a:r>
              <a:rPr lang="en-US" sz="1900" dirty="0" smtClean="0">
                <a:solidFill>
                  <a:srgbClr val="000000"/>
                </a:solidFill>
              </a:rPr>
              <a:t>Works with various browsers (recent versions)</a:t>
            </a:r>
          </a:p>
          <a:p>
            <a:pPr lvl="1"/>
            <a:r>
              <a:rPr lang="en-US" sz="1900" dirty="0" smtClean="0">
                <a:solidFill>
                  <a:srgbClr val="000000"/>
                </a:solidFill>
              </a:rPr>
              <a:t>Logical User Interface &amp; more tools</a:t>
            </a:r>
            <a:endParaRPr lang="en-US" sz="1900" dirty="0" smtClean="0"/>
          </a:p>
          <a:p>
            <a:pPr marL="0" indent="0">
              <a:buNone/>
            </a:pPr>
            <a:endParaRPr lang="en-US" sz="1200" dirty="0" smtClean="0"/>
          </a:p>
          <a:p>
            <a:r>
              <a:rPr lang="en-US" sz="2400" cap="small" dirty="0">
                <a:solidFill>
                  <a:schemeClr val="accent6">
                    <a:lumMod val="50000"/>
                  </a:schemeClr>
                </a:solidFill>
                <a:latin typeface="Arial Rounded MT Bold" panose="020F0704030504030204" pitchFamily="34" charset="0"/>
              </a:rPr>
              <a:t>Continuous improvement strategy</a:t>
            </a:r>
          </a:p>
          <a:p>
            <a:pPr lvl="1"/>
            <a:r>
              <a:rPr lang="en-US" sz="2000" dirty="0" smtClean="0"/>
              <a:t>Revalidate data every </a:t>
            </a:r>
            <a:r>
              <a:rPr lang="en-US" sz="2000" dirty="0"/>
              <a:t>six months </a:t>
            </a:r>
            <a:endParaRPr lang="en-US" sz="2000" dirty="0" smtClean="0"/>
          </a:p>
          <a:p>
            <a:pPr lvl="1"/>
            <a:r>
              <a:rPr lang="en-US" sz="2000" dirty="0" smtClean="0"/>
              <a:t>Regression model; added characteristics</a:t>
            </a:r>
          </a:p>
          <a:p>
            <a:pPr lvl="1"/>
            <a:r>
              <a:rPr lang="en-US" sz="2000" dirty="0"/>
              <a:t>Feedback from </a:t>
            </a:r>
            <a:r>
              <a:rPr lang="en-US" sz="2000" dirty="0" smtClean="0"/>
              <a:t>stakeholders</a:t>
            </a:r>
          </a:p>
          <a:p>
            <a:pPr lvl="1"/>
            <a:r>
              <a:rPr lang="en-US" sz="2000" dirty="0" smtClean="0"/>
              <a:t>Enhancements</a:t>
            </a:r>
            <a:endParaRPr lang="en-US" sz="2000" dirty="0"/>
          </a:p>
          <a:p>
            <a:pPr lvl="1"/>
            <a:r>
              <a:rPr lang="en-US" sz="2000" dirty="0" smtClean="0"/>
              <a:t>Immediate deployment version control</a:t>
            </a:r>
          </a:p>
          <a:p>
            <a:pPr lvl="1"/>
            <a:endParaRPr lang="en-US" sz="2000" dirty="0" smtClean="0"/>
          </a:p>
          <a:p>
            <a:pPr lvl="1"/>
            <a:endParaRPr lang="en-US" sz="1200" dirty="0" smtClean="0"/>
          </a:p>
          <a:p>
            <a:endParaRPr lang="en-US" sz="2400" dirty="0"/>
          </a:p>
        </p:txBody>
      </p:sp>
      <p:sp>
        <p:nvSpPr>
          <p:cNvPr id="4" name="Slide Number Placeholder 3"/>
          <p:cNvSpPr>
            <a:spLocks noGrp="1"/>
          </p:cNvSpPr>
          <p:nvPr>
            <p:ph type="sldNum" sz="quarter" idx="11"/>
          </p:nvPr>
        </p:nvSpPr>
        <p:spPr/>
        <p:txBody>
          <a:bodyPr/>
          <a:lstStyle/>
          <a:p>
            <a:pPr>
              <a:defRPr/>
            </a:pPr>
            <a:fld id="{E6E64937-36CF-43BC-A675-8862EE1CC77D}" type="slidenum">
              <a:rPr lang="en-US" smtClean="0"/>
              <a:pPr>
                <a:defRPr/>
              </a:pPr>
              <a:t>23</a:t>
            </a:fld>
            <a:endParaRPr lang="en-US" dirty="0"/>
          </a:p>
        </p:txBody>
      </p:sp>
    </p:spTree>
    <p:extLst>
      <p:ext uri="{BB962C8B-B14F-4D97-AF65-F5344CB8AC3E}">
        <p14:creationId xmlns:p14="http://schemas.microsoft.com/office/powerpoint/2010/main" val="383150805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719" y="114300"/>
            <a:ext cx="8470900" cy="1023944"/>
          </a:xfrm>
        </p:spPr>
        <p:txBody>
          <a:bodyPr/>
          <a:lstStyle/>
          <a:p>
            <a:r>
              <a:rPr lang="en-US" sz="3600" dirty="0" smtClean="0">
                <a:solidFill>
                  <a:srgbClr val="000066"/>
                </a:solidFill>
              </a:rPr>
              <a:t>e-Wheel Access</a:t>
            </a:r>
            <a:endParaRPr lang="en-US" sz="3600" dirty="0">
              <a:solidFill>
                <a:srgbClr val="000066"/>
              </a:solidFill>
            </a:endParaRPr>
          </a:p>
        </p:txBody>
      </p:sp>
      <p:sp>
        <p:nvSpPr>
          <p:cNvPr id="3" name="Content Placeholder 2"/>
          <p:cNvSpPr>
            <a:spLocks noGrp="1"/>
          </p:cNvSpPr>
          <p:nvPr>
            <p:ph idx="1"/>
          </p:nvPr>
        </p:nvSpPr>
        <p:spPr>
          <a:xfrm>
            <a:off x="446809" y="1354975"/>
            <a:ext cx="8863446" cy="5440680"/>
          </a:xfrm>
        </p:spPr>
        <p:txBody>
          <a:bodyPr/>
          <a:lstStyle/>
          <a:p>
            <a:pPr marL="0" indent="0" algn="ctr">
              <a:buNone/>
            </a:pPr>
            <a:r>
              <a:rPr lang="en-US" dirty="0" smtClean="0">
                <a:hlinkClick r:id="rId3"/>
              </a:rPr>
              <a:t>http://www.dlielc.edu/olc/DLICourseEstimator/</a:t>
            </a:r>
            <a:endParaRPr lang="en-US" dirty="0" smtClean="0"/>
          </a:p>
          <a:p>
            <a:pPr marL="0" indent="0">
              <a:buNone/>
            </a:pPr>
            <a:endParaRPr lang="en-US" dirty="0" smtClean="0"/>
          </a:p>
          <a:p>
            <a:pPr marL="0" indent="0">
              <a:buNone/>
            </a:pPr>
            <a:endParaRPr lang="en-US" u="sng" dirty="0" smtClean="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E6E64937-36CF-43BC-A675-8862EE1CC77D}" type="slidenum">
              <a:rPr lang="en-US" smtClean="0"/>
              <a:pPr>
                <a:defRPr/>
              </a:pPr>
              <a:t>24</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243" y="2431850"/>
            <a:ext cx="3413093" cy="415529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3130" y="2431850"/>
            <a:ext cx="3526971" cy="4114800"/>
          </a:xfrm>
          <a:prstGeom prst="rect">
            <a:avLst/>
          </a:prstGeom>
        </p:spPr>
      </p:pic>
    </p:spTree>
    <p:extLst>
      <p:ext uri="{BB962C8B-B14F-4D97-AF65-F5344CB8AC3E}">
        <p14:creationId xmlns:p14="http://schemas.microsoft.com/office/powerpoint/2010/main" val="287538536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47719" y="114300"/>
            <a:ext cx="8470900" cy="1023944"/>
          </a:xfrm>
        </p:spPr>
        <p:txBody>
          <a:bodyPr anchor="ctr"/>
          <a:lstStyle/>
          <a:p>
            <a:r>
              <a:rPr lang="en-US" sz="3600" dirty="0" smtClean="0">
                <a:solidFill>
                  <a:srgbClr val="000066"/>
                </a:solidFill>
              </a:rPr>
              <a:t>Does the Algorithm Work?</a:t>
            </a:r>
            <a:endParaRPr lang="en-US" sz="3600" dirty="0">
              <a:solidFill>
                <a:srgbClr val="00006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45076229"/>
              </p:ext>
            </p:extLst>
          </p:nvPr>
        </p:nvGraphicFramePr>
        <p:xfrm>
          <a:off x="647956" y="1781929"/>
          <a:ext cx="8916797" cy="488301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1"/>
          </p:nvPr>
        </p:nvSpPr>
        <p:spPr/>
        <p:txBody>
          <a:bodyPr/>
          <a:lstStyle/>
          <a:p>
            <a:pPr>
              <a:defRPr/>
            </a:pPr>
            <a:fld id="{E6E64937-36CF-43BC-A675-8862EE1CC77D}" type="slidenum">
              <a:rPr lang="en-US" smtClean="0"/>
              <a:pPr>
                <a:defRPr/>
              </a:pPr>
              <a:t>25</a:t>
            </a:fld>
            <a:endParaRPr lang="en-US" dirty="0"/>
          </a:p>
        </p:txBody>
      </p:sp>
      <p:sp>
        <p:nvSpPr>
          <p:cNvPr id="7" name="TextBox 6"/>
          <p:cNvSpPr txBox="1"/>
          <p:nvPr/>
        </p:nvSpPr>
        <p:spPr>
          <a:xfrm>
            <a:off x="1222873" y="6387945"/>
            <a:ext cx="837282" cy="276999"/>
          </a:xfrm>
          <a:prstGeom prst="rect">
            <a:avLst/>
          </a:prstGeom>
          <a:noFill/>
        </p:spPr>
        <p:txBody>
          <a:bodyPr wrap="square" rtlCol="0">
            <a:spAutoFit/>
          </a:bodyPr>
          <a:lstStyle/>
          <a:p>
            <a:pPr algn="ctr"/>
            <a:r>
              <a:rPr lang="en-US" sz="1200" dirty="0" smtClean="0"/>
              <a:t>(n=232)</a:t>
            </a:r>
            <a:endParaRPr lang="en-US" sz="1200" dirty="0"/>
          </a:p>
        </p:txBody>
      </p:sp>
      <p:sp>
        <p:nvSpPr>
          <p:cNvPr id="8" name="TextBox 7"/>
          <p:cNvSpPr txBox="1"/>
          <p:nvPr/>
        </p:nvSpPr>
        <p:spPr>
          <a:xfrm>
            <a:off x="2366803" y="6387945"/>
            <a:ext cx="837282" cy="276999"/>
          </a:xfrm>
          <a:prstGeom prst="rect">
            <a:avLst/>
          </a:prstGeom>
          <a:noFill/>
        </p:spPr>
        <p:txBody>
          <a:bodyPr wrap="square" rtlCol="0">
            <a:spAutoFit/>
          </a:bodyPr>
          <a:lstStyle/>
          <a:p>
            <a:pPr algn="ctr"/>
            <a:r>
              <a:rPr lang="en-US" sz="1200" dirty="0" smtClean="0"/>
              <a:t>(n=12)</a:t>
            </a:r>
            <a:endParaRPr lang="en-US" sz="1200" dirty="0"/>
          </a:p>
        </p:txBody>
      </p:sp>
      <p:sp>
        <p:nvSpPr>
          <p:cNvPr id="9" name="TextBox 8"/>
          <p:cNvSpPr txBox="1"/>
          <p:nvPr/>
        </p:nvSpPr>
        <p:spPr>
          <a:xfrm>
            <a:off x="3532767" y="6387945"/>
            <a:ext cx="837282" cy="276999"/>
          </a:xfrm>
          <a:prstGeom prst="rect">
            <a:avLst/>
          </a:prstGeom>
          <a:noFill/>
        </p:spPr>
        <p:txBody>
          <a:bodyPr wrap="square" rtlCol="0">
            <a:spAutoFit/>
          </a:bodyPr>
          <a:lstStyle/>
          <a:p>
            <a:pPr algn="ctr"/>
            <a:r>
              <a:rPr lang="en-US" sz="1200" dirty="0" smtClean="0"/>
              <a:t>(n=126)</a:t>
            </a:r>
            <a:endParaRPr lang="en-US" sz="1200" dirty="0"/>
          </a:p>
        </p:txBody>
      </p:sp>
      <p:sp>
        <p:nvSpPr>
          <p:cNvPr id="10" name="TextBox 9"/>
          <p:cNvSpPr txBox="1"/>
          <p:nvPr/>
        </p:nvSpPr>
        <p:spPr>
          <a:xfrm>
            <a:off x="4687714" y="6387945"/>
            <a:ext cx="837282" cy="276999"/>
          </a:xfrm>
          <a:prstGeom prst="rect">
            <a:avLst/>
          </a:prstGeom>
          <a:noFill/>
        </p:spPr>
        <p:txBody>
          <a:bodyPr wrap="square" rtlCol="0">
            <a:spAutoFit/>
          </a:bodyPr>
          <a:lstStyle/>
          <a:p>
            <a:pPr algn="ctr"/>
            <a:r>
              <a:rPr lang="en-US" sz="1200" dirty="0" smtClean="0"/>
              <a:t>(n=802)</a:t>
            </a:r>
            <a:endParaRPr lang="en-US" sz="1200" dirty="0"/>
          </a:p>
        </p:txBody>
      </p:sp>
      <p:sp>
        <p:nvSpPr>
          <p:cNvPr id="11" name="TextBox 10"/>
          <p:cNvSpPr txBox="1"/>
          <p:nvPr/>
        </p:nvSpPr>
        <p:spPr>
          <a:xfrm>
            <a:off x="5842661" y="6387945"/>
            <a:ext cx="837282" cy="276999"/>
          </a:xfrm>
          <a:prstGeom prst="rect">
            <a:avLst/>
          </a:prstGeom>
          <a:noFill/>
        </p:spPr>
        <p:txBody>
          <a:bodyPr wrap="square" rtlCol="0">
            <a:spAutoFit/>
          </a:bodyPr>
          <a:lstStyle/>
          <a:p>
            <a:pPr algn="ctr"/>
            <a:r>
              <a:rPr lang="en-US" sz="1200" dirty="0" smtClean="0"/>
              <a:t>(n=1172)</a:t>
            </a:r>
            <a:endParaRPr lang="en-US" sz="1200" dirty="0"/>
          </a:p>
        </p:txBody>
      </p:sp>
      <p:sp>
        <p:nvSpPr>
          <p:cNvPr id="12" name="TextBox 11"/>
          <p:cNvSpPr txBox="1"/>
          <p:nvPr/>
        </p:nvSpPr>
        <p:spPr>
          <a:xfrm>
            <a:off x="1487277" y="1443210"/>
            <a:ext cx="5365215" cy="430887"/>
          </a:xfrm>
          <a:prstGeom prst="rect">
            <a:avLst/>
          </a:prstGeom>
          <a:noFill/>
        </p:spPr>
        <p:txBody>
          <a:bodyPr wrap="square" rtlCol="0">
            <a:spAutoFit/>
          </a:bodyPr>
          <a:lstStyle/>
          <a:p>
            <a:pPr algn="ctr"/>
            <a:r>
              <a:rPr lang="en-US" dirty="0" smtClean="0"/>
              <a:t>September 2012 – March 2015</a:t>
            </a:r>
            <a:endParaRPr lang="en-US" dirty="0"/>
          </a:p>
        </p:txBody>
      </p:sp>
    </p:spTree>
    <p:extLst>
      <p:ext uri="{BB962C8B-B14F-4D97-AF65-F5344CB8AC3E}">
        <p14:creationId xmlns:p14="http://schemas.microsoft.com/office/powerpoint/2010/main" val="103383728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E6E64937-36CF-43BC-A675-8862EE1CC77D}" type="slidenum">
              <a:rPr lang="en-US" smtClean="0"/>
              <a:pPr>
                <a:defRPr/>
              </a:pPr>
              <a:t>26</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2310" y="1678380"/>
            <a:ext cx="4355604" cy="5046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96348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chor="ctr"/>
          <a:lstStyle/>
          <a:p>
            <a:r>
              <a:rPr lang="en-US" sz="3600" dirty="0" smtClean="0"/>
              <a:t>Geographic Distance</a:t>
            </a:r>
            <a:endParaRPr lang="en-US" sz="3600" dirty="0"/>
          </a:p>
        </p:txBody>
      </p:sp>
      <p:sp>
        <p:nvSpPr>
          <p:cNvPr id="4" name="Slide Number Placeholder 3"/>
          <p:cNvSpPr>
            <a:spLocks noGrp="1"/>
          </p:cNvSpPr>
          <p:nvPr>
            <p:ph type="sldNum" sz="quarter" idx="11"/>
          </p:nvPr>
        </p:nvSpPr>
        <p:spPr/>
        <p:txBody>
          <a:bodyPr/>
          <a:lstStyle/>
          <a:p>
            <a:pPr>
              <a:defRPr/>
            </a:pPr>
            <a:fld id="{E6E64937-36CF-43BC-A675-8862EE1CC77D}" type="slidenum">
              <a:rPr lang="en-US" smtClean="0"/>
              <a:pPr>
                <a:defRPr/>
              </a:pPr>
              <a:t>27</a:t>
            </a:fld>
            <a:endParaRPr lang="en-US" dirty="0"/>
          </a:p>
        </p:txBody>
      </p:sp>
      <p:pic>
        <p:nvPicPr>
          <p:cNvPr id="1027" name="Picture 3" descr="C:\Users\1064747823C\Pictures\World langu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05" y="1446253"/>
            <a:ext cx="8775478" cy="5632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37896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chor="ctr"/>
          <a:lstStyle/>
          <a:p>
            <a:r>
              <a:rPr lang="en-US" sz="3600" dirty="0" smtClean="0"/>
              <a:t>Language Family Origins</a:t>
            </a:r>
            <a:endParaRPr lang="en-US" sz="3600" dirty="0"/>
          </a:p>
        </p:txBody>
      </p:sp>
      <p:sp>
        <p:nvSpPr>
          <p:cNvPr id="4" name="Slide Number Placeholder 3"/>
          <p:cNvSpPr>
            <a:spLocks noGrp="1"/>
          </p:cNvSpPr>
          <p:nvPr>
            <p:ph type="sldNum" sz="quarter" idx="11"/>
          </p:nvPr>
        </p:nvSpPr>
        <p:spPr/>
        <p:txBody>
          <a:bodyPr/>
          <a:lstStyle/>
          <a:p>
            <a:pPr>
              <a:defRPr/>
            </a:pPr>
            <a:fld id="{E6E64937-36CF-43BC-A675-8862EE1CC77D}" type="slidenum">
              <a:rPr lang="en-US" smtClean="0"/>
              <a:pPr>
                <a:defRPr/>
              </a:pPr>
              <a:t>28</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116" y="1432739"/>
            <a:ext cx="7699238" cy="5641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116464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bwMode="auto">
          <a:xfrm>
            <a:off x="1119188" y="206062"/>
            <a:ext cx="7646987" cy="9321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dirty="0" smtClean="0"/>
              <a:t>Partner Support in FY 2014</a:t>
            </a:r>
            <a:r>
              <a:rPr lang="en-US" dirty="0" smtClean="0"/>
              <a:t> </a:t>
            </a:r>
          </a:p>
        </p:txBody>
      </p:sp>
      <p:sp>
        <p:nvSpPr>
          <p:cNvPr id="3" name="Content Placeholder 2"/>
          <p:cNvSpPr>
            <a:spLocks noGrp="1"/>
          </p:cNvSpPr>
          <p:nvPr>
            <p:ph idx="1"/>
          </p:nvPr>
        </p:nvSpPr>
        <p:spPr>
          <a:xfrm>
            <a:off x="135083" y="1057276"/>
            <a:ext cx="9402618" cy="5942014"/>
          </a:xfrm>
        </p:spPr>
        <p:txBody>
          <a:bodyPr/>
          <a:lstStyle/>
          <a:p>
            <a:pPr marL="0" indent="0" algn="ctr">
              <a:spcBef>
                <a:spcPts val="0"/>
              </a:spcBef>
              <a:buFontTx/>
              <a:buNone/>
              <a:defRPr/>
            </a:pPr>
            <a:endParaRPr lang="en-US" sz="600" dirty="0" smtClean="0">
              <a:solidFill>
                <a:srgbClr val="000066"/>
              </a:solidFill>
            </a:endParaRPr>
          </a:p>
          <a:p>
            <a:pPr marL="342900" indent="-342900">
              <a:spcBef>
                <a:spcPts val="0"/>
              </a:spcBef>
              <a:buFont typeface="Wingdings" pitchFamily="2" charset="2"/>
              <a:buChar char="v"/>
              <a:defRPr/>
            </a:pPr>
            <a:r>
              <a:rPr lang="en-US" sz="2400" b="1" dirty="0">
                <a:solidFill>
                  <a:srgbClr val="000066"/>
                </a:solidFill>
              </a:rPr>
              <a:t>Trained 4,190 students representing 111  countries</a:t>
            </a:r>
          </a:p>
          <a:p>
            <a:pPr marL="457200" indent="-228600">
              <a:spcBef>
                <a:spcPts val="0"/>
              </a:spcBef>
              <a:buFont typeface="Arial" panose="020B0604020202020204" pitchFamily="34" charset="0"/>
              <a:buChar char="•"/>
              <a:defRPr/>
            </a:pPr>
            <a:r>
              <a:rPr lang="en-US" sz="2000" dirty="0" smtClean="0">
                <a:solidFill>
                  <a:srgbClr val="000066"/>
                </a:solidFill>
              </a:rPr>
              <a:t>3,792 </a:t>
            </a:r>
            <a:r>
              <a:rPr lang="en-US" sz="2000" dirty="0">
                <a:solidFill>
                  <a:srgbClr val="000066"/>
                </a:solidFill>
              </a:rPr>
              <a:t>IMS and 398 US military </a:t>
            </a:r>
            <a:r>
              <a:rPr lang="en-US" sz="2000" dirty="0" smtClean="0">
                <a:solidFill>
                  <a:srgbClr val="000066"/>
                </a:solidFill>
              </a:rPr>
              <a:t>students</a:t>
            </a:r>
          </a:p>
          <a:p>
            <a:pPr marL="457200" indent="-228600">
              <a:spcBef>
                <a:spcPts val="0"/>
              </a:spcBef>
              <a:buFont typeface="Arial" panose="020B0604020202020204" pitchFamily="34" charset="0"/>
              <a:buChar char="•"/>
              <a:defRPr/>
            </a:pPr>
            <a:r>
              <a:rPr lang="en-US" sz="2000" dirty="0" smtClean="0">
                <a:solidFill>
                  <a:srgbClr val="000066"/>
                </a:solidFill>
              </a:rPr>
              <a:t>Graduated </a:t>
            </a:r>
            <a:r>
              <a:rPr lang="en-US" sz="2000" dirty="0">
                <a:solidFill>
                  <a:srgbClr val="000066"/>
                </a:solidFill>
              </a:rPr>
              <a:t>2,921 IMS to ~131 military training locations </a:t>
            </a:r>
            <a:endParaRPr lang="en-US" sz="2000" dirty="0" smtClean="0">
              <a:solidFill>
                <a:srgbClr val="000066"/>
              </a:solidFill>
            </a:endParaRPr>
          </a:p>
          <a:p>
            <a:pPr>
              <a:spcBef>
                <a:spcPts val="0"/>
              </a:spcBef>
              <a:buFont typeface="Wingdings" pitchFamily="2" charset="2"/>
              <a:buChar char="v"/>
              <a:defRPr/>
            </a:pPr>
            <a:endParaRPr lang="en-US" sz="800" dirty="0" smtClean="0">
              <a:solidFill>
                <a:srgbClr val="000066"/>
              </a:solidFill>
            </a:endParaRPr>
          </a:p>
          <a:p>
            <a:pPr marL="342900" indent="-342900">
              <a:spcBef>
                <a:spcPts val="0"/>
              </a:spcBef>
              <a:buFont typeface="Wingdings" pitchFamily="2" charset="2"/>
              <a:buChar char="v"/>
              <a:defRPr/>
            </a:pPr>
            <a:r>
              <a:rPr lang="en-US" sz="2400" b="1" dirty="0" smtClean="0">
                <a:solidFill>
                  <a:srgbClr val="000066"/>
                </a:solidFill>
              </a:rPr>
              <a:t>English </a:t>
            </a:r>
            <a:r>
              <a:rPr lang="en-US" sz="2400" b="1" dirty="0">
                <a:solidFill>
                  <a:srgbClr val="000066"/>
                </a:solidFill>
              </a:rPr>
              <a:t>Testing </a:t>
            </a:r>
            <a:endParaRPr lang="en-US" sz="2400" b="1" dirty="0" smtClean="0">
              <a:solidFill>
                <a:srgbClr val="000066"/>
              </a:solidFill>
            </a:endParaRPr>
          </a:p>
          <a:p>
            <a:pPr marL="457200" indent="-228600">
              <a:spcBef>
                <a:spcPts val="0"/>
              </a:spcBef>
              <a:buFont typeface="Arial" panose="020B0604020202020204" pitchFamily="34" charset="0"/>
              <a:buChar char="•"/>
              <a:defRPr/>
            </a:pPr>
            <a:r>
              <a:rPr lang="en-US" sz="2000" dirty="0" smtClean="0">
                <a:solidFill>
                  <a:srgbClr val="000066"/>
                </a:solidFill>
              </a:rPr>
              <a:t>Developed </a:t>
            </a:r>
            <a:r>
              <a:rPr lang="en-US" sz="2000" dirty="0">
                <a:solidFill>
                  <a:srgbClr val="000066"/>
                </a:solidFill>
              </a:rPr>
              <a:t>and administered 12,253 resident and 22,739 non-resident ECL tests and 1,343 OPIs </a:t>
            </a:r>
            <a:endParaRPr lang="en-US" sz="2000" dirty="0" smtClean="0">
              <a:solidFill>
                <a:srgbClr val="000066"/>
              </a:solidFill>
            </a:endParaRPr>
          </a:p>
          <a:p>
            <a:pPr marL="376691" lvl="1" indent="-310896">
              <a:spcBef>
                <a:spcPts val="0"/>
              </a:spcBef>
              <a:buFont typeface="Wingdings" pitchFamily="2" charset="2"/>
              <a:buChar char="v"/>
              <a:defRPr/>
            </a:pPr>
            <a:endParaRPr lang="en-US" sz="800" dirty="0" smtClean="0">
              <a:solidFill>
                <a:srgbClr val="000066"/>
              </a:solidFill>
            </a:endParaRPr>
          </a:p>
          <a:p>
            <a:pPr marL="342900" lvl="1" indent="-342900">
              <a:spcBef>
                <a:spcPts val="0"/>
              </a:spcBef>
              <a:buFont typeface="Wingdings" panose="05000000000000000000" pitchFamily="2" charset="2"/>
              <a:buChar char="v"/>
              <a:defRPr/>
            </a:pPr>
            <a:r>
              <a:rPr lang="en-US" b="1" dirty="0" smtClean="0">
                <a:solidFill>
                  <a:srgbClr val="000066"/>
                </a:solidFill>
                <a:latin typeface="Arial" charset="0"/>
                <a:cs typeface="Arial" charset="0"/>
              </a:rPr>
              <a:t>Largest </a:t>
            </a:r>
            <a:r>
              <a:rPr lang="en-US" b="1" dirty="0">
                <a:solidFill>
                  <a:srgbClr val="000066"/>
                </a:solidFill>
                <a:latin typeface="Arial" charset="0"/>
                <a:cs typeface="Arial" charset="0"/>
              </a:rPr>
              <a:t>Field Studies Program in DoD</a:t>
            </a:r>
          </a:p>
          <a:p>
            <a:pPr marL="457200" indent="-228600">
              <a:spcBef>
                <a:spcPts val="0"/>
              </a:spcBef>
              <a:buClr>
                <a:schemeClr val="tx1"/>
              </a:buClr>
              <a:buSzPct val="100000"/>
              <a:buFont typeface="Arial" panose="020B0604020202020204" pitchFamily="34" charset="0"/>
              <a:buChar char="•"/>
              <a:defRPr/>
            </a:pPr>
            <a:r>
              <a:rPr lang="en-US" sz="2000" dirty="0">
                <a:solidFill>
                  <a:srgbClr val="000066"/>
                </a:solidFill>
              </a:rPr>
              <a:t>Conducted 2,700 field studies events to over 6,000 students – $1.2M </a:t>
            </a:r>
            <a:r>
              <a:rPr lang="en-US" sz="2000" dirty="0" smtClean="0">
                <a:solidFill>
                  <a:srgbClr val="000066"/>
                </a:solidFill>
              </a:rPr>
              <a:t>program</a:t>
            </a:r>
          </a:p>
          <a:p>
            <a:pPr>
              <a:spcBef>
                <a:spcPts val="0"/>
              </a:spcBef>
              <a:buClr>
                <a:schemeClr val="tx1"/>
              </a:buClr>
              <a:buSzPct val="100000"/>
              <a:buFont typeface="Wingdings" pitchFamily="2" charset="2"/>
              <a:buChar char="v"/>
              <a:defRPr/>
            </a:pPr>
            <a:endParaRPr lang="en-US" sz="800" dirty="0" smtClean="0">
              <a:solidFill>
                <a:srgbClr val="000066"/>
              </a:solidFill>
            </a:endParaRPr>
          </a:p>
          <a:p>
            <a:pPr marL="342900" indent="-342900">
              <a:buFont typeface="Wingdings" panose="05000000000000000000" pitchFamily="2" charset="2"/>
              <a:buChar char="v"/>
              <a:defRPr/>
            </a:pPr>
            <a:r>
              <a:rPr lang="en-US" sz="2400" b="1" dirty="0" smtClean="0">
                <a:solidFill>
                  <a:srgbClr val="000066"/>
                </a:solidFill>
              </a:rPr>
              <a:t>Shipped 218 </a:t>
            </a:r>
            <a:r>
              <a:rPr lang="en-US" sz="2400" b="1" dirty="0">
                <a:solidFill>
                  <a:srgbClr val="000066"/>
                </a:solidFill>
              </a:rPr>
              <a:t>tons </a:t>
            </a:r>
            <a:r>
              <a:rPr lang="en-US" sz="2400" b="1" dirty="0" smtClean="0">
                <a:solidFill>
                  <a:srgbClr val="000066"/>
                </a:solidFill>
              </a:rPr>
              <a:t>of American Language Course materials to </a:t>
            </a:r>
            <a:r>
              <a:rPr lang="en-US" sz="2400" b="1" dirty="0">
                <a:solidFill>
                  <a:srgbClr val="000066"/>
                </a:solidFill>
              </a:rPr>
              <a:t>over </a:t>
            </a:r>
            <a:r>
              <a:rPr lang="en-US" sz="2400" b="1" dirty="0" smtClean="0">
                <a:solidFill>
                  <a:srgbClr val="000066"/>
                </a:solidFill>
              </a:rPr>
              <a:t>30 partner nations</a:t>
            </a:r>
            <a:endParaRPr lang="en-US" dirty="0" smtClean="0">
              <a:solidFill>
                <a:srgbClr val="000066"/>
              </a:solidFill>
            </a:endParaRPr>
          </a:p>
        </p:txBody>
      </p:sp>
      <p:sp>
        <p:nvSpPr>
          <p:cNvPr id="4100"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hangingPunct="1"/>
            <a:fld id="{554B665D-3ABF-4919-9E60-EAE2B418D7C0}" type="slidenum">
              <a:rPr lang="en-US" smtClean="0"/>
              <a:pPr eaLnBrk="1" hangingPunct="1"/>
              <a:t>3</a:t>
            </a:fld>
            <a:endParaRPr lang="en-US" dirty="0" smtClean="0"/>
          </a:p>
        </p:txBody>
      </p:sp>
      <p:pic>
        <p:nvPicPr>
          <p:cNvPr id="6" name="Picture 6" descr="LRC"/>
          <p:cNvPicPr>
            <a:picLocks noChangeAspect="1" noChangeArrowheads="1"/>
          </p:cNvPicPr>
          <p:nvPr/>
        </p:nvPicPr>
        <p:blipFill>
          <a:blip r:embed="rId3" cstate="print"/>
          <a:srcRect t="3072"/>
          <a:stretch>
            <a:fillRect/>
          </a:stretch>
        </p:blipFill>
        <p:spPr bwMode="auto">
          <a:xfrm>
            <a:off x="441298" y="5237432"/>
            <a:ext cx="2547625" cy="1737360"/>
          </a:xfrm>
          <a:prstGeom prst="rect">
            <a:avLst/>
          </a:prstGeom>
          <a:ln w="10795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2391" y="5237432"/>
            <a:ext cx="2606041" cy="1737360"/>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2" descr="http://www.37trw.af.mil/shared/media/photodb/photos/2013/01/130125-O-ZZ999-001.jpg"/>
          <p:cNvPicPr preferRelativeResize="0">
            <a:picLocks noChangeAspect="1" noChangeArrowheads="1"/>
          </p:cNvPicPr>
          <p:nvPr/>
        </p:nvPicPr>
        <p:blipFill rotWithShape="1">
          <a:blip r:embed="rId5" cstate="print">
            <a:extLst>
              <a:ext uri="{28A0092B-C50C-407E-A947-70E740481C1C}">
                <a14:useLocalDpi xmlns:a14="http://schemas.microsoft.com/office/drawing/2010/main" val="0"/>
              </a:ext>
            </a:extLst>
          </a:blip>
          <a:stretch/>
        </p:blipFill>
        <p:spPr bwMode="auto">
          <a:xfrm>
            <a:off x="3426246" y="5237433"/>
            <a:ext cx="2864385" cy="173736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03519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18"/>
          <p:cNvSpPr>
            <a:spLocks noGrp="1" noChangeArrowheads="1"/>
          </p:cNvSpPr>
          <p:nvPr>
            <p:ph type="title"/>
          </p:nvPr>
        </p:nvSpPr>
        <p:spPr>
          <a:xfrm>
            <a:off x="962025" y="1"/>
            <a:ext cx="7553325" cy="1028699"/>
          </a:xfrm>
        </p:spPr>
        <p:txBody>
          <a:bodyPr lIns="100223" tIns="50111" rIns="100223" bIns="50111"/>
          <a:lstStyle/>
          <a:p>
            <a:pPr>
              <a:defRPr/>
            </a:pPr>
            <a:r>
              <a:rPr lang="en-US" sz="3600" dirty="0">
                <a:solidFill>
                  <a:srgbClr val="000066"/>
                </a:solidFill>
                <a:cs typeface="Arial" charset="0"/>
              </a:rPr>
              <a:t> DLIELC Nonresident</a:t>
            </a:r>
            <a:br>
              <a:rPr lang="en-US" sz="3600" dirty="0">
                <a:solidFill>
                  <a:srgbClr val="000066"/>
                </a:solidFill>
                <a:cs typeface="Arial" charset="0"/>
              </a:rPr>
            </a:br>
            <a:r>
              <a:rPr lang="en-US" sz="3600" dirty="0">
                <a:solidFill>
                  <a:srgbClr val="000066"/>
                </a:solidFill>
                <a:cs typeface="Arial" charset="0"/>
              </a:rPr>
              <a:t>Programs </a:t>
            </a:r>
            <a:r>
              <a:rPr lang="en-US" sz="3600" dirty="0" smtClean="0">
                <a:solidFill>
                  <a:srgbClr val="000066"/>
                </a:solidFill>
                <a:cs typeface="Arial" charset="0"/>
              </a:rPr>
              <a:t>Support/FY14</a:t>
            </a:r>
            <a:endParaRPr lang="en-US" sz="3600" dirty="0">
              <a:solidFill>
                <a:srgbClr val="000066"/>
              </a:solidFill>
              <a:cs typeface="Arial" charset="0"/>
            </a:endParaRPr>
          </a:p>
        </p:txBody>
      </p:sp>
      <p:sp>
        <p:nvSpPr>
          <p:cNvPr id="2" name="Slide Number Placeholder 1"/>
          <p:cNvSpPr>
            <a:spLocks noGrp="1"/>
          </p:cNvSpPr>
          <p:nvPr>
            <p:ph type="sldNum" sz="quarter" idx="11"/>
          </p:nvPr>
        </p:nvSpPr>
        <p:spPr>
          <a:xfrm>
            <a:off x="9332915" y="6762750"/>
            <a:ext cx="568325" cy="406401"/>
          </a:xfrm>
        </p:spPr>
        <p:txBody>
          <a:bodyPr/>
          <a:lstStyle/>
          <a:p>
            <a:pPr>
              <a:defRPr/>
            </a:pPr>
            <a:fld id="{E6E64937-36CF-43BC-A675-8862EE1CC77D}" type="slidenum">
              <a:rPr lang="en-US" smtClean="0"/>
              <a:pPr>
                <a:defRPr/>
              </a:pPr>
              <a:t>4</a:t>
            </a:fld>
            <a:endParaRPr lang="en-US" dirty="0"/>
          </a:p>
        </p:txBody>
      </p:sp>
      <p:sp>
        <p:nvSpPr>
          <p:cNvPr id="3075" name="TextBox 46"/>
          <p:cNvSpPr txBox="1">
            <a:spLocks noChangeArrowheads="1"/>
          </p:cNvSpPr>
          <p:nvPr/>
        </p:nvSpPr>
        <p:spPr bwMode="auto">
          <a:xfrm>
            <a:off x="7934995" y="1728796"/>
            <a:ext cx="1359988" cy="33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223" tIns="50111" rIns="100223" bIns="50111">
            <a:spAutoFit/>
          </a:bodyPr>
          <a:lstStyle>
            <a:lvl1pPr>
              <a:defRPr sz="3200" b="1">
                <a:solidFill>
                  <a:schemeClr val="tx1"/>
                </a:solidFill>
                <a:latin typeface="Tahoma" pitchFamily="34" charset="0"/>
              </a:defRPr>
            </a:lvl1pPr>
            <a:lvl2pPr marL="742950" indent="-285750">
              <a:defRPr sz="3200" b="1">
                <a:solidFill>
                  <a:schemeClr val="tx1"/>
                </a:solidFill>
                <a:latin typeface="Tahoma" pitchFamily="34" charset="0"/>
              </a:defRPr>
            </a:lvl2pPr>
            <a:lvl3pPr marL="1143000" indent="-228600">
              <a:defRPr sz="3200" b="1">
                <a:solidFill>
                  <a:schemeClr val="tx1"/>
                </a:solidFill>
                <a:latin typeface="Tahoma" pitchFamily="34" charset="0"/>
              </a:defRPr>
            </a:lvl3pPr>
            <a:lvl4pPr marL="1600200" indent="-228600">
              <a:defRPr sz="3200" b="1">
                <a:solidFill>
                  <a:schemeClr val="tx1"/>
                </a:solidFill>
                <a:latin typeface="Tahoma" pitchFamily="34" charset="0"/>
              </a:defRPr>
            </a:lvl4pPr>
            <a:lvl5pPr marL="2057400" indent="-228600">
              <a:defRPr sz="3200" b="1">
                <a:solidFill>
                  <a:schemeClr val="tx1"/>
                </a:solidFill>
                <a:latin typeface="Tahoma" pitchFamily="34" charset="0"/>
              </a:defRPr>
            </a:lvl5pPr>
            <a:lvl6pPr marL="2514600" indent="-228600" eaLnBrk="0" fontAlgn="base" hangingPunct="0">
              <a:spcBef>
                <a:spcPct val="0"/>
              </a:spcBef>
              <a:spcAft>
                <a:spcPct val="0"/>
              </a:spcAft>
              <a:defRPr sz="3200" b="1">
                <a:solidFill>
                  <a:schemeClr val="tx1"/>
                </a:solidFill>
                <a:latin typeface="Tahoma" pitchFamily="34" charset="0"/>
              </a:defRPr>
            </a:lvl6pPr>
            <a:lvl7pPr marL="2971800" indent="-228600" eaLnBrk="0" fontAlgn="base" hangingPunct="0">
              <a:spcBef>
                <a:spcPct val="0"/>
              </a:spcBef>
              <a:spcAft>
                <a:spcPct val="0"/>
              </a:spcAft>
              <a:defRPr sz="3200" b="1">
                <a:solidFill>
                  <a:schemeClr val="tx1"/>
                </a:solidFill>
                <a:latin typeface="Tahoma" pitchFamily="34" charset="0"/>
              </a:defRPr>
            </a:lvl7pPr>
            <a:lvl8pPr marL="3429000" indent="-228600" eaLnBrk="0" fontAlgn="base" hangingPunct="0">
              <a:spcBef>
                <a:spcPct val="0"/>
              </a:spcBef>
              <a:spcAft>
                <a:spcPct val="0"/>
              </a:spcAft>
              <a:defRPr sz="3200" b="1">
                <a:solidFill>
                  <a:schemeClr val="tx1"/>
                </a:solidFill>
                <a:latin typeface="Tahoma" pitchFamily="34" charset="0"/>
              </a:defRPr>
            </a:lvl8pPr>
            <a:lvl9pPr marL="3886200" indent="-228600" eaLnBrk="0" fontAlgn="base" hangingPunct="0">
              <a:spcBef>
                <a:spcPct val="0"/>
              </a:spcBef>
              <a:spcAft>
                <a:spcPct val="0"/>
              </a:spcAft>
              <a:defRPr sz="3200" b="1">
                <a:solidFill>
                  <a:schemeClr val="tx1"/>
                </a:solidFill>
                <a:latin typeface="Tahoma" pitchFamily="34" charset="0"/>
              </a:defRPr>
            </a:lvl9pPr>
          </a:lstStyle>
          <a:p>
            <a:r>
              <a:rPr lang="en-US" sz="1500" dirty="0">
                <a:latin typeface="Arial" charset="0"/>
                <a:cs typeface="Arial" charset="0"/>
              </a:rPr>
              <a:t>    </a:t>
            </a:r>
            <a:endParaRPr lang="en-US" sz="1500" u="sng" dirty="0">
              <a:latin typeface="Arial" charset="0"/>
              <a:cs typeface="Arial" charset="0"/>
            </a:endParaRPr>
          </a:p>
        </p:txBody>
      </p:sp>
      <p:graphicFrame>
        <p:nvGraphicFramePr>
          <p:cNvPr id="53" name="Object 171"/>
          <p:cNvGraphicFramePr>
            <a:graphicFrameLocks noChangeAspect="1"/>
          </p:cNvGraphicFramePr>
          <p:nvPr>
            <p:extLst>
              <p:ext uri="{D42A27DB-BD31-4B8C-83A1-F6EECF244321}">
                <p14:modId xmlns:p14="http://schemas.microsoft.com/office/powerpoint/2010/main" val="1277471199"/>
              </p:ext>
            </p:extLst>
          </p:nvPr>
        </p:nvGraphicFramePr>
        <p:xfrm>
          <a:off x="88269" y="2067880"/>
          <a:ext cx="9486906" cy="2388942"/>
        </p:xfrm>
        <a:graphic>
          <a:graphicData uri="http://schemas.openxmlformats.org/presentationml/2006/ole">
            <mc:AlternateContent xmlns:mc="http://schemas.openxmlformats.org/markup-compatibility/2006">
              <mc:Choice xmlns:v="urn:schemas-microsoft-com:vml" Requires="v">
                <p:oleObj spid="_x0000_s5127" name="Clip" r:id="rId4" imgW="5367338" imgH="2362200" progId="">
                  <p:embed/>
                </p:oleObj>
              </mc:Choice>
              <mc:Fallback>
                <p:oleObj name="Clip" r:id="rId4" imgW="5367338" imgH="2362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69" y="2067880"/>
                        <a:ext cx="9486906" cy="2388942"/>
                      </a:xfrm>
                      <a:prstGeom prst="rect">
                        <a:avLst/>
                      </a:prstGeom>
                      <a:noFill/>
                      <a:ln>
                        <a:noFill/>
                      </a:ln>
                      <a:extLst/>
                    </p:spPr>
                  </p:pic>
                </p:oleObj>
              </mc:Fallback>
            </mc:AlternateContent>
          </a:graphicData>
        </a:graphic>
      </p:graphicFrame>
      <p:sp>
        <p:nvSpPr>
          <p:cNvPr id="4" name="TextBox 3"/>
          <p:cNvSpPr txBox="1"/>
          <p:nvPr/>
        </p:nvSpPr>
        <p:spPr>
          <a:xfrm>
            <a:off x="488373" y="1267691"/>
            <a:ext cx="8806611" cy="830997"/>
          </a:xfrm>
          <a:prstGeom prst="rect">
            <a:avLst/>
          </a:prstGeom>
          <a:noFill/>
        </p:spPr>
        <p:txBody>
          <a:bodyPr wrap="square" rtlCol="0">
            <a:spAutoFit/>
          </a:bodyPr>
          <a:lstStyle/>
          <a:p>
            <a:pPr marL="342900" indent="-342900">
              <a:spcBef>
                <a:spcPts val="0"/>
              </a:spcBef>
              <a:buFont typeface="Wingdings" panose="05000000000000000000" pitchFamily="2" charset="2"/>
              <a:buChar char="v"/>
            </a:pPr>
            <a:r>
              <a:rPr lang="en-US" sz="2400" b="1" dirty="0"/>
              <a:t>Deployed over 127 civilians to support nonresident training and testing teams in 29 countries in FY14</a:t>
            </a:r>
          </a:p>
        </p:txBody>
      </p:sp>
      <p:graphicFrame>
        <p:nvGraphicFramePr>
          <p:cNvPr id="8" name="Table 7"/>
          <p:cNvGraphicFramePr>
            <a:graphicFrameLocks noGrp="1"/>
          </p:cNvGraphicFramePr>
          <p:nvPr>
            <p:extLst>
              <p:ext uri="{D42A27DB-BD31-4B8C-83A1-F6EECF244321}">
                <p14:modId xmlns:p14="http://schemas.microsoft.com/office/powerpoint/2010/main" val="888307722"/>
              </p:ext>
            </p:extLst>
          </p:nvPr>
        </p:nvGraphicFramePr>
        <p:xfrm>
          <a:off x="314121" y="4495800"/>
          <a:ext cx="9134681" cy="2343363"/>
        </p:xfrm>
        <a:graphic>
          <a:graphicData uri="http://schemas.openxmlformats.org/drawingml/2006/table">
            <a:tbl>
              <a:tblPr/>
              <a:tblGrid>
                <a:gridCol w="1520600"/>
                <a:gridCol w="1520599"/>
                <a:gridCol w="1520599"/>
                <a:gridCol w="1520599"/>
                <a:gridCol w="1520599"/>
                <a:gridCol w="1531685"/>
              </a:tblGrid>
              <a:tr h="39639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Arial" charset="0"/>
                        </a:rPr>
                        <a:t>AFRICOM</a:t>
                      </a:r>
                    </a:p>
                  </a:txBody>
                  <a:tcPr marL="83895" marR="83895" marT="41302" marB="41302"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charset="0"/>
                        </a:rPr>
                        <a:t>CENTCOM</a:t>
                      </a:r>
                    </a:p>
                  </a:txBody>
                  <a:tcPr marL="83895" marR="83895" marT="41302" marB="413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charset="0"/>
                        </a:rPr>
                        <a:t>EUCOM</a:t>
                      </a:r>
                    </a:p>
                  </a:txBody>
                  <a:tcPr marL="83895" marR="83895" marT="41302" marB="413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charset="0"/>
                        </a:rPr>
                        <a:t>NORTHCOM</a:t>
                      </a:r>
                    </a:p>
                  </a:txBody>
                  <a:tcPr marL="83895" marR="83895" marT="41302" marB="413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Arial" charset="0"/>
                        </a:rPr>
                        <a:t>PACOM</a:t>
                      </a:r>
                    </a:p>
                  </a:txBody>
                  <a:tcPr marL="83895" marR="83895" marT="41302" marB="413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Arial" charset="0"/>
                        </a:rPr>
                        <a:t>SOUTHCOM</a:t>
                      </a:r>
                    </a:p>
                  </a:txBody>
                  <a:tcPr marL="83895" marR="83895" marT="41302" marB="41302"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1889601">
                <a:tc>
                  <a:txBody>
                    <a:bodyPr/>
                    <a:lstStyle/>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Benin</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Burundi</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Djibouti</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Namibia</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Senegal</a:t>
                      </a:r>
                    </a:p>
                  </a:txBody>
                  <a:tcPr marL="83895" marR="83895" marT="41302" marB="41302"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Afghanistan</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Egypt</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Jordan</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Kazakhstan</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Saudi Arabia </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United Arab Emirates</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Uzbekistan </a:t>
                      </a:r>
                    </a:p>
                    <a:p>
                      <a:pPr marL="0" marR="0" lvl="0" indent="0" algn="l" defTabSz="914400" rtl="0" eaLnBrk="1" fontAlgn="base" latinLnBrk="0" hangingPunct="1">
                        <a:lnSpc>
                          <a:spcPct val="100000"/>
                        </a:lnSpc>
                        <a:spcBef>
                          <a:spcPts val="400"/>
                        </a:spcBef>
                        <a:spcAft>
                          <a:spcPct val="0"/>
                        </a:spcAft>
                        <a:buClrTx/>
                        <a:buSzTx/>
                        <a:buFontTx/>
                        <a:buNone/>
                        <a:tabLst/>
                      </a:pPr>
                      <a:endParaRPr kumimoji="0" lang="en-US" sz="1100" b="1" i="0" u="none" strike="noStrike" cap="none" normalizeH="0" baseline="0" dirty="0" smtClean="0">
                        <a:ln>
                          <a:noFill/>
                        </a:ln>
                        <a:solidFill>
                          <a:srgbClr val="404040"/>
                        </a:solidFill>
                        <a:effectLst/>
                        <a:latin typeface="Arial" charset="0"/>
                      </a:endParaRPr>
                    </a:p>
                  </a:txBody>
                  <a:tcPr marL="83895" marR="83895" marT="41302" marB="413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Azerbaijan</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Bulgaria </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Georgia</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Hungary</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Kosovo</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Lithuania </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Romania</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Spain</a:t>
                      </a:r>
                    </a:p>
                  </a:txBody>
                  <a:tcPr marL="83895" marR="83895" marT="41302" marB="413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Boeing CO, MO</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Ft Huachuca, AR</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Ft Knox, KY</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NPS, CA </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NITC, FL </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ROTC, Puerto Rico</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 </a:t>
                      </a:r>
                    </a:p>
                  </a:txBody>
                  <a:tcPr marL="83895" marR="83895" marT="41302" marB="413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APCSS, Hawaii</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East Timor </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Japan </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Taiwan </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Thailand</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Vietnam</a:t>
                      </a:r>
                    </a:p>
                  </a:txBody>
                  <a:tcPr marL="83895" marR="83895" marT="41302" marB="413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Colombia</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Guatemala</a:t>
                      </a:r>
                    </a:p>
                    <a:p>
                      <a:pPr marL="0" marR="0" lvl="0" indent="0" algn="l" defTabSz="914400" rtl="0" eaLnBrk="1" fontAlgn="base" latinLnBrk="0" hangingPunct="1">
                        <a:lnSpc>
                          <a:spcPct val="100000"/>
                        </a:lnSpc>
                        <a:spcBef>
                          <a:spcPts val="400"/>
                        </a:spcBef>
                        <a:spcAft>
                          <a:spcPct val="0"/>
                        </a:spcAft>
                        <a:buClrTx/>
                        <a:buSzTx/>
                        <a:buFontTx/>
                        <a:buNone/>
                        <a:tabLst/>
                      </a:pPr>
                      <a:r>
                        <a:rPr kumimoji="0" lang="en-US" sz="1100" b="1" i="0" u="none" strike="noStrike" cap="none" normalizeH="0" baseline="0" dirty="0" smtClean="0">
                          <a:ln>
                            <a:noFill/>
                          </a:ln>
                          <a:solidFill>
                            <a:srgbClr val="404040"/>
                          </a:solidFill>
                          <a:effectLst/>
                          <a:latin typeface="Arial" charset="0"/>
                        </a:rPr>
                        <a:t>Honduras</a:t>
                      </a:r>
                    </a:p>
                    <a:p>
                      <a:pPr marL="0" marR="0" lvl="0" indent="0" algn="l" defTabSz="914400" rtl="0" eaLnBrk="1" fontAlgn="base" latinLnBrk="0" hangingPunct="1">
                        <a:lnSpc>
                          <a:spcPct val="100000"/>
                        </a:lnSpc>
                        <a:spcBef>
                          <a:spcPts val="400"/>
                        </a:spcBef>
                        <a:spcAft>
                          <a:spcPct val="0"/>
                        </a:spcAft>
                        <a:buClrTx/>
                        <a:buSzTx/>
                        <a:buFontTx/>
                        <a:buNone/>
                        <a:tabLst/>
                      </a:pPr>
                      <a:endParaRPr kumimoji="0" lang="en-US" sz="1100" b="1" i="0" u="none" strike="noStrike" cap="none" normalizeH="0" baseline="0" dirty="0" smtClean="0">
                        <a:ln>
                          <a:noFill/>
                        </a:ln>
                        <a:solidFill>
                          <a:srgbClr val="404040"/>
                        </a:solidFill>
                        <a:effectLst/>
                        <a:latin typeface="Arial" charset="0"/>
                      </a:endParaRPr>
                    </a:p>
                  </a:txBody>
                  <a:tcPr marL="83895" marR="83895" marT="41302" marB="41302"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EC"/>
                    </a:solidFill>
                  </a:tcPr>
                </a:tc>
              </a:tr>
            </a:tbl>
          </a:graphicData>
        </a:graphic>
      </p:graphicFrame>
    </p:spTree>
    <p:extLst>
      <p:ext uri="{BB962C8B-B14F-4D97-AF65-F5344CB8AC3E}">
        <p14:creationId xmlns:p14="http://schemas.microsoft.com/office/powerpoint/2010/main" val="157821428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E6E64937-36CF-43BC-A675-8862EE1CC77D}" type="slidenum">
              <a:rPr lang="en-US" smtClean="0"/>
              <a:pPr>
                <a:defRPr/>
              </a:pPr>
              <a:t>5</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406" y="1740664"/>
            <a:ext cx="9397387" cy="5234127"/>
          </a:xfrm>
          <a:prstGeom prst="rect">
            <a:avLst/>
          </a:prstGeom>
          <a:ln w="88900" cap="sq" cmpd="thickThin">
            <a:solidFill>
              <a:srgbClr val="000000"/>
            </a:solidFill>
            <a:prstDash val="solid"/>
            <a:miter lim="800000"/>
          </a:ln>
          <a:effectLst>
            <a:innerShdw blurRad="76200">
              <a:srgbClr val="000000"/>
            </a:innerShdw>
          </a:effec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670" y="-316638"/>
            <a:ext cx="11688897" cy="952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005353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159" y="1416015"/>
            <a:ext cx="3861204" cy="5059892"/>
          </a:xfrm>
          <a:prstGeom prst="rect">
            <a:avLst/>
          </a:prstGeom>
          <a:ln w="3175">
            <a:solidFill>
              <a:schemeClr val="tx1"/>
            </a:solidFill>
          </a:ln>
        </p:spPr>
      </p:pic>
      <p:sp>
        <p:nvSpPr>
          <p:cNvPr id="3" name="Title 1"/>
          <p:cNvSpPr txBox="1">
            <a:spLocks/>
          </p:cNvSpPr>
          <p:nvPr/>
        </p:nvSpPr>
        <p:spPr>
          <a:xfrm>
            <a:off x="249159" y="-3994"/>
            <a:ext cx="8111879" cy="1324990"/>
          </a:xfrm>
          <a:prstGeom prst="rect">
            <a:avLst/>
          </a:prstGeom>
        </p:spPr>
        <p:txBody>
          <a:bodyPr lIns="100319" tIns="50159" rIns="100319" bIns="50159" anchor="ctr"/>
          <a:lstStyle>
            <a:lvl1pPr algn="l" defTabSz="1003300" rtl="0" eaLnBrk="1" fontAlgn="base" hangingPunct="1">
              <a:spcBef>
                <a:spcPct val="0"/>
              </a:spcBef>
              <a:spcAft>
                <a:spcPct val="0"/>
              </a:spcAft>
              <a:defRPr sz="4000" b="1">
                <a:solidFill>
                  <a:srgbClr val="000066"/>
                </a:solidFill>
                <a:latin typeface="+mj-lt"/>
                <a:ea typeface="+mj-ea"/>
                <a:cs typeface="+mj-cs"/>
              </a:defRPr>
            </a:lvl1pPr>
            <a:lvl2pPr algn="ctr" defTabSz="1003300" rtl="0" eaLnBrk="1" fontAlgn="base" hangingPunct="1">
              <a:spcBef>
                <a:spcPct val="0"/>
              </a:spcBef>
              <a:spcAft>
                <a:spcPct val="0"/>
              </a:spcAft>
              <a:defRPr sz="4000" b="1">
                <a:solidFill>
                  <a:schemeClr val="folHlink"/>
                </a:solidFill>
                <a:latin typeface="Arial" charset="0"/>
              </a:defRPr>
            </a:lvl2pPr>
            <a:lvl3pPr algn="ctr" defTabSz="1003300" rtl="0" eaLnBrk="1" fontAlgn="base" hangingPunct="1">
              <a:spcBef>
                <a:spcPct val="0"/>
              </a:spcBef>
              <a:spcAft>
                <a:spcPct val="0"/>
              </a:spcAft>
              <a:defRPr sz="4000" b="1">
                <a:solidFill>
                  <a:schemeClr val="folHlink"/>
                </a:solidFill>
                <a:latin typeface="Arial" charset="0"/>
              </a:defRPr>
            </a:lvl3pPr>
            <a:lvl4pPr algn="ctr" defTabSz="1003300" rtl="0" eaLnBrk="1" fontAlgn="base" hangingPunct="1">
              <a:spcBef>
                <a:spcPct val="0"/>
              </a:spcBef>
              <a:spcAft>
                <a:spcPct val="0"/>
              </a:spcAft>
              <a:defRPr sz="4000" b="1">
                <a:solidFill>
                  <a:schemeClr val="folHlink"/>
                </a:solidFill>
                <a:latin typeface="Arial" charset="0"/>
              </a:defRPr>
            </a:lvl4pPr>
            <a:lvl5pPr algn="ctr" defTabSz="1003300" rtl="0" eaLnBrk="1" fontAlgn="base" hangingPunct="1">
              <a:spcBef>
                <a:spcPct val="0"/>
              </a:spcBef>
              <a:spcAft>
                <a:spcPct val="0"/>
              </a:spcAft>
              <a:defRPr sz="4000" b="1">
                <a:solidFill>
                  <a:schemeClr val="folHlink"/>
                </a:solidFill>
                <a:latin typeface="Arial" charset="0"/>
              </a:defRPr>
            </a:lvl5pPr>
            <a:lvl6pPr marL="457200" algn="ctr" defTabSz="1003300" rtl="0" eaLnBrk="1" fontAlgn="base" hangingPunct="1">
              <a:spcBef>
                <a:spcPct val="0"/>
              </a:spcBef>
              <a:spcAft>
                <a:spcPct val="0"/>
              </a:spcAft>
              <a:defRPr sz="4000" b="1">
                <a:solidFill>
                  <a:schemeClr val="folHlink"/>
                </a:solidFill>
                <a:latin typeface="Arial" charset="0"/>
              </a:defRPr>
            </a:lvl6pPr>
            <a:lvl7pPr marL="914400" algn="ctr" defTabSz="1003300" rtl="0" eaLnBrk="1" fontAlgn="base" hangingPunct="1">
              <a:spcBef>
                <a:spcPct val="0"/>
              </a:spcBef>
              <a:spcAft>
                <a:spcPct val="0"/>
              </a:spcAft>
              <a:defRPr sz="4000" b="1">
                <a:solidFill>
                  <a:schemeClr val="folHlink"/>
                </a:solidFill>
                <a:latin typeface="Arial" charset="0"/>
              </a:defRPr>
            </a:lvl7pPr>
            <a:lvl8pPr marL="1371600" algn="ctr" defTabSz="1003300" rtl="0" eaLnBrk="1" fontAlgn="base" hangingPunct="1">
              <a:spcBef>
                <a:spcPct val="0"/>
              </a:spcBef>
              <a:spcAft>
                <a:spcPct val="0"/>
              </a:spcAft>
              <a:defRPr sz="4000" b="1">
                <a:solidFill>
                  <a:schemeClr val="folHlink"/>
                </a:solidFill>
                <a:latin typeface="Arial" charset="0"/>
              </a:defRPr>
            </a:lvl8pPr>
            <a:lvl9pPr marL="1828800" algn="ctr" defTabSz="1003300" rtl="0" eaLnBrk="1" fontAlgn="base" hangingPunct="1">
              <a:spcBef>
                <a:spcPct val="0"/>
              </a:spcBef>
              <a:spcAft>
                <a:spcPct val="0"/>
              </a:spcAft>
              <a:defRPr sz="4000" b="1">
                <a:solidFill>
                  <a:schemeClr val="folHlink"/>
                </a:solidFill>
                <a:latin typeface="Arial" charset="0"/>
              </a:defRPr>
            </a:lvl9pPr>
          </a:lstStyle>
          <a:p>
            <a:pPr defTabSz="1100720">
              <a:defRPr/>
            </a:pPr>
            <a:r>
              <a:rPr lang="en-US" kern="0" noProof="0" dirty="0" smtClean="0">
                <a:latin typeface="Arial"/>
              </a:rPr>
              <a:t>                      Listening</a:t>
            </a:r>
            <a:endParaRPr lang="en-US" sz="4400" kern="0" dirty="0">
              <a:latin typeface="Arial"/>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318741" y="3080141"/>
            <a:ext cx="5467506" cy="4013938"/>
          </a:xfrm>
          <a:prstGeom prst="rect">
            <a:avLst/>
          </a:prstGeom>
        </p:spPr>
      </p:pic>
      <p:pic>
        <p:nvPicPr>
          <p:cNvPr id="614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308528" y="1349305"/>
            <a:ext cx="3415375" cy="1730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784225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49159" y="-38073"/>
            <a:ext cx="8111879" cy="1324990"/>
          </a:xfrm>
          <a:prstGeom prst="rect">
            <a:avLst/>
          </a:prstGeom>
        </p:spPr>
        <p:txBody>
          <a:bodyPr lIns="100319" tIns="50159" rIns="100319" bIns="50159" anchor="ctr"/>
          <a:lstStyle>
            <a:lvl1pPr algn="l" defTabSz="1003300" rtl="0" eaLnBrk="1" fontAlgn="base" hangingPunct="1">
              <a:spcBef>
                <a:spcPct val="0"/>
              </a:spcBef>
              <a:spcAft>
                <a:spcPct val="0"/>
              </a:spcAft>
              <a:defRPr sz="4000" b="1">
                <a:solidFill>
                  <a:srgbClr val="000066"/>
                </a:solidFill>
                <a:latin typeface="+mj-lt"/>
                <a:ea typeface="+mj-ea"/>
                <a:cs typeface="+mj-cs"/>
              </a:defRPr>
            </a:lvl1pPr>
            <a:lvl2pPr algn="ctr" defTabSz="1003300" rtl="0" eaLnBrk="1" fontAlgn="base" hangingPunct="1">
              <a:spcBef>
                <a:spcPct val="0"/>
              </a:spcBef>
              <a:spcAft>
                <a:spcPct val="0"/>
              </a:spcAft>
              <a:defRPr sz="4000" b="1">
                <a:solidFill>
                  <a:schemeClr val="folHlink"/>
                </a:solidFill>
                <a:latin typeface="Arial" charset="0"/>
              </a:defRPr>
            </a:lvl2pPr>
            <a:lvl3pPr algn="ctr" defTabSz="1003300" rtl="0" eaLnBrk="1" fontAlgn="base" hangingPunct="1">
              <a:spcBef>
                <a:spcPct val="0"/>
              </a:spcBef>
              <a:spcAft>
                <a:spcPct val="0"/>
              </a:spcAft>
              <a:defRPr sz="4000" b="1">
                <a:solidFill>
                  <a:schemeClr val="folHlink"/>
                </a:solidFill>
                <a:latin typeface="Arial" charset="0"/>
              </a:defRPr>
            </a:lvl3pPr>
            <a:lvl4pPr algn="ctr" defTabSz="1003300" rtl="0" eaLnBrk="1" fontAlgn="base" hangingPunct="1">
              <a:spcBef>
                <a:spcPct val="0"/>
              </a:spcBef>
              <a:spcAft>
                <a:spcPct val="0"/>
              </a:spcAft>
              <a:defRPr sz="4000" b="1">
                <a:solidFill>
                  <a:schemeClr val="folHlink"/>
                </a:solidFill>
                <a:latin typeface="Arial" charset="0"/>
              </a:defRPr>
            </a:lvl4pPr>
            <a:lvl5pPr algn="ctr" defTabSz="1003300" rtl="0" eaLnBrk="1" fontAlgn="base" hangingPunct="1">
              <a:spcBef>
                <a:spcPct val="0"/>
              </a:spcBef>
              <a:spcAft>
                <a:spcPct val="0"/>
              </a:spcAft>
              <a:defRPr sz="4000" b="1">
                <a:solidFill>
                  <a:schemeClr val="folHlink"/>
                </a:solidFill>
                <a:latin typeface="Arial" charset="0"/>
              </a:defRPr>
            </a:lvl5pPr>
            <a:lvl6pPr marL="457200" algn="ctr" defTabSz="1003300" rtl="0" eaLnBrk="1" fontAlgn="base" hangingPunct="1">
              <a:spcBef>
                <a:spcPct val="0"/>
              </a:spcBef>
              <a:spcAft>
                <a:spcPct val="0"/>
              </a:spcAft>
              <a:defRPr sz="4000" b="1">
                <a:solidFill>
                  <a:schemeClr val="folHlink"/>
                </a:solidFill>
                <a:latin typeface="Arial" charset="0"/>
              </a:defRPr>
            </a:lvl6pPr>
            <a:lvl7pPr marL="914400" algn="ctr" defTabSz="1003300" rtl="0" eaLnBrk="1" fontAlgn="base" hangingPunct="1">
              <a:spcBef>
                <a:spcPct val="0"/>
              </a:spcBef>
              <a:spcAft>
                <a:spcPct val="0"/>
              </a:spcAft>
              <a:defRPr sz="4000" b="1">
                <a:solidFill>
                  <a:schemeClr val="folHlink"/>
                </a:solidFill>
                <a:latin typeface="Arial" charset="0"/>
              </a:defRPr>
            </a:lvl7pPr>
            <a:lvl8pPr marL="1371600" algn="ctr" defTabSz="1003300" rtl="0" eaLnBrk="1" fontAlgn="base" hangingPunct="1">
              <a:spcBef>
                <a:spcPct val="0"/>
              </a:spcBef>
              <a:spcAft>
                <a:spcPct val="0"/>
              </a:spcAft>
              <a:defRPr sz="4000" b="1">
                <a:solidFill>
                  <a:schemeClr val="folHlink"/>
                </a:solidFill>
                <a:latin typeface="Arial" charset="0"/>
              </a:defRPr>
            </a:lvl8pPr>
            <a:lvl9pPr marL="1828800" algn="ctr" defTabSz="1003300" rtl="0" eaLnBrk="1" fontAlgn="base" hangingPunct="1">
              <a:spcBef>
                <a:spcPct val="0"/>
              </a:spcBef>
              <a:spcAft>
                <a:spcPct val="0"/>
              </a:spcAft>
              <a:defRPr sz="4000" b="1">
                <a:solidFill>
                  <a:schemeClr val="folHlink"/>
                </a:solidFill>
                <a:latin typeface="Arial" charset="0"/>
              </a:defRPr>
            </a:lvl9pPr>
          </a:lstStyle>
          <a:p>
            <a:pPr defTabSz="1100720">
              <a:defRPr/>
            </a:pPr>
            <a:r>
              <a:rPr lang="en-US" kern="0" dirty="0" smtClean="0">
                <a:latin typeface="Arial"/>
              </a:rPr>
              <a:t>                        Speaking</a:t>
            </a:r>
            <a:endParaRPr lang="en-US" sz="4400" kern="0" dirty="0">
              <a:latin typeface="Arial"/>
            </a:endParaRP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63557" y="3893283"/>
            <a:ext cx="4417764" cy="319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660"/>
          <a:stretch/>
        </p:blipFill>
        <p:spPr>
          <a:xfrm>
            <a:off x="283042" y="1262611"/>
            <a:ext cx="4532161" cy="2630672"/>
          </a:xfrm>
          <a:prstGeom prst="rect">
            <a:avLst/>
          </a:prstGeom>
        </p:spPr>
      </p:pic>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781320" y="3893283"/>
            <a:ext cx="4329629" cy="319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http://media.dma.mil/2008/Oct/23/2000668980/-1/-1/0/081022-F-2907C-09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781320" y="1286917"/>
            <a:ext cx="4329629" cy="260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5173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101006" y="1806766"/>
            <a:ext cx="3865319" cy="53106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9697" y="1806766"/>
            <a:ext cx="3537879" cy="5310685"/>
          </a:xfrm>
          <a:prstGeom prst="rect">
            <a:avLst/>
          </a:prstGeom>
          <a:ln w="3175">
            <a:solidFill>
              <a:schemeClr val="tx1"/>
            </a:solidFill>
          </a:ln>
        </p:spPr>
      </p:pic>
      <p:sp>
        <p:nvSpPr>
          <p:cNvPr id="6" name="Title 1"/>
          <p:cNvSpPr txBox="1">
            <a:spLocks/>
          </p:cNvSpPr>
          <p:nvPr/>
        </p:nvSpPr>
        <p:spPr>
          <a:xfrm>
            <a:off x="249159" y="-3994"/>
            <a:ext cx="8111879" cy="1324990"/>
          </a:xfrm>
          <a:prstGeom prst="rect">
            <a:avLst/>
          </a:prstGeom>
        </p:spPr>
        <p:txBody>
          <a:bodyPr lIns="100319" tIns="50159" rIns="100319" bIns="50159" anchor="ctr"/>
          <a:lstStyle>
            <a:lvl1pPr algn="l" defTabSz="1003300" rtl="0" eaLnBrk="1" fontAlgn="base" hangingPunct="1">
              <a:spcBef>
                <a:spcPct val="0"/>
              </a:spcBef>
              <a:spcAft>
                <a:spcPct val="0"/>
              </a:spcAft>
              <a:defRPr sz="4000" b="1">
                <a:solidFill>
                  <a:srgbClr val="000066"/>
                </a:solidFill>
                <a:latin typeface="+mj-lt"/>
                <a:ea typeface="+mj-ea"/>
                <a:cs typeface="+mj-cs"/>
              </a:defRPr>
            </a:lvl1pPr>
            <a:lvl2pPr algn="ctr" defTabSz="1003300" rtl="0" eaLnBrk="1" fontAlgn="base" hangingPunct="1">
              <a:spcBef>
                <a:spcPct val="0"/>
              </a:spcBef>
              <a:spcAft>
                <a:spcPct val="0"/>
              </a:spcAft>
              <a:defRPr sz="4000" b="1">
                <a:solidFill>
                  <a:schemeClr val="folHlink"/>
                </a:solidFill>
                <a:latin typeface="Arial" charset="0"/>
              </a:defRPr>
            </a:lvl2pPr>
            <a:lvl3pPr algn="ctr" defTabSz="1003300" rtl="0" eaLnBrk="1" fontAlgn="base" hangingPunct="1">
              <a:spcBef>
                <a:spcPct val="0"/>
              </a:spcBef>
              <a:spcAft>
                <a:spcPct val="0"/>
              </a:spcAft>
              <a:defRPr sz="4000" b="1">
                <a:solidFill>
                  <a:schemeClr val="folHlink"/>
                </a:solidFill>
                <a:latin typeface="Arial" charset="0"/>
              </a:defRPr>
            </a:lvl3pPr>
            <a:lvl4pPr algn="ctr" defTabSz="1003300" rtl="0" eaLnBrk="1" fontAlgn="base" hangingPunct="1">
              <a:spcBef>
                <a:spcPct val="0"/>
              </a:spcBef>
              <a:spcAft>
                <a:spcPct val="0"/>
              </a:spcAft>
              <a:defRPr sz="4000" b="1">
                <a:solidFill>
                  <a:schemeClr val="folHlink"/>
                </a:solidFill>
                <a:latin typeface="Arial" charset="0"/>
              </a:defRPr>
            </a:lvl4pPr>
            <a:lvl5pPr algn="ctr" defTabSz="1003300" rtl="0" eaLnBrk="1" fontAlgn="base" hangingPunct="1">
              <a:spcBef>
                <a:spcPct val="0"/>
              </a:spcBef>
              <a:spcAft>
                <a:spcPct val="0"/>
              </a:spcAft>
              <a:defRPr sz="4000" b="1">
                <a:solidFill>
                  <a:schemeClr val="folHlink"/>
                </a:solidFill>
                <a:latin typeface="Arial" charset="0"/>
              </a:defRPr>
            </a:lvl5pPr>
            <a:lvl6pPr marL="457200" algn="ctr" defTabSz="1003300" rtl="0" eaLnBrk="1" fontAlgn="base" hangingPunct="1">
              <a:spcBef>
                <a:spcPct val="0"/>
              </a:spcBef>
              <a:spcAft>
                <a:spcPct val="0"/>
              </a:spcAft>
              <a:defRPr sz="4000" b="1">
                <a:solidFill>
                  <a:schemeClr val="folHlink"/>
                </a:solidFill>
                <a:latin typeface="Arial" charset="0"/>
              </a:defRPr>
            </a:lvl6pPr>
            <a:lvl7pPr marL="914400" algn="ctr" defTabSz="1003300" rtl="0" eaLnBrk="1" fontAlgn="base" hangingPunct="1">
              <a:spcBef>
                <a:spcPct val="0"/>
              </a:spcBef>
              <a:spcAft>
                <a:spcPct val="0"/>
              </a:spcAft>
              <a:defRPr sz="4000" b="1">
                <a:solidFill>
                  <a:schemeClr val="folHlink"/>
                </a:solidFill>
                <a:latin typeface="Arial" charset="0"/>
              </a:defRPr>
            </a:lvl7pPr>
            <a:lvl8pPr marL="1371600" algn="ctr" defTabSz="1003300" rtl="0" eaLnBrk="1" fontAlgn="base" hangingPunct="1">
              <a:spcBef>
                <a:spcPct val="0"/>
              </a:spcBef>
              <a:spcAft>
                <a:spcPct val="0"/>
              </a:spcAft>
              <a:defRPr sz="4000" b="1">
                <a:solidFill>
                  <a:schemeClr val="folHlink"/>
                </a:solidFill>
                <a:latin typeface="Arial" charset="0"/>
              </a:defRPr>
            </a:lvl8pPr>
            <a:lvl9pPr marL="1828800" algn="ctr" defTabSz="1003300" rtl="0" eaLnBrk="1" fontAlgn="base" hangingPunct="1">
              <a:spcBef>
                <a:spcPct val="0"/>
              </a:spcBef>
              <a:spcAft>
                <a:spcPct val="0"/>
              </a:spcAft>
              <a:defRPr sz="4000" b="1">
                <a:solidFill>
                  <a:schemeClr val="folHlink"/>
                </a:solidFill>
                <a:latin typeface="Arial" charset="0"/>
              </a:defRPr>
            </a:lvl9pPr>
          </a:lstStyle>
          <a:p>
            <a:pPr defTabSz="1100720">
              <a:defRPr/>
            </a:pPr>
            <a:r>
              <a:rPr lang="en-US" kern="0" dirty="0" smtClean="0">
                <a:latin typeface="Arial"/>
              </a:rPr>
              <a:t>                     Reading</a:t>
            </a:r>
            <a:endParaRPr lang="en-US" sz="4400" kern="0" dirty="0">
              <a:latin typeface="Arial"/>
            </a:endParaRPr>
          </a:p>
        </p:txBody>
      </p:sp>
      <p:pic>
        <p:nvPicPr>
          <p:cNvPr id="10242" name="Picture 2" descr="C:\Users\1228646543C\Desktop\TESOL 2015 M104 Cover.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18163" y="1806766"/>
            <a:ext cx="3698645" cy="53106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54066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9159" y="-3994"/>
            <a:ext cx="8111879" cy="1324990"/>
          </a:xfrm>
          <a:prstGeom prst="rect">
            <a:avLst/>
          </a:prstGeom>
        </p:spPr>
        <p:txBody>
          <a:bodyPr lIns="100319" tIns="50159" rIns="100319" bIns="50159" anchor="ctr"/>
          <a:lstStyle>
            <a:lvl1pPr algn="l" defTabSz="1003300" rtl="0" eaLnBrk="1" fontAlgn="base" hangingPunct="1">
              <a:spcBef>
                <a:spcPct val="0"/>
              </a:spcBef>
              <a:spcAft>
                <a:spcPct val="0"/>
              </a:spcAft>
              <a:defRPr sz="4000" b="1">
                <a:solidFill>
                  <a:srgbClr val="000066"/>
                </a:solidFill>
                <a:latin typeface="+mj-lt"/>
                <a:ea typeface="+mj-ea"/>
                <a:cs typeface="+mj-cs"/>
              </a:defRPr>
            </a:lvl1pPr>
            <a:lvl2pPr algn="ctr" defTabSz="1003300" rtl="0" eaLnBrk="1" fontAlgn="base" hangingPunct="1">
              <a:spcBef>
                <a:spcPct val="0"/>
              </a:spcBef>
              <a:spcAft>
                <a:spcPct val="0"/>
              </a:spcAft>
              <a:defRPr sz="4000" b="1">
                <a:solidFill>
                  <a:schemeClr val="folHlink"/>
                </a:solidFill>
                <a:latin typeface="Arial" charset="0"/>
              </a:defRPr>
            </a:lvl2pPr>
            <a:lvl3pPr algn="ctr" defTabSz="1003300" rtl="0" eaLnBrk="1" fontAlgn="base" hangingPunct="1">
              <a:spcBef>
                <a:spcPct val="0"/>
              </a:spcBef>
              <a:spcAft>
                <a:spcPct val="0"/>
              </a:spcAft>
              <a:defRPr sz="4000" b="1">
                <a:solidFill>
                  <a:schemeClr val="folHlink"/>
                </a:solidFill>
                <a:latin typeface="Arial" charset="0"/>
              </a:defRPr>
            </a:lvl3pPr>
            <a:lvl4pPr algn="ctr" defTabSz="1003300" rtl="0" eaLnBrk="1" fontAlgn="base" hangingPunct="1">
              <a:spcBef>
                <a:spcPct val="0"/>
              </a:spcBef>
              <a:spcAft>
                <a:spcPct val="0"/>
              </a:spcAft>
              <a:defRPr sz="4000" b="1">
                <a:solidFill>
                  <a:schemeClr val="folHlink"/>
                </a:solidFill>
                <a:latin typeface="Arial" charset="0"/>
              </a:defRPr>
            </a:lvl4pPr>
            <a:lvl5pPr algn="ctr" defTabSz="1003300" rtl="0" eaLnBrk="1" fontAlgn="base" hangingPunct="1">
              <a:spcBef>
                <a:spcPct val="0"/>
              </a:spcBef>
              <a:spcAft>
                <a:spcPct val="0"/>
              </a:spcAft>
              <a:defRPr sz="4000" b="1">
                <a:solidFill>
                  <a:schemeClr val="folHlink"/>
                </a:solidFill>
                <a:latin typeface="Arial" charset="0"/>
              </a:defRPr>
            </a:lvl5pPr>
            <a:lvl6pPr marL="457200" algn="ctr" defTabSz="1003300" rtl="0" eaLnBrk="1" fontAlgn="base" hangingPunct="1">
              <a:spcBef>
                <a:spcPct val="0"/>
              </a:spcBef>
              <a:spcAft>
                <a:spcPct val="0"/>
              </a:spcAft>
              <a:defRPr sz="4000" b="1">
                <a:solidFill>
                  <a:schemeClr val="folHlink"/>
                </a:solidFill>
                <a:latin typeface="Arial" charset="0"/>
              </a:defRPr>
            </a:lvl6pPr>
            <a:lvl7pPr marL="914400" algn="ctr" defTabSz="1003300" rtl="0" eaLnBrk="1" fontAlgn="base" hangingPunct="1">
              <a:spcBef>
                <a:spcPct val="0"/>
              </a:spcBef>
              <a:spcAft>
                <a:spcPct val="0"/>
              </a:spcAft>
              <a:defRPr sz="4000" b="1">
                <a:solidFill>
                  <a:schemeClr val="folHlink"/>
                </a:solidFill>
                <a:latin typeface="Arial" charset="0"/>
              </a:defRPr>
            </a:lvl7pPr>
            <a:lvl8pPr marL="1371600" algn="ctr" defTabSz="1003300" rtl="0" eaLnBrk="1" fontAlgn="base" hangingPunct="1">
              <a:spcBef>
                <a:spcPct val="0"/>
              </a:spcBef>
              <a:spcAft>
                <a:spcPct val="0"/>
              </a:spcAft>
              <a:defRPr sz="4000" b="1">
                <a:solidFill>
                  <a:schemeClr val="folHlink"/>
                </a:solidFill>
                <a:latin typeface="Arial" charset="0"/>
              </a:defRPr>
            </a:lvl8pPr>
            <a:lvl9pPr marL="1828800" algn="ctr" defTabSz="1003300" rtl="0" eaLnBrk="1" fontAlgn="base" hangingPunct="1">
              <a:spcBef>
                <a:spcPct val="0"/>
              </a:spcBef>
              <a:spcAft>
                <a:spcPct val="0"/>
              </a:spcAft>
              <a:defRPr sz="4000" b="1">
                <a:solidFill>
                  <a:schemeClr val="folHlink"/>
                </a:solidFill>
                <a:latin typeface="Arial" charset="0"/>
              </a:defRPr>
            </a:lvl9pPr>
          </a:lstStyle>
          <a:p>
            <a:pPr algn="ctr" defTabSz="1100720">
              <a:defRPr/>
            </a:pPr>
            <a:r>
              <a:rPr lang="en-US" kern="0" dirty="0" smtClean="0">
                <a:latin typeface="Arial"/>
              </a:rPr>
              <a:t>    Writing</a:t>
            </a:r>
            <a:endParaRPr lang="en-US" sz="4400" kern="0" dirty="0">
              <a:latin typeface="Arial"/>
            </a:endParaRPr>
          </a:p>
        </p:txBody>
      </p:sp>
      <p:pic>
        <p:nvPicPr>
          <p:cNvPr id="5" name="Picture 2" descr="https://usasma.bliss.army.mil/news/images/salem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427258" y="1661948"/>
            <a:ext cx="5539067" cy="4156928"/>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32211" y="1661947"/>
            <a:ext cx="3858202" cy="50598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1470386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6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B63DD3899A224B9B51C2E386266E59" ma:contentTypeVersion="0" ma:contentTypeDescription="Create a new document." ma:contentTypeScope="" ma:versionID="73c07b7f63c5cd40e6f300a5ec8251a6">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7811F19D-71FC-4A43-BC29-68D075738A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44BF6DD7-1163-412E-918D-BB93ED8BFF7C}">
  <ds:schemaRefs>
    <ds:schemaRef ds:uri="http://schemas.microsoft.com/sharepoint/v3/contenttype/forms"/>
  </ds:schemaRefs>
</ds:datastoreItem>
</file>

<file path=customXml/itemProps3.xml><?xml version="1.0" encoding="utf-8"?>
<ds:datastoreItem xmlns:ds="http://schemas.openxmlformats.org/officeDocument/2006/customXml" ds:itemID="{E74EDC84-41F6-470B-8F8F-4EF5C8B2F32A}">
  <ds:schemaRefs>
    <ds:schemaRef ds:uri="http://schemas.microsoft.com/sharepoint/v3"/>
    <ds:schemaRef ds:uri="http://www.w3.org/XML/1998/namespace"/>
    <ds:schemaRef ds:uri="http://purl.org/dc/elements/1.1/"/>
    <ds:schemaRef ds:uri="http://purl.org/dc/terms/"/>
    <ds:schemaRef ds:uri="http://schemas.microsoft.com/office/2006/documentManagement/types"/>
    <ds:schemaRef ds:uri="http://purl.org/dc/dcmitype/"/>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31185</TotalTime>
  <Words>1402</Words>
  <Application>Microsoft Office PowerPoint</Application>
  <PresentationFormat>Custom</PresentationFormat>
  <Paragraphs>418</Paragraphs>
  <Slides>28</Slides>
  <Notes>13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28</vt:i4>
      </vt:variant>
    </vt:vector>
  </HeadingPairs>
  <TitlesOfParts>
    <vt:vector size="31" baseType="lpstr">
      <vt:lpstr>Default Design</vt:lpstr>
      <vt:lpstr>Clip</vt:lpstr>
      <vt:lpstr>Chart</vt:lpstr>
      <vt:lpstr>English Language Training  Requirements</vt:lpstr>
      <vt:lpstr>Who We Are and What We Do</vt:lpstr>
      <vt:lpstr>Partner Support in FY 2014 </vt:lpstr>
      <vt:lpstr> DLIELC Nonresident Programs Support/FY14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SPECIALIZED ENGLISH TRAINING</vt:lpstr>
      <vt:lpstr>SPECIALIZED ENGLISH TRAINING</vt:lpstr>
      <vt:lpstr>PowerPoint Presentation</vt:lpstr>
      <vt:lpstr>DLIELC’s New Programming Guidance The e-Wheel</vt:lpstr>
      <vt:lpstr>The Original DLIELC Programming Guidance</vt:lpstr>
      <vt:lpstr>Legacy Programming Guidance</vt:lpstr>
      <vt:lpstr>The New e-Wheel Premise for Change </vt:lpstr>
      <vt:lpstr>Reinventing the Wheel</vt:lpstr>
      <vt:lpstr>Language Acquisition is Complex</vt:lpstr>
      <vt:lpstr>Creating the e-Wheel Algorithm</vt:lpstr>
      <vt:lpstr>Random Forest Algorithm</vt:lpstr>
      <vt:lpstr>Final Design &amp; Launch</vt:lpstr>
      <vt:lpstr>e-Wheel Access</vt:lpstr>
      <vt:lpstr>Does the Algorithm Work?</vt:lpstr>
      <vt:lpstr>PowerPoint Presentation</vt:lpstr>
      <vt:lpstr>Geographic Distance</vt:lpstr>
      <vt:lpstr>Language Family Origins</vt:lpstr>
    </vt:vector>
  </TitlesOfParts>
  <Company>U.S. AIR FORCE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CONOPS Elements</dc:title>
  <dc:creator>norrisnp</dc:creator>
  <cp:lastModifiedBy>MOORE, DAWN M GS-13 USAF AETC DLIELC/LEN</cp:lastModifiedBy>
  <cp:revision>2358</cp:revision>
  <cp:lastPrinted>2015-04-29T20:02:11Z</cp:lastPrinted>
  <dcterms:created xsi:type="dcterms:W3CDTF">2001-11-13T18:01:33Z</dcterms:created>
  <dcterms:modified xsi:type="dcterms:W3CDTF">2015-05-01T16:43:19Z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0x0101009CB63DD3899A224B9B51C2E386266E59</vt:lpwstr>
  </property>
</Properties>
</file>