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9" r:id="rId2"/>
    <p:sldId id="260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62" r:id="rId11"/>
    <p:sldId id="271" r:id="rId12"/>
    <p:sldId id="274" r:id="rId13"/>
    <p:sldId id="272" r:id="rId14"/>
    <p:sldId id="275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271" autoAdjust="0"/>
  </p:normalViewPr>
  <p:slideViewPr>
    <p:cSldViewPr>
      <p:cViewPr varScale="1">
        <p:scale>
          <a:sx n="94" d="100"/>
          <a:sy n="94" d="100"/>
        </p:scale>
        <p:origin x="-148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55B263-48B3-4992-BDBB-3A99DA14DB8A}" type="datetimeFigureOut">
              <a:rPr lang="en-GB"/>
              <a:pPr>
                <a:defRPr/>
              </a:pPr>
              <a:t>30/04/2015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4926B52-9BCD-4BCF-8D16-EEDCEC2BAB5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smtClean="0"/>
              <a:t>For those of you I haven’t met yet, my name is Anna Ivanova and I am representing A DFSL at this conference</a:t>
            </a:r>
          </a:p>
          <a:p>
            <a:endParaRPr lang="en-A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smtClean="0"/>
              <a:t>Priority in IT space to increase it</a:t>
            </a:r>
          </a:p>
          <a:p>
            <a:endParaRPr lang="en-A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smtClean="0"/>
              <a:t>Which </a:t>
            </a:r>
          </a:p>
          <a:p>
            <a:endParaRPr lang="en-A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smtClean="0"/>
              <a:t>Quick overview of the school: we teach foreign languages to ADF personnel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smtClean="0"/>
              <a:t>e use a Standing Offer Panel for low throughput or unique languages.</a:t>
            </a:r>
          </a:p>
          <a:p>
            <a:endParaRPr lang="en-AU" smtClean="0"/>
          </a:p>
          <a:p>
            <a:r>
              <a:rPr lang="en-AU" smtClean="0"/>
              <a:t>Just recently our School went through 2 major changes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smtClean="0"/>
              <a:t>Curriculum was redesigned and redeveloped to closely align our courses outputs with ADF operational needs.</a:t>
            </a:r>
          </a:p>
          <a:p>
            <a:endParaRPr lang="en-AU" smtClean="0"/>
          </a:p>
          <a:p>
            <a:r>
              <a:rPr lang="en-AU" smtClean="0"/>
              <a:t>Those who attended BILC seminar in Germany last year might remember my presentation on our biggest project – 46 w SE course design and development. This very intensive course designed to prepare selected individuals for overseas postings into embassies (future DAs and ADAs) and foreign staff colleges. I am happy to report that our first pilot – Indon SE is going smoothly and we are getting very positive feedback from our students. Started SE development in Chinese this year.</a:t>
            </a:r>
          </a:p>
          <a:p>
            <a:endParaRPr lang="en-A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smtClean="0"/>
              <a:t>3 Deliv wings and we now have designated teams in the course design, FD, assessment and BL areas.</a:t>
            </a:r>
          </a:p>
          <a:p>
            <a:r>
              <a:rPr lang="en-AU" smtClean="0"/>
              <a:t>In re to the Course Design area our experience is that now that we don’t need to outsource the design of our courses and are using our in house SMEs we find it’s a much more efficient and effective way to achieve our intended outcomes. [A lot of effort went into the redesign of TI and OE courses and we designed our SE last year]</a:t>
            </a:r>
          </a:p>
          <a:p>
            <a:r>
              <a:rPr lang="en-AU" smtClean="0"/>
              <a:t>My presentation today will be about our work in the BL space.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smtClean="0"/>
              <a:t>Ok, so how is Moodle used to enhance LOTE leaning at DFSL?</a:t>
            </a:r>
          </a:p>
          <a:p>
            <a:endParaRPr lang="en-AU" smtClean="0"/>
          </a:p>
          <a:p>
            <a:r>
              <a:rPr lang="en-AU" smtClean="0"/>
              <a:t>Originally Moodle was used as a repository of on-course resources but now that people are getting used to the idea of Moodle, getting trained, their confidence goes up – they start exploring other options.</a:t>
            </a:r>
          </a:p>
          <a:p>
            <a:endParaRPr lang="en-A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smtClean="0"/>
              <a:t>LA module covers basic grammar terminology that our students will need on their courses. 2 options online – functional and traditional grammar.</a:t>
            </a:r>
          </a:p>
          <a:p>
            <a:r>
              <a:rPr lang="en-AU" smtClean="0"/>
              <a:t>LLS – module covers the info on different learning styles and specific strategies to support the acquisition of vocabulary, grammar, speaking, listening, reading, writing, interpreting and  translation and pronunciation skills</a:t>
            </a:r>
          </a:p>
          <a:p>
            <a:r>
              <a:rPr lang="en-AU" smtClean="0"/>
              <a:t>Before – delivered F2F, this year we trialled offering them as a pre-course online package</a:t>
            </a:r>
          </a:p>
          <a:p>
            <a:endParaRPr lang="en-A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smtClean="0"/>
              <a:t>Links to Memrise, Quizlet – electronic flashcard websites both reinforcing new daily vocab our students acquire in class </a:t>
            </a:r>
          </a:p>
          <a:p>
            <a:r>
              <a:rPr lang="en-AU" smtClean="0"/>
              <a:t>News forum used by instructors, e.g.: there is a movie on French Navy on SBS channel tonight</a:t>
            </a:r>
          </a:p>
          <a:p>
            <a:r>
              <a:rPr lang="en-AU" smtClean="0"/>
              <a:t>SE - cartoons with cultural info Follow-up sessions in class</a:t>
            </a:r>
          </a:p>
          <a:p>
            <a:r>
              <a:rPr lang="en-AU" smtClean="0"/>
              <a:t>+ links to other online resources stretching students knowledge</a:t>
            </a:r>
          </a:p>
          <a:p>
            <a:endParaRPr lang="en-A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smtClean="0"/>
              <a:t>We are due to trial GoogleApps that might change the way we do things as well</a:t>
            </a:r>
          </a:p>
          <a:p>
            <a:r>
              <a:rPr lang="en-AU" smtClean="0"/>
              <a:t>Our BL staff are getting trained in the use of VBS3 (Virtual Battle Space) ver 3 and FaceShift</a:t>
            </a:r>
          </a:p>
          <a:p>
            <a:r>
              <a:rPr lang="en-AU" smtClean="0"/>
              <a:t>Google apps – Moodle will remain our LMS</a:t>
            </a:r>
          </a:p>
          <a:p>
            <a:endParaRPr lang="en-A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88135-A2B0-445D-99C4-02881B77CF26}" type="datetimeFigureOut">
              <a:rPr lang="en-GB"/>
              <a:pPr>
                <a:defRPr/>
              </a:pPr>
              <a:t>30/04/2015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CEA07-0F16-46ED-91F7-A7E2F1D85F5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8697E-3405-4AC2-B46B-F6B7B89C1A95}" type="datetimeFigureOut">
              <a:rPr lang="en-GB"/>
              <a:pPr>
                <a:defRPr/>
              </a:pPr>
              <a:t>30/04/2015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69C1B-9B63-4A1C-AF40-E3A5FC0BD35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2AF7B-BBC3-4666-9C60-D156FAE642A3}" type="datetimeFigureOut">
              <a:rPr lang="en-GB"/>
              <a:pPr>
                <a:defRPr/>
              </a:pPr>
              <a:t>30/04/2015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3F346-C3F6-4CC8-8EB8-9B0EEE20270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F3AB3-EA29-4F04-905F-D27879E75018}" type="datetimeFigureOut">
              <a:rPr lang="en-GB"/>
              <a:pPr>
                <a:defRPr/>
              </a:pPr>
              <a:t>30/04/2015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157C1-49F4-4974-8DA4-53545A67B12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5FB02-1F78-4D55-A9C5-B293703B6CE5}" type="datetimeFigureOut">
              <a:rPr lang="en-GB"/>
              <a:pPr>
                <a:defRPr/>
              </a:pPr>
              <a:t>30/04/2015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68C38-5AD6-47A6-97DC-9AE55C14FEB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F8D77-3E6E-473B-9EDA-943301291C37}" type="datetimeFigureOut">
              <a:rPr lang="en-GB"/>
              <a:pPr>
                <a:defRPr/>
              </a:pPr>
              <a:t>30/04/2015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67E12-16A8-491B-A638-C35D332EBB0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0EAE6-B9B6-4FC0-9958-8CBBC995FB14}" type="datetimeFigureOut">
              <a:rPr lang="en-GB"/>
              <a:pPr>
                <a:defRPr/>
              </a:pPr>
              <a:t>30/04/2015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FEEEF-2D57-4BDC-AFF7-AEE905C9CBB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C9A1F-3E60-40D8-B8B5-C7DA30604056}" type="datetimeFigureOut">
              <a:rPr lang="en-GB"/>
              <a:pPr>
                <a:defRPr/>
              </a:pPr>
              <a:t>30/04/2015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E3B60-8037-48EA-AB33-3EBBC6F4D9D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0692D-1525-49D9-A5DC-419BA987C13B}" type="datetimeFigureOut">
              <a:rPr lang="en-GB"/>
              <a:pPr>
                <a:defRPr/>
              </a:pPr>
              <a:t>30/04/2015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B2B3B-96E7-440D-9108-3533D6C57C7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8C304-5D2B-41CA-9137-EC09FBB44E08}" type="datetimeFigureOut">
              <a:rPr lang="en-GB"/>
              <a:pPr>
                <a:defRPr/>
              </a:pPr>
              <a:t>30/04/2015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94AEA-B95C-4014-B14C-B4944AF15A0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CA361-BBAA-4BAF-A7B7-681B7387C91E}" type="datetimeFigureOut">
              <a:rPr lang="en-GB"/>
              <a:pPr>
                <a:defRPr/>
              </a:pPr>
              <a:t>30/04/2015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8AFED-C338-4778-BED3-5A88D20797A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0AEE6-E17E-44EB-ADB9-42F3A3299802}" type="datetimeFigureOut">
              <a:rPr lang="en-GB"/>
              <a:pPr>
                <a:defRPr/>
              </a:pPr>
              <a:t>30/04/2015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6AB10-8602-4A02-8451-20103AC3CDC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CD3FA5-6AB5-493D-906D-FCE9630E6BE9}" type="datetimeFigureOut">
              <a:rPr lang="en-GB"/>
              <a:pPr>
                <a:defRPr/>
              </a:pPr>
              <a:t>30/04/2015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A5FBC20-F573-47A4-9E43-4D3845FBD18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748713" cy="635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1619250" y="1844675"/>
            <a:ext cx="5257800" cy="722313"/>
          </a:xfrm>
        </p:spPr>
        <p:txBody>
          <a:bodyPr/>
          <a:lstStyle/>
          <a:p>
            <a:pPr eaLnBrk="1" hangingPunct="1"/>
            <a:r>
              <a:rPr lang="en-AU" sz="3600" smtClean="0">
                <a:solidFill>
                  <a:srgbClr val="FF0000"/>
                </a:solidFill>
              </a:rPr>
              <a:t>Enhanced LOTE Learning through the use of DFSL Moodle-Based Platform</a:t>
            </a:r>
            <a:br>
              <a:rPr lang="en-AU" sz="3600" smtClean="0">
                <a:solidFill>
                  <a:srgbClr val="FF0000"/>
                </a:solidFill>
              </a:rPr>
            </a:br>
            <a:endParaRPr lang="en-GB" sz="360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9" name="Group 1"/>
          <p:cNvGrpSpPr>
            <a:grpSpLocks/>
          </p:cNvGrpSpPr>
          <p:nvPr/>
        </p:nvGrpSpPr>
        <p:grpSpPr bwMode="auto">
          <a:xfrm>
            <a:off x="5195888" y="3240088"/>
            <a:ext cx="3948112" cy="3617912"/>
            <a:chOff x="1262958" y="315977"/>
            <a:chExt cx="6718267" cy="6154039"/>
          </a:xfrm>
        </p:grpSpPr>
        <p:pic>
          <p:nvPicPr>
            <p:cNvPr id="32772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62958" y="315977"/>
              <a:ext cx="6718267" cy="6154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Freeform 2"/>
            <p:cNvSpPr/>
            <p:nvPr/>
          </p:nvSpPr>
          <p:spPr>
            <a:xfrm>
              <a:off x="2311083" y="634615"/>
              <a:ext cx="4446429" cy="2754331"/>
            </a:xfrm>
            <a:custGeom>
              <a:avLst/>
              <a:gdLst>
                <a:gd name="connsiteX0" fmla="*/ 28876 w 4446872"/>
                <a:gd name="connsiteY0" fmla="*/ 0 h 2752826"/>
                <a:gd name="connsiteX1" fmla="*/ 0 w 4446872"/>
                <a:gd name="connsiteY1" fmla="*/ 2752826 h 2752826"/>
                <a:gd name="connsiteX2" fmla="*/ 4446872 w 4446872"/>
                <a:gd name="connsiteY2" fmla="*/ 2752826 h 2752826"/>
                <a:gd name="connsiteX3" fmla="*/ 4417996 w 4446872"/>
                <a:gd name="connsiteY3" fmla="*/ 0 h 2752826"/>
                <a:gd name="connsiteX4" fmla="*/ 28876 w 4446872"/>
                <a:gd name="connsiteY4" fmla="*/ 0 h 2752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6872" h="2752826">
                  <a:moveTo>
                    <a:pt x="28876" y="0"/>
                  </a:moveTo>
                  <a:lnTo>
                    <a:pt x="0" y="2752826"/>
                  </a:lnTo>
                  <a:lnTo>
                    <a:pt x="4446872" y="2752826"/>
                  </a:lnTo>
                  <a:lnTo>
                    <a:pt x="4417996" y="0"/>
                  </a:lnTo>
                  <a:lnTo>
                    <a:pt x="28876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320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32770" name="Rectangle 2"/>
          <p:cNvSpPr txBox="1">
            <a:spLocks noChangeArrowheads="1"/>
          </p:cNvSpPr>
          <p:nvPr/>
        </p:nvSpPr>
        <p:spPr bwMode="auto">
          <a:xfrm>
            <a:off x="457200" y="3413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AU" sz="4000" b="1">
                <a:solidFill>
                  <a:schemeClr val="tx2"/>
                </a:solidFill>
              </a:rPr>
              <a:t>Other uses of Moodle in DFSL</a:t>
            </a:r>
            <a:endParaRPr lang="en-US" altLang="en-US" sz="4000" b="1">
              <a:solidFill>
                <a:schemeClr val="tx2"/>
              </a:solidFill>
            </a:endParaRPr>
          </a:p>
        </p:txBody>
      </p:sp>
      <p:sp>
        <p:nvSpPr>
          <p:cNvPr id="32771" name="Rectangle 3"/>
          <p:cNvSpPr txBox="1">
            <a:spLocks noChangeArrowheads="1"/>
          </p:cNvSpPr>
          <p:nvPr/>
        </p:nvSpPr>
        <p:spPr bwMode="auto">
          <a:xfrm>
            <a:off x="395288" y="1484313"/>
            <a:ext cx="8229600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/>
            <a:r>
              <a:rPr lang="en-AU" sz="2800" b="1">
                <a:solidFill>
                  <a:srgbClr val="0000FF"/>
                </a:solidFill>
              </a:rPr>
              <a:t>Development Wing area:</a:t>
            </a:r>
          </a:p>
          <a:p>
            <a:pPr marL="457200" indent="-457200"/>
            <a:endParaRPr lang="en-AU" sz="2800" b="1">
              <a:solidFill>
                <a:srgbClr val="0000FF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en-AU" sz="2400" b="1"/>
              <a:t>Newly Employed Staff Training (NEST)</a:t>
            </a:r>
          </a:p>
          <a:p>
            <a:pPr marL="457200" indent="-457200">
              <a:buFontTx/>
              <a:buAutoNum type="arabicPeriod"/>
            </a:pPr>
            <a:r>
              <a:rPr lang="en-AU" sz="2400" b="1"/>
              <a:t>Staff Training to Enhance</a:t>
            </a:r>
          </a:p>
          <a:p>
            <a:pPr marL="457200" indent="-457200"/>
            <a:r>
              <a:rPr lang="en-AU" sz="2400" b="1"/>
              <a:t> Professionalism (STEP)</a:t>
            </a:r>
          </a:p>
          <a:p>
            <a:pPr marL="457200" indent="-457200"/>
            <a:r>
              <a:rPr lang="en-AU" sz="2400" b="1"/>
              <a:t>3.   Internal and External PDs</a:t>
            </a:r>
          </a:p>
          <a:p>
            <a:pPr marL="457200" indent="-457200">
              <a:spcBef>
                <a:spcPct val="20000"/>
              </a:spcBef>
              <a:buFontTx/>
              <a:buAutoNum type="arabicPeriod"/>
            </a:pPr>
            <a:endParaRPr lang="en-US" altLang="en-US" sz="2400" b="1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3" name="Group 1"/>
          <p:cNvGrpSpPr>
            <a:grpSpLocks/>
          </p:cNvGrpSpPr>
          <p:nvPr/>
        </p:nvGrpSpPr>
        <p:grpSpPr bwMode="auto">
          <a:xfrm>
            <a:off x="5435600" y="3240088"/>
            <a:ext cx="3948113" cy="3617912"/>
            <a:chOff x="1262958" y="315977"/>
            <a:chExt cx="6718267" cy="6154039"/>
          </a:xfrm>
        </p:grpSpPr>
        <p:pic>
          <p:nvPicPr>
            <p:cNvPr id="33797" name="Picture 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62958" y="315977"/>
              <a:ext cx="6718267" cy="6154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Freeform 2"/>
            <p:cNvSpPr/>
            <p:nvPr/>
          </p:nvSpPr>
          <p:spPr>
            <a:xfrm>
              <a:off x="2311083" y="634615"/>
              <a:ext cx="4446428" cy="2754331"/>
            </a:xfrm>
            <a:custGeom>
              <a:avLst/>
              <a:gdLst>
                <a:gd name="connsiteX0" fmla="*/ 28876 w 4446872"/>
                <a:gd name="connsiteY0" fmla="*/ 0 h 2752826"/>
                <a:gd name="connsiteX1" fmla="*/ 0 w 4446872"/>
                <a:gd name="connsiteY1" fmla="*/ 2752826 h 2752826"/>
                <a:gd name="connsiteX2" fmla="*/ 4446872 w 4446872"/>
                <a:gd name="connsiteY2" fmla="*/ 2752826 h 2752826"/>
                <a:gd name="connsiteX3" fmla="*/ 4417996 w 4446872"/>
                <a:gd name="connsiteY3" fmla="*/ 0 h 2752826"/>
                <a:gd name="connsiteX4" fmla="*/ 28876 w 4446872"/>
                <a:gd name="connsiteY4" fmla="*/ 0 h 2752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6872" h="2752826">
                  <a:moveTo>
                    <a:pt x="28876" y="0"/>
                  </a:moveTo>
                  <a:lnTo>
                    <a:pt x="0" y="2752826"/>
                  </a:lnTo>
                  <a:lnTo>
                    <a:pt x="4446872" y="2752826"/>
                  </a:lnTo>
                  <a:lnTo>
                    <a:pt x="4417996" y="0"/>
                  </a:lnTo>
                  <a:lnTo>
                    <a:pt x="28876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320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33794" name="Rectangle 2"/>
          <p:cNvSpPr txBox="1">
            <a:spLocks noChangeArrowheads="1"/>
          </p:cNvSpPr>
          <p:nvPr/>
        </p:nvSpPr>
        <p:spPr bwMode="auto">
          <a:xfrm>
            <a:off x="457200" y="3413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altLang="en-US" sz="4000" b="1">
              <a:solidFill>
                <a:schemeClr val="tx2"/>
              </a:solidFill>
            </a:endParaRPr>
          </a:p>
        </p:txBody>
      </p:sp>
      <p:sp>
        <p:nvSpPr>
          <p:cNvPr id="33795" name="Rectangle 3"/>
          <p:cNvSpPr txBox="1">
            <a:spLocks noChangeArrowheads="1"/>
          </p:cNvSpPr>
          <p:nvPr/>
        </p:nvSpPr>
        <p:spPr bwMode="auto">
          <a:xfrm>
            <a:off x="107950" y="1412875"/>
            <a:ext cx="8229600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/>
            <a:endParaRPr lang="en-AU" sz="2800" b="1">
              <a:solidFill>
                <a:schemeClr val="hlink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en-AU" sz="2000" b="1"/>
              <a:t>Track students progress on Moodle across courses and use this info in our Training Revision Board (TRBs) meetings</a:t>
            </a:r>
          </a:p>
          <a:p>
            <a:pPr marL="457200" indent="-457200">
              <a:buFontTx/>
              <a:buAutoNum type="arabicPeriod"/>
            </a:pPr>
            <a:r>
              <a:rPr lang="en-AU" sz="2000" b="1"/>
              <a:t>Online Rater Training</a:t>
            </a:r>
          </a:p>
          <a:p>
            <a:pPr marL="457200" indent="-457200">
              <a:buFontTx/>
              <a:buAutoNum type="arabicPeriod"/>
            </a:pPr>
            <a:r>
              <a:rPr lang="en-AU" sz="2000" b="1"/>
              <a:t>Online Q/P testing</a:t>
            </a:r>
          </a:p>
          <a:p>
            <a:pPr marL="457200" indent="-457200">
              <a:buFontTx/>
              <a:buAutoNum type="arabicPeriod"/>
            </a:pPr>
            <a:r>
              <a:rPr lang="en-AU" sz="2000" b="1"/>
              <a:t>Trial Google Apps</a:t>
            </a:r>
          </a:p>
          <a:p>
            <a:pPr marL="457200" indent="-457200">
              <a:buFontTx/>
              <a:buAutoNum type="arabicPeriod"/>
            </a:pPr>
            <a:r>
              <a:rPr lang="en-AU" sz="2000" b="1"/>
              <a:t>Begin to explore the use of simulation in </a:t>
            </a:r>
          </a:p>
          <a:p>
            <a:pPr marL="457200" indent="-457200"/>
            <a:r>
              <a:rPr lang="en-AU" sz="2000" b="1"/>
              <a:t>LOTE teaching</a:t>
            </a:r>
          </a:p>
          <a:p>
            <a:pPr marL="457200" indent="-457200"/>
            <a:r>
              <a:rPr lang="en-AU" sz="2000" b="1"/>
              <a:t>6.    If approved, content curate BILC SharP</a:t>
            </a:r>
            <a:endParaRPr lang="en-US" altLang="en-US" sz="2000" b="1"/>
          </a:p>
        </p:txBody>
      </p:sp>
      <p:sp>
        <p:nvSpPr>
          <p:cNvPr id="33796" name="Rectangle 7"/>
          <p:cNvSpPr>
            <a:spLocks noChangeArrowheads="1"/>
          </p:cNvSpPr>
          <p:nvPr/>
        </p:nvSpPr>
        <p:spPr bwMode="auto">
          <a:xfrm>
            <a:off x="1258888" y="549275"/>
            <a:ext cx="568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4000" b="1">
                <a:solidFill>
                  <a:schemeClr val="tx2"/>
                </a:solidFill>
              </a:rPr>
              <a:t>Our</a:t>
            </a:r>
            <a:r>
              <a:rPr lang="en-AU" sz="4400" b="1">
                <a:solidFill>
                  <a:schemeClr val="hlink"/>
                </a:solidFill>
              </a:rPr>
              <a:t> </a:t>
            </a:r>
            <a:r>
              <a:rPr lang="en-AU" sz="4000" b="1">
                <a:solidFill>
                  <a:schemeClr val="tx2"/>
                </a:solidFill>
              </a:rPr>
              <a:t>plans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1" name="Group 1"/>
          <p:cNvGrpSpPr>
            <a:grpSpLocks/>
          </p:cNvGrpSpPr>
          <p:nvPr/>
        </p:nvGrpSpPr>
        <p:grpSpPr bwMode="auto">
          <a:xfrm>
            <a:off x="5195888" y="3141663"/>
            <a:ext cx="3948112" cy="3617912"/>
            <a:chOff x="1262958" y="315977"/>
            <a:chExt cx="6718267" cy="6154039"/>
          </a:xfrm>
        </p:grpSpPr>
        <p:pic>
          <p:nvPicPr>
            <p:cNvPr id="35844" name="Picture 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62958" y="315977"/>
              <a:ext cx="6718267" cy="6154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Freeform 2"/>
            <p:cNvSpPr/>
            <p:nvPr/>
          </p:nvSpPr>
          <p:spPr>
            <a:xfrm>
              <a:off x="2311083" y="634615"/>
              <a:ext cx="4446429" cy="2754331"/>
            </a:xfrm>
            <a:custGeom>
              <a:avLst/>
              <a:gdLst>
                <a:gd name="connsiteX0" fmla="*/ 28876 w 4446872"/>
                <a:gd name="connsiteY0" fmla="*/ 0 h 2752826"/>
                <a:gd name="connsiteX1" fmla="*/ 0 w 4446872"/>
                <a:gd name="connsiteY1" fmla="*/ 2752826 h 2752826"/>
                <a:gd name="connsiteX2" fmla="*/ 4446872 w 4446872"/>
                <a:gd name="connsiteY2" fmla="*/ 2752826 h 2752826"/>
                <a:gd name="connsiteX3" fmla="*/ 4417996 w 4446872"/>
                <a:gd name="connsiteY3" fmla="*/ 0 h 2752826"/>
                <a:gd name="connsiteX4" fmla="*/ 28876 w 4446872"/>
                <a:gd name="connsiteY4" fmla="*/ 0 h 2752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6872" h="2752826">
                  <a:moveTo>
                    <a:pt x="28876" y="0"/>
                  </a:moveTo>
                  <a:lnTo>
                    <a:pt x="0" y="2752826"/>
                  </a:lnTo>
                  <a:lnTo>
                    <a:pt x="4446872" y="2752826"/>
                  </a:lnTo>
                  <a:lnTo>
                    <a:pt x="4417996" y="0"/>
                  </a:lnTo>
                  <a:lnTo>
                    <a:pt x="28876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320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35842" name="Rectangle 2"/>
          <p:cNvSpPr txBox="1">
            <a:spLocks noChangeArrowheads="1"/>
          </p:cNvSpPr>
          <p:nvPr/>
        </p:nvSpPr>
        <p:spPr bwMode="auto">
          <a:xfrm>
            <a:off x="457200" y="3413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AU" sz="4400" b="1">
                <a:solidFill>
                  <a:schemeClr val="tx2"/>
                </a:solidFill>
              </a:rPr>
              <a:t>Our issues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35843" name="Rectangle 3"/>
          <p:cNvSpPr txBox="1">
            <a:spLocks noChangeArrowheads="1"/>
          </p:cNvSpPr>
          <p:nvPr/>
        </p:nvSpPr>
        <p:spPr bwMode="auto">
          <a:xfrm>
            <a:off x="457200" y="1989138"/>
            <a:ext cx="8229600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buFontTx/>
              <a:buChar char="•"/>
            </a:pPr>
            <a:r>
              <a:rPr lang="en-AU" sz="3200" b="1"/>
              <a:t>Bandwidth </a:t>
            </a:r>
          </a:p>
          <a:p>
            <a:pPr marL="457200" indent="-457200">
              <a:buFontTx/>
              <a:buChar char="•"/>
            </a:pPr>
            <a:r>
              <a:rPr lang="en-AU" sz="3200" b="1"/>
              <a:t>Hardware</a:t>
            </a:r>
          </a:p>
          <a:p>
            <a:pPr marL="457200" indent="-457200">
              <a:buFontTx/>
              <a:buChar char="•"/>
            </a:pPr>
            <a:r>
              <a:rPr lang="en-AU" sz="3200" b="1"/>
              <a:t>Late adopters</a:t>
            </a:r>
          </a:p>
          <a:p>
            <a:pPr marL="457200" indent="-457200">
              <a:buFontTx/>
              <a:buChar char="•"/>
            </a:pPr>
            <a:r>
              <a:rPr lang="en-AU" sz="3200" b="1"/>
              <a:t>Time!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89" name="Group 1"/>
          <p:cNvGrpSpPr>
            <a:grpSpLocks/>
          </p:cNvGrpSpPr>
          <p:nvPr/>
        </p:nvGrpSpPr>
        <p:grpSpPr bwMode="auto">
          <a:xfrm>
            <a:off x="5195888" y="3573463"/>
            <a:ext cx="3948112" cy="3617912"/>
            <a:chOff x="1262958" y="315977"/>
            <a:chExt cx="6718267" cy="6154039"/>
          </a:xfrm>
        </p:grpSpPr>
        <p:pic>
          <p:nvPicPr>
            <p:cNvPr id="37892" name="Picture 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62958" y="315977"/>
              <a:ext cx="6718267" cy="6154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Freeform 2"/>
            <p:cNvSpPr/>
            <p:nvPr/>
          </p:nvSpPr>
          <p:spPr>
            <a:xfrm>
              <a:off x="2311083" y="634615"/>
              <a:ext cx="4446429" cy="2754331"/>
            </a:xfrm>
            <a:custGeom>
              <a:avLst/>
              <a:gdLst>
                <a:gd name="connsiteX0" fmla="*/ 28876 w 4446872"/>
                <a:gd name="connsiteY0" fmla="*/ 0 h 2752826"/>
                <a:gd name="connsiteX1" fmla="*/ 0 w 4446872"/>
                <a:gd name="connsiteY1" fmla="*/ 2752826 h 2752826"/>
                <a:gd name="connsiteX2" fmla="*/ 4446872 w 4446872"/>
                <a:gd name="connsiteY2" fmla="*/ 2752826 h 2752826"/>
                <a:gd name="connsiteX3" fmla="*/ 4417996 w 4446872"/>
                <a:gd name="connsiteY3" fmla="*/ 0 h 2752826"/>
                <a:gd name="connsiteX4" fmla="*/ 28876 w 4446872"/>
                <a:gd name="connsiteY4" fmla="*/ 0 h 2752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6872" h="2752826">
                  <a:moveTo>
                    <a:pt x="28876" y="0"/>
                  </a:moveTo>
                  <a:lnTo>
                    <a:pt x="0" y="2752826"/>
                  </a:lnTo>
                  <a:lnTo>
                    <a:pt x="4446872" y="2752826"/>
                  </a:lnTo>
                  <a:lnTo>
                    <a:pt x="4417996" y="0"/>
                  </a:lnTo>
                  <a:lnTo>
                    <a:pt x="28876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320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37890" name="Rectangle 2"/>
          <p:cNvSpPr txBox="1">
            <a:spLocks noChangeArrowheads="1"/>
          </p:cNvSpPr>
          <p:nvPr/>
        </p:nvSpPr>
        <p:spPr bwMode="auto">
          <a:xfrm>
            <a:off x="457200" y="3413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AU" sz="4000" b="1">
                <a:solidFill>
                  <a:schemeClr val="tx2"/>
                </a:solidFill>
              </a:rPr>
              <a:t>Why Blended learning?</a:t>
            </a:r>
            <a:endParaRPr lang="en-US" altLang="en-US" sz="4000" b="1">
              <a:solidFill>
                <a:schemeClr val="tx2"/>
              </a:solidFill>
            </a:endParaRPr>
          </a:p>
        </p:txBody>
      </p:sp>
      <p:sp>
        <p:nvSpPr>
          <p:cNvPr id="37891" name="Rectangle 3"/>
          <p:cNvSpPr txBox="1">
            <a:spLocks noChangeArrowheads="1"/>
          </p:cNvSpPr>
          <p:nvPr/>
        </p:nvSpPr>
        <p:spPr bwMode="auto">
          <a:xfrm>
            <a:off x="457200" y="1989138"/>
            <a:ext cx="8229600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AU" sz="2400" b="1">
                <a:solidFill>
                  <a:schemeClr val="hlink"/>
                </a:solidFill>
              </a:rPr>
              <a:t>The strength of our institution is a F2F component but we find that online activities:</a:t>
            </a:r>
          </a:p>
          <a:p>
            <a:pPr marL="457200" indent="-457200"/>
            <a:endParaRPr lang="en-AU" sz="2400" b="1">
              <a:solidFill>
                <a:schemeClr val="hlink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en-AU" sz="2000" b="1"/>
              <a:t>Help to make learning more engaging</a:t>
            </a:r>
          </a:p>
          <a:p>
            <a:pPr marL="457200" indent="-457200">
              <a:buFontTx/>
              <a:buAutoNum type="arabicPeriod"/>
            </a:pPr>
            <a:r>
              <a:rPr lang="en-AU" sz="2000" b="1"/>
              <a:t>Can be accessed 24/7 anywhere</a:t>
            </a:r>
          </a:p>
          <a:p>
            <a:pPr marL="457200" indent="-457200">
              <a:buFontTx/>
              <a:buAutoNum type="arabicPeriod"/>
            </a:pPr>
            <a:r>
              <a:rPr lang="en-AU" sz="2000" b="1"/>
              <a:t>Save us a lot of training time</a:t>
            </a:r>
          </a:p>
          <a:p>
            <a:pPr marL="457200" indent="-457200">
              <a:buFontTx/>
              <a:buAutoNum type="arabicPeriod"/>
            </a:pPr>
            <a:r>
              <a:rPr lang="en-AU" sz="2000" b="1"/>
              <a:t>Can be an effective learning </a:t>
            </a:r>
          </a:p>
          <a:p>
            <a:pPr marL="457200" indent="-457200"/>
            <a:r>
              <a:rPr lang="en-AU" sz="2000" b="1"/>
              <a:t>and assessment tool</a:t>
            </a:r>
          </a:p>
          <a:p>
            <a:pPr marL="457200" indent="-457200"/>
            <a:r>
              <a:rPr lang="en-AU" sz="2000" b="1"/>
              <a:t>5.    Complete repository of course resources</a:t>
            </a:r>
            <a:endParaRPr lang="en-US" altLang="en-US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7" name="Group 1"/>
          <p:cNvGrpSpPr>
            <a:grpSpLocks/>
          </p:cNvGrpSpPr>
          <p:nvPr/>
        </p:nvGrpSpPr>
        <p:grpSpPr bwMode="auto">
          <a:xfrm>
            <a:off x="4859338" y="2708275"/>
            <a:ext cx="3948112" cy="3617913"/>
            <a:chOff x="1262958" y="315977"/>
            <a:chExt cx="6718267" cy="6154039"/>
          </a:xfrm>
        </p:grpSpPr>
        <p:pic>
          <p:nvPicPr>
            <p:cNvPr id="39939" name="Picture 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62958" y="315977"/>
              <a:ext cx="6718267" cy="6154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Freeform 2"/>
            <p:cNvSpPr/>
            <p:nvPr/>
          </p:nvSpPr>
          <p:spPr>
            <a:xfrm>
              <a:off x="2311083" y="634615"/>
              <a:ext cx="4446429" cy="2754330"/>
            </a:xfrm>
            <a:custGeom>
              <a:avLst/>
              <a:gdLst>
                <a:gd name="connsiteX0" fmla="*/ 28876 w 4446872"/>
                <a:gd name="connsiteY0" fmla="*/ 0 h 2752826"/>
                <a:gd name="connsiteX1" fmla="*/ 0 w 4446872"/>
                <a:gd name="connsiteY1" fmla="*/ 2752826 h 2752826"/>
                <a:gd name="connsiteX2" fmla="*/ 4446872 w 4446872"/>
                <a:gd name="connsiteY2" fmla="*/ 2752826 h 2752826"/>
                <a:gd name="connsiteX3" fmla="*/ 4417996 w 4446872"/>
                <a:gd name="connsiteY3" fmla="*/ 0 h 2752826"/>
                <a:gd name="connsiteX4" fmla="*/ 28876 w 4446872"/>
                <a:gd name="connsiteY4" fmla="*/ 0 h 2752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6872" h="2752826">
                  <a:moveTo>
                    <a:pt x="28876" y="0"/>
                  </a:moveTo>
                  <a:lnTo>
                    <a:pt x="0" y="2752826"/>
                  </a:lnTo>
                  <a:lnTo>
                    <a:pt x="4446872" y="2752826"/>
                  </a:lnTo>
                  <a:lnTo>
                    <a:pt x="4417996" y="0"/>
                  </a:lnTo>
                  <a:lnTo>
                    <a:pt x="28876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3200">
                  <a:solidFill>
                    <a:srgbClr val="FFFFFF"/>
                  </a:solidFill>
                  <a:cs typeface="Arial" charset="0"/>
                </a:rPr>
                <a:t>Questions??</a:t>
              </a:r>
            </a:p>
          </p:txBody>
        </p:sp>
      </p:grpSp>
      <p:sp>
        <p:nvSpPr>
          <p:cNvPr id="39938" name="Rectangle 3"/>
          <p:cNvSpPr txBox="1">
            <a:spLocks noChangeArrowheads="1"/>
          </p:cNvSpPr>
          <p:nvPr/>
        </p:nvSpPr>
        <p:spPr bwMode="auto">
          <a:xfrm>
            <a:off x="457200" y="1989138"/>
            <a:ext cx="8229600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buFontTx/>
              <a:buChar char="•"/>
            </a:pPr>
            <a:endParaRPr lang="en-AU" sz="3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0"/>
            <a:ext cx="8064500" cy="647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835150" y="404813"/>
            <a:ext cx="5005388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AU"/>
              <a:t> </a:t>
            </a:r>
            <a:r>
              <a:rPr lang="en-AU" sz="2400" b="1">
                <a:solidFill>
                  <a:schemeClr val="tx2"/>
                </a:solidFill>
              </a:rPr>
              <a:t>DFSL Mission</a:t>
            </a:r>
          </a:p>
          <a:p>
            <a:pPr algn="ctr">
              <a:defRPr/>
            </a:pPr>
            <a:r>
              <a:rPr lang="en-AU"/>
              <a:t>Develop and conduct training and                                  assessment of selected ADO personnel in specified LOTE</a:t>
            </a:r>
          </a:p>
          <a:p>
            <a:pPr algn="ctr">
              <a:defRPr/>
            </a:pPr>
            <a:endParaRPr lang="en-AU"/>
          </a:p>
          <a:p>
            <a:pPr algn="ctr">
              <a:defRPr/>
            </a:pPr>
            <a:r>
              <a:rPr lang="en-AU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AU"/>
              <a:t>Enable ADO personnel to conduct joint,   combined and/or interagency operations and other Defence business in support of the Australian National Interest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smtClean="0">
                <a:solidFill>
                  <a:schemeClr val="tx2"/>
                </a:solidFill>
              </a:rPr>
              <a:t>Languages Taught</a:t>
            </a:r>
          </a:p>
        </p:txBody>
      </p:sp>
      <p:graphicFrame>
        <p:nvGraphicFramePr>
          <p:cNvPr id="19478" name="Group 22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507413" cy="4525963"/>
        </p:xfrm>
        <a:graphic>
          <a:graphicData uri="http://schemas.openxmlformats.org/drawingml/2006/table">
            <a:tbl>
              <a:tblPr/>
              <a:tblGrid>
                <a:gridCol w="2674938"/>
                <a:gridCol w="2376487"/>
                <a:gridCol w="3455988"/>
              </a:tblGrid>
              <a:tr h="600075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 House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Outsourced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5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Indonesian (and Javanese)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Malay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Chinese (Mandarin)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Korean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Pacific Languages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-Tok Pisin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Fijian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SI Pijin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Tetum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Thai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Vietnamese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Arabic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Farsi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Dari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Pashtu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French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Portuguese</a:t>
                      </a:r>
                      <a:r>
                        <a:rPr kumimoji="0" lang="en-A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Japanese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Spanish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Filipino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Turkish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Urdu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Khmer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Any unique requirement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1692275" y="692150"/>
            <a:ext cx="5437188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/>
              <a:t> </a:t>
            </a:r>
            <a:r>
              <a:rPr lang="en-AU" sz="2400" b="1">
                <a:solidFill>
                  <a:schemeClr val="tx2"/>
                </a:solidFill>
              </a:rPr>
              <a:t>Major change N1 - Curriculum Redesign</a:t>
            </a:r>
            <a:endParaRPr lang="en-AU" sz="2400" b="1"/>
          </a:p>
          <a:p>
            <a:pPr lvl="1" algn="ctr"/>
            <a:endParaRPr lang="en-AU"/>
          </a:p>
          <a:p>
            <a:pPr lvl="1">
              <a:buFontTx/>
              <a:buChar char="•"/>
            </a:pPr>
            <a:r>
              <a:rPr lang="en-AU" sz="2000"/>
              <a:t> Curriculum reconfigured from general proficiency to CBT</a:t>
            </a:r>
          </a:p>
          <a:p>
            <a:pPr lvl="1">
              <a:buFontTx/>
              <a:buChar char="•"/>
            </a:pPr>
            <a:r>
              <a:rPr lang="en-AU" sz="2000"/>
              <a:t> Addressing the language needs of the work place from tactical to operational and strategic levels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b="1" smtClean="0">
                <a:solidFill>
                  <a:schemeClr val="tx2"/>
                </a:solidFill>
                <a:cs typeface="Arial" charset="0"/>
              </a:rPr>
              <a:t>Major change N2 – Organisational Restructure</a:t>
            </a:r>
          </a:p>
        </p:txBody>
      </p:sp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3132138" y="1484313"/>
            <a:ext cx="2519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AU">
              <a:latin typeface="Arial" charset="0"/>
            </a:endParaRP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4067175" y="1341438"/>
            <a:ext cx="647700" cy="376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>
                <a:latin typeface="Arial" charset="0"/>
              </a:rPr>
              <a:t>CO</a:t>
            </a: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971550" y="1844675"/>
            <a:ext cx="1512888" cy="376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>
                <a:latin typeface="Arial" charset="0"/>
              </a:rPr>
              <a:t>SSM</a:t>
            </a:r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6516688" y="1773238"/>
            <a:ext cx="576262" cy="376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>
                <a:latin typeface="Arial" charset="0"/>
              </a:rPr>
              <a:t>XO</a:t>
            </a:r>
          </a:p>
        </p:txBody>
      </p:sp>
      <p:sp>
        <p:nvSpPr>
          <p:cNvPr id="23558" name="Text Box 7"/>
          <p:cNvSpPr txBox="1">
            <a:spLocks noChangeArrowheads="1"/>
          </p:cNvSpPr>
          <p:nvPr/>
        </p:nvSpPr>
        <p:spPr bwMode="auto">
          <a:xfrm>
            <a:off x="323850" y="2565400"/>
            <a:ext cx="1152525" cy="3143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1400">
                <a:latin typeface="Arial" charset="0"/>
              </a:rPr>
              <a:t>Indo-Malay</a:t>
            </a:r>
          </a:p>
        </p:txBody>
      </p:sp>
      <p:sp>
        <p:nvSpPr>
          <p:cNvPr id="23559" name="Text Box 8"/>
          <p:cNvSpPr txBox="1">
            <a:spLocks noChangeArrowheads="1"/>
          </p:cNvSpPr>
          <p:nvPr/>
        </p:nvSpPr>
        <p:spPr bwMode="auto">
          <a:xfrm>
            <a:off x="1547813" y="2565400"/>
            <a:ext cx="1008062" cy="3143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1400">
                <a:latin typeface="Arial" charset="0"/>
              </a:rPr>
              <a:t>Regional</a:t>
            </a:r>
          </a:p>
        </p:txBody>
      </p:sp>
      <p:sp>
        <p:nvSpPr>
          <p:cNvPr id="23560" name="Text Box 9"/>
          <p:cNvSpPr txBox="1">
            <a:spLocks noChangeArrowheads="1"/>
          </p:cNvSpPr>
          <p:nvPr/>
        </p:nvSpPr>
        <p:spPr bwMode="auto">
          <a:xfrm>
            <a:off x="2700338" y="2565400"/>
            <a:ext cx="1295400" cy="3143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1400">
                <a:latin typeface="Arial" charset="0"/>
              </a:rPr>
              <a:t>Non Regional</a:t>
            </a:r>
          </a:p>
        </p:txBody>
      </p:sp>
      <p:sp>
        <p:nvSpPr>
          <p:cNvPr id="23561" name="Text Box 10"/>
          <p:cNvSpPr txBox="1">
            <a:spLocks noChangeArrowheads="1"/>
          </p:cNvSpPr>
          <p:nvPr/>
        </p:nvSpPr>
        <p:spPr bwMode="auto">
          <a:xfrm>
            <a:off x="4787900" y="2565400"/>
            <a:ext cx="719138" cy="3143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1400">
                <a:latin typeface="Arial" charset="0"/>
              </a:rPr>
              <a:t>Ops</a:t>
            </a:r>
          </a:p>
        </p:txBody>
      </p:sp>
      <p:sp>
        <p:nvSpPr>
          <p:cNvPr id="23562" name="Text Box 11"/>
          <p:cNvSpPr txBox="1">
            <a:spLocks noChangeArrowheads="1"/>
          </p:cNvSpPr>
          <p:nvPr/>
        </p:nvSpPr>
        <p:spPr bwMode="auto">
          <a:xfrm>
            <a:off x="5795963" y="2565400"/>
            <a:ext cx="1081087" cy="3143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1400">
                <a:latin typeface="Arial" charset="0"/>
              </a:rPr>
              <a:t>Executive</a:t>
            </a:r>
          </a:p>
        </p:txBody>
      </p:sp>
      <p:sp>
        <p:nvSpPr>
          <p:cNvPr id="23563" name="Text Box 12"/>
          <p:cNvSpPr txBox="1">
            <a:spLocks noChangeArrowheads="1"/>
          </p:cNvSpPr>
          <p:nvPr/>
        </p:nvSpPr>
        <p:spPr bwMode="auto">
          <a:xfrm>
            <a:off x="7164388" y="2565400"/>
            <a:ext cx="1295400" cy="3143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1400">
                <a:latin typeface="Arial" charset="0"/>
              </a:rPr>
              <a:t>Development</a:t>
            </a:r>
          </a:p>
        </p:txBody>
      </p:sp>
      <p:sp>
        <p:nvSpPr>
          <p:cNvPr id="23564" name="Text Box 13"/>
          <p:cNvSpPr txBox="1">
            <a:spLocks noChangeArrowheads="1"/>
          </p:cNvSpPr>
          <p:nvPr/>
        </p:nvSpPr>
        <p:spPr bwMode="auto">
          <a:xfrm>
            <a:off x="323850" y="3141663"/>
            <a:ext cx="1079500" cy="9398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1000">
                <a:latin typeface="Arial" charset="0"/>
              </a:rPr>
              <a:t>Indonesian</a:t>
            </a:r>
          </a:p>
          <a:p>
            <a:pPr>
              <a:spcBef>
                <a:spcPct val="50000"/>
              </a:spcBef>
            </a:pPr>
            <a:r>
              <a:rPr lang="en-AU" sz="1000">
                <a:latin typeface="Arial" charset="0"/>
              </a:rPr>
              <a:t>Javanese</a:t>
            </a:r>
          </a:p>
          <a:p>
            <a:pPr>
              <a:spcBef>
                <a:spcPct val="50000"/>
              </a:spcBef>
            </a:pPr>
            <a:r>
              <a:rPr lang="en-AU" sz="1000">
                <a:latin typeface="Arial" charset="0"/>
              </a:rPr>
              <a:t>Malay</a:t>
            </a:r>
          </a:p>
          <a:p>
            <a:pPr>
              <a:spcBef>
                <a:spcPct val="50000"/>
              </a:spcBef>
            </a:pPr>
            <a:r>
              <a:rPr lang="en-AU" sz="1000">
                <a:latin typeface="Arial" charset="0"/>
              </a:rPr>
              <a:t>MCS</a:t>
            </a:r>
          </a:p>
        </p:txBody>
      </p:sp>
      <p:sp>
        <p:nvSpPr>
          <p:cNvPr id="23565" name="Text Box 14"/>
          <p:cNvSpPr txBox="1">
            <a:spLocks noChangeArrowheads="1"/>
          </p:cNvSpPr>
          <p:nvPr/>
        </p:nvSpPr>
        <p:spPr bwMode="auto">
          <a:xfrm>
            <a:off x="1547813" y="3141663"/>
            <a:ext cx="1079500" cy="1397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1000">
                <a:latin typeface="Arial" charset="0"/>
              </a:rPr>
              <a:t>Chinese</a:t>
            </a:r>
          </a:p>
          <a:p>
            <a:pPr>
              <a:spcBef>
                <a:spcPct val="50000"/>
              </a:spcBef>
            </a:pPr>
            <a:r>
              <a:rPr lang="en-AU" sz="1000">
                <a:latin typeface="Arial" charset="0"/>
              </a:rPr>
              <a:t>Korean</a:t>
            </a:r>
          </a:p>
          <a:p>
            <a:pPr>
              <a:spcBef>
                <a:spcPct val="50000"/>
              </a:spcBef>
            </a:pPr>
            <a:r>
              <a:rPr lang="en-AU" sz="1000">
                <a:latin typeface="Arial" charset="0"/>
              </a:rPr>
              <a:t>Pacific Langs</a:t>
            </a:r>
          </a:p>
          <a:p>
            <a:pPr>
              <a:spcBef>
                <a:spcPct val="50000"/>
              </a:spcBef>
            </a:pPr>
            <a:r>
              <a:rPr lang="en-AU" sz="1000">
                <a:latin typeface="Arial" charset="0"/>
              </a:rPr>
              <a:t>Tetum</a:t>
            </a:r>
          </a:p>
          <a:p>
            <a:pPr>
              <a:spcBef>
                <a:spcPct val="50000"/>
              </a:spcBef>
            </a:pPr>
            <a:r>
              <a:rPr lang="en-AU" sz="1000">
                <a:latin typeface="Arial" charset="0"/>
              </a:rPr>
              <a:t>Thai</a:t>
            </a:r>
          </a:p>
          <a:p>
            <a:pPr>
              <a:spcBef>
                <a:spcPct val="50000"/>
              </a:spcBef>
            </a:pPr>
            <a:r>
              <a:rPr lang="en-AU" sz="1000">
                <a:latin typeface="Arial" charset="0"/>
              </a:rPr>
              <a:t>Vietnamese</a:t>
            </a:r>
          </a:p>
        </p:txBody>
      </p:sp>
      <p:sp>
        <p:nvSpPr>
          <p:cNvPr id="23566" name="Text Box 15"/>
          <p:cNvSpPr txBox="1">
            <a:spLocks noChangeArrowheads="1"/>
          </p:cNvSpPr>
          <p:nvPr/>
        </p:nvSpPr>
        <p:spPr bwMode="auto">
          <a:xfrm>
            <a:off x="2843213" y="3141663"/>
            <a:ext cx="1079500" cy="1168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1000">
                <a:latin typeface="Arial" charset="0"/>
              </a:rPr>
              <a:t>Arabic</a:t>
            </a:r>
          </a:p>
          <a:p>
            <a:pPr>
              <a:spcBef>
                <a:spcPct val="50000"/>
              </a:spcBef>
            </a:pPr>
            <a:r>
              <a:rPr lang="en-AU" sz="1000">
                <a:latin typeface="Arial" charset="0"/>
              </a:rPr>
              <a:t>Persian</a:t>
            </a:r>
          </a:p>
          <a:p>
            <a:pPr>
              <a:spcBef>
                <a:spcPct val="50000"/>
              </a:spcBef>
            </a:pPr>
            <a:r>
              <a:rPr lang="en-AU" sz="1000">
                <a:latin typeface="Arial" charset="0"/>
              </a:rPr>
              <a:t>French</a:t>
            </a:r>
          </a:p>
          <a:p>
            <a:pPr>
              <a:spcBef>
                <a:spcPct val="50000"/>
              </a:spcBef>
            </a:pPr>
            <a:r>
              <a:rPr lang="en-AU" sz="1000">
                <a:latin typeface="Arial" charset="0"/>
              </a:rPr>
              <a:t>Pashto</a:t>
            </a:r>
          </a:p>
          <a:p>
            <a:pPr>
              <a:spcBef>
                <a:spcPct val="50000"/>
              </a:spcBef>
            </a:pPr>
            <a:r>
              <a:rPr lang="en-AU" sz="1000">
                <a:latin typeface="Arial" charset="0"/>
              </a:rPr>
              <a:t>Portuguese</a:t>
            </a:r>
          </a:p>
        </p:txBody>
      </p:sp>
      <p:sp>
        <p:nvSpPr>
          <p:cNvPr id="23567" name="Line 16"/>
          <p:cNvSpPr>
            <a:spLocks noChangeShapeType="1"/>
          </p:cNvSpPr>
          <p:nvPr/>
        </p:nvSpPr>
        <p:spPr bwMode="auto">
          <a:xfrm>
            <a:off x="4356100" y="1700213"/>
            <a:ext cx="0" cy="7207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8" name="Line 17"/>
          <p:cNvSpPr>
            <a:spLocks noChangeShapeType="1"/>
          </p:cNvSpPr>
          <p:nvPr/>
        </p:nvSpPr>
        <p:spPr bwMode="auto">
          <a:xfrm>
            <a:off x="2484438" y="1989138"/>
            <a:ext cx="40322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9" name="Line 18"/>
          <p:cNvSpPr>
            <a:spLocks noChangeShapeType="1"/>
          </p:cNvSpPr>
          <p:nvPr/>
        </p:nvSpPr>
        <p:spPr bwMode="auto">
          <a:xfrm>
            <a:off x="900113" y="2420938"/>
            <a:ext cx="6840537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0" name="Line 19"/>
          <p:cNvSpPr>
            <a:spLocks noChangeShapeType="1"/>
          </p:cNvSpPr>
          <p:nvPr/>
        </p:nvSpPr>
        <p:spPr bwMode="auto">
          <a:xfrm>
            <a:off x="900113" y="2420938"/>
            <a:ext cx="0" cy="144462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1" name="Line 20"/>
          <p:cNvSpPr>
            <a:spLocks noChangeShapeType="1"/>
          </p:cNvSpPr>
          <p:nvPr/>
        </p:nvSpPr>
        <p:spPr bwMode="auto">
          <a:xfrm>
            <a:off x="2051050" y="2420938"/>
            <a:ext cx="0" cy="144462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2" name="Line 21"/>
          <p:cNvSpPr>
            <a:spLocks noChangeShapeType="1"/>
          </p:cNvSpPr>
          <p:nvPr/>
        </p:nvSpPr>
        <p:spPr bwMode="auto">
          <a:xfrm>
            <a:off x="3348038" y="2420938"/>
            <a:ext cx="0" cy="144462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3" name="Line 22"/>
          <p:cNvSpPr>
            <a:spLocks noChangeShapeType="1"/>
          </p:cNvSpPr>
          <p:nvPr/>
        </p:nvSpPr>
        <p:spPr bwMode="auto">
          <a:xfrm>
            <a:off x="5076825" y="2420938"/>
            <a:ext cx="0" cy="144462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4" name="Line 23"/>
          <p:cNvSpPr>
            <a:spLocks noChangeShapeType="1"/>
          </p:cNvSpPr>
          <p:nvPr/>
        </p:nvSpPr>
        <p:spPr bwMode="auto">
          <a:xfrm>
            <a:off x="6227763" y="24209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5" name="Line 24"/>
          <p:cNvSpPr>
            <a:spLocks noChangeShapeType="1"/>
          </p:cNvSpPr>
          <p:nvPr/>
        </p:nvSpPr>
        <p:spPr bwMode="auto">
          <a:xfrm>
            <a:off x="7740650" y="2420938"/>
            <a:ext cx="0" cy="144462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6" name="Text Box 25"/>
          <p:cNvSpPr txBox="1">
            <a:spLocks noChangeArrowheads="1"/>
          </p:cNvSpPr>
          <p:nvPr/>
        </p:nvSpPr>
        <p:spPr bwMode="auto">
          <a:xfrm>
            <a:off x="5867400" y="5105400"/>
            <a:ext cx="2376488" cy="12715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1400">
                <a:latin typeface="Arial" charset="0"/>
              </a:rPr>
              <a:t>63 x FTE</a:t>
            </a:r>
          </a:p>
          <a:p>
            <a:pPr>
              <a:spcBef>
                <a:spcPct val="50000"/>
              </a:spcBef>
            </a:pPr>
            <a:r>
              <a:rPr lang="en-AU" sz="1400">
                <a:latin typeface="Arial" charset="0"/>
              </a:rPr>
              <a:t>16 x ADF</a:t>
            </a:r>
          </a:p>
          <a:p>
            <a:pPr>
              <a:spcBef>
                <a:spcPct val="50000"/>
              </a:spcBef>
            </a:pPr>
            <a:r>
              <a:rPr lang="en-AU" sz="1400">
                <a:latin typeface="Arial" charset="0"/>
              </a:rPr>
              <a:t>2 x International</a:t>
            </a:r>
          </a:p>
          <a:p>
            <a:pPr>
              <a:spcBef>
                <a:spcPct val="50000"/>
              </a:spcBef>
            </a:pPr>
            <a:r>
              <a:rPr lang="en-AU" sz="1400">
                <a:latin typeface="Arial" charset="0"/>
              </a:rPr>
              <a:t>4 x Reserve</a:t>
            </a:r>
          </a:p>
        </p:txBody>
      </p:sp>
      <p:sp>
        <p:nvSpPr>
          <p:cNvPr id="23577" name="Text Box 26"/>
          <p:cNvSpPr txBox="1">
            <a:spLocks noChangeArrowheads="1"/>
          </p:cNvSpPr>
          <p:nvPr/>
        </p:nvSpPr>
        <p:spPr bwMode="auto">
          <a:xfrm>
            <a:off x="7239000" y="3040063"/>
            <a:ext cx="1371600" cy="3143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1400">
                <a:latin typeface="Arial" charset="0"/>
              </a:rPr>
              <a:t>Assessment</a:t>
            </a:r>
          </a:p>
        </p:txBody>
      </p:sp>
      <p:sp>
        <p:nvSpPr>
          <p:cNvPr id="23578" name="Line 27"/>
          <p:cNvSpPr>
            <a:spLocks noChangeShapeType="1"/>
          </p:cNvSpPr>
          <p:nvPr/>
        </p:nvSpPr>
        <p:spPr bwMode="auto">
          <a:xfrm>
            <a:off x="7772400" y="2895600"/>
            <a:ext cx="0" cy="14446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9" name="Text Box 28"/>
          <p:cNvSpPr txBox="1">
            <a:spLocks noChangeArrowheads="1"/>
          </p:cNvSpPr>
          <p:nvPr/>
        </p:nvSpPr>
        <p:spPr bwMode="auto">
          <a:xfrm>
            <a:off x="7010400" y="3581400"/>
            <a:ext cx="1752600" cy="31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1400" b="1">
                <a:latin typeface="Arial" charset="0"/>
              </a:rPr>
              <a:t>Blended Learning</a:t>
            </a:r>
          </a:p>
        </p:txBody>
      </p:sp>
      <p:sp>
        <p:nvSpPr>
          <p:cNvPr id="23580" name="Text Box 29"/>
          <p:cNvSpPr txBox="1">
            <a:spLocks noChangeArrowheads="1"/>
          </p:cNvSpPr>
          <p:nvPr/>
        </p:nvSpPr>
        <p:spPr bwMode="auto">
          <a:xfrm>
            <a:off x="7239000" y="4114800"/>
            <a:ext cx="1371600" cy="3143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1400">
                <a:latin typeface="Arial" charset="0"/>
              </a:rPr>
              <a:t>Course Design</a:t>
            </a:r>
          </a:p>
        </p:txBody>
      </p:sp>
      <p:sp>
        <p:nvSpPr>
          <p:cNvPr id="23581" name="Text Box 30"/>
          <p:cNvSpPr txBox="1">
            <a:spLocks noChangeArrowheads="1"/>
          </p:cNvSpPr>
          <p:nvPr/>
        </p:nvSpPr>
        <p:spPr bwMode="auto">
          <a:xfrm>
            <a:off x="7239000" y="4648200"/>
            <a:ext cx="1371600" cy="3143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1400">
                <a:latin typeface="Arial" charset="0"/>
              </a:rPr>
              <a:t>Faculty Devt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714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1476375" y="333375"/>
            <a:ext cx="5975350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/>
              <a:t> </a:t>
            </a:r>
            <a:r>
              <a:rPr lang="en-AU" sz="2400" b="1">
                <a:solidFill>
                  <a:schemeClr val="tx2"/>
                </a:solidFill>
              </a:rPr>
              <a:t>The use of Moodle at DFSL 1</a:t>
            </a:r>
          </a:p>
          <a:p>
            <a:pPr algn="ctr"/>
            <a:endParaRPr lang="en-AU" sz="2400" b="1"/>
          </a:p>
          <a:p>
            <a:pPr>
              <a:buFontTx/>
              <a:buChar char="•"/>
            </a:pPr>
            <a:r>
              <a:rPr lang="en-AU"/>
              <a:t>DFSL website is hosted by ADELE (Australian Defence Education Learning Environment) platform</a:t>
            </a:r>
          </a:p>
          <a:p>
            <a:pPr>
              <a:buFontTx/>
              <a:buChar char="•"/>
            </a:pPr>
            <a:r>
              <a:rPr lang="en-AU"/>
              <a:t>We have 28 Moodle instances on this website at the moment</a:t>
            </a:r>
          </a:p>
          <a:p>
            <a:pPr>
              <a:buFontTx/>
              <a:buChar char="•"/>
            </a:pPr>
            <a:r>
              <a:rPr lang="en-AU"/>
              <a:t>Cover our pre-course needs, on course online materials and post course support to our graduates</a:t>
            </a:r>
          </a:p>
          <a:p>
            <a:pPr>
              <a:buFontTx/>
              <a:buChar char="•"/>
            </a:pPr>
            <a:r>
              <a:rPr lang="en-AU"/>
              <a:t>Staff PD area &amp; BILC SharP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AU" sz="32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714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1547813" y="476250"/>
            <a:ext cx="597535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AU"/>
              <a:t> </a:t>
            </a:r>
            <a:r>
              <a:rPr lang="en-AU" sz="2800" b="1">
                <a:solidFill>
                  <a:schemeClr val="tx2"/>
                </a:solidFill>
              </a:rPr>
              <a:t>The use of Moodle at DFSL 2</a:t>
            </a:r>
          </a:p>
          <a:p>
            <a:pPr marL="342900" indent="-342900" algn="ctr"/>
            <a:endParaRPr lang="en-AU" sz="2800" b="1"/>
          </a:p>
          <a:p>
            <a:pPr marL="342900" indent="-342900"/>
            <a:r>
              <a:rPr lang="en-AU" sz="2800" b="1">
                <a:solidFill>
                  <a:srgbClr val="0000FF"/>
                </a:solidFill>
              </a:rPr>
              <a:t>Pre-course</a:t>
            </a:r>
            <a:r>
              <a:rPr lang="en-AU" sz="2800" b="1">
                <a:solidFill>
                  <a:schemeClr val="hlink"/>
                </a:solidFill>
              </a:rPr>
              <a:t>: </a:t>
            </a:r>
          </a:p>
          <a:p>
            <a:pPr marL="342900" indent="-342900">
              <a:buFontTx/>
              <a:buAutoNum type="arabicPeriod"/>
            </a:pPr>
            <a:r>
              <a:rPr lang="en-AU" b="1"/>
              <a:t>Language Awareness module</a:t>
            </a:r>
          </a:p>
          <a:p>
            <a:pPr marL="342900" indent="-342900">
              <a:buFontTx/>
              <a:buAutoNum type="arabicPeriod"/>
            </a:pPr>
            <a:endParaRPr lang="en-AU" b="1"/>
          </a:p>
          <a:p>
            <a:pPr marL="342900" indent="-342900">
              <a:buFontTx/>
              <a:buAutoNum type="arabicPeriod"/>
            </a:pPr>
            <a:r>
              <a:rPr lang="en-AU" b="1"/>
              <a:t>Language Learning Strategies module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1476375" y="333375"/>
            <a:ext cx="5975350" cy="349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AU"/>
              <a:t> </a:t>
            </a:r>
            <a:r>
              <a:rPr lang="en-AU" sz="2400" b="1">
                <a:solidFill>
                  <a:schemeClr val="tx2"/>
                </a:solidFill>
              </a:rPr>
              <a:t>The use of Moodle at DFSL 3</a:t>
            </a:r>
            <a:endParaRPr lang="en-AU" sz="2400" b="1"/>
          </a:p>
          <a:p>
            <a:pPr marL="342900" indent="-342900"/>
            <a:r>
              <a:rPr lang="en-AU" sz="2000" b="1">
                <a:solidFill>
                  <a:srgbClr val="0000FF"/>
                </a:solidFill>
              </a:rPr>
              <a:t>On course</a:t>
            </a:r>
            <a:r>
              <a:rPr lang="en-AU" sz="2000"/>
              <a:t>: </a:t>
            </a:r>
          </a:p>
          <a:p>
            <a:pPr marL="342900" indent="-342900">
              <a:buFontTx/>
              <a:buAutoNum type="arabicPeriod"/>
            </a:pPr>
            <a:r>
              <a:rPr lang="en-AU" b="1"/>
              <a:t> Learner Guides (LGs)</a:t>
            </a:r>
          </a:p>
          <a:p>
            <a:pPr marL="342900" indent="-342900">
              <a:buFontTx/>
              <a:buAutoNum type="arabicPeriod"/>
            </a:pPr>
            <a:r>
              <a:rPr lang="en-AU" b="1"/>
              <a:t> Audio, video files, ppts supporting LGs</a:t>
            </a:r>
          </a:p>
          <a:p>
            <a:pPr marL="342900" indent="-342900">
              <a:buFontTx/>
              <a:buAutoNum type="arabicPeriod"/>
            </a:pPr>
            <a:r>
              <a:rPr lang="en-AU" b="1"/>
              <a:t> Quizzes (multiple choice, drag and drop, etc)</a:t>
            </a:r>
          </a:p>
          <a:p>
            <a:pPr marL="342900" indent="-342900">
              <a:buFontTx/>
              <a:buAutoNum type="arabicPeriod"/>
            </a:pPr>
            <a:r>
              <a:rPr lang="en-AU" b="1"/>
              <a:t> Games (Hangman, Snakes and Ladders, Sudoku, etc)</a:t>
            </a:r>
          </a:p>
          <a:p>
            <a:pPr marL="342900" indent="-342900">
              <a:buFontTx/>
              <a:buAutoNum type="arabicPeriod"/>
            </a:pPr>
            <a:r>
              <a:rPr lang="en-AU" b="1"/>
              <a:t> Weblinks, e.g.: Quizlet, Memrise, Youtube, etc</a:t>
            </a:r>
          </a:p>
          <a:p>
            <a:pPr marL="342900" indent="-342900">
              <a:buFontTx/>
              <a:buAutoNum type="arabicPeriod"/>
            </a:pPr>
            <a:r>
              <a:rPr lang="en-AU" b="1"/>
              <a:t> Assessments</a:t>
            </a:r>
          </a:p>
          <a:p>
            <a:pPr marL="342900" indent="-342900">
              <a:buFontTx/>
              <a:buAutoNum type="arabicPeriod"/>
            </a:pPr>
            <a:r>
              <a:rPr lang="en-AU" b="1"/>
              <a:t> Course Info &amp; Timetables</a:t>
            </a:r>
          </a:p>
          <a:p>
            <a:pPr marL="342900" indent="-342900">
              <a:buFontTx/>
              <a:buAutoNum type="arabicPeriod"/>
            </a:pPr>
            <a:r>
              <a:rPr lang="en-AU" b="1"/>
              <a:t> News forum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AU" sz="32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14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1547813" y="476250"/>
            <a:ext cx="597535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AU"/>
              <a:t> </a:t>
            </a:r>
            <a:r>
              <a:rPr lang="en-AU" sz="2800" b="1">
                <a:solidFill>
                  <a:schemeClr val="tx2"/>
                </a:solidFill>
              </a:rPr>
              <a:t>The use of Moodle at DFSL 4</a:t>
            </a:r>
            <a:endParaRPr lang="en-AU" sz="2800" b="1"/>
          </a:p>
          <a:p>
            <a:pPr marL="342900" indent="-342900"/>
            <a:r>
              <a:rPr lang="en-AU" sz="2800" b="1">
                <a:solidFill>
                  <a:srgbClr val="0000FF"/>
                </a:solidFill>
              </a:rPr>
              <a:t>Post-course:</a:t>
            </a:r>
          </a:p>
          <a:p>
            <a:pPr marL="342900" indent="-342900"/>
            <a:endParaRPr lang="en-AU" sz="2800" b="1">
              <a:solidFill>
                <a:srgbClr val="0000FF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AU" b="1"/>
              <a:t>Skills Maintenance Packages</a:t>
            </a:r>
          </a:p>
          <a:p>
            <a:pPr marL="342900" indent="-342900"/>
            <a:endParaRPr lang="en-AU" b="1"/>
          </a:p>
          <a:p>
            <a:pPr marL="342900" indent="-342900"/>
            <a:r>
              <a:rPr lang="en-AU" b="1"/>
              <a:t>2.   Useful links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863</Words>
  <Application>Microsoft Office PowerPoint</Application>
  <PresentationFormat>On-screen Show (4:3)</PresentationFormat>
  <Paragraphs>154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Calibri</vt:lpstr>
      <vt:lpstr>Arial</vt:lpstr>
      <vt:lpstr>Office Theme</vt:lpstr>
      <vt:lpstr>Enhanced LOTE Learning through the use of DFSL Moodle-Based Platform </vt:lpstr>
      <vt:lpstr>Slide 2</vt:lpstr>
      <vt:lpstr>Languages Taught</vt:lpstr>
      <vt:lpstr>Slide 4</vt:lpstr>
      <vt:lpstr>Major change N2 – Organisational Restructure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Department of Defence</cp:lastModifiedBy>
  <cp:revision>50</cp:revision>
  <dcterms:created xsi:type="dcterms:W3CDTF">2011-04-18T23:22:27Z</dcterms:created>
  <dcterms:modified xsi:type="dcterms:W3CDTF">2015-04-30T06:52:01Z</dcterms:modified>
</cp:coreProperties>
</file>