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7" r:id="rId2"/>
    <p:sldId id="297" r:id="rId3"/>
    <p:sldId id="298" r:id="rId4"/>
    <p:sldId id="299" r:id="rId5"/>
    <p:sldId id="300" r:id="rId6"/>
    <p:sldId id="301" r:id="rId7"/>
    <p:sldId id="302" r:id="rId8"/>
    <p:sldId id="304" r:id="rId9"/>
    <p:sldId id="305" r:id="rId10"/>
    <p:sldId id="307" r:id="rId11"/>
    <p:sldId id="306" r:id="rId12"/>
    <p:sldId id="287" r:id="rId13"/>
    <p:sldId id="278" r:id="rId14"/>
    <p:sldId id="296" r:id="rId15"/>
    <p:sldId id="294" r:id="rId16"/>
    <p:sldId id="290" r:id="rId17"/>
    <p:sldId id="288" r:id="rId18"/>
    <p:sldId id="291" r:id="rId19"/>
    <p:sldId id="292" r:id="rId20"/>
    <p:sldId id="293" r:id="rId21"/>
    <p:sldId id="295" r:id="rId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5" autoAdjust="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59A70-1539-4399-8D47-EF06F43240B3}" type="datetimeFigureOut">
              <a:rPr lang="hr-HR" smtClean="0"/>
              <a:t>24.5.2018.</a:t>
            </a:fld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D9B7E-8E1C-451B-B205-961732F1B52A}" type="slidenum">
              <a:rPr lang="hr-HR" smtClean="0"/>
              <a:t>‹#›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2969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B6063-5E4E-4EA5-8041-20B8DCC8206A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ADA53-46ED-4F3E-B13C-23EBEEF031C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370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ADA53-46ED-4F3E-B13C-23EBEEF031CD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87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ADA53-46ED-4F3E-B13C-23EBEEF031CD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87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ADA53-46ED-4F3E-B13C-23EBEEF031CD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212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ADA53-46ED-4F3E-B13C-23EBEEF031CD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874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ADA53-46ED-4F3E-B13C-23EBEEF031CD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87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165304"/>
            <a:ext cx="2895600" cy="556171"/>
          </a:xfrm>
          <a:ln/>
        </p:spPr>
        <p:txBody>
          <a:bodyPr/>
          <a:lstStyle>
            <a:lvl1pPr algn="just">
              <a:defRPr sz="1000">
                <a:solidFill>
                  <a:schemeClr val="bg1"/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16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166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544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7699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2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  <a:endParaRPr lang="hr-H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749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7544" y="6237312"/>
            <a:ext cx="2133600" cy="47625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3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1560" y="630932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869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157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953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806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555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7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6" name="Slika 2" descr="D:\Desktop\1. HVU Dr. FRANJO TUĐMAN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05"/>
            <a:ext cx="752475" cy="91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4" descr="D:\Desktop\1. SREDIŠTE ZA STR. JEZIKE-NOVO.jp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255"/>
            <a:ext cx="742950" cy="89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06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FAD4-0F3E-4BD2-B3D0-E0A53DB6619C}" type="datetimeFigureOut">
              <a:rPr lang="hr-HR" smtClean="0"/>
              <a:pPr/>
              <a:t>24.5.2018.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873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351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6295FAD4-0F3E-4BD2-B3D0-E0A53DB6619C}" type="datetimeFigureOut">
              <a:rPr lang="hr-HR" smtClean="0"/>
              <a:pPr/>
              <a:t>24.5.2018.</a:t>
            </a:fld>
            <a:endParaRPr lang="hr-HR"/>
          </a:p>
        </p:txBody>
      </p:sp>
      <p:sp>
        <p:nvSpPr>
          <p:cNvPr id="351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351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1F91D890-3371-43C4-B1F7-D2E04FE0EA52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1031" name="Picture 7" descr="bg123411 cop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bg123411 cop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hr-HR"/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755650" y="6077895"/>
            <a:ext cx="2808288" cy="8220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54000" tIns="10800" rIns="54000" bIns="10800" anchor="ctr">
            <a:spAutoFit/>
          </a:bodyPr>
          <a:lstStyle>
            <a:lvl1pPr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hr-HR" sz="800" dirty="0" smtClean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hr-HR" sz="800" dirty="0" smtClean="0">
                <a:solidFill>
                  <a:schemeClr val="bg1"/>
                </a:solidFill>
                <a:latin typeface="Arial" charset="0"/>
              </a:rPr>
              <a:t>Presenter: Irena Prpić Đurić, M.Sc.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hr-HR" sz="800" dirty="0" smtClean="0">
                <a:solidFill>
                  <a:schemeClr val="bg1"/>
                </a:solidFill>
                <a:latin typeface="Arial" charset="0"/>
              </a:rPr>
              <a:t>FLC </a:t>
            </a:r>
            <a:r>
              <a:rPr lang="hr-HR" sz="800" dirty="0" smtClean="0">
                <a:solidFill>
                  <a:schemeClr val="bg1"/>
                </a:solidFill>
                <a:latin typeface="Calibri"/>
              </a:rPr>
              <a:t>"</a:t>
            </a:r>
            <a:r>
              <a:rPr lang="hr-HR" sz="800" dirty="0" smtClean="0">
                <a:solidFill>
                  <a:schemeClr val="bg1"/>
                </a:solidFill>
                <a:latin typeface="Arial" charset="0"/>
              </a:rPr>
              <a:t>Katarina Zrinska”/CDA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hr-HR" sz="800" dirty="0" smtClean="0">
                <a:solidFill>
                  <a:schemeClr val="bg1"/>
                </a:solidFill>
                <a:latin typeface="Arial" charset="0"/>
              </a:rPr>
              <a:t>Croatia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hr-HR" sz="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0" y="-26988"/>
            <a:ext cx="9180513" cy="7191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hr-HR"/>
          </a:p>
        </p:txBody>
      </p:sp>
      <p:pic>
        <p:nvPicPr>
          <p:cNvPr id="1036" name="Picture 13" descr="Grb_GSOSRH_pravi"/>
          <p:cNvPicPr>
            <a:picLocks noChangeAspect="1" noChangeArrowheads="1"/>
          </p:cNvPicPr>
          <p:nvPr/>
        </p:nvPicPr>
        <p:blipFill>
          <a:blip r:embed="rId18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98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4" descr="HVU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8725"/>
            <a:ext cx="4540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5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hyperlink" Target="f2.%20Zagreb_Croatia_Lively_and_Livable_Capital%5bBigConverter.com%5d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bil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endParaRPr lang="hr-H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dgm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772816"/>
            <a:ext cx="3312367" cy="194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14" y="2384884"/>
            <a:ext cx="354614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29000"/>
            <a:ext cx="3565515" cy="2694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 rot="20361446">
            <a:off x="1865633" y="2431753"/>
            <a:ext cx="6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BILC professional seminar, Croatia</a:t>
            </a:r>
            <a:endParaRPr lang="hr-HR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94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9</a:t>
            </a:r>
            <a:r>
              <a:rPr lang="en-US" sz="3200" dirty="0" smtClean="0"/>
              <a:t>. </a:t>
            </a:r>
            <a:r>
              <a:rPr lang="hr-HR" sz="3200" dirty="0" smtClean="0"/>
              <a:t>How many red and white checkers are there in the Croatian coat-of-arms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R"/>
            </a:pPr>
            <a:endParaRPr lang="hr-HR" dirty="0" smtClean="0"/>
          </a:p>
          <a:p>
            <a:pPr marL="609600" indent="-609600">
              <a:buFontTx/>
              <a:buAutoNum type="alphaLcParenR"/>
            </a:pPr>
            <a:r>
              <a:rPr lang="hr-HR" dirty="0" smtClean="0"/>
              <a:t>15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hr-HR" dirty="0" smtClean="0"/>
              <a:t>20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hr-HR" dirty="0" smtClean="0"/>
              <a:t>25</a:t>
            </a:r>
            <a:endParaRPr lang="en-US" dirty="0"/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0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10</a:t>
            </a:r>
            <a:r>
              <a:rPr lang="en-US" sz="3200" dirty="0" smtClean="0"/>
              <a:t>. </a:t>
            </a:r>
            <a:r>
              <a:rPr lang="en-US" sz="3200" dirty="0"/>
              <a:t>What is the Croatian word for </a:t>
            </a:r>
            <a:r>
              <a:rPr lang="hr-HR" sz="3200" dirty="0" smtClean="0"/>
              <a:t>‘</a:t>
            </a:r>
            <a:r>
              <a:rPr lang="hr-HR" sz="3200" i="1" dirty="0" smtClean="0"/>
              <a:t>THANK YOU’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R"/>
            </a:pPr>
            <a:endParaRPr lang="hr-HR" dirty="0" smtClean="0"/>
          </a:p>
          <a:p>
            <a:pPr marL="609600" indent="-609600">
              <a:buFontTx/>
              <a:buAutoNum type="alphaLcParenR"/>
            </a:pPr>
            <a:r>
              <a:rPr lang="hr-HR" dirty="0" smtClean="0"/>
              <a:t>nazdravlje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hr-HR" dirty="0" smtClean="0"/>
              <a:t>također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hr-HR" dirty="0" smtClean="0"/>
              <a:t>hvala</a:t>
            </a:r>
            <a:endParaRPr lang="en-US" dirty="0"/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4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bil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382352"/>
            <a:ext cx="8229600" cy="563893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hr-HR" sz="2800" dirty="0" smtClean="0">
              <a:latin typeface="+mj-lt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PT" sz="2800" dirty="0" smtClean="0">
                <a:latin typeface="+mj-lt"/>
              </a:rPr>
              <a:t>Date</a:t>
            </a:r>
            <a:r>
              <a:rPr lang="pt-PT" sz="2800" dirty="0">
                <a:latin typeface="+mj-lt"/>
              </a:rPr>
              <a:t>: </a:t>
            </a:r>
            <a:r>
              <a:rPr lang="hr-HR" sz="2800" dirty="0">
                <a:latin typeface="+mj-lt"/>
              </a:rPr>
              <a:t>01</a:t>
            </a:r>
            <a:r>
              <a:rPr lang="pt-PT" sz="2800" dirty="0">
                <a:latin typeface="+mj-lt"/>
              </a:rPr>
              <a:t> – </a:t>
            </a:r>
            <a:r>
              <a:rPr lang="hr-HR" sz="2800" dirty="0">
                <a:latin typeface="+mj-lt"/>
              </a:rPr>
              <a:t>0</a:t>
            </a:r>
            <a:r>
              <a:rPr lang="pt-PT" sz="2800" dirty="0">
                <a:latin typeface="+mj-lt"/>
              </a:rPr>
              <a:t>4 </a:t>
            </a:r>
            <a:r>
              <a:rPr lang="hr-HR" sz="2800" dirty="0">
                <a:latin typeface="+mj-lt"/>
              </a:rPr>
              <a:t>October </a:t>
            </a:r>
            <a:r>
              <a:rPr lang="pt-PT" sz="2800" dirty="0">
                <a:latin typeface="+mj-lt"/>
              </a:rPr>
              <a:t>2018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PT" sz="2800" dirty="0">
                <a:latin typeface="+mj-lt"/>
              </a:rPr>
              <a:t>Venue: </a:t>
            </a:r>
            <a:r>
              <a:rPr lang="hr-HR" sz="2800" dirty="0">
                <a:latin typeface="+mj-lt"/>
              </a:rPr>
              <a:t>Croatian Defense Academy (CDA), Zagreb</a:t>
            </a:r>
            <a:endParaRPr lang="pt-PT" sz="2800" dirty="0">
              <a:latin typeface="+mj-lt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hr-HR" sz="2800" dirty="0">
                <a:latin typeface="+mj-lt"/>
              </a:rPr>
              <a:t>Conference fee: EUR </a:t>
            </a:r>
            <a:r>
              <a:rPr lang="hr-HR" sz="2800" dirty="0" smtClean="0">
                <a:latin typeface="+mj-lt"/>
              </a:rPr>
              <a:t>180.00 </a:t>
            </a:r>
            <a:endParaRPr lang="hr-HR" sz="2800" dirty="0">
              <a:latin typeface="+mj-lt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hr-HR" sz="2800" dirty="0" smtClean="0">
                <a:latin typeface="+mj-lt"/>
              </a:rPr>
              <a:t>Accommodation</a:t>
            </a:r>
            <a:r>
              <a:rPr lang="hr-HR" sz="2800" dirty="0">
                <a:latin typeface="+mj-lt"/>
              </a:rPr>
              <a:t>: Antunović Hotel (</a:t>
            </a:r>
            <a:r>
              <a:rPr lang="hr-HR" sz="2800">
                <a:latin typeface="+mj-lt"/>
              </a:rPr>
              <a:t>EUR </a:t>
            </a:r>
            <a:r>
              <a:rPr lang="hr-HR" sz="2800" smtClean="0">
                <a:latin typeface="+mj-lt"/>
              </a:rPr>
              <a:t>80.00 </a:t>
            </a:r>
            <a:r>
              <a:rPr lang="hr-HR" sz="2800">
                <a:latin typeface="+mj-lt"/>
              </a:rPr>
              <a:t>– </a:t>
            </a:r>
            <a:r>
              <a:rPr lang="hr-HR" sz="2800" smtClean="0">
                <a:latin typeface="+mj-lt"/>
              </a:rPr>
              <a:t>100.00</a:t>
            </a:r>
            <a:r>
              <a:rPr lang="hr-HR" sz="2800" dirty="0">
                <a:latin typeface="+mj-lt"/>
              </a:rPr>
              <a:t>)</a:t>
            </a:r>
            <a:endParaRPr lang="pt-PT" sz="2800" dirty="0">
              <a:latin typeface="+mj-lt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177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712968" cy="5083869"/>
          </a:xfrm>
        </p:spPr>
      </p:pic>
      <p:pic>
        <p:nvPicPr>
          <p:cNvPr id="5" name="Imagem 4" descr="bil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8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bil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382352"/>
            <a:ext cx="8229600" cy="563893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hr-HR" sz="2800" dirty="0" smtClean="0">
              <a:latin typeface="+mj-lt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605682" cy="245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781806" cy="236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" y="3356992"/>
            <a:ext cx="3552056" cy="236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45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7666"/>
            <a:ext cx="7946908" cy="531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 descr="bil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6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67240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51509"/>
            <a:ext cx="2463177" cy="163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16694"/>
            <a:ext cx="3600400" cy="201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5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bil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382352"/>
            <a:ext cx="8229600" cy="563893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hr-HR" sz="2800" dirty="0" smtClean="0">
              <a:latin typeface="+mj-lt"/>
            </a:endParaRPr>
          </a:p>
          <a:p>
            <a:pPr marL="0" indent="0" algn="ctr">
              <a:buNone/>
            </a:pPr>
            <a:r>
              <a:rPr lang="hr-H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 </a:t>
            </a:r>
            <a:r>
              <a:rPr lang="hr-H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AND THE ADULT MIND: ENHANCING MOTIVATION AND EFFICIENCY IN THE MILITARY CONTEXT</a:t>
            </a:r>
            <a:endParaRPr lang="hr-H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r-HR" sz="2400" b="1" u="sng" dirty="0"/>
              <a:t>Subtopics:</a:t>
            </a:r>
            <a:endParaRPr lang="hr-HR" sz="2400" dirty="0"/>
          </a:p>
          <a:p>
            <a:pPr marL="0" indent="0">
              <a:buNone/>
            </a:pPr>
            <a:r>
              <a:rPr lang="hr-HR" sz="2400" b="1" dirty="0"/>
              <a:t>1. Increasing language learning efficacy in the classroom</a:t>
            </a:r>
            <a:endParaRPr lang="hr-HR" sz="2400" dirty="0"/>
          </a:p>
          <a:p>
            <a:pPr lvl="0" algn="just"/>
            <a:r>
              <a:rPr lang="hr-HR" sz="2400" dirty="0" smtClean="0"/>
              <a:t>Maintaining </a:t>
            </a:r>
            <a:r>
              <a:rPr lang="hr-HR" sz="2400" dirty="0"/>
              <a:t>motivation in FL teaching/learning</a:t>
            </a:r>
          </a:p>
          <a:p>
            <a:pPr lvl="0" algn="just"/>
            <a:r>
              <a:rPr lang="hr-HR" sz="2400" dirty="0"/>
              <a:t>Promoting </a:t>
            </a:r>
            <a:r>
              <a:rPr lang="hr-HR" sz="2400" dirty="0" smtClean="0"/>
              <a:t>effi</a:t>
            </a:r>
            <a:r>
              <a:rPr lang="pt-PT" sz="2400" dirty="0" smtClean="0"/>
              <a:t>c</a:t>
            </a:r>
            <a:r>
              <a:rPr lang="hr-HR" sz="2400" dirty="0" smtClean="0"/>
              <a:t>acy </a:t>
            </a:r>
            <a:r>
              <a:rPr lang="hr-HR" sz="2400" dirty="0"/>
              <a:t>through in-house teacher professional development</a:t>
            </a:r>
          </a:p>
          <a:p>
            <a:pPr lvl="0" algn="just"/>
            <a:r>
              <a:rPr lang="hr-HR" sz="2400" dirty="0"/>
              <a:t>Bridging the gap between 1+/2 and 2+/3 in writing </a:t>
            </a:r>
            <a:r>
              <a:rPr lang="hr-HR" sz="2400" dirty="0" smtClean="0"/>
              <a:t>and speaking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683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5433467"/>
          </a:xfrm>
        </p:spPr>
        <p:txBody>
          <a:bodyPr/>
          <a:lstStyle/>
          <a:p>
            <a:pPr marL="0" indent="0" algn="just">
              <a:buNone/>
            </a:pPr>
            <a:r>
              <a:rPr lang="hr-HR" sz="2400" b="1" dirty="0"/>
              <a:t>2. Purposeful learning environment as a motivational factor</a:t>
            </a:r>
            <a:endParaRPr lang="hr-HR" sz="2400" dirty="0"/>
          </a:p>
          <a:p>
            <a:pPr lvl="0" algn="just"/>
            <a:r>
              <a:rPr lang="hr-HR" sz="2400" dirty="0" smtClean="0"/>
              <a:t>Language </a:t>
            </a:r>
            <a:r>
              <a:rPr lang="hr-HR" sz="2400" dirty="0"/>
              <a:t>teachers as course designers</a:t>
            </a:r>
          </a:p>
          <a:p>
            <a:pPr lvl="0" algn="just"/>
            <a:r>
              <a:rPr lang="hr-HR" sz="2400" dirty="0"/>
              <a:t>Authenticity of material in a language classroom and its effect on motivation</a:t>
            </a:r>
          </a:p>
          <a:p>
            <a:pPr lvl="0" algn="just"/>
            <a:r>
              <a:rPr lang="hr-HR" sz="2400" dirty="0"/>
              <a:t>Motivational techniques in promoting higher-level thinking </a:t>
            </a:r>
            <a:r>
              <a:rPr lang="hr-HR" sz="2400" dirty="0" smtClean="0"/>
              <a:t>skills</a:t>
            </a:r>
          </a:p>
          <a:p>
            <a:pPr marL="0" indent="0" algn="just">
              <a:buNone/>
            </a:pPr>
            <a:r>
              <a:rPr lang="hr-HR" sz="2400" b="1" dirty="0"/>
              <a:t>3. Strenghtening responsibility for one's own learning</a:t>
            </a:r>
            <a:endParaRPr lang="hr-HR" sz="2400" dirty="0"/>
          </a:p>
          <a:p>
            <a:pPr lvl="0" algn="just"/>
            <a:r>
              <a:rPr lang="hr-HR" sz="2400" dirty="0" smtClean="0"/>
              <a:t>The </a:t>
            </a:r>
            <a:r>
              <a:rPr lang="hr-HR" sz="2400" dirty="0"/>
              <a:t>importance of self-efficacy in learning performance</a:t>
            </a:r>
          </a:p>
          <a:p>
            <a:pPr lvl="0" algn="just"/>
            <a:r>
              <a:rPr lang="hr-HR" sz="2400" dirty="0"/>
              <a:t>Fostering the learner-centered perspective and autonomous learning</a:t>
            </a:r>
          </a:p>
          <a:p>
            <a:pPr lvl="0" algn="just"/>
            <a:r>
              <a:rPr lang="hr-HR" sz="2400" dirty="0"/>
              <a:t>Teaching learning strategies and its impact on the learning process</a:t>
            </a:r>
          </a:p>
          <a:p>
            <a:pPr marL="0" lv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20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5433467"/>
          </a:xfrm>
        </p:spPr>
        <p:txBody>
          <a:bodyPr/>
          <a:lstStyle/>
          <a:p>
            <a:pPr marL="0" indent="0" algn="just">
              <a:buNone/>
            </a:pPr>
            <a:r>
              <a:rPr lang="hr-HR" sz="2400" b="1" dirty="0"/>
              <a:t>4. Tester's contribution to learners' motivation and learning efficacy</a:t>
            </a:r>
            <a:endParaRPr lang="hr-HR" sz="2400" dirty="0"/>
          </a:p>
          <a:p>
            <a:pPr lvl="0" algn="just"/>
            <a:r>
              <a:rPr lang="hr-HR" sz="2400" dirty="0" smtClean="0"/>
              <a:t>Learner-oriented </a:t>
            </a:r>
            <a:r>
              <a:rPr lang="hr-HR" sz="2400" dirty="0"/>
              <a:t>test preparation</a:t>
            </a:r>
          </a:p>
          <a:p>
            <a:pPr lvl="0" algn="just"/>
            <a:r>
              <a:rPr lang="hr-HR" sz="2400" dirty="0"/>
              <a:t>Bridging the gap between teaching/learning and testing </a:t>
            </a:r>
          </a:p>
          <a:p>
            <a:pPr algn="just"/>
            <a:r>
              <a:rPr lang="hr-HR" sz="2400" dirty="0"/>
              <a:t>Teachers' standardization in productive skills assessment </a:t>
            </a:r>
          </a:p>
          <a:p>
            <a:endParaRPr lang="hr-HR" dirty="0"/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en-US" sz="3200" dirty="0" smtClean="0"/>
              <a:t>1</a:t>
            </a:r>
            <a:r>
              <a:rPr lang="en-US" sz="3200" dirty="0"/>
              <a:t>. What is the Croatian name for Croatia?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R"/>
            </a:pPr>
            <a:r>
              <a:rPr lang="en-US" dirty="0" err="1"/>
              <a:t>Ma</a:t>
            </a:r>
            <a:r>
              <a:rPr lang="en-US" dirty="0" err="1">
                <a:cs typeface="Arial" charset="0"/>
              </a:rPr>
              <a:t>đarska</a:t>
            </a:r>
            <a:endParaRPr lang="en-US" dirty="0">
              <a:cs typeface="Arial" charset="0"/>
            </a:endParaRPr>
          </a:p>
          <a:p>
            <a:pPr marL="609600" indent="-609600">
              <a:buFontTx/>
              <a:buAutoNum type="alphaLcParenR"/>
            </a:pPr>
            <a:r>
              <a:rPr lang="en-US" dirty="0" err="1" smtClean="0">
                <a:cs typeface="Arial" charset="0"/>
              </a:rPr>
              <a:t>Hrvatska</a:t>
            </a:r>
            <a:endParaRPr lang="en-US" dirty="0" smtClean="0">
              <a:cs typeface="Arial" charset="0"/>
            </a:endParaRPr>
          </a:p>
          <a:p>
            <a:pPr marL="609600" indent="-609600">
              <a:buFontTx/>
              <a:buAutoNum type="alphaLcParenR"/>
            </a:pPr>
            <a:r>
              <a:rPr lang="en-US" dirty="0" err="1" smtClean="0">
                <a:cs typeface="Arial" charset="0"/>
              </a:rPr>
              <a:t>Danska</a:t>
            </a:r>
            <a:endParaRPr lang="en-US" dirty="0">
              <a:cs typeface="Arial" charset="0"/>
            </a:endParaRPr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5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08" y="748138"/>
            <a:ext cx="8928992" cy="5433467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Imagem 4" descr="bil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>
            <a:hlinkClick r:id="rId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440432"/>
              </p:ext>
            </p:extLst>
          </p:nvPr>
        </p:nvGraphicFramePr>
        <p:xfrm>
          <a:off x="2843808" y="2132856"/>
          <a:ext cx="5040560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Objeto da Shell do Packager" showAsIcon="1" r:id="rId5" imgW="3824640" imgH="464400" progId="Package">
                  <p:embed/>
                </p:oleObj>
              </mc:Choice>
              <mc:Fallback>
                <p:oleObj name="Objeto da Shell do Packager" showAsIcon="1" r:id="rId5" imgW="3824640" imgH="464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43808" y="2132856"/>
                        <a:ext cx="5040560" cy="136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111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723258"/>
            <a:ext cx="8136904" cy="5402905"/>
          </a:xfrm>
        </p:spPr>
      </p:pic>
      <p:sp>
        <p:nvSpPr>
          <p:cNvPr id="7" name="TextBox 6"/>
          <p:cNvSpPr txBox="1"/>
          <p:nvPr/>
        </p:nvSpPr>
        <p:spPr>
          <a:xfrm rot="20375321">
            <a:off x="4283968" y="4540270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Dobro došli u Zagreb, Hrvatsku!!!</a:t>
            </a:r>
          </a:p>
          <a:p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Zagreb, Croatia!!!</a:t>
            </a:r>
          </a:p>
          <a:p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9" name="Imagem 4" descr="bil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7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 </a:t>
            </a:r>
            <a:br>
              <a:rPr lang="en-US" sz="4000" dirty="0"/>
            </a:b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en-US" sz="3200" dirty="0" smtClean="0"/>
              <a:t>2.Which </a:t>
            </a:r>
            <a:r>
              <a:rPr lang="en-US" sz="3200" dirty="0"/>
              <a:t>of the following is the capital of Croatia?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229600" cy="4525963"/>
          </a:xfrm>
        </p:spPr>
        <p:txBody>
          <a:bodyPr/>
          <a:lstStyle/>
          <a:p>
            <a:pPr marL="609600" indent="-609600">
              <a:buFontTx/>
              <a:buAutoNum type="alphaLcParenR"/>
            </a:pPr>
            <a:endParaRPr lang="hr-HR" dirty="0" smtClean="0"/>
          </a:p>
          <a:p>
            <a:pPr marL="609600" indent="-609600">
              <a:buFontTx/>
              <a:buAutoNum type="alphaLcParenR"/>
            </a:pPr>
            <a:r>
              <a:rPr lang="en-US" dirty="0" smtClean="0"/>
              <a:t>Split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en-US" dirty="0"/>
              <a:t>Rijeka</a:t>
            </a:r>
          </a:p>
          <a:p>
            <a:pPr marL="609600" indent="-609600">
              <a:buFontTx/>
              <a:buAutoNum type="alphaLcParenR"/>
            </a:pPr>
            <a:r>
              <a:rPr lang="en-US" dirty="0"/>
              <a:t>Zagreb</a:t>
            </a:r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6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en-US" sz="3200" dirty="0" smtClean="0"/>
              <a:t>3</a:t>
            </a:r>
            <a:r>
              <a:rPr lang="en-US" sz="3200" dirty="0"/>
              <a:t>. How many countries does Croatia have a continental border with?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R"/>
            </a:pPr>
            <a:endParaRPr lang="hr-HR" dirty="0" smtClean="0"/>
          </a:p>
          <a:p>
            <a:pPr marL="609600" indent="-609600">
              <a:buFontTx/>
              <a:buAutoNum type="alphaLcParenR"/>
            </a:pPr>
            <a:r>
              <a:rPr lang="hr-HR" dirty="0"/>
              <a:t>5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hr-HR" smtClean="0"/>
              <a:t>7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en-US" dirty="0"/>
              <a:t>6</a:t>
            </a:r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98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/>
              <a:t/>
            </a:r>
            <a:br>
              <a:rPr lang="hr-HR" sz="2800" dirty="0"/>
            </a:br>
            <a:r>
              <a:rPr lang="en-US" sz="2800" dirty="0" smtClean="0"/>
              <a:t>4</a:t>
            </a:r>
            <a:r>
              <a:rPr lang="en-US" sz="3200" dirty="0"/>
              <a:t>. The Croatian currency, </a:t>
            </a:r>
            <a:r>
              <a:rPr lang="hr-HR" sz="3200" dirty="0" smtClean="0"/>
              <a:t>‘</a:t>
            </a:r>
            <a:r>
              <a:rPr lang="hr-HR" sz="3200" i="1" dirty="0" smtClean="0"/>
              <a:t>KUNA’</a:t>
            </a:r>
            <a:r>
              <a:rPr lang="en-US" sz="3200" dirty="0" smtClean="0"/>
              <a:t>,</a:t>
            </a:r>
            <a:r>
              <a:rPr lang="hr-HR" sz="3200" dirty="0" smtClean="0"/>
              <a:t> was</a:t>
            </a:r>
            <a:r>
              <a:rPr lang="en-US" sz="3200" dirty="0" smtClean="0"/>
              <a:t> </a:t>
            </a:r>
            <a:r>
              <a:rPr lang="en-US" sz="3200" dirty="0"/>
              <a:t>named after an animal. Which one?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R"/>
            </a:pPr>
            <a:endParaRPr lang="hr-HR" dirty="0" smtClean="0"/>
          </a:p>
          <a:p>
            <a:pPr marL="609600" indent="-609600">
              <a:buFontTx/>
              <a:buAutoNum type="alphaLcParenR"/>
            </a:pPr>
            <a:r>
              <a:rPr lang="en-US" dirty="0" smtClean="0"/>
              <a:t>bear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en-US" dirty="0"/>
              <a:t>tuna</a:t>
            </a:r>
          </a:p>
          <a:p>
            <a:pPr marL="609600" indent="-609600">
              <a:buFontTx/>
              <a:buAutoNum type="alphaLcParenR"/>
            </a:pPr>
            <a:r>
              <a:rPr lang="en-US" dirty="0"/>
              <a:t>marten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5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892480" cy="1143000"/>
          </a:xfrm>
        </p:spPr>
        <p:txBody>
          <a:bodyPr/>
          <a:lstStyle/>
          <a:p>
            <a:pPr marL="838200" indent="-838200"/>
            <a:r>
              <a:rPr lang="en-US" sz="3200" dirty="0" smtClean="0"/>
              <a:t>5.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2400" dirty="0" smtClean="0"/>
              <a:t>5. </a:t>
            </a:r>
            <a:r>
              <a:rPr lang="en-US" sz="2400" dirty="0" smtClean="0"/>
              <a:t>Which clothing item, known as </a:t>
            </a:r>
            <a:r>
              <a:rPr lang="hr-HR" sz="2400" dirty="0" smtClean="0"/>
              <a:t>‘</a:t>
            </a:r>
            <a:r>
              <a:rPr lang="hr-HR" sz="2400" i="1" dirty="0" smtClean="0"/>
              <a:t>KRAVATA’</a:t>
            </a:r>
            <a:r>
              <a:rPr lang="en-US" sz="2400" dirty="0" smtClean="0"/>
              <a:t>, became famous all over the world thanks to </a:t>
            </a:r>
            <a:r>
              <a:rPr lang="hr-HR" sz="2400" dirty="0" smtClean="0"/>
              <a:t>the </a:t>
            </a:r>
            <a:r>
              <a:rPr lang="en-US" sz="2400" dirty="0" smtClean="0"/>
              <a:t>Croatian soldiers who wore it in the Napoleon</a:t>
            </a:r>
            <a:r>
              <a:rPr lang="hr-HR" sz="2400" dirty="0" smtClean="0"/>
              <a:t>ic</a:t>
            </a:r>
            <a:r>
              <a:rPr lang="en-US" sz="2400" dirty="0" smtClean="0"/>
              <a:t> wars?</a:t>
            </a:r>
            <a:endParaRPr lang="en-US" sz="24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86000"/>
            <a:ext cx="8229600" cy="4297363"/>
          </a:xfrm>
        </p:spPr>
        <p:txBody>
          <a:bodyPr/>
          <a:lstStyle/>
          <a:p>
            <a:pPr marL="609600" indent="-609600">
              <a:buFontTx/>
              <a:buAutoNum type="alphaLcParenR"/>
            </a:pPr>
            <a:r>
              <a:rPr lang="en-US" dirty="0"/>
              <a:t>a belt</a:t>
            </a:r>
          </a:p>
          <a:p>
            <a:pPr marL="609600" indent="-609600" algn="just">
              <a:buFontTx/>
              <a:buAutoNum type="alphaLcParenR"/>
            </a:pPr>
            <a:r>
              <a:rPr lang="en-US" dirty="0"/>
              <a:t>a tie</a:t>
            </a:r>
          </a:p>
          <a:p>
            <a:pPr marL="609600" indent="-609600">
              <a:buFontTx/>
              <a:buAutoNum type="alphaLcParenR"/>
            </a:pPr>
            <a:r>
              <a:rPr lang="en-US" dirty="0"/>
              <a:t>a hat</a:t>
            </a:r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9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/>
              <a:t/>
            </a:r>
            <a:br>
              <a:rPr lang="hr-HR" sz="3200" dirty="0"/>
            </a:br>
            <a:r>
              <a:rPr lang="en-US" sz="3200" dirty="0" smtClean="0"/>
              <a:t>6</a:t>
            </a:r>
            <a:r>
              <a:rPr lang="en-US" sz="3200" dirty="0"/>
              <a:t>. </a:t>
            </a:r>
            <a:r>
              <a:rPr lang="en-US" sz="3200"/>
              <a:t>Which </a:t>
            </a:r>
            <a:r>
              <a:rPr lang="en-US" sz="3200" smtClean="0"/>
              <a:t>of </a:t>
            </a:r>
            <a:r>
              <a:rPr lang="en-US" sz="3200" dirty="0"/>
              <a:t>the following is a region in Croatia?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R"/>
            </a:pPr>
            <a:endParaRPr lang="hr-HR" dirty="0" smtClean="0">
              <a:solidFill>
                <a:srgbClr val="FF0000"/>
              </a:solidFill>
            </a:endParaRPr>
          </a:p>
          <a:p>
            <a:pPr marL="609600" indent="-609600">
              <a:buFontTx/>
              <a:buAutoNum type="alphaLcParenR"/>
            </a:pPr>
            <a:r>
              <a:rPr lang="en-US" dirty="0" smtClean="0"/>
              <a:t>Slavonia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en-US" dirty="0"/>
              <a:t>Slovenia</a:t>
            </a:r>
          </a:p>
          <a:p>
            <a:pPr marL="609600" indent="-609600">
              <a:buFontTx/>
              <a:buAutoNum type="alphaLcParenR"/>
            </a:pPr>
            <a:r>
              <a:rPr lang="en-US" dirty="0"/>
              <a:t>Slovakia</a:t>
            </a:r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7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7</a:t>
            </a:r>
            <a:r>
              <a:rPr lang="en-US" sz="3200" dirty="0" smtClean="0"/>
              <a:t>. </a:t>
            </a:r>
            <a:r>
              <a:rPr lang="en-US" sz="3200" dirty="0"/>
              <a:t>101 Hollywood cartoon dogs bear a name of a region in Croatia, which one?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R"/>
            </a:pPr>
            <a:endParaRPr lang="hr-HR" dirty="0" smtClean="0"/>
          </a:p>
          <a:p>
            <a:pPr marL="609600" indent="-609600">
              <a:buFontTx/>
              <a:buAutoNum type="alphaLcParenR"/>
            </a:pPr>
            <a:r>
              <a:rPr lang="en-US" dirty="0" smtClean="0"/>
              <a:t>Istria</a:t>
            </a:r>
            <a:endParaRPr lang="en-US" dirty="0"/>
          </a:p>
          <a:p>
            <a:pPr marL="609600" indent="-609600">
              <a:buFontTx/>
              <a:buAutoNum type="alphaLcParenR"/>
            </a:pPr>
            <a:r>
              <a:rPr lang="en-US" dirty="0"/>
              <a:t>Dalmatia</a:t>
            </a:r>
          </a:p>
          <a:p>
            <a:pPr marL="609600" indent="-609600">
              <a:buFontTx/>
              <a:buAutoNum type="alphaLcParenR"/>
            </a:pPr>
            <a:r>
              <a:rPr lang="en-US" dirty="0" err="1"/>
              <a:t>Lika</a:t>
            </a:r>
            <a:endParaRPr lang="en-US" dirty="0"/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49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9.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/>
              <a:t/>
            </a:r>
            <a:br>
              <a:rPr lang="hr-HR" sz="3200" dirty="0"/>
            </a:br>
            <a:r>
              <a:rPr lang="hr-HR" sz="3200" dirty="0" smtClean="0"/>
              <a:t>8. </a:t>
            </a:r>
            <a:r>
              <a:rPr lang="en-US" sz="3200" dirty="0" smtClean="0"/>
              <a:t>What </a:t>
            </a:r>
            <a:r>
              <a:rPr lang="en-US" sz="3200" dirty="0"/>
              <a:t>is the order of </a:t>
            </a:r>
            <a:r>
              <a:rPr lang="en-US" sz="3200" dirty="0" smtClean="0"/>
              <a:t>colors </a:t>
            </a:r>
            <a:r>
              <a:rPr lang="en-US" sz="3200" dirty="0"/>
              <a:t>in the Croatian flag?</a:t>
            </a:r>
            <a:r>
              <a:rPr lang="en-US" sz="4000" dirty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R"/>
            </a:pPr>
            <a:endParaRPr lang="hr-HR" dirty="0" smtClean="0">
              <a:solidFill>
                <a:srgbClr val="FF0000"/>
              </a:solidFill>
            </a:endParaRPr>
          </a:p>
          <a:p>
            <a:pPr marL="609600" indent="-609600">
              <a:buFontTx/>
              <a:buAutoNum type="alphaLcParenR"/>
            </a:pPr>
            <a:r>
              <a:rPr lang="en-US" dirty="0" smtClean="0"/>
              <a:t>red</a:t>
            </a:r>
            <a:r>
              <a:rPr lang="en-US" dirty="0"/>
              <a:t>, white, blue</a:t>
            </a:r>
          </a:p>
          <a:p>
            <a:pPr marL="609600" indent="-609600">
              <a:buFontTx/>
              <a:buAutoNum type="alphaLcParenR"/>
            </a:pPr>
            <a:r>
              <a:rPr lang="en-US" dirty="0"/>
              <a:t>blue, red, white</a:t>
            </a:r>
          </a:p>
          <a:p>
            <a:pPr marL="609600" indent="-609600">
              <a:buFontTx/>
              <a:buAutoNum type="alphaLcParenR"/>
            </a:pPr>
            <a:r>
              <a:rPr lang="en-US" dirty="0"/>
              <a:t>white, blue, red</a:t>
            </a:r>
          </a:p>
        </p:txBody>
      </p:sp>
      <p:pic>
        <p:nvPicPr>
          <p:cNvPr id="4" name="Imagem 4" descr="bil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13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rmisch,presentation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Garmisch,presentation1</Template>
  <TotalTime>791</TotalTime>
  <Words>254</Words>
  <Application>Microsoft Office PowerPoint</Application>
  <PresentationFormat>On-screen Show (4:3)</PresentationFormat>
  <Paragraphs>81</Paragraphs>
  <Slides>21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Garmisch,presentation1</vt:lpstr>
      <vt:lpstr>Pacote</vt:lpstr>
      <vt:lpstr>PowerPoint Presentation</vt:lpstr>
      <vt:lpstr> 1. What is the Croatian name for Croatia?</vt:lpstr>
      <vt:lpstr>   2.Which of the following is the capital of Croatia?</vt:lpstr>
      <vt:lpstr>  3. How many countries does Croatia have a continental border with?</vt:lpstr>
      <vt:lpstr>  4. The Croatian currency, ‘KUNA’, was named after an animal. Which one?</vt:lpstr>
      <vt:lpstr>5.   5. Which clothing item, known as ‘KRAVATA’, became famous all over the world thanks to the Croatian soldiers who wore it in the Napoleonic wars?</vt:lpstr>
      <vt:lpstr>  6. Which of the following is a region in Croatia?</vt:lpstr>
      <vt:lpstr>  7. 101 Hollywood cartoon dogs bear a name of a region in Croatia, which one?</vt:lpstr>
      <vt:lpstr>9.   8. What is the order of colors in the Croatian flag? </vt:lpstr>
      <vt:lpstr>  9. How many red and white checkers are there in the Croatian coat-of-arms?</vt:lpstr>
      <vt:lpstr>  10. What is the Croatian word for ‘THANK YOU’?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Irena Prpić Đurić</dc:creator>
  <cp:lastModifiedBy>HELPDESK</cp:lastModifiedBy>
  <cp:revision>149</cp:revision>
  <cp:lastPrinted>2017-12-11T08:26:55Z</cp:lastPrinted>
  <dcterms:created xsi:type="dcterms:W3CDTF">2014-09-05T11:05:16Z</dcterms:created>
  <dcterms:modified xsi:type="dcterms:W3CDTF">2018-05-24T07:04:12Z</dcterms:modified>
</cp:coreProperties>
</file>