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70" r:id="rId12"/>
    <p:sldId id="268" r:id="rId13"/>
    <p:sldId id="269" r:id="rId14"/>
    <p:sldId id="266" r:id="rId15"/>
    <p:sldId id="262" r:id="rId16"/>
    <p:sldId id="277" r:id="rId17"/>
    <p:sldId id="278" r:id="rId18"/>
    <p:sldId id="271" r:id="rId19"/>
    <p:sldId id="272" r:id="rId20"/>
    <p:sldId id="276" r:id="rId21"/>
    <p:sldId id="273" r:id="rId22"/>
    <p:sldId id="274" r:id="rId23"/>
    <p:sldId id="275" r:id="rId24"/>
    <p:sldId id="279" r:id="rId25"/>
    <p:sldId id="280" r:id="rId26"/>
  </p:sldIdLst>
  <p:sldSz cx="9144000" cy="6858000" type="screen4x3"/>
  <p:notesSz cx="6858000" cy="9144000"/>
  <p:custDataLst>
    <p:tags r:id="rId28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10" y="-3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06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8AA46-D428-44B9-8926-1A8BB577ACD6}" type="datetimeFigureOut">
              <a:rPr lang="fr-FR" smtClean="0"/>
              <a:t>20/05/2018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22FE2-8758-4ADF-B5D1-36F6E02C30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487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22FE2-8758-4ADF-B5D1-36F6E02C303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9108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FDF5-5025-47CA-9B00-B14B08151BB3}" type="datetimeFigureOut">
              <a:rPr lang="fr-FR" smtClean="0"/>
              <a:t>20/05/2018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DE13-0853-45D7-9A5A-3016F0B9C45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FDF5-5025-47CA-9B00-B14B08151BB3}" type="datetimeFigureOut">
              <a:rPr lang="fr-FR" smtClean="0"/>
              <a:t>20/05/2018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DE13-0853-45D7-9A5A-3016F0B9C457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FDF5-5025-47CA-9B00-B14B08151BB3}" type="datetimeFigureOut">
              <a:rPr lang="fr-FR" smtClean="0"/>
              <a:t>20/05/2018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DE13-0853-45D7-9A5A-3016F0B9C457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FDF5-5025-47CA-9B00-B14B08151BB3}" type="datetimeFigureOut">
              <a:rPr lang="fr-FR" smtClean="0"/>
              <a:t>20/05/2018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DE13-0853-45D7-9A5A-3016F0B9C45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FDF5-5025-47CA-9B00-B14B08151BB3}" type="datetimeFigureOut">
              <a:rPr lang="fr-FR" smtClean="0"/>
              <a:t>20/05/2018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DE13-0853-45D7-9A5A-3016F0B9C457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FDF5-5025-47CA-9B00-B14B08151BB3}" type="datetimeFigureOut">
              <a:rPr lang="fr-FR" smtClean="0"/>
              <a:t>20/05/2018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DE13-0853-45D7-9A5A-3016F0B9C457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FDF5-5025-47CA-9B00-B14B08151BB3}" type="datetimeFigureOut">
              <a:rPr lang="fr-FR" smtClean="0"/>
              <a:t>20/05/2018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DE13-0853-45D7-9A5A-3016F0B9C457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FDF5-5025-47CA-9B00-B14B08151BB3}" type="datetimeFigureOut">
              <a:rPr lang="fr-FR" smtClean="0"/>
              <a:t>20/05/2018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DE13-0853-45D7-9A5A-3016F0B9C457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FDF5-5025-47CA-9B00-B14B08151BB3}" type="datetimeFigureOut">
              <a:rPr lang="fr-FR" smtClean="0"/>
              <a:t>20/05/2018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DE13-0853-45D7-9A5A-3016F0B9C457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FDF5-5025-47CA-9B00-B14B08151BB3}" type="datetimeFigureOut">
              <a:rPr lang="fr-FR" smtClean="0"/>
              <a:t>20/05/2018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DE13-0853-45D7-9A5A-3016F0B9C457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FDF5-5025-47CA-9B00-B14B08151BB3}" type="datetimeFigureOut">
              <a:rPr lang="fr-FR" smtClean="0"/>
              <a:t>20/05/2018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DE13-0853-45D7-9A5A-3016F0B9C457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F99FFDF5-5025-47CA-9B00-B14B08151BB3}" type="datetimeFigureOut">
              <a:rPr lang="fr-FR" smtClean="0"/>
              <a:t>20/05/2018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EA1EDE13-0853-45D7-9A5A-3016F0B9C457}" type="slidenum">
              <a:rPr lang="fr-FR" smtClean="0"/>
              <a:t>‹N°›</a:t>
            </a:fld>
            <a:endParaRPr lang="fr-F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Video_02_Welcome_to_Brest_03min09.mp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Neptune.mp4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086744" y="6492875"/>
            <a:ext cx="4970512" cy="365125"/>
          </a:xfrm>
        </p:spPr>
        <p:txBody>
          <a:bodyPr/>
          <a:lstStyle/>
          <a:p>
            <a:pPr algn="ctr"/>
            <a:r>
              <a:rPr lang="pt-BR" dirty="0" smtClean="0"/>
              <a:t>Alcino FERREIRA, French Naval Academy, BILC 2018, Lisbon.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789040"/>
            <a:ext cx="6400800" cy="1752600"/>
          </a:xfrm>
        </p:spPr>
        <p:txBody>
          <a:bodyPr/>
          <a:lstStyle/>
          <a:p>
            <a:pPr marL="285750" indent="-285750" algn="just">
              <a:buFontTx/>
              <a:buChar char="-"/>
            </a:pPr>
            <a:r>
              <a:rPr lang="en-US" dirty="0" smtClean="0"/>
              <a:t>How to design and implement a gamified blended-learning course with distance learning and in-class practice, a Learning Management System, learning videos and associated quizzes.</a:t>
            </a:r>
          </a:p>
          <a:p>
            <a:pPr marL="285750" indent="-285750" algn="just">
              <a:buFontTx/>
              <a:buChar char="-"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C000"/>
                </a:solidFill>
              </a:rPr>
              <a:t>NEPTUNE </a:t>
            </a:r>
            <a:r>
              <a:rPr lang="en-US" dirty="0" smtClean="0"/>
              <a:t>naval English e-learning program.</a:t>
            </a: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0668" y="44624"/>
            <a:ext cx="8062664" cy="32172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6600" b="1" dirty="0" smtClean="0">
                <a:effectLst>
                  <a:outerShdw blurRad="63500" dist="38100" dir="2700000" algn="tl" rotWithShape="0">
                    <a:schemeClr val="tx1">
                      <a:alpha val="20000"/>
                    </a:schemeClr>
                  </a:outerShdw>
                </a:effectLst>
              </a:rPr>
              <a:t>From </a:t>
            </a:r>
            <a:r>
              <a:rPr lang="en-US" sz="6600" b="1" dirty="0" smtClean="0">
                <a:solidFill>
                  <a:srgbClr val="FFC000"/>
                </a:solidFill>
                <a:effectLst>
                  <a:outerShdw blurRad="63500" dist="38100" dir="2700000" algn="tl" rotWithShape="0">
                    <a:schemeClr val="tx1">
                      <a:alpha val="20000"/>
                    </a:schemeClr>
                  </a:outerShdw>
                </a:effectLst>
              </a:rPr>
              <a:t>MOOC</a:t>
            </a:r>
            <a:r>
              <a:rPr lang="en-US" sz="6600" b="1" dirty="0" smtClean="0">
                <a:effectLst>
                  <a:outerShdw blurRad="63500" dist="38100" dir="2700000" algn="tl" rotWithShape="0">
                    <a:schemeClr val="tx1">
                      <a:alpha val="20000"/>
                    </a:schemeClr>
                  </a:outerShdw>
                </a:effectLst>
              </a:rPr>
              <a:t> to </a:t>
            </a:r>
            <a:r>
              <a:rPr lang="en-US" sz="6600" b="1" dirty="0" smtClean="0">
                <a:solidFill>
                  <a:srgbClr val="FFC000"/>
                </a:solidFill>
                <a:effectLst>
                  <a:outerShdw blurRad="63500" dist="38100" dir="2700000" algn="tl" rotWithShape="0">
                    <a:schemeClr val="tx1">
                      <a:alpha val="20000"/>
                    </a:schemeClr>
                  </a:outerShdw>
                </a:effectLst>
              </a:rPr>
              <a:t>SPOC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Maritime English through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blended learning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69" y="5229200"/>
            <a:ext cx="1179298" cy="149612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brightnessContrast bright="-30000" contras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525" y="5706473"/>
            <a:ext cx="1169806" cy="541577"/>
          </a:xfrm>
          <a:prstGeom prst="rect">
            <a:avLst/>
          </a:prstGeom>
        </p:spPr>
      </p:pic>
      <p:sp>
        <p:nvSpPr>
          <p:cNvPr id="8" name="Espace réservé du pied de page 3"/>
          <p:cNvSpPr txBox="1">
            <a:spLocks/>
          </p:cNvSpPr>
          <p:nvPr/>
        </p:nvSpPr>
        <p:spPr>
          <a:xfrm>
            <a:off x="7839525" y="6354014"/>
            <a:ext cx="1169806" cy="211928"/>
          </a:xfrm>
          <a:prstGeom prst="rect">
            <a:avLst/>
          </a:prstGeom>
        </p:spPr>
        <p:txBody>
          <a:bodyPr vert="horz" lIns="45720" rIns="45720" bIns="0" rtlCol="0" anchor="b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/>
              <a:t>EA 3875</a:t>
            </a:r>
            <a:endParaRPr lang="fr-FR" sz="800" b="1" dirty="0"/>
          </a:p>
        </p:txBody>
      </p:sp>
    </p:spTree>
    <p:extLst>
      <p:ext uri="{BB962C8B-B14F-4D97-AF65-F5344CB8AC3E}">
        <p14:creationId xmlns:p14="http://schemas.microsoft.com/office/powerpoint/2010/main" val="384609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43800" y="6356350"/>
            <a:ext cx="990600" cy="365125"/>
          </a:xfrm>
        </p:spPr>
        <p:txBody>
          <a:bodyPr/>
          <a:lstStyle/>
          <a:p>
            <a:fld id="{EA1EDE13-0853-45D7-9A5A-3016F0B9C457}" type="slidenum">
              <a:rPr lang="fr-FR" smtClean="0">
                <a:solidFill>
                  <a:schemeClr val="bg1"/>
                </a:solidFill>
              </a:rPr>
              <a:t>10</a:t>
            </a:fld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90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43800" y="6356350"/>
            <a:ext cx="990600" cy="365125"/>
          </a:xfrm>
        </p:spPr>
        <p:txBody>
          <a:bodyPr/>
          <a:lstStyle/>
          <a:p>
            <a:fld id="{EA1EDE13-0853-45D7-9A5A-3016F0B9C457}" type="slidenum">
              <a:rPr lang="fr-FR" smtClean="0">
                <a:solidFill>
                  <a:schemeClr val="bg1"/>
                </a:solidFill>
              </a:rPr>
              <a:t>11</a:t>
            </a:fld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4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170" y="0"/>
            <a:ext cx="918517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43800" y="6356350"/>
            <a:ext cx="990600" cy="365125"/>
          </a:xfrm>
        </p:spPr>
        <p:txBody>
          <a:bodyPr/>
          <a:lstStyle/>
          <a:p>
            <a:fld id="{EA1EDE13-0853-45D7-9A5A-3016F0B9C457}" type="slidenum">
              <a:rPr lang="fr-FR" smtClean="0">
                <a:solidFill>
                  <a:schemeClr val="bg1"/>
                </a:solidFill>
              </a:rPr>
              <a:t>12</a:t>
            </a:fld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90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79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43800" y="6356350"/>
            <a:ext cx="990600" cy="365125"/>
          </a:xfrm>
        </p:spPr>
        <p:txBody>
          <a:bodyPr/>
          <a:lstStyle/>
          <a:p>
            <a:fld id="{EA1EDE13-0853-45D7-9A5A-3016F0B9C457}" type="slidenum">
              <a:rPr lang="fr-FR" smtClean="0">
                <a:solidFill>
                  <a:schemeClr val="bg1"/>
                </a:solidFill>
              </a:rPr>
              <a:t>13</a:t>
            </a:fld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3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0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43800" y="6356350"/>
            <a:ext cx="990600" cy="365125"/>
          </a:xfrm>
        </p:spPr>
        <p:txBody>
          <a:bodyPr/>
          <a:lstStyle/>
          <a:p>
            <a:fld id="{EA1EDE13-0853-45D7-9A5A-3016F0B9C457}" type="slidenum">
              <a:rPr lang="fr-FR" smtClean="0">
                <a:solidFill>
                  <a:schemeClr val="bg1"/>
                </a:solidFill>
              </a:rPr>
              <a:t>14</a:t>
            </a:fld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01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467544" y="836712"/>
            <a:ext cx="6768752" cy="11521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67544" y="6525343"/>
            <a:ext cx="6984776" cy="3142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43800" y="6356350"/>
            <a:ext cx="990600" cy="365125"/>
          </a:xfrm>
        </p:spPr>
        <p:txBody>
          <a:bodyPr/>
          <a:lstStyle/>
          <a:p>
            <a:fld id="{EA1EDE13-0853-45D7-9A5A-3016F0B9C457}" type="slidenum">
              <a:rPr lang="fr-FR" smtClean="0">
                <a:solidFill>
                  <a:schemeClr val="bg1"/>
                </a:solidFill>
              </a:rPr>
              <a:t>15</a:t>
            </a:fld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à coins arrondis 6"/>
          <p:cNvSpPr/>
          <p:nvPr/>
        </p:nvSpPr>
        <p:spPr>
          <a:xfrm>
            <a:off x="611560" y="1916832"/>
            <a:ext cx="6624736" cy="4680520"/>
          </a:xfrm>
          <a:prstGeom prst="roundRect">
            <a:avLst>
              <a:gd name="adj" fmla="val 918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43800" y="6356350"/>
            <a:ext cx="990600" cy="365125"/>
          </a:xfrm>
        </p:spPr>
        <p:txBody>
          <a:bodyPr/>
          <a:lstStyle/>
          <a:p>
            <a:fld id="{EA1EDE13-0853-45D7-9A5A-3016F0B9C457}" type="slidenum">
              <a:rPr lang="fr-FR" smtClean="0">
                <a:solidFill>
                  <a:schemeClr val="bg1"/>
                </a:solidFill>
              </a:rPr>
              <a:t>16</a:t>
            </a:fld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73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739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43800" y="6356350"/>
            <a:ext cx="990600" cy="365125"/>
          </a:xfrm>
        </p:spPr>
        <p:txBody>
          <a:bodyPr/>
          <a:lstStyle/>
          <a:p>
            <a:fld id="{EA1EDE13-0853-45D7-9A5A-3016F0B9C457}" type="slidenum">
              <a:rPr lang="fr-FR" smtClean="0">
                <a:solidFill>
                  <a:schemeClr val="bg1"/>
                </a:solidFill>
              </a:rPr>
              <a:t>17</a:t>
            </a:fld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02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27" y="1057288"/>
            <a:ext cx="7706147" cy="47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DE13-0853-45D7-9A5A-3016F0B9C457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829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76">
            <a:off x="232702" y="282581"/>
            <a:ext cx="3860940" cy="290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942">
            <a:off x="4852010" y="301570"/>
            <a:ext cx="3881828" cy="290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3806">
            <a:off x="321855" y="3602524"/>
            <a:ext cx="3889670" cy="290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6039">
            <a:off x="5024992" y="3602525"/>
            <a:ext cx="3875305" cy="290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97">
            <a:off x="2340066" y="1759115"/>
            <a:ext cx="4375430" cy="3277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074657" y="6360803"/>
            <a:ext cx="990600" cy="365125"/>
          </a:xfrm>
        </p:spPr>
        <p:txBody>
          <a:bodyPr/>
          <a:lstStyle/>
          <a:p>
            <a:fld id="{EA1EDE13-0853-45D7-9A5A-3016F0B9C457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410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FFC000"/>
                </a:solidFill>
              </a:rPr>
              <a:t>THE PROBLEM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20 hours of class to teach SMCP + VHF</a:t>
            </a:r>
          </a:p>
          <a:p>
            <a:r>
              <a:rPr lang="en-US" sz="2400" dirty="0" smtClean="0"/>
              <a:t>Standardized language + heavy lexical load</a:t>
            </a:r>
          </a:p>
          <a:p>
            <a:endParaRPr lang="en-US" sz="2400" dirty="0"/>
          </a:p>
          <a:p>
            <a:r>
              <a:rPr lang="en-US" sz="2400" dirty="0" smtClean="0"/>
              <a:t>In the past:</a:t>
            </a:r>
          </a:p>
          <a:p>
            <a:pPr lvl="1"/>
            <a:r>
              <a:rPr lang="en-US" sz="2400" dirty="0" smtClean="0"/>
              <a:t>In-class teaching (waste of valuable teacher time)</a:t>
            </a:r>
          </a:p>
          <a:p>
            <a:pPr lvl="1"/>
            <a:r>
              <a:rPr lang="en-US" sz="2400" dirty="0" smtClean="0"/>
              <a:t>Book-based</a:t>
            </a:r>
          </a:p>
          <a:p>
            <a:pPr lvl="1"/>
            <a:r>
              <a:rPr lang="en-US" sz="2400" dirty="0" smtClean="0"/>
              <a:t>No speaking exam (no time, too hard)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DE13-0853-45D7-9A5A-3016F0B9C457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978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à coins arrondis 8"/>
          <p:cNvSpPr/>
          <p:nvPr/>
        </p:nvSpPr>
        <p:spPr>
          <a:xfrm>
            <a:off x="7308304" y="1538949"/>
            <a:ext cx="1819176" cy="18900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7308304" y="3356992"/>
            <a:ext cx="1819176" cy="11521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543800" y="6356350"/>
            <a:ext cx="990600" cy="365125"/>
          </a:xfrm>
        </p:spPr>
        <p:txBody>
          <a:bodyPr/>
          <a:lstStyle/>
          <a:p>
            <a:fld id="{EA1EDE13-0853-45D7-9A5A-3016F0B9C457}" type="slidenum">
              <a:rPr lang="fr-FR" smtClean="0">
                <a:solidFill>
                  <a:schemeClr val="bg1"/>
                </a:solidFill>
              </a:rPr>
              <a:t>20</a:t>
            </a:fld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6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135" y="188640"/>
            <a:ext cx="535973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Maritime English Basics (201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142" y="2996952"/>
            <a:ext cx="1096516" cy="109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MEB - Online Stud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142" y="4293096"/>
            <a:ext cx="1096516" cy="109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ME Expe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142" y="5588124"/>
            <a:ext cx="1096516" cy="109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026335" y="2945045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completion of the course (watched all required videos and passed every required quiz with 80% correct answers or better)</a:t>
            </a:r>
            <a:endParaRPr lang="en-US" sz="2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3027823" y="4241189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never being behind schedule during the first 6 weeks of the course (all assigned tasks completed by deadline)</a:t>
            </a:r>
            <a:endParaRPr lang="en-US" sz="2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3027823" y="5905549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scoring 95% correct or better in every quiz</a:t>
            </a:r>
            <a:endParaRPr lang="en-US" sz="2400" dirty="0"/>
          </a:p>
        </p:txBody>
      </p:sp>
      <p:sp>
        <p:nvSpPr>
          <p:cNvPr id="10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543800" y="6356350"/>
            <a:ext cx="990600" cy="365125"/>
          </a:xfrm>
        </p:spPr>
        <p:txBody>
          <a:bodyPr/>
          <a:lstStyle/>
          <a:p>
            <a:fld id="{EA1EDE13-0853-45D7-9A5A-3016F0B9C457}" type="slidenum">
              <a:rPr lang="fr-FR" smtClean="0"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884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8720"/>
            <a:ext cx="9144000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543800" y="6356350"/>
            <a:ext cx="990600" cy="365125"/>
          </a:xfrm>
        </p:spPr>
        <p:txBody>
          <a:bodyPr/>
          <a:lstStyle/>
          <a:p>
            <a:fld id="{EA1EDE13-0853-45D7-9A5A-3016F0B9C457}" type="slidenum">
              <a:rPr lang="fr-FR" smtClean="0"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288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937" y="0"/>
            <a:ext cx="65161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543800" y="6356350"/>
            <a:ext cx="990600" cy="365125"/>
          </a:xfrm>
        </p:spPr>
        <p:txBody>
          <a:bodyPr/>
          <a:lstStyle/>
          <a:p>
            <a:fld id="{EA1EDE13-0853-45D7-9A5A-3016F0B9C457}" type="slidenum">
              <a:rPr lang="fr-FR" smtClean="0"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095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12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FFC000"/>
                </a:solidFill>
              </a:rPr>
              <a:t>ADVANTAGES / CONSTRAINTS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11560" y="1484784"/>
            <a:ext cx="7924800" cy="4114800"/>
          </a:xfrm>
        </p:spPr>
        <p:txBody>
          <a:bodyPr>
            <a:norm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- creating media takes time</a:t>
            </a:r>
          </a:p>
          <a:p>
            <a:r>
              <a:rPr lang="en-US" sz="2400" dirty="0">
                <a:sym typeface="Wingdings" panose="05000000000000000000" pitchFamily="2" charset="2"/>
              </a:rPr>
              <a:t>- Takes some computer </a:t>
            </a:r>
            <a:r>
              <a:rPr lang="en-US" sz="2400" dirty="0" smtClean="0">
                <a:sym typeface="Wingdings" panose="05000000000000000000" pitchFamily="2" charset="2"/>
              </a:rPr>
              <a:t>literacy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- </a:t>
            </a:r>
            <a:r>
              <a:rPr lang="en-US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no tutoring = failure</a:t>
            </a:r>
          </a:p>
          <a:p>
            <a:endParaRPr lang="en-US" sz="2400" dirty="0"/>
          </a:p>
          <a:p>
            <a:r>
              <a:rPr lang="en-US" sz="2400" dirty="0" smtClean="0"/>
              <a:t>+ 6-fold </a:t>
            </a:r>
            <a:r>
              <a:rPr lang="en-US" sz="2400" b="1" dirty="0" smtClean="0">
                <a:solidFill>
                  <a:srgbClr val="FFC000"/>
                </a:solidFill>
              </a:rPr>
              <a:t>increase of practice time</a:t>
            </a:r>
          </a:p>
          <a:p>
            <a:r>
              <a:rPr lang="en-US" sz="2400" dirty="0" smtClean="0"/>
              <a:t>+ </a:t>
            </a:r>
            <a:r>
              <a:rPr lang="en-US" sz="2400" b="1" dirty="0" smtClean="0">
                <a:solidFill>
                  <a:srgbClr val="FFC000"/>
                </a:solidFill>
              </a:rPr>
              <a:t>oral exam </a:t>
            </a:r>
            <a:r>
              <a:rPr lang="en-US" sz="2400" dirty="0" smtClean="0"/>
              <a:t>now possible and a </a:t>
            </a:r>
            <a:r>
              <a:rPr lang="en-US" sz="2400" b="1" dirty="0" smtClean="0">
                <a:solidFill>
                  <a:srgbClr val="FFC000"/>
                </a:solidFill>
              </a:rPr>
              <a:t>success</a:t>
            </a:r>
            <a:r>
              <a:rPr lang="en-US" sz="2400" dirty="0" smtClean="0"/>
              <a:t> for 95% of students</a:t>
            </a:r>
          </a:p>
          <a:p>
            <a:r>
              <a:rPr lang="en-US" sz="2400" dirty="0" smtClean="0"/>
              <a:t>+ </a:t>
            </a:r>
            <a:r>
              <a:rPr lang="en-US" sz="2400" b="1" dirty="0" smtClean="0">
                <a:solidFill>
                  <a:srgbClr val="FFC000"/>
                </a:solidFill>
              </a:rPr>
              <a:t>fun</a:t>
            </a:r>
            <a:r>
              <a:rPr lang="en-US" sz="2400" dirty="0" smtClean="0"/>
              <a:t> factor (they love it and we love it)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engagement++</a:t>
            </a:r>
          </a:p>
          <a:p>
            <a:endParaRPr lang="en-US" sz="2400" b="1" dirty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6158">
            <a:off x="6749602" y="2312458"/>
            <a:ext cx="1849424" cy="166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543800" y="6356350"/>
            <a:ext cx="990600" cy="365125"/>
          </a:xfrm>
        </p:spPr>
        <p:txBody>
          <a:bodyPr/>
          <a:lstStyle/>
          <a:p>
            <a:fld id="{EA1EDE13-0853-45D7-9A5A-3016F0B9C457}" type="slidenum">
              <a:rPr lang="fr-FR" smtClean="0"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836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type="subTitle" idx="1"/>
          </p:nvPr>
        </p:nvSpPr>
        <p:spPr>
          <a:xfrm>
            <a:off x="1023392" y="4293096"/>
            <a:ext cx="7097216" cy="208823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E-mail: </a:t>
            </a:r>
            <a:r>
              <a:rPr lang="en-US" sz="28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alcino.ferreira@ecole-navale.fr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Web (for NEPTUNE): </a:t>
            </a:r>
            <a:r>
              <a:rPr lang="en-US" sz="28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alcino-ferreira.com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Twitter: </a:t>
            </a:r>
            <a:r>
              <a:rPr lang="en-US" sz="28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@</a:t>
            </a:r>
            <a:r>
              <a:rPr lang="en-US" sz="2800" b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alcino_ferreira</a:t>
            </a:r>
            <a:endParaRPr lang="en-US" sz="280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902073"/>
          </a:xfrm>
        </p:spPr>
        <p:txBody>
          <a:bodyPr/>
          <a:lstStyle/>
          <a:p>
            <a:r>
              <a:rPr lang="en-US" sz="8800" b="1" dirty="0" smtClean="0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THANK YOU</a:t>
            </a:r>
            <a:r>
              <a:rPr lang="en-US" sz="8800" b="1" dirty="0" smtClean="0">
                <a:solidFill>
                  <a:srgbClr val="FFC000"/>
                </a:solidFill>
              </a:rPr>
              <a:t/>
            </a:r>
            <a:br>
              <a:rPr lang="en-US" sz="8800" b="1" dirty="0" smtClean="0">
                <a:solidFill>
                  <a:srgbClr val="FFC000"/>
                </a:solidFill>
              </a:rPr>
            </a:br>
            <a:r>
              <a:rPr lang="en-US" sz="2000" b="1" dirty="0" smtClean="0">
                <a:solidFill>
                  <a:srgbClr val="FFC000"/>
                </a:solidFill>
              </a:rPr>
              <a:t>for not sleeping through this </a:t>
            </a:r>
            <a:r>
              <a:rPr lang="en-US" sz="20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</a:t>
            </a:r>
            <a:endParaRPr lang="en-US" sz="1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78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10800000">
            <a:off x="395536" y="274638"/>
            <a:ext cx="8352928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C000"/>
                </a:solidFill>
              </a:rPr>
              <a:t>THE Solution: Flipped classroom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Need to free up class time</a:t>
            </a:r>
          </a:p>
          <a:p>
            <a:pPr lvl="1"/>
            <a:r>
              <a:rPr lang="en-US" sz="2400" dirty="0" smtClean="0"/>
              <a:t>Remove material that students can learn without teacher</a:t>
            </a:r>
          </a:p>
          <a:p>
            <a:pPr lvl="1"/>
            <a:r>
              <a:rPr lang="en-US" sz="2400" dirty="0" smtClean="0"/>
              <a:t>Give them time to learn it before coming to class</a:t>
            </a:r>
          </a:p>
          <a:p>
            <a:pPr lvl="1"/>
            <a:endParaRPr lang="en-US" sz="2400" dirty="0" smtClean="0"/>
          </a:p>
          <a:p>
            <a:r>
              <a:rPr lang="en-US" sz="2400" dirty="0" smtClean="0"/>
              <a:t>Help them learn</a:t>
            </a:r>
          </a:p>
          <a:p>
            <a:pPr lvl="1"/>
            <a:r>
              <a:rPr lang="en-US" sz="2400" dirty="0" smtClean="0"/>
              <a:t>Create learning media (videos)</a:t>
            </a:r>
          </a:p>
          <a:p>
            <a:pPr lvl="1"/>
            <a:r>
              <a:rPr lang="en-US" sz="2400" dirty="0" smtClean="0"/>
              <a:t>Create associated quizzes + gamify</a:t>
            </a:r>
          </a:p>
          <a:p>
            <a:pPr lvl="1"/>
            <a:r>
              <a:rPr lang="en-US" sz="2400" dirty="0" smtClean="0"/>
              <a:t>Increase amount of practice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DE13-0853-45D7-9A5A-3016F0B9C457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495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FFC000"/>
                </a:solidFill>
              </a:rPr>
              <a:t>THE PLAN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09600" y="1484784"/>
            <a:ext cx="7924800" cy="432048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Plan ahead of schedule</a:t>
            </a:r>
          </a:p>
          <a:p>
            <a:r>
              <a:rPr lang="en-US" sz="2400" dirty="0" smtClean="0"/>
              <a:t>Flip the classroom</a:t>
            </a:r>
          </a:p>
          <a:p>
            <a:pPr lvl="1"/>
            <a:r>
              <a:rPr lang="en-US" sz="2400" dirty="0" smtClean="0"/>
              <a:t>MOOC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/>
              <a:t>Use MOODLE (LMS) </a:t>
            </a:r>
            <a:r>
              <a:rPr lang="en-US" sz="2400" dirty="0" smtClean="0">
                <a:sym typeface="Wingdings" panose="05000000000000000000" pitchFamily="2" charset="2"/>
              </a:rPr>
              <a:t> SPOC</a:t>
            </a:r>
            <a:endParaRPr lang="en-US" sz="2400" dirty="0" smtClean="0"/>
          </a:p>
          <a:p>
            <a:r>
              <a:rPr lang="en-US" sz="2400" dirty="0" smtClean="0"/>
              <a:t>Create well-designed media</a:t>
            </a:r>
          </a:p>
          <a:p>
            <a:pPr lvl="1"/>
            <a:r>
              <a:rPr lang="en-US" sz="2400" dirty="0" smtClean="0"/>
              <a:t>Short, one-theme, visual</a:t>
            </a:r>
          </a:p>
          <a:p>
            <a:pPr lvl="1"/>
            <a:r>
              <a:rPr lang="en-US" sz="2400" dirty="0" smtClean="0"/>
              <a:t>Create engaging e-learning content</a:t>
            </a:r>
          </a:p>
          <a:p>
            <a:r>
              <a:rPr lang="en-US" sz="2400" dirty="0" smtClean="0"/>
              <a:t>Track student activity (to maintain engagement)</a:t>
            </a:r>
          </a:p>
          <a:p>
            <a:r>
              <a:rPr lang="en-US" sz="2400" dirty="0" smtClean="0"/>
              <a:t>Maximize practice time</a:t>
            </a:r>
          </a:p>
          <a:p>
            <a:endParaRPr lang="en-US" sz="2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DE13-0853-45D7-9A5A-3016F0B9C457}" type="slidenum">
              <a:rPr lang="fr-FR" smtClean="0"/>
              <a:t>4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544" y="3573016"/>
            <a:ext cx="660388" cy="42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9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2 -0.05417 C -0.00452 -0.02685 -0.05521 -0.00463 -0.11632 -0.00463 C -0.18872 -0.00463 -0.21476 -0.0294 -0.22604 -0.04422 L -0.23715 -0.06412 C -0.24844 -0.07894 -0.27622 -0.10348 -0.35764 -0.10348 C -0.4099 -0.10348 -0.4691 -0.08148 -0.4691 -0.05417 C -0.4691 -0.02685 -0.4099 -0.00463 -0.35764 -0.00463 C -0.27622 -0.00463 -0.24844 -0.0294 -0.23715 -0.04422 L -0.22604 -0.06412 C -0.21476 -0.07894 -0.18872 -0.10348 -0.11632 -0.10348 C -0.05521 -0.10348 -0.00452 -0.08148 -0.00452 -0.05417 Z " pathEditMode="relative" rAng="0" ptsTypes="ffFffffFfff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4032"/>
            <a:ext cx="9143999" cy="57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DE13-0853-45D7-9A5A-3016F0B9C457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858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200"/>
            <a:ext cx="9144000" cy="587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DE13-0853-45D7-9A5A-3016F0B9C457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514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6652"/>
            <a:ext cx="4429935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580112" y="1916832"/>
            <a:ext cx="34563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160 pages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13 thematic chapters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Very visual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err="1" smtClean="0"/>
              <a:t>QRcodes</a:t>
            </a:r>
            <a:endParaRPr lang="en-US" sz="2800" b="1" dirty="0" smtClean="0"/>
          </a:p>
          <a:p>
            <a:endParaRPr lang="en-US" sz="28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DE13-0853-45D7-9A5A-3016F0B9C457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97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DE13-0853-45D7-9A5A-3016F0B9C457}" type="slidenum">
              <a:rPr lang="fr-FR" smtClean="0">
                <a:solidFill>
                  <a:schemeClr val="bg1"/>
                </a:solidFill>
              </a:rPr>
              <a:t>8</a:t>
            </a:fld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8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26" y="0"/>
            <a:ext cx="9156525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43800" y="6356350"/>
            <a:ext cx="990600" cy="365125"/>
          </a:xfrm>
        </p:spPr>
        <p:txBody>
          <a:bodyPr/>
          <a:lstStyle/>
          <a:p>
            <a:fld id="{EA1EDE13-0853-45D7-9A5A-3016F0B9C457}" type="slidenum">
              <a:rPr lang="fr-FR" smtClean="0">
                <a:solidFill>
                  <a:schemeClr val="bg1"/>
                </a:solidFill>
              </a:rPr>
              <a:t>9</a:t>
            </a:fld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63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aa05ee5e180886e6bf2324f8612721d4a1ff232"/>
</p:tagLst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629</TotalTime>
  <Words>334</Words>
  <Application>Microsoft Office PowerPoint</Application>
  <PresentationFormat>Affichage à l'écran (4:3)</PresentationFormat>
  <Paragraphs>78</Paragraphs>
  <Slides>25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Horizon</vt:lpstr>
      <vt:lpstr>From MOOC to SPOC  Maritime English through blended learning</vt:lpstr>
      <vt:lpstr>THE PROBLEM</vt:lpstr>
      <vt:lpstr>THE Solution: Flipped classroom</vt:lpstr>
      <vt:lpstr>THE PLAN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ADVANTAGES / CONSTRAINTS</vt:lpstr>
      <vt:lpstr>THANK YOU for not sleeping through this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Maritime English through blended learning</dc:title>
  <dc:creator>Alcino FERREIRA</dc:creator>
  <cp:lastModifiedBy>Alcino FERREIRA</cp:lastModifiedBy>
  <cp:revision>37</cp:revision>
  <dcterms:created xsi:type="dcterms:W3CDTF">2018-05-14T13:54:28Z</dcterms:created>
  <dcterms:modified xsi:type="dcterms:W3CDTF">2018-05-20T09:50:05Z</dcterms:modified>
</cp:coreProperties>
</file>