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1" r:id="rId2"/>
  </p:sldMasterIdLst>
  <p:notesMasterIdLst>
    <p:notesMasterId r:id="rId12"/>
  </p:notesMasterIdLst>
  <p:sldIdLst>
    <p:sldId id="318" r:id="rId3"/>
    <p:sldId id="321" r:id="rId4"/>
    <p:sldId id="327" r:id="rId5"/>
    <p:sldId id="328" r:id="rId6"/>
    <p:sldId id="329" r:id="rId7"/>
    <p:sldId id="322" r:id="rId8"/>
    <p:sldId id="330" r:id="rId9"/>
    <p:sldId id="331" r:id="rId10"/>
    <p:sldId id="326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51">
          <p15:clr>
            <a:srgbClr val="A4A3A4"/>
          </p15:clr>
        </p15:guide>
        <p15:guide id="2" pos="4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6699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4660"/>
  </p:normalViewPr>
  <p:slideViewPr>
    <p:cSldViewPr snapToGrid="0">
      <p:cViewPr>
        <p:scale>
          <a:sx n="75" d="100"/>
          <a:sy n="75" d="100"/>
        </p:scale>
        <p:origin x="-324" y="30"/>
      </p:cViewPr>
      <p:guideLst>
        <p:guide orient="horz" pos="3351"/>
        <p:guide pos="4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EE798CD-CD12-4C25-8B0D-9C1CF2714F02}" type="datetimeFigureOut">
              <a:rPr lang="en-GB"/>
              <a:pPr>
                <a:defRPr/>
              </a:pPr>
              <a:t>17/05/2017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50000"/>
              </a:spcBef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65A7DE0-B9BA-4AFC-97CA-CF645522F16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532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EDC8B17-DA17-4AF1-952E-4BE8C53D2908}" type="slidenum">
              <a:rPr lang="de-DE" altLang="de-DE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pPr>
                <a:spcBef>
                  <a:spcPct val="0"/>
                </a:spcBef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de-DE" altLang="de-DE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41400" y="685800"/>
            <a:ext cx="4775200" cy="35814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572000"/>
            <a:ext cx="5026025" cy="42656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5A7DE0-B9BA-4AFC-97CA-CF645522F16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66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5A7DE0-B9BA-4AFC-97CA-CF645522F16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66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5A7DE0-B9BA-4AFC-97CA-CF645522F16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66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820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4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4225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9379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0859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1513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7717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30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778" y="204788"/>
            <a:ext cx="1068783" cy="82539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863" y="204788"/>
            <a:ext cx="632973" cy="8253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2128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2521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34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604" y="207479"/>
            <a:ext cx="1030959" cy="79618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761" y="208637"/>
            <a:ext cx="658025" cy="858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>
              <a:cs typeface="Arial" panose="020B0604020202020204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68288" y="6524625"/>
            <a:ext cx="17145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AT" sz="1400">
                <a:solidFill>
                  <a:schemeClr val="bg1"/>
                </a:solidFill>
                <a:cs typeface="Arial" panose="020B0604020202020204" pitchFamily="34" charset="0"/>
              </a:rPr>
              <a:t>www.bundesheer.at</a:t>
            </a:r>
          </a:p>
        </p:txBody>
      </p:sp>
      <p:pic>
        <p:nvPicPr>
          <p:cNvPr id="4142" name="Picture 4" descr="Logo-Kombi_CD-Leiste_MUST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51800" y="6532563"/>
            <a:ext cx="7270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ext Box 6"/>
          <p:cNvSpPr txBox="1">
            <a:spLocks noChangeArrowheads="1"/>
          </p:cNvSpPr>
          <p:nvPr userDrawn="1"/>
        </p:nvSpPr>
        <p:spPr bwMode="auto">
          <a:xfrm>
            <a:off x="1074738" y="141288"/>
            <a:ext cx="3268662" cy="825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de-AT" sz="1600" b="1"/>
              <a:t>AUSTRIAN ARMED FORCES</a:t>
            </a:r>
          </a:p>
          <a:p>
            <a:r>
              <a:rPr lang="de-AT" sz="1600" b="1">
                <a:solidFill>
                  <a:srgbClr val="808285"/>
                </a:solidFill>
              </a:rPr>
              <a:t>National Defence Academy</a:t>
            </a:r>
          </a:p>
          <a:p>
            <a:r>
              <a:rPr lang="de-AT" sz="1600" b="1">
                <a:solidFill>
                  <a:srgbClr val="0066FF"/>
                </a:solidFill>
              </a:rPr>
              <a:t>We Shape the Future</a:t>
            </a:r>
          </a:p>
        </p:txBody>
      </p:sp>
      <p:graphicFrame>
        <p:nvGraphicFramePr>
          <p:cNvPr id="4138" name="Object 42"/>
          <p:cNvGraphicFramePr>
            <a:graphicFrameLocks noChangeAspect="1"/>
          </p:cNvGraphicFramePr>
          <p:nvPr/>
        </p:nvGraphicFramePr>
        <p:xfrm>
          <a:off x="109538" y="117475"/>
          <a:ext cx="939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orelDRAW" r:id="rId15" imgW="10073160" imgH="7189920" progId="">
                  <p:embed/>
                </p:oleObj>
              </mc:Choice>
              <mc:Fallback>
                <p:oleObj name="CorelDRAW" r:id="rId15" imgW="10073160" imgH="7189920" progId="">
                  <p:embed/>
                  <p:pic>
                    <p:nvPicPr>
                      <p:cNvPr id="413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lum bright="98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8" y="117475"/>
                        <a:ext cx="9398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anose="020B05030201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BILC Conference 2017 - Vienna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AADF-7000-4506-A0B6-041E33A813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547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uergen.kotzian@bmlvs.gv.at" TargetMode="External"/><Relationship Id="rId2" Type="http://schemas.openxmlformats.org/officeDocument/2006/relationships/hyperlink" Target="mailto:herwig.preining@bmlvs.gv.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16275" y="50212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de-DE" dirty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025828" y="1654620"/>
            <a:ext cx="5510140" cy="31107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Study Group 2</a:t>
            </a: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Teaching </a:t>
            </a: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military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security-related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terminology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buSzPct val="100000"/>
              <a:defRPr/>
            </a:pP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Best </a:t>
            </a:r>
            <a:r>
              <a:rPr lang="de-AT" sz="28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practices</a:t>
            </a:r>
            <a:r>
              <a:rPr lang="de-AT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</a:t>
            </a:r>
            <a:r>
              <a:rPr lang="de-AT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AT" sz="28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  <a:r>
              <a:rPr lang="de-AT" sz="2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hallenges</a:t>
            </a:r>
            <a:endParaRPr lang="de-AT" sz="28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74411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AT" dirty="0"/>
              <a:t>Military </a:t>
            </a:r>
            <a:r>
              <a:rPr lang="en-GB" dirty="0" smtClean="0"/>
              <a:t>content</a:t>
            </a:r>
            <a:r>
              <a:rPr lang="de-AT" dirty="0" smtClean="0"/>
              <a:t> </a:t>
            </a:r>
            <a:r>
              <a:rPr lang="de-AT" dirty="0" err="1"/>
              <a:t>integrated</a:t>
            </a:r>
            <a:r>
              <a:rPr lang="de-AT" dirty="0"/>
              <a:t> </a:t>
            </a:r>
            <a:r>
              <a:rPr lang="de-AT" dirty="0" err="1"/>
              <a:t>into</a:t>
            </a:r>
            <a:r>
              <a:rPr lang="de-AT" dirty="0"/>
              <a:t> </a:t>
            </a:r>
            <a:r>
              <a:rPr lang="de-AT" dirty="0" err="1"/>
              <a:t>general</a:t>
            </a:r>
            <a:r>
              <a:rPr lang="de-AT" dirty="0"/>
              <a:t> </a:t>
            </a:r>
            <a:r>
              <a:rPr lang="de-AT" dirty="0" err="1"/>
              <a:t>language</a:t>
            </a:r>
            <a:r>
              <a:rPr lang="de-AT" dirty="0"/>
              <a:t> </a:t>
            </a:r>
            <a:r>
              <a:rPr lang="de-AT" dirty="0" err="1"/>
              <a:t>courses</a:t>
            </a:r>
            <a:r>
              <a:rPr lang="de-AT" dirty="0" smtClean="0"/>
              <a:t>?</a:t>
            </a:r>
          </a:p>
          <a:p>
            <a:r>
              <a:rPr lang="en-GB" sz="2400" dirty="0" smtClean="0"/>
              <a:t>“</a:t>
            </a:r>
            <a:r>
              <a:rPr lang="en-GB" sz="2400" dirty="0" smtClean="0"/>
              <a:t>General” Military English should be integrated, (branch-specific) specialized military English rather in dedicated seminars/courses</a:t>
            </a:r>
          </a:p>
          <a:p>
            <a:r>
              <a:rPr lang="en-GB" sz="2400" dirty="0" smtClean="0"/>
              <a:t>AUT: integration is paramount (</a:t>
            </a:r>
            <a:r>
              <a:rPr lang="en-GB" sz="2400" dirty="0" err="1" smtClean="0"/>
              <a:t>milE</a:t>
            </a:r>
            <a:r>
              <a:rPr lang="en-GB" sz="2400" dirty="0" smtClean="0"/>
              <a:t> as USP of AAF LNG INST!)</a:t>
            </a:r>
          </a:p>
          <a:p>
            <a:r>
              <a:rPr lang="en-GB" sz="2400" dirty="0" smtClean="0"/>
              <a:t>Natural part of general English</a:t>
            </a:r>
          </a:p>
          <a:p>
            <a:r>
              <a:rPr lang="en-GB" sz="2400" dirty="0" smtClean="0"/>
              <a:t>Percentage depends on level and topics (master programme vs. basic training)</a:t>
            </a:r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121755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74411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85692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Language teachers with military background, and how much of a background?</a:t>
            </a:r>
          </a:p>
          <a:p>
            <a:r>
              <a:rPr lang="en-GB" sz="2400" dirty="0" smtClean="0"/>
              <a:t>Academic training as prerequisite</a:t>
            </a:r>
          </a:p>
          <a:p>
            <a:r>
              <a:rPr lang="en-GB" sz="2400" dirty="0" smtClean="0"/>
              <a:t>Is definitely an advantage (officer training, basic training, training for English teachers, …)</a:t>
            </a:r>
          </a:p>
          <a:p>
            <a:r>
              <a:rPr lang="en-GB" sz="2400" dirty="0" smtClean="0"/>
              <a:t>In some cases a credibility issue</a:t>
            </a:r>
          </a:p>
          <a:p>
            <a:r>
              <a:rPr lang="en-GB" sz="2400" dirty="0" smtClean="0"/>
              <a:t>Operational experience</a:t>
            </a:r>
          </a:p>
          <a:p>
            <a:r>
              <a:rPr lang="en-GB" sz="2400" dirty="0" smtClean="0"/>
              <a:t>“Talk the talk, walk the walk”</a:t>
            </a:r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396552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74411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Military English integrated into language testing?</a:t>
            </a:r>
          </a:p>
          <a:p>
            <a:r>
              <a:rPr lang="en-GB" sz="2400" dirty="0" smtClean="0"/>
              <a:t>IAW 6001</a:t>
            </a:r>
          </a:p>
          <a:p>
            <a:r>
              <a:rPr lang="en-GB" sz="2400" dirty="0" smtClean="0"/>
              <a:t>Level 1: courtesy, accommodation needs, identification requirements, workplace, …</a:t>
            </a:r>
          </a:p>
          <a:p>
            <a:r>
              <a:rPr lang="en-GB" sz="2400" dirty="0" smtClean="0"/>
              <a:t>Level 2: workplace situations, describe people, places, things, instructions, directions, job procedures, …</a:t>
            </a:r>
          </a:p>
          <a:p>
            <a:r>
              <a:rPr lang="en-GB" sz="2400" dirty="0" smtClean="0"/>
              <a:t>Level 3: professional topics, meetings, briefings, monologues, abstract concepts in professional fields</a:t>
            </a:r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396552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74411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de-AT" dirty="0" smtClean="0"/>
              <a:t>Military </a:t>
            </a:r>
            <a:r>
              <a:rPr lang="de-AT" dirty="0"/>
              <a:t>English </a:t>
            </a:r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career</a:t>
            </a:r>
            <a:r>
              <a:rPr lang="de-AT" dirty="0"/>
              <a:t> </a:t>
            </a:r>
            <a:r>
              <a:rPr lang="de-AT" dirty="0" err="1"/>
              <a:t>requirement</a:t>
            </a:r>
            <a:r>
              <a:rPr lang="de-AT" dirty="0" smtClean="0"/>
              <a:t>?</a:t>
            </a:r>
          </a:p>
          <a:p>
            <a:r>
              <a:rPr lang="en-GB" sz="2400" dirty="0" smtClean="0"/>
              <a:t>Testing means focussing, weighing!</a:t>
            </a:r>
          </a:p>
          <a:p>
            <a:r>
              <a:rPr lang="en-GB" sz="2400" dirty="0" smtClean="0"/>
              <a:t>Goal: communication in mil environment</a:t>
            </a:r>
          </a:p>
          <a:p>
            <a:r>
              <a:rPr lang="en-GB" sz="2400" dirty="0" smtClean="0"/>
              <a:t>Depends on jobs and careers </a:t>
            </a:r>
          </a:p>
          <a:p>
            <a:r>
              <a:rPr lang="en-GB" sz="2400" dirty="0" smtClean="0"/>
              <a:t>Should also be obligatory for national postings!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396552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16538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548534"/>
            <a:ext cx="851535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de-AT" dirty="0" smtClean="0"/>
              <a:t>(</a:t>
            </a:r>
            <a:r>
              <a:rPr lang="de-AT" dirty="0" err="1"/>
              <a:t>How</a:t>
            </a:r>
            <a:r>
              <a:rPr lang="de-AT" dirty="0"/>
              <a:t>) Do </a:t>
            </a:r>
            <a:r>
              <a:rPr lang="de-AT" dirty="0" err="1"/>
              <a:t>you</a:t>
            </a:r>
            <a:r>
              <a:rPr lang="de-AT" dirty="0"/>
              <a:t> deal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military</a:t>
            </a:r>
            <a:r>
              <a:rPr lang="de-AT" dirty="0"/>
              <a:t> </a:t>
            </a:r>
            <a:r>
              <a:rPr lang="de-AT" dirty="0" err="1"/>
              <a:t>content</a:t>
            </a:r>
            <a:r>
              <a:rPr lang="de-AT" dirty="0"/>
              <a:t> in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domestic</a:t>
            </a:r>
            <a:r>
              <a:rPr lang="de-AT" dirty="0"/>
              <a:t> </a:t>
            </a:r>
            <a:r>
              <a:rPr lang="de-AT" dirty="0" err="1"/>
              <a:t>language</a:t>
            </a:r>
            <a:r>
              <a:rPr lang="de-AT" dirty="0"/>
              <a:t> </a:t>
            </a:r>
            <a:r>
              <a:rPr lang="de-AT" dirty="0" err="1"/>
              <a:t>training</a:t>
            </a:r>
            <a:r>
              <a:rPr lang="de-AT" dirty="0"/>
              <a:t> </a:t>
            </a:r>
            <a:r>
              <a:rPr lang="de-AT" dirty="0" err="1" smtClean="0"/>
              <a:t>programmes</a:t>
            </a:r>
            <a:r>
              <a:rPr lang="de-AT" dirty="0" smtClean="0"/>
              <a:t>?</a:t>
            </a:r>
            <a:endParaRPr lang="de-AT" dirty="0"/>
          </a:p>
          <a:p>
            <a:r>
              <a:rPr lang="de-AT" sz="2400" dirty="0" smtClean="0"/>
              <a:t>Integrated </a:t>
            </a:r>
            <a:r>
              <a:rPr lang="de-AT" sz="2400" dirty="0" err="1" smtClean="0"/>
              <a:t>or</a:t>
            </a:r>
            <a:r>
              <a:rPr lang="de-AT" sz="2400" dirty="0" smtClean="0"/>
              <a:t> stand-</a:t>
            </a:r>
            <a:r>
              <a:rPr lang="de-AT" sz="2400" dirty="0" err="1" smtClean="0"/>
              <a:t>alone</a:t>
            </a:r>
            <a:r>
              <a:rPr lang="de-AT" sz="2400" dirty="0" smtClean="0"/>
              <a:t> (</a:t>
            </a:r>
            <a:r>
              <a:rPr lang="de-AT" sz="2400" dirty="0" err="1" smtClean="0"/>
              <a:t>or</a:t>
            </a:r>
            <a:r>
              <a:rPr lang="de-AT" sz="2400" dirty="0" smtClean="0"/>
              <a:t> absent, </a:t>
            </a:r>
            <a:r>
              <a:rPr lang="de-AT" sz="2400" dirty="0" err="1" smtClean="0"/>
              <a:t>or</a:t>
            </a:r>
            <a:r>
              <a:rPr lang="de-AT" sz="2400" dirty="0" smtClean="0"/>
              <a:t> </a:t>
            </a:r>
            <a:r>
              <a:rPr lang="de-AT" sz="2400" dirty="0" err="1" smtClean="0"/>
              <a:t>predominant</a:t>
            </a:r>
            <a:r>
              <a:rPr lang="de-AT" sz="2400" dirty="0" smtClean="0"/>
              <a:t>)</a:t>
            </a:r>
          </a:p>
          <a:p>
            <a:r>
              <a:rPr lang="de-AT" sz="2400" dirty="0" smtClean="0"/>
              <a:t>Problem: lack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adequate</a:t>
            </a:r>
            <a:r>
              <a:rPr lang="de-AT" sz="2400" dirty="0" smtClean="0"/>
              <a:t> material (POL, USA, …)</a:t>
            </a:r>
          </a:p>
          <a:p>
            <a:r>
              <a:rPr lang="de-AT" sz="2400" dirty="0" smtClean="0"/>
              <a:t>Needs </a:t>
            </a:r>
            <a:r>
              <a:rPr lang="de-AT" sz="2400" dirty="0" err="1" smtClean="0"/>
              <a:t>analysis</a:t>
            </a:r>
            <a:r>
              <a:rPr lang="de-AT" sz="2400" dirty="0" smtClean="0"/>
              <a:t> (</a:t>
            </a:r>
            <a:r>
              <a:rPr lang="de-AT" sz="2400" dirty="0" err="1" smtClean="0"/>
              <a:t>prescriptive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descriptive</a:t>
            </a:r>
            <a:r>
              <a:rPr lang="de-AT" sz="2400" dirty="0" smtClean="0"/>
              <a:t>)</a:t>
            </a:r>
          </a:p>
          <a:p>
            <a:r>
              <a:rPr lang="de-AT" sz="2400" dirty="0" err="1" smtClean="0"/>
              <a:t>Authentic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realistic</a:t>
            </a:r>
            <a:r>
              <a:rPr lang="de-AT" sz="2400" dirty="0" smtClean="0"/>
              <a:t> material!</a:t>
            </a:r>
          </a:p>
          <a:p>
            <a:r>
              <a:rPr lang="de-AT" sz="2400" dirty="0" smtClean="0"/>
              <a:t>SMEs in </a:t>
            </a:r>
            <a:r>
              <a:rPr lang="de-AT" sz="2400" dirty="0" err="1" smtClean="0"/>
              <a:t>language</a:t>
            </a:r>
            <a:r>
              <a:rPr lang="de-AT" sz="2400" dirty="0" smtClean="0"/>
              <a:t> </a:t>
            </a:r>
            <a:r>
              <a:rPr lang="de-AT" sz="2400" dirty="0" err="1" smtClean="0"/>
              <a:t>training</a:t>
            </a:r>
            <a:r>
              <a:rPr lang="de-AT" sz="2400" dirty="0" smtClean="0"/>
              <a:t>; </a:t>
            </a:r>
            <a:r>
              <a:rPr lang="de-AT" sz="2400" dirty="0" err="1" smtClean="0"/>
              <a:t>language</a:t>
            </a:r>
            <a:r>
              <a:rPr lang="de-AT" sz="2400" dirty="0" smtClean="0"/>
              <a:t> </a:t>
            </a:r>
            <a:r>
              <a:rPr lang="de-AT" sz="2400" dirty="0" err="1" smtClean="0"/>
              <a:t>trainer</a:t>
            </a:r>
            <a:r>
              <a:rPr lang="de-AT" sz="2400" dirty="0" smtClean="0"/>
              <a:t> </a:t>
            </a:r>
            <a:r>
              <a:rPr lang="de-AT" sz="2400" dirty="0" err="1" smtClean="0"/>
              <a:t>system</a:t>
            </a:r>
            <a:r>
              <a:rPr lang="de-AT" sz="2400" dirty="0" smtClean="0"/>
              <a:t> (AUT), …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85386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16538"/>
            <a:ext cx="7886700" cy="1325563"/>
          </a:xfrm>
        </p:spPr>
        <p:txBody>
          <a:bodyPr/>
          <a:lstStyle/>
          <a:p>
            <a:r>
              <a:rPr lang="de-AT" dirty="0" err="1"/>
              <a:t>Guidance</a:t>
            </a:r>
            <a:r>
              <a:rPr lang="de-AT" dirty="0"/>
              <a:t> Questions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548534"/>
            <a:ext cx="8312150" cy="1042266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/>
              <a:t>does</a:t>
            </a:r>
            <a:r>
              <a:rPr lang="de-AT" dirty="0"/>
              <a:t>/</a:t>
            </a:r>
            <a:r>
              <a:rPr lang="de-AT" dirty="0" err="1"/>
              <a:t>did</a:t>
            </a:r>
            <a:r>
              <a:rPr lang="de-AT" dirty="0"/>
              <a:t> </a:t>
            </a:r>
            <a:r>
              <a:rPr lang="de-AT" dirty="0" err="1"/>
              <a:t>work</a:t>
            </a:r>
            <a:r>
              <a:rPr lang="de-AT" dirty="0"/>
              <a:t>, </a:t>
            </a:r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doesn‘t</a:t>
            </a:r>
            <a:r>
              <a:rPr lang="de-AT" dirty="0"/>
              <a:t>/</a:t>
            </a:r>
            <a:r>
              <a:rPr lang="de-AT" dirty="0" err="1"/>
              <a:t>didn‘t</a:t>
            </a:r>
            <a:r>
              <a:rPr lang="de-AT" dirty="0"/>
              <a:t>?</a:t>
            </a:r>
            <a:br>
              <a:rPr lang="de-AT" dirty="0"/>
            </a:br>
            <a:r>
              <a:rPr lang="de-AT" dirty="0" err="1"/>
              <a:t>Why</a:t>
            </a:r>
            <a:r>
              <a:rPr lang="de-AT" dirty="0"/>
              <a:t>? </a:t>
            </a:r>
            <a:r>
              <a:rPr lang="de-AT" dirty="0" err="1"/>
              <a:t>Lessons</a:t>
            </a:r>
            <a:r>
              <a:rPr lang="de-AT" dirty="0"/>
              <a:t> </a:t>
            </a:r>
            <a:r>
              <a:rPr lang="de-AT" dirty="0" err="1"/>
              <a:t>learned</a:t>
            </a:r>
            <a:r>
              <a:rPr lang="de-AT" dirty="0" smtClean="0"/>
              <a:t>? </a:t>
            </a:r>
            <a:r>
              <a:rPr lang="de-AT" dirty="0" err="1" smtClean="0"/>
              <a:t>Approaches</a:t>
            </a:r>
            <a:endParaRPr lang="de-AT" dirty="0" smtClean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939800" y="2666999"/>
            <a:ext cx="69723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One </a:t>
            </a:r>
            <a:r>
              <a:rPr lang="en-GB" sz="2400" dirty="0">
                <a:latin typeface="+mn-lt"/>
                <a:cs typeface="+mn-cs"/>
              </a:rPr>
              <a:t>suits </a:t>
            </a:r>
            <a:r>
              <a:rPr lang="en-GB" sz="2400" dirty="0" smtClean="0">
                <a:latin typeface="+mn-lt"/>
                <a:cs typeface="+mn-cs"/>
              </a:rPr>
              <a:t>all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No military background at all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ESP without L1SP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ESP without general E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Native speaker without teaching background 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latin typeface="+mn-lt"/>
                <a:cs typeface="+mn-cs"/>
              </a:rPr>
              <a:t>Military hierarchy in class</a:t>
            </a:r>
            <a:endParaRPr lang="en-GB" sz="2400" dirty="0">
              <a:latin typeface="+mn-lt"/>
              <a:cs typeface="+mn-cs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6229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22656" y="1012070"/>
            <a:ext cx="822604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n-lt"/>
                <a:cs typeface="+mn-cs"/>
              </a:rPr>
              <a:t>+ authentic, relevant ESP</a:t>
            </a:r>
          </a:p>
          <a:p>
            <a:r>
              <a:rPr lang="en-GB" sz="2400" dirty="0" smtClean="0">
                <a:latin typeface="+mn-lt"/>
                <a:cs typeface="+mn-cs"/>
              </a:rPr>
              <a:t>+ authentic teachers</a:t>
            </a:r>
          </a:p>
          <a:p>
            <a:r>
              <a:rPr lang="en-GB" sz="2400" dirty="0" smtClean="0">
                <a:latin typeface="+mn-lt"/>
                <a:cs typeface="+mn-cs"/>
              </a:rPr>
              <a:t>+ combination with related courses</a:t>
            </a:r>
          </a:p>
          <a:p>
            <a:r>
              <a:rPr lang="en-GB" sz="2400" dirty="0" smtClean="0">
                <a:latin typeface="+mn-lt"/>
                <a:cs typeface="+mn-cs"/>
              </a:rPr>
              <a:t>+ mentoring, guiding, giving feedback</a:t>
            </a:r>
          </a:p>
          <a:p>
            <a:r>
              <a:rPr lang="en-GB" sz="2400" dirty="0" smtClean="0">
                <a:latin typeface="+mn-lt"/>
                <a:cs typeface="+mn-cs"/>
              </a:rPr>
              <a:t>+ practical applicability, awareness of necessity</a:t>
            </a:r>
          </a:p>
          <a:p>
            <a:r>
              <a:rPr lang="en-GB" sz="2400" dirty="0" smtClean="0">
                <a:latin typeface="+mn-lt"/>
                <a:cs typeface="+mn-cs"/>
              </a:rPr>
              <a:t>+ ESP task complexity IAW general E</a:t>
            </a:r>
          </a:p>
          <a:p>
            <a:r>
              <a:rPr lang="en-GB" sz="2400" dirty="0" smtClean="0">
                <a:latin typeface="+mn-lt"/>
                <a:cs typeface="+mn-cs"/>
              </a:rPr>
              <a:t>+ involvement of E teachers in practical activities (map reading, live firing, staff work, …)</a:t>
            </a:r>
          </a:p>
          <a:p>
            <a:r>
              <a:rPr lang="en-GB" sz="2400" dirty="0" smtClean="0">
                <a:latin typeface="+mn-lt"/>
                <a:cs typeface="+mn-cs"/>
              </a:rPr>
              <a:t>+ native speakers as supplements</a:t>
            </a:r>
          </a:p>
          <a:p>
            <a:r>
              <a:rPr lang="en-GB" sz="2400" dirty="0" smtClean="0">
                <a:latin typeface="+mn-lt"/>
                <a:cs typeface="+mn-cs"/>
              </a:rPr>
              <a:t>+ tactical decision games, role plays, briefings, etc.</a:t>
            </a:r>
          </a:p>
          <a:p>
            <a:r>
              <a:rPr lang="en-GB" sz="2400" dirty="0" smtClean="0">
                <a:latin typeface="+mn-lt"/>
                <a:cs typeface="+mn-cs"/>
              </a:rPr>
              <a:t>+ wordlists as reference (not as training material) </a:t>
            </a:r>
          </a:p>
          <a:p>
            <a:r>
              <a:rPr lang="en-GB" sz="2400" dirty="0" smtClean="0">
                <a:latin typeface="+mn-lt"/>
                <a:cs typeface="+mn-cs"/>
              </a:rPr>
              <a:t>+ fulfilling student’s demands</a:t>
            </a:r>
          </a:p>
          <a:p>
            <a:r>
              <a:rPr lang="en-GB" sz="2400" dirty="0" smtClean="0">
                <a:latin typeface="+mn-lt"/>
                <a:cs typeface="+mn-cs"/>
              </a:rPr>
              <a:t>+ prescriptive and descriptive approach</a:t>
            </a:r>
          </a:p>
          <a:p>
            <a:r>
              <a:rPr lang="en-GB" sz="2400" dirty="0" smtClean="0">
                <a:latin typeface="+mn-lt"/>
                <a:cs typeface="+mn-cs"/>
              </a:rPr>
              <a:t>+ national solutions</a:t>
            </a:r>
          </a:p>
          <a:p>
            <a:endParaRPr lang="en-GB" sz="2400" dirty="0" smtClean="0">
              <a:latin typeface="+mn-lt"/>
              <a:cs typeface="+mn-cs"/>
            </a:endParaRPr>
          </a:p>
          <a:p>
            <a:endParaRPr lang="en-GB" sz="2400" dirty="0" smtClean="0">
              <a:latin typeface="+mn-lt"/>
              <a:cs typeface="+mn-cs"/>
            </a:endParaRPr>
          </a:p>
          <a:p>
            <a:pPr marL="342900" indent="-342900">
              <a:buFontTx/>
              <a:buChar char="-"/>
            </a:pPr>
            <a:endParaRPr lang="en-GB" sz="2400" dirty="0">
              <a:latin typeface="+mn-lt"/>
              <a:cs typeface="+mn-cs"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6229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39488"/>
            <a:ext cx="7886700" cy="4351338"/>
          </a:xfrm>
        </p:spPr>
        <p:txBody>
          <a:bodyPr/>
          <a:lstStyle/>
          <a:p>
            <a:r>
              <a:rPr lang="de-AT" dirty="0"/>
              <a:t>Contact:</a:t>
            </a:r>
          </a:p>
          <a:p>
            <a:pPr lvl="1"/>
            <a:r>
              <a:rPr lang="de-AT" dirty="0"/>
              <a:t>COL Herwig </a:t>
            </a:r>
            <a:r>
              <a:rPr lang="de-AT" dirty="0" err="1"/>
              <a:t>Preining</a:t>
            </a:r>
            <a:r>
              <a:rPr lang="de-AT" dirty="0"/>
              <a:t>, </a:t>
            </a:r>
            <a:r>
              <a:rPr lang="de-AT" dirty="0" err="1"/>
              <a:t>Mag.phil</a:t>
            </a:r>
            <a:r>
              <a:rPr lang="de-AT" dirty="0"/>
              <a:t>.</a:t>
            </a:r>
            <a:br>
              <a:rPr lang="de-AT" dirty="0"/>
            </a:br>
            <a:r>
              <a:rPr lang="de-AT" dirty="0"/>
              <a:t>Head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Tactical</a:t>
            </a:r>
            <a:r>
              <a:rPr lang="de-AT" dirty="0"/>
              <a:t> English </a:t>
            </a:r>
            <a:r>
              <a:rPr lang="de-AT" dirty="0" err="1"/>
              <a:t>Section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AAF </a:t>
            </a:r>
            <a:r>
              <a:rPr lang="de-AT" dirty="0" err="1"/>
              <a:t>Lng</a:t>
            </a:r>
            <a:r>
              <a:rPr lang="de-AT" dirty="0"/>
              <a:t> </a:t>
            </a:r>
            <a:r>
              <a:rPr lang="de-AT" dirty="0" err="1"/>
              <a:t>Inst</a:t>
            </a:r>
            <a:r>
              <a:rPr lang="de-AT" dirty="0"/>
              <a:t/>
            </a:r>
            <a:br>
              <a:rPr lang="de-AT" dirty="0"/>
            </a:br>
            <a:r>
              <a:rPr lang="de-AT" dirty="0">
                <a:hlinkClick r:id="rId2"/>
              </a:rPr>
              <a:t>herwig.preining@bmlvs.gv.at</a:t>
            </a:r>
            <a:endParaRPr lang="de-AT" dirty="0"/>
          </a:p>
          <a:p>
            <a:pPr lvl="1"/>
            <a:r>
              <a:rPr lang="de-AT" dirty="0"/>
              <a:t>Jürgen Kotzian, </a:t>
            </a:r>
            <a:r>
              <a:rPr lang="de-AT" dirty="0" err="1"/>
              <a:t>Mag.phil</a:t>
            </a:r>
            <a:r>
              <a:rPr lang="de-AT" dirty="0"/>
              <a:t>.</a:t>
            </a:r>
            <a:br>
              <a:rPr lang="de-AT" dirty="0"/>
            </a:br>
            <a:r>
              <a:rPr lang="de-AT" dirty="0"/>
              <a:t>Chief Training Officer English</a:t>
            </a:r>
            <a:br>
              <a:rPr lang="de-AT" dirty="0"/>
            </a:br>
            <a:r>
              <a:rPr lang="de-AT" dirty="0"/>
              <a:t>AAF </a:t>
            </a:r>
            <a:r>
              <a:rPr lang="de-AT" dirty="0" err="1"/>
              <a:t>Lng</a:t>
            </a:r>
            <a:r>
              <a:rPr lang="de-AT" dirty="0"/>
              <a:t> </a:t>
            </a:r>
            <a:r>
              <a:rPr lang="de-AT" dirty="0" err="1"/>
              <a:t>Inst</a:t>
            </a:r>
            <a:r>
              <a:rPr lang="de-AT" dirty="0"/>
              <a:t/>
            </a:r>
            <a:br>
              <a:rPr lang="de-AT" dirty="0"/>
            </a:br>
            <a:r>
              <a:rPr lang="de-AT" dirty="0">
                <a:hlinkClick r:id="rId3"/>
              </a:rPr>
              <a:t>juergen.kotzian@bmlvs.gv.at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2389089" y="6041985"/>
            <a:ext cx="478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BILC Conference 2017 – Vienna; Study Group 2</a:t>
            </a:r>
          </a:p>
        </p:txBody>
      </p:sp>
    </p:spTree>
    <p:extLst>
      <p:ext uri="{BB962C8B-B14F-4D97-AF65-F5344CB8AC3E}">
        <p14:creationId xmlns:p14="http://schemas.microsoft.com/office/powerpoint/2010/main" val="3999533249"/>
      </p:ext>
    </p:extLst>
  </p:cSld>
  <p:clrMapOvr>
    <a:masterClrMapping/>
  </p:clrMapOvr>
</p:sld>
</file>

<file path=ppt/theme/theme1.xml><?xml version="1.0" encoding="utf-8"?>
<a:theme xmlns:a="http://schemas.openxmlformats.org/drawingml/2006/main" name="Präsentation_ÖBH_87998360985992336_261872231_7530506025556310892">
  <a:themeElements>
    <a:clrScheme name="Präsentation_ÖBH_87998360985992336_261872231_753050602555631089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_ÖBH_87998360985992336_261872231_7530506025556310892">
      <a:majorFont>
        <a:latin typeface="Franklin Gothic Book"/>
        <a:ea typeface=""/>
        <a:cs typeface="Arial"/>
      </a:majorFont>
      <a:minorFont>
        <a:latin typeface="Franklin Gothic Book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anose="020B05030201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Book" panose="020B05030201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Präsentation_ÖBH_87998360985992336_261872231_753050602555631089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ÖBH_87998360985992336_261872231_753050602555631089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Präsentation_ÖBH_87998360985992336_261872231_7530506025556310892</Template>
  <TotalTime>0</TotalTime>
  <Words>506</Words>
  <Application>Microsoft Office PowerPoint</Application>
  <PresentationFormat>Bildschirmpräsentation (4:3)</PresentationFormat>
  <Paragraphs>78</Paragraphs>
  <Slides>9</Slides>
  <Notes>4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Präsentation_ÖBH_87998360985992336_261872231_7530506025556310892</vt:lpstr>
      <vt:lpstr>Benutzerdefiniertes Design</vt:lpstr>
      <vt:lpstr>CorelDRAW</vt:lpstr>
      <vt:lpstr>PowerPoint-Präsentation</vt:lpstr>
      <vt:lpstr>Guidance Questions</vt:lpstr>
      <vt:lpstr>Guidance Questions</vt:lpstr>
      <vt:lpstr>Guidance Questions</vt:lpstr>
      <vt:lpstr>Guidance Questions</vt:lpstr>
      <vt:lpstr>Guidance Questions</vt:lpstr>
      <vt:lpstr>Guidance Questions</vt:lpstr>
      <vt:lpstr>PowerPoint-Präsentation</vt:lpstr>
      <vt:lpstr>PowerPoint-Präsentation</vt:lpstr>
    </vt:vector>
  </TitlesOfParts>
  <Company>BMLV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xsxn</dc:creator>
  <cp:lastModifiedBy>BMLV</cp:lastModifiedBy>
  <cp:revision>123</cp:revision>
  <dcterms:created xsi:type="dcterms:W3CDTF">2014-04-30T07:06:41Z</dcterms:created>
  <dcterms:modified xsi:type="dcterms:W3CDTF">2017-05-17T16:55:17Z</dcterms:modified>
</cp:coreProperties>
</file>