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68" r:id="rId2"/>
    <p:sldId id="263" r:id="rId3"/>
    <p:sldId id="262" r:id="rId4"/>
    <p:sldId id="267" r:id="rId5"/>
    <p:sldId id="256" r:id="rId6"/>
    <p:sldId id="257" r:id="rId7"/>
    <p:sldId id="265" r:id="rId8"/>
    <p:sldId id="266" r:id="rId9"/>
    <p:sldId id="261" r:id="rId10"/>
    <p:sldId id="269" r:id="rId11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13F9AC"/>
    <a:srgbClr val="16D1F6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1392" y="-4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F742EBD7-1530-437B-8CAB-628A47D4C1B0}" type="datetimeFigureOut">
              <a:rPr lang="fr-FR"/>
              <a:pPr>
                <a:defRPr/>
              </a:pPr>
              <a:t>23/05/2016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noProof="0" smtClean="0"/>
              <a:t>Modifiez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  <a:endParaRPr lang="fr-FR" noProof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FDA7C031-E28B-4F4D-9C06-5150B0252DD4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5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defTabSz="457200">
              <a:spcBef>
                <a:spcPct val="0"/>
              </a:spcBef>
            </a:pPr>
            <a:endParaRPr lang="en-GB" smtClean="0"/>
          </a:p>
        </p:txBody>
      </p:sp>
      <p:sp>
        <p:nvSpPr>
          <p:cNvPr id="23556" name="Espace réservé du numéro de diapositive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 defTabSz="457200"/>
            <a:fld id="{EF19E318-AF54-4F3F-B15A-591A565A3A63}" type="slidenum">
              <a:rPr lang="fr-FR" sz="1200">
                <a:latin typeface="Calibri" pitchFamily="34" charset="0"/>
              </a:rPr>
              <a:pPr algn="r" defTabSz="457200"/>
              <a:t>7</a:t>
            </a:fld>
            <a:endParaRPr lang="fr-FR" sz="1200">
              <a:latin typeface="Calibri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D8B13E-EEC5-4ED2-B49F-24F4FF48A443}" type="datetimeFigureOut">
              <a:rPr lang="fr-FR"/>
              <a:pPr>
                <a:defRPr/>
              </a:pPr>
              <a:t>23/05/2016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B1282A-C835-4003-8723-4AE76411D90A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416829-37F7-44D3-AAE0-93C3357BA4EA}" type="datetimeFigureOut">
              <a:rPr lang="fr-FR"/>
              <a:pPr>
                <a:defRPr/>
              </a:pPr>
              <a:t>23/05/2016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5E098A-381D-4399-96D2-51562D4AC24F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A83F3B-A37F-4E5E-9110-6EB4E6F6C919}" type="datetimeFigureOut">
              <a:rPr lang="fr-FR"/>
              <a:pPr>
                <a:defRPr/>
              </a:pPr>
              <a:t>23/05/2016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F68910-5093-4520-AACE-7E705513681F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6FCE78-D5E0-4100-9FC8-43737C03D683}" type="datetimeFigureOut">
              <a:rPr lang="fr-FR"/>
              <a:pPr>
                <a:defRPr/>
              </a:pPr>
              <a:t>23/05/2016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519C9E-AD63-4163-8108-40A414B4084A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60568C-8A77-4BAA-8D2A-9879F8FCC90F}" type="datetimeFigureOut">
              <a:rPr lang="fr-FR"/>
              <a:pPr>
                <a:defRPr/>
              </a:pPr>
              <a:t>23/05/2016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DF540F-9044-467E-8509-14EFD16DB0C6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9E5A84-DD04-49A1-ADB1-39BD1D11899F}" type="datetimeFigureOut">
              <a:rPr lang="fr-FR"/>
              <a:pPr>
                <a:defRPr/>
              </a:pPr>
              <a:t>23/05/2016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5539CD-5EE8-44C1-A79F-D93BABC701CC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0C9271-3703-4B5A-84E9-5A3D82763C56}" type="datetimeFigureOut">
              <a:rPr lang="fr-FR"/>
              <a:pPr>
                <a:defRPr/>
              </a:pPr>
              <a:t>23/05/2016</a:t>
            </a:fld>
            <a:endParaRPr lang="fr-FR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5DEE56-5368-40C2-A575-26269AA1A11B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96D70B-631E-4F49-B43E-A5EF0CD26BE7}" type="datetimeFigureOut">
              <a:rPr lang="fr-FR"/>
              <a:pPr>
                <a:defRPr/>
              </a:pPr>
              <a:t>23/05/2016</a:t>
            </a:fld>
            <a:endParaRPr lang="fr-FR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7E9A72-2290-48CA-9BD7-2763B9E7CD41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6031A9-CE6D-4B6A-B981-1E72CCC706B1}" type="datetimeFigureOut">
              <a:rPr lang="fr-FR"/>
              <a:pPr>
                <a:defRPr/>
              </a:pPr>
              <a:t>23/05/2016</a:t>
            </a:fld>
            <a:endParaRPr lang="fr-FR"/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51546A-2011-4E4F-A971-19225747FF44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364CE7-972D-4515-B317-5F153F0FF31E}" type="datetimeFigureOut">
              <a:rPr lang="fr-FR"/>
              <a:pPr>
                <a:defRPr/>
              </a:pPr>
              <a:t>23/05/2016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DF8ABD-016B-4819-9E6C-884AA8A03313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7DF554-0B0E-4E0F-B78B-A0A937AE1B87}" type="datetimeFigureOut">
              <a:rPr lang="fr-FR"/>
              <a:pPr>
                <a:defRPr/>
              </a:pPr>
              <a:t>23/05/2016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20DAF7-EB74-470A-A0E6-EB426491199F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Modifiez le style du titre</a:t>
            </a:r>
          </a:p>
        </p:txBody>
      </p:sp>
      <p:sp>
        <p:nvSpPr>
          <p:cNvPr id="102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414A6C6-FE24-4F97-9125-B92804AE9FAB}" type="datetimeFigureOut">
              <a:rPr lang="fr-FR"/>
              <a:pPr>
                <a:defRPr/>
              </a:pPr>
              <a:t>23/05/2016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1439FFA-7503-458C-A84B-7732D90B8F9F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b="1" dirty="0" smtClean="0"/>
              <a:t>QUESTIONS?</a:t>
            </a:r>
            <a:endParaRPr lang="en-GB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7" name="Image 1" descr="https://pbs.twimg.com/media/CaxoRFCXEAAr52x.jpg:small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63713" y="1341438"/>
            <a:ext cx="5903912" cy="4103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43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 descr="https://thatgirlsarahjoy.files.wordpress.com/2015/02/f54fb0eeca99757a9687ca4a5812f666846512e842ac478b3cc804a512d4143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24075" y="1484313"/>
            <a:ext cx="5289550" cy="3967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/>
          </p:cNvSpPr>
          <p:nvPr>
            <p:ph type="ctrTitle"/>
          </p:nvPr>
        </p:nvSpPr>
        <p:spPr>
          <a:xfrm>
            <a:off x="611188" y="1341438"/>
            <a:ext cx="7847012" cy="2303462"/>
          </a:xfrm>
        </p:spPr>
        <p:txBody>
          <a:bodyPr/>
          <a:lstStyle/>
          <a:p>
            <a:r>
              <a:rPr lang="en-US" b="1" dirty="0" smtClean="0"/>
              <a:t>From Goals to Outcomes: Success and Failure in Overcoming Challenges</a:t>
            </a:r>
          </a:p>
        </p:txBody>
      </p:sp>
      <p:sp>
        <p:nvSpPr>
          <p:cNvPr id="21507" name="Rectang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400" i="1" dirty="0" smtClean="0">
                <a:solidFill>
                  <a:schemeClr val="tx1"/>
                </a:solidFill>
              </a:rPr>
              <a:t>Emilie Alice </a:t>
            </a:r>
            <a:r>
              <a:rPr lang="en-US" sz="2400" i="1" dirty="0" err="1" smtClean="0">
                <a:solidFill>
                  <a:schemeClr val="tx1"/>
                </a:solidFill>
              </a:rPr>
              <a:t>Cleret</a:t>
            </a:r>
            <a:endParaRPr lang="en-US" sz="2400" i="1" dirty="0" smtClean="0">
              <a:solidFill>
                <a:schemeClr val="tx1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400" i="1" dirty="0" smtClean="0">
                <a:solidFill>
                  <a:schemeClr val="tx1"/>
                </a:solidFill>
              </a:rPr>
              <a:t>Head of the English Department</a:t>
            </a:r>
          </a:p>
          <a:p>
            <a:pPr>
              <a:lnSpc>
                <a:spcPct val="90000"/>
              </a:lnSpc>
            </a:pPr>
            <a:r>
              <a:rPr lang="en-US" sz="2400" i="1" dirty="0" smtClean="0">
                <a:solidFill>
                  <a:schemeClr val="tx1"/>
                </a:solidFill>
              </a:rPr>
              <a:t>Higher Military Education</a:t>
            </a:r>
          </a:p>
          <a:p>
            <a:pPr>
              <a:lnSpc>
                <a:spcPct val="90000"/>
              </a:lnSpc>
            </a:pPr>
            <a:r>
              <a:rPr lang="en-US" sz="2400" i="1" dirty="0" smtClean="0">
                <a:solidFill>
                  <a:schemeClr val="tx1"/>
                </a:solidFill>
              </a:rPr>
              <a:t>Paris, France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403350" y="981075"/>
            <a:ext cx="7129463" cy="5472113"/>
          </a:xfrm>
          <a:prstGeom prst="rect">
            <a:avLst/>
          </a:prstGeom>
          <a:solidFill>
            <a:schemeClr val="tx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5" name="Rectangle 4"/>
          <p:cNvSpPr/>
          <p:nvPr/>
        </p:nvSpPr>
        <p:spPr>
          <a:xfrm>
            <a:off x="2843213" y="1557338"/>
            <a:ext cx="5329237" cy="4535487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6" name="Rectangle 5"/>
          <p:cNvSpPr/>
          <p:nvPr/>
        </p:nvSpPr>
        <p:spPr>
          <a:xfrm>
            <a:off x="5076825" y="1844675"/>
            <a:ext cx="2808288" cy="403225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7" name="Flèche droite 6"/>
          <p:cNvSpPr/>
          <p:nvPr/>
        </p:nvSpPr>
        <p:spPr>
          <a:xfrm>
            <a:off x="5219700" y="3068638"/>
            <a:ext cx="2592388" cy="1655762"/>
          </a:xfrm>
          <a:prstGeom prst="rightArrow">
            <a:avLst>
              <a:gd name="adj1" fmla="val 63973"/>
              <a:gd name="adj2" fmla="val 50000"/>
            </a:avLst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8" name="ZoneTexte 7"/>
          <p:cNvSpPr txBox="1">
            <a:spLocks noChangeArrowheads="1"/>
          </p:cNvSpPr>
          <p:nvPr/>
        </p:nvSpPr>
        <p:spPr bwMode="auto">
          <a:xfrm>
            <a:off x="5148263" y="1916113"/>
            <a:ext cx="266382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2400" u="sng">
                <a:latin typeface="Calibri" pitchFamily="34" charset="0"/>
              </a:rPr>
              <a:t>Learning Outcomes</a:t>
            </a:r>
          </a:p>
        </p:txBody>
      </p:sp>
      <p:sp>
        <p:nvSpPr>
          <p:cNvPr id="9" name="ZoneTexte 8"/>
          <p:cNvSpPr txBox="1">
            <a:spLocks noChangeArrowheads="1"/>
          </p:cNvSpPr>
          <p:nvPr/>
        </p:nvSpPr>
        <p:spPr bwMode="auto">
          <a:xfrm>
            <a:off x="5148263" y="2420938"/>
            <a:ext cx="26638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1400">
                <a:latin typeface="Calibri" pitchFamily="34" charset="0"/>
              </a:rPr>
              <a:t>What learners produce </a:t>
            </a:r>
          </a:p>
          <a:p>
            <a:pPr algn="ctr"/>
            <a:r>
              <a:rPr lang="fr-FR" sz="1400">
                <a:latin typeface="Calibri" pitchFamily="34" charset="0"/>
              </a:rPr>
              <a:t>thanks to</a:t>
            </a:r>
          </a:p>
        </p:txBody>
      </p:sp>
      <p:sp>
        <p:nvSpPr>
          <p:cNvPr id="10" name="ZoneTexte 9"/>
          <p:cNvSpPr txBox="1">
            <a:spLocks noChangeArrowheads="1"/>
          </p:cNvSpPr>
          <p:nvPr/>
        </p:nvSpPr>
        <p:spPr bwMode="auto">
          <a:xfrm>
            <a:off x="5292725" y="3357563"/>
            <a:ext cx="1655763" cy="1014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2000">
                <a:latin typeface="Calibri" pitchFamily="34" charset="0"/>
              </a:rPr>
              <a:t>Instruction</a:t>
            </a:r>
          </a:p>
          <a:p>
            <a:r>
              <a:rPr lang="fr-FR" sz="2000">
                <a:latin typeface="Calibri" pitchFamily="34" charset="0"/>
              </a:rPr>
              <a:t>Analysis</a:t>
            </a:r>
          </a:p>
          <a:p>
            <a:r>
              <a:rPr lang="fr-FR" sz="2000">
                <a:latin typeface="Calibri" pitchFamily="34" charset="0"/>
              </a:rPr>
              <a:t>Discussion</a:t>
            </a:r>
          </a:p>
        </p:txBody>
      </p:sp>
      <p:sp>
        <p:nvSpPr>
          <p:cNvPr id="11" name="Ellipse 10"/>
          <p:cNvSpPr/>
          <p:nvPr/>
        </p:nvSpPr>
        <p:spPr>
          <a:xfrm>
            <a:off x="5297488" y="4868863"/>
            <a:ext cx="1439862" cy="792162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12" name="ZoneTexte 11"/>
          <p:cNvSpPr txBox="1">
            <a:spLocks noChangeArrowheads="1"/>
          </p:cNvSpPr>
          <p:nvPr/>
        </p:nvSpPr>
        <p:spPr bwMode="auto">
          <a:xfrm>
            <a:off x="5346700" y="5013325"/>
            <a:ext cx="1312863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1600">
                <a:latin typeface="Calibri" pitchFamily="34" charset="0"/>
              </a:rPr>
              <a:t>Measurable</a:t>
            </a:r>
          </a:p>
          <a:p>
            <a:pPr algn="ctr"/>
            <a:r>
              <a:rPr lang="fr-FR" sz="1600">
                <a:latin typeface="Calibri" pitchFamily="34" charset="0"/>
              </a:rPr>
              <a:t>Observable</a:t>
            </a:r>
          </a:p>
        </p:txBody>
      </p:sp>
      <p:cxnSp>
        <p:nvCxnSpPr>
          <p:cNvPr id="18" name="Connecteur en angle 17"/>
          <p:cNvCxnSpPr/>
          <p:nvPr/>
        </p:nvCxnSpPr>
        <p:spPr>
          <a:xfrm rot="16200000" flipH="1">
            <a:off x="5972969" y="5709444"/>
            <a:ext cx="1006475" cy="944563"/>
          </a:xfrm>
          <a:prstGeom prst="bentConnector3">
            <a:avLst>
              <a:gd name="adj1" fmla="val 99684"/>
            </a:avLst>
          </a:prstGeom>
          <a:ln w="41275" cmpd="sng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ZoneTexte 24"/>
          <p:cNvSpPr txBox="1">
            <a:spLocks noChangeArrowheads="1"/>
          </p:cNvSpPr>
          <p:nvPr/>
        </p:nvSpPr>
        <p:spPr bwMode="auto">
          <a:xfrm>
            <a:off x="7019925" y="6453188"/>
            <a:ext cx="158432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2400" b="1">
                <a:latin typeface="Calibri" pitchFamily="34" charset="0"/>
              </a:rPr>
              <a:t>EXAMS</a:t>
            </a:r>
          </a:p>
        </p:txBody>
      </p:sp>
      <p:sp>
        <p:nvSpPr>
          <p:cNvPr id="26" name="ZoneTexte 25"/>
          <p:cNvSpPr txBox="1">
            <a:spLocks noChangeArrowheads="1"/>
          </p:cNvSpPr>
          <p:nvPr/>
        </p:nvSpPr>
        <p:spPr bwMode="auto">
          <a:xfrm>
            <a:off x="22225" y="2420938"/>
            <a:ext cx="13811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>
                <a:latin typeface="Calibri" pitchFamily="34" charset="0"/>
              </a:rPr>
              <a:t>Language</a:t>
            </a:r>
          </a:p>
        </p:txBody>
      </p:sp>
      <p:sp>
        <p:nvSpPr>
          <p:cNvPr id="27" name="ZoneTexte 26"/>
          <p:cNvSpPr txBox="1">
            <a:spLocks noChangeArrowheads="1"/>
          </p:cNvSpPr>
          <p:nvPr/>
        </p:nvSpPr>
        <p:spPr bwMode="auto">
          <a:xfrm>
            <a:off x="0" y="4067175"/>
            <a:ext cx="14763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>
                <a:latin typeface="Calibri" pitchFamily="34" charset="0"/>
              </a:rPr>
              <a:t>Professional</a:t>
            </a:r>
          </a:p>
        </p:txBody>
      </p:sp>
      <p:cxnSp>
        <p:nvCxnSpPr>
          <p:cNvPr id="29" name="Connecteur droit avec flèche 28"/>
          <p:cNvCxnSpPr>
            <a:endCxn id="26" idx="2"/>
          </p:cNvCxnSpPr>
          <p:nvPr/>
        </p:nvCxnSpPr>
        <p:spPr>
          <a:xfrm flipH="1" flipV="1">
            <a:off x="712788" y="2787650"/>
            <a:ext cx="690562" cy="422275"/>
          </a:xfrm>
          <a:prstGeom prst="straightConnector1">
            <a:avLst/>
          </a:prstGeom>
          <a:ln w="222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necteur droit avec flèche 29"/>
          <p:cNvCxnSpPr>
            <a:stCxn id="4" idx="1"/>
            <a:endCxn id="27" idx="0"/>
          </p:cNvCxnSpPr>
          <p:nvPr/>
        </p:nvCxnSpPr>
        <p:spPr>
          <a:xfrm flipH="1">
            <a:off x="738188" y="3717925"/>
            <a:ext cx="652462" cy="349250"/>
          </a:xfrm>
          <a:prstGeom prst="straightConnector1">
            <a:avLst/>
          </a:prstGeom>
          <a:ln w="222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ZoneTexte 35"/>
          <p:cNvSpPr txBox="1">
            <a:spLocks noChangeArrowheads="1"/>
          </p:cNvSpPr>
          <p:nvPr/>
        </p:nvSpPr>
        <p:spPr bwMode="auto">
          <a:xfrm>
            <a:off x="1476375" y="549275"/>
            <a:ext cx="107950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>
                <a:latin typeface="Calibri" pitchFamily="34" charset="0"/>
              </a:rPr>
              <a:t>Mission</a:t>
            </a:r>
          </a:p>
        </p:txBody>
      </p:sp>
      <p:sp>
        <p:nvSpPr>
          <p:cNvPr id="37" name="ZoneTexte 36"/>
          <p:cNvSpPr txBox="1">
            <a:spLocks noChangeArrowheads="1"/>
          </p:cNvSpPr>
          <p:nvPr/>
        </p:nvSpPr>
        <p:spPr bwMode="auto">
          <a:xfrm>
            <a:off x="2700338" y="549275"/>
            <a:ext cx="238125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>
                <a:latin typeface="Calibri" pitchFamily="34" charset="0"/>
              </a:rPr>
              <a:t>Principes pédagogiques</a:t>
            </a:r>
          </a:p>
        </p:txBody>
      </p:sp>
      <p:sp>
        <p:nvSpPr>
          <p:cNvPr id="38" name="ZoneTexte 37"/>
          <p:cNvSpPr txBox="1">
            <a:spLocks noChangeArrowheads="1"/>
          </p:cNvSpPr>
          <p:nvPr/>
        </p:nvSpPr>
        <p:spPr bwMode="auto">
          <a:xfrm>
            <a:off x="5148263" y="549275"/>
            <a:ext cx="360045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>
                <a:latin typeface="Calibri" pitchFamily="34" charset="0"/>
              </a:rPr>
              <a:t>Compétences / Outils d’évaluation</a:t>
            </a:r>
          </a:p>
        </p:txBody>
      </p:sp>
      <p:sp>
        <p:nvSpPr>
          <p:cNvPr id="2" name="ZoneTexte 1"/>
          <p:cNvSpPr txBox="1">
            <a:spLocks noChangeArrowheads="1"/>
          </p:cNvSpPr>
          <p:nvPr/>
        </p:nvSpPr>
        <p:spPr bwMode="auto">
          <a:xfrm>
            <a:off x="1476375" y="1700213"/>
            <a:ext cx="12954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2400" u="sng">
                <a:solidFill>
                  <a:schemeClr val="bg1"/>
                </a:solidFill>
                <a:latin typeface="Calibri" pitchFamily="34" charset="0"/>
              </a:rPr>
              <a:t>Learning Goals</a:t>
            </a:r>
            <a:endParaRPr lang="fr-FR" u="sng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21" name="ZoneTexte 20"/>
          <p:cNvSpPr txBox="1">
            <a:spLocks noChangeArrowheads="1"/>
          </p:cNvSpPr>
          <p:nvPr/>
        </p:nvSpPr>
        <p:spPr bwMode="auto">
          <a:xfrm>
            <a:off x="1619250" y="2674938"/>
            <a:ext cx="1081088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>
                <a:solidFill>
                  <a:schemeClr val="bg1"/>
                </a:solidFill>
                <a:latin typeface="Calibri" pitchFamily="34" charset="0"/>
              </a:rPr>
              <a:t>Critical</a:t>
            </a:r>
            <a:r>
              <a:rPr lang="fr-FR">
                <a:latin typeface="Calibri" pitchFamily="34" charset="0"/>
              </a:rPr>
              <a:t> </a:t>
            </a:r>
            <a:r>
              <a:rPr lang="fr-FR">
                <a:solidFill>
                  <a:schemeClr val="bg1"/>
                </a:solidFill>
                <a:latin typeface="Calibri" pitchFamily="34" charset="0"/>
              </a:rPr>
              <a:t>thinking</a:t>
            </a:r>
          </a:p>
        </p:txBody>
      </p:sp>
      <p:sp>
        <p:nvSpPr>
          <p:cNvPr id="22" name="ZoneTexte 21"/>
          <p:cNvSpPr txBox="1">
            <a:spLocks noChangeArrowheads="1"/>
          </p:cNvSpPr>
          <p:nvPr/>
        </p:nvSpPr>
        <p:spPr bwMode="auto">
          <a:xfrm>
            <a:off x="1619250" y="3502025"/>
            <a:ext cx="1166813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>
                <a:solidFill>
                  <a:schemeClr val="bg1"/>
                </a:solidFill>
                <a:latin typeface="Calibri" pitchFamily="34" charset="0"/>
              </a:rPr>
              <a:t>Transfer</a:t>
            </a:r>
            <a:r>
              <a:rPr lang="fr-FR">
                <a:latin typeface="Calibri" pitchFamily="34" charset="0"/>
              </a:rPr>
              <a:t> </a:t>
            </a:r>
            <a:r>
              <a:rPr lang="fr-FR">
                <a:solidFill>
                  <a:schemeClr val="bg1"/>
                </a:solidFill>
                <a:latin typeface="Calibri" pitchFamily="34" charset="0"/>
              </a:rPr>
              <a:t>of</a:t>
            </a:r>
            <a:r>
              <a:rPr lang="fr-FR">
                <a:latin typeface="Calibri" pitchFamily="34" charset="0"/>
              </a:rPr>
              <a:t> </a:t>
            </a:r>
            <a:r>
              <a:rPr lang="fr-FR">
                <a:solidFill>
                  <a:schemeClr val="bg1"/>
                </a:solidFill>
                <a:latin typeface="Calibri" pitchFamily="34" charset="0"/>
              </a:rPr>
              <a:t>content</a:t>
            </a:r>
          </a:p>
        </p:txBody>
      </p:sp>
      <p:sp>
        <p:nvSpPr>
          <p:cNvPr id="23" name="ZoneTexte 22"/>
          <p:cNvSpPr txBox="1">
            <a:spLocks noChangeArrowheads="1"/>
          </p:cNvSpPr>
          <p:nvPr/>
        </p:nvSpPr>
        <p:spPr bwMode="auto">
          <a:xfrm>
            <a:off x="1619250" y="4581525"/>
            <a:ext cx="108108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>
                <a:solidFill>
                  <a:schemeClr val="bg1"/>
                </a:solidFill>
                <a:latin typeface="Calibri" pitchFamily="34" charset="0"/>
              </a:rPr>
              <a:t>Creativity</a:t>
            </a:r>
          </a:p>
        </p:txBody>
      </p:sp>
      <p:sp>
        <p:nvSpPr>
          <p:cNvPr id="24" name="ZoneTexte 23"/>
          <p:cNvSpPr txBox="1">
            <a:spLocks noChangeArrowheads="1"/>
          </p:cNvSpPr>
          <p:nvPr/>
        </p:nvSpPr>
        <p:spPr bwMode="auto">
          <a:xfrm>
            <a:off x="2916238" y="1844675"/>
            <a:ext cx="1979612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2400" u="sng">
                <a:latin typeface="Calibri" pitchFamily="34" charset="0"/>
              </a:rPr>
              <a:t>Learning Objectives</a:t>
            </a:r>
            <a:endParaRPr lang="fr-FR" u="sng">
              <a:latin typeface="Calibri" pitchFamily="34" charset="0"/>
            </a:endParaRPr>
          </a:p>
        </p:txBody>
      </p:sp>
      <p:sp>
        <p:nvSpPr>
          <p:cNvPr id="28" name="ZoneTexte 27"/>
          <p:cNvSpPr txBox="1">
            <a:spLocks noChangeArrowheads="1"/>
          </p:cNvSpPr>
          <p:nvPr/>
        </p:nvSpPr>
        <p:spPr bwMode="auto">
          <a:xfrm>
            <a:off x="3059113" y="2781300"/>
            <a:ext cx="187325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>
                <a:latin typeface="Calibri" pitchFamily="34" charset="0"/>
              </a:rPr>
              <a:t>Instruction</a:t>
            </a:r>
          </a:p>
        </p:txBody>
      </p:sp>
      <p:sp>
        <p:nvSpPr>
          <p:cNvPr id="31" name="ZoneTexte 30"/>
          <p:cNvSpPr txBox="1">
            <a:spLocks noChangeArrowheads="1"/>
          </p:cNvSpPr>
          <p:nvPr/>
        </p:nvSpPr>
        <p:spPr bwMode="auto">
          <a:xfrm>
            <a:off x="3059113" y="3500438"/>
            <a:ext cx="1512887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>
                <a:latin typeface="Calibri" pitchFamily="34" charset="0"/>
              </a:rPr>
              <a:t>Analysis / </a:t>
            </a:r>
          </a:p>
          <a:p>
            <a:r>
              <a:rPr lang="fr-FR">
                <a:latin typeface="Calibri" pitchFamily="34" charset="0"/>
              </a:rPr>
              <a:t>Case Study</a:t>
            </a:r>
          </a:p>
        </p:txBody>
      </p:sp>
      <p:sp>
        <p:nvSpPr>
          <p:cNvPr id="32" name="ZoneTexte 31"/>
          <p:cNvSpPr txBox="1">
            <a:spLocks noChangeArrowheads="1"/>
          </p:cNvSpPr>
          <p:nvPr/>
        </p:nvSpPr>
        <p:spPr bwMode="auto">
          <a:xfrm>
            <a:off x="3059113" y="4581525"/>
            <a:ext cx="1908175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>
                <a:latin typeface="Calibri" pitchFamily="34" charset="0"/>
              </a:rPr>
              <a:t>Discussion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7" dur="1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90" dur="1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9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4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9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/>
      <p:bldP spid="9" grpId="0"/>
      <p:bldP spid="10" grpId="0"/>
      <p:bldP spid="11" grpId="0" animBg="1"/>
      <p:bldP spid="12" grpId="0"/>
      <p:bldP spid="25" grpId="0"/>
      <p:bldP spid="26" grpId="0"/>
      <p:bldP spid="27" grpId="0"/>
      <p:bldP spid="36" grpId="0"/>
      <p:bldP spid="37" grpId="0"/>
      <p:bldP spid="38" grpId="0"/>
      <p:bldP spid="2" grpId="0"/>
      <p:bldP spid="21" grpId="0"/>
      <p:bldP spid="22" grpId="0"/>
      <p:bldP spid="23" grpId="0"/>
      <p:bldP spid="24" grpId="0"/>
      <p:bldP spid="28" grpId="0"/>
      <p:bldP spid="31" grpId="0"/>
      <p:bldP spid="3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462" name="Group 54"/>
          <p:cNvGraphicFramePr>
            <a:graphicFrameLocks noGrp="1"/>
          </p:cNvGraphicFramePr>
          <p:nvPr>
            <p:ph idx="1"/>
          </p:nvPr>
        </p:nvGraphicFramePr>
        <p:xfrm>
          <a:off x="1403350" y="549275"/>
          <a:ext cx="7294563" cy="5326063"/>
        </p:xfrm>
        <a:graphic>
          <a:graphicData uri="http://schemas.openxmlformats.org/drawingml/2006/table">
            <a:tbl>
              <a:tblPr/>
              <a:tblGrid>
                <a:gridCol w="2432050"/>
                <a:gridCol w="2430463"/>
                <a:gridCol w="2432050"/>
              </a:tblGrid>
              <a:tr h="10795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Professional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Language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10080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Learning Goals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     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1079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Learning Objectives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    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1079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Learning Outcomes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1079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Exams/Tests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</a:tbl>
          </a:graphicData>
        </a:graphic>
      </p:graphicFrame>
      <p:sp>
        <p:nvSpPr>
          <p:cNvPr id="5" name="ZoneTexte 4"/>
          <p:cNvSpPr txBox="1">
            <a:spLocks noChangeArrowheads="1"/>
          </p:cNvSpPr>
          <p:nvPr/>
        </p:nvSpPr>
        <p:spPr bwMode="auto">
          <a:xfrm>
            <a:off x="107950" y="1989138"/>
            <a:ext cx="136842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>
                <a:solidFill>
                  <a:srgbClr val="FF0000"/>
                </a:solidFill>
                <a:latin typeface="Calibri" pitchFamily="34" charset="0"/>
              </a:rPr>
              <a:t>Head of Department</a:t>
            </a:r>
          </a:p>
        </p:txBody>
      </p:sp>
      <p:sp>
        <p:nvSpPr>
          <p:cNvPr id="6" name="ZoneTexte 5"/>
          <p:cNvSpPr txBox="1">
            <a:spLocks noChangeArrowheads="1"/>
          </p:cNvSpPr>
          <p:nvPr/>
        </p:nvSpPr>
        <p:spPr bwMode="auto">
          <a:xfrm>
            <a:off x="107950" y="3068638"/>
            <a:ext cx="143986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>
                <a:solidFill>
                  <a:srgbClr val="FF0000"/>
                </a:solidFill>
                <a:latin typeface="Calibri" pitchFamily="34" charset="0"/>
              </a:rPr>
              <a:t>Teachers</a:t>
            </a:r>
          </a:p>
        </p:txBody>
      </p:sp>
      <p:sp>
        <p:nvSpPr>
          <p:cNvPr id="7" name="ZoneTexte 6"/>
          <p:cNvSpPr txBox="1">
            <a:spLocks noChangeArrowheads="1"/>
          </p:cNvSpPr>
          <p:nvPr/>
        </p:nvSpPr>
        <p:spPr bwMode="auto">
          <a:xfrm>
            <a:off x="144463" y="4076700"/>
            <a:ext cx="14033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>
                <a:solidFill>
                  <a:srgbClr val="FF0000"/>
                </a:solidFill>
                <a:latin typeface="Calibri" pitchFamily="34" charset="0"/>
              </a:rPr>
              <a:t>Students</a:t>
            </a:r>
          </a:p>
        </p:txBody>
      </p:sp>
      <p:sp>
        <p:nvSpPr>
          <p:cNvPr id="13" name="Ellipse 12"/>
          <p:cNvSpPr/>
          <p:nvPr/>
        </p:nvSpPr>
        <p:spPr>
          <a:xfrm>
            <a:off x="4427538" y="6092825"/>
            <a:ext cx="3744912" cy="620713"/>
          </a:xfrm>
          <a:prstGeom prst="ellipse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14" name="ZoneTexte 13"/>
          <p:cNvSpPr txBox="1">
            <a:spLocks noChangeArrowheads="1"/>
          </p:cNvSpPr>
          <p:nvPr/>
        </p:nvSpPr>
        <p:spPr bwMode="auto">
          <a:xfrm>
            <a:off x="5003800" y="6146800"/>
            <a:ext cx="259238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1400" b="1">
                <a:latin typeface="Calibri" pitchFamily="34" charset="0"/>
              </a:rPr>
              <a:t>Boundary difficult to pass</a:t>
            </a:r>
          </a:p>
        </p:txBody>
      </p:sp>
      <p:sp>
        <p:nvSpPr>
          <p:cNvPr id="15" name="ZoneTexte 14"/>
          <p:cNvSpPr txBox="1">
            <a:spLocks noChangeArrowheads="1"/>
          </p:cNvSpPr>
          <p:nvPr/>
        </p:nvSpPr>
        <p:spPr bwMode="auto">
          <a:xfrm>
            <a:off x="3851275" y="44450"/>
            <a:ext cx="24495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>
                <a:latin typeface="Calibri" pitchFamily="34" charset="0"/>
              </a:rPr>
              <a:t>The Military</a:t>
            </a:r>
          </a:p>
        </p:txBody>
      </p:sp>
      <p:sp>
        <p:nvSpPr>
          <p:cNvPr id="16" name="ZoneTexte 15"/>
          <p:cNvSpPr txBox="1">
            <a:spLocks noChangeArrowheads="1"/>
          </p:cNvSpPr>
          <p:nvPr/>
        </p:nvSpPr>
        <p:spPr bwMode="auto">
          <a:xfrm>
            <a:off x="6300788" y="44450"/>
            <a:ext cx="23749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>
                <a:latin typeface="Calibri" pitchFamily="34" charset="0"/>
              </a:rPr>
              <a:t>Teachers</a:t>
            </a:r>
          </a:p>
        </p:txBody>
      </p:sp>
      <p:sp>
        <p:nvSpPr>
          <p:cNvPr id="24" name="Flèche courbée vers le haut 23"/>
          <p:cNvSpPr/>
          <p:nvPr/>
        </p:nvSpPr>
        <p:spPr>
          <a:xfrm>
            <a:off x="5724525" y="1125538"/>
            <a:ext cx="1150938" cy="358775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>
              <a:solidFill>
                <a:schemeClr val="tx1"/>
              </a:solidFill>
            </a:endParaRPr>
          </a:p>
        </p:txBody>
      </p:sp>
      <p:sp>
        <p:nvSpPr>
          <p:cNvPr id="27" name="Flèche courbée vers le haut 26"/>
          <p:cNvSpPr/>
          <p:nvPr/>
        </p:nvSpPr>
        <p:spPr>
          <a:xfrm rot="10800000">
            <a:off x="5651500" y="692150"/>
            <a:ext cx="1152525" cy="360363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>
              <a:solidFill>
                <a:schemeClr val="tx1"/>
              </a:solidFill>
            </a:endParaRPr>
          </a:p>
        </p:txBody>
      </p:sp>
      <p:cxnSp>
        <p:nvCxnSpPr>
          <p:cNvPr id="11" name="Connecteur droit avec flèche 10"/>
          <p:cNvCxnSpPr/>
          <p:nvPr/>
        </p:nvCxnSpPr>
        <p:spPr>
          <a:xfrm>
            <a:off x="6300788" y="549275"/>
            <a:ext cx="0" cy="5543550"/>
          </a:xfrm>
          <a:prstGeom prst="straightConnector1">
            <a:avLst/>
          </a:prstGeom>
          <a:ln w="85725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Rectangle 29"/>
          <p:cNvSpPr/>
          <p:nvPr/>
        </p:nvSpPr>
        <p:spPr>
          <a:xfrm>
            <a:off x="5762625" y="1484313"/>
            <a:ext cx="1152525" cy="144462"/>
          </a:xfrm>
          <a:prstGeom prst="rect">
            <a:avLst/>
          </a:prstGeom>
          <a:solidFill>
            <a:schemeClr val="bg1"/>
          </a:solidFill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31" name="ZoneTexte 30"/>
          <p:cNvSpPr txBox="1">
            <a:spLocks noChangeArrowheads="1"/>
          </p:cNvSpPr>
          <p:nvPr/>
        </p:nvSpPr>
        <p:spPr bwMode="auto">
          <a:xfrm>
            <a:off x="5795963" y="1412875"/>
            <a:ext cx="1119187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1200">
                <a:latin typeface="Calibri" pitchFamily="34" charset="0"/>
              </a:rPr>
              <a:t>Express Needs</a:t>
            </a:r>
          </a:p>
        </p:txBody>
      </p:sp>
      <p:sp>
        <p:nvSpPr>
          <p:cNvPr id="28" name="Rectangle 27"/>
          <p:cNvSpPr/>
          <p:nvPr/>
        </p:nvSpPr>
        <p:spPr>
          <a:xfrm>
            <a:off x="5724525" y="549275"/>
            <a:ext cx="1150938" cy="142875"/>
          </a:xfrm>
          <a:prstGeom prst="rect">
            <a:avLst/>
          </a:prstGeom>
          <a:solidFill>
            <a:schemeClr val="bg1"/>
          </a:solidFill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29" name="ZoneTexte 28"/>
          <p:cNvSpPr txBox="1">
            <a:spLocks noChangeArrowheads="1"/>
          </p:cNvSpPr>
          <p:nvPr/>
        </p:nvSpPr>
        <p:spPr bwMode="auto">
          <a:xfrm>
            <a:off x="5795963" y="466725"/>
            <a:ext cx="115252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1200">
                <a:latin typeface="Calibri" pitchFamily="34" charset="0"/>
              </a:rPr>
              <a:t>Serving</a:t>
            </a:r>
          </a:p>
        </p:txBody>
      </p:sp>
      <p:sp>
        <p:nvSpPr>
          <p:cNvPr id="38" name="Flèche droite 37"/>
          <p:cNvSpPr/>
          <p:nvPr/>
        </p:nvSpPr>
        <p:spPr>
          <a:xfrm rot="10800000">
            <a:off x="5940425" y="2349500"/>
            <a:ext cx="576263" cy="142875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39" name="Flèche droite 38"/>
          <p:cNvSpPr/>
          <p:nvPr/>
        </p:nvSpPr>
        <p:spPr>
          <a:xfrm>
            <a:off x="6011863" y="1916113"/>
            <a:ext cx="576262" cy="144462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40" name="Flèche droite 39"/>
          <p:cNvSpPr/>
          <p:nvPr/>
        </p:nvSpPr>
        <p:spPr>
          <a:xfrm rot="5400000">
            <a:off x="7168356" y="2672557"/>
            <a:ext cx="358775" cy="144462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cxnSp>
        <p:nvCxnSpPr>
          <p:cNvPr id="42" name="Connecteur droit 41"/>
          <p:cNvCxnSpPr/>
          <p:nvPr/>
        </p:nvCxnSpPr>
        <p:spPr>
          <a:xfrm>
            <a:off x="5003800" y="4868863"/>
            <a:ext cx="0" cy="1081087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Connecteur droit 43"/>
          <p:cNvCxnSpPr/>
          <p:nvPr/>
        </p:nvCxnSpPr>
        <p:spPr>
          <a:xfrm>
            <a:off x="7451725" y="4868863"/>
            <a:ext cx="0" cy="1081087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Flèche droite 44"/>
          <p:cNvSpPr/>
          <p:nvPr/>
        </p:nvSpPr>
        <p:spPr>
          <a:xfrm rot="10800000">
            <a:off x="6134100" y="3213100"/>
            <a:ext cx="379413" cy="144463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2" name="ZoneTexte 1"/>
          <p:cNvSpPr txBox="1">
            <a:spLocks noChangeArrowheads="1"/>
          </p:cNvSpPr>
          <p:nvPr/>
        </p:nvSpPr>
        <p:spPr bwMode="auto">
          <a:xfrm>
            <a:off x="3779838" y="1657350"/>
            <a:ext cx="2520950" cy="639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1200" b="1">
                <a:latin typeface="Calibri" pitchFamily="34" charset="0"/>
              </a:rPr>
              <a:t>Identified by the military</a:t>
            </a:r>
          </a:p>
          <a:p>
            <a:pPr algn="ctr"/>
            <a:r>
              <a:rPr lang="fr-FR" sz="1200" b="1">
                <a:latin typeface="Calibri" pitchFamily="34" charset="0"/>
              </a:rPr>
              <a:t>Must NOT be solely linguistic</a:t>
            </a:r>
          </a:p>
          <a:p>
            <a:pPr algn="ctr"/>
            <a:r>
              <a:rPr lang="fr-FR" sz="1200" b="1">
                <a:latin typeface="Calibri" pitchFamily="34" charset="0"/>
              </a:rPr>
              <a:t>(they don’t want language experts)</a:t>
            </a:r>
          </a:p>
        </p:txBody>
      </p:sp>
      <p:sp>
        <p:nvSpPr>
          <p:cNvPr id="3" name="ZoneTexte 2"/>
          <p:cNvSpPr txBox="1">
            <a:spLocks noChangeArrowheads="1"/>
          </p:cNvSpPr>
          <p:nvPr/>
        </p:nvSpPr>
        <p:spPr bwMode="auto">
          <a:xfrm>
            <a:off x="3851275" y="2205038"/>
            <a:ext cx="2209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1200" b="1">
                <a:solidFill>
                  <a:srgbClr val="FF0000"/>
                </a:solidFill>
                <a:latin typeface="Calibri" pitchFamily="34" charset="0"/>
              </a:rPr>
              <a:t>Need to convince commanding staff and students</a:t>
            </a:r>
          </a:p>
        </p:txBody>
      </p:sp>
      <p:sp>
        <p:nvSpPr>
          <p:cNvPr id="9" name="ZoneTexte 8"/>
          <p:cNvSpPr txBox="1">
            <a:spLocks noChangeArrowheads="1"/>
          </p:cNvSpPr>
          <p:nvPr/>
        </p:nvSpPr>
        <p:spPr bwMode="auto">
          <a:xfrm>
            <a:off x="6443663" y="1628775"/>
            <a:ext cx="2303462" cy="1127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1200" b="1">
                <a:latin typeface="Calibri" pitchFamily="34" charset="0"/>
              </a:rPr>
              <a:t>Teaching staff’s mission:</a:t>
            </a:r>
          </a:p>
          <a:p>
            <a:pPr algn="ctr"/>
            <a:r>
              <a:rPr lang="fr-FR" sz="1200" b="1">
                <a:latin typeface="Calibri" pitchFamily="34" charset="0"/>
              </a:rPr>
              <a:t>Needs analysis to design relevant language course with consistent activities</a:t>
            </a:r>
            <a:r>
              <a:rPr lang="fr-FR" sz="1400">
                <a:latin typeface="Calibri" pitchFamily="34" charset="0"/>
              </a:rPr>
              <a:t>   </a:t>
            </a:r>
          </a:p>
          <a:p>
            <a:endParaRPr lang="fr-FR">
              <a:latin typeface="Calibri" pitchFamily="34" charset="0"/>
            </a:endParaRPr>
          </a:p>
        </p:txBody>
      </p:sp>
      <p:sp>
        <p:nvSpPr>
          <p:cNvPr id="10" name="ZoneTexte 9"/>
          <p:cNvSpPr txBox="1">
            <a:spLocks noChangeArrowheads="1"/>
          </p:cNvSpPr>
          <p:nvPr/>
        </p:nvSpPr>
        <p:spPr bwMode="auto">
          <a:xfrm>
            <a:off x="3779838" y="2732088"/>
            <a:ext cx="2425700" cy="1004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1200" b="1">
                <a:latin typeface="Calibri" pitchFamily="34" charset="0"/>
              </a:rPr>
              <a:t>Constantly need to convince that the learning objectives are the most relevant to achieve the learning goals</a:t>
            </a:r>
          </a:p>
          <a:p>
            <a:pPr algn="ctr"/>
            <a:endParaRPr lang="fr-FR" sz="1200">
              <a:latin typeface="Calibri" pitchFamily="34" charset="0"/>
            </a:endParaRPr>
          </a:p>
        </p:txBody>
      </p:sp>
      <p:sp>
        <p:nvSpPr>
          <p:cNvPr id="12" name="ZoneTexte 11"/>
          <p:cNvSpPr txBox="1">
            <a:spLocks noChangeArrowheads="1"/>
          </p:cNvSpPr>
          <p:nvPr/>
        </p:nvSpPr>
        <p:spPr bwMode="auto">
          <a:xfrm>
            <a:off x="6573838" y="3100388"/>
            <a:ext cx="1885950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1400">
                <a:latin typeface="Calibri" pitchFamily="34" charset="0"/>
              </a:rPr>
              <a:t>Guidelines for the teachers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13" grpId="0" animBg="1"/>
      <p:bldP spid="14" grpId="0"/>
      <p:bldP spid="15" grpId="0"/>
      <p:bldP spid="16" grpId="0"/>
      <p:bldP spid="24" grpId="0" animBg="1"/>
      <p:bldP spid="27" grpId="0" animBg="1"/>
      <p:bldP spid="30" grpId="0" animBg="1"/>
      <p:bldP spid="31" grpId="0"/>
      <p:bldP spid="28" grpId="0" animBg="1"/>
      <p:bldP spid="29" grpId="0"/>
      <p:bldP spid="38" grpId="0" animBg="1"/>
      <p:bldP spid="39" grpId="0" animBg="1"/>
      <p:bldP spid="40" grpId="0" animBg="1"/>
      <p:bldP spid="45" grpId="0" animBg="1"/>
      <p:bldP spid="2" grpId="0"/>
      <p:bldP spid="3" grpId="0"/>
      <p:bldP spid="9" grpId="0"/>
      <p:bldP spid="10" grpId="0"/>
      <p:bldP spid="1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>
            <a:spLocks noChangeArrowheads="1"/>
          </p:cNvSpPr>
          <p:nvPr/>
        </p:nvSpPr>
        <p:spPr bwMode="auto">
          <a:xfrm>
            <a:off x="568325" y="2944813"/>
            <a:ext cx="3852863" cy="304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defTabSz="457200"/>
            <a:r>
              <a:rPr lang="en-GB" sz="2400" b="1">
                <a:latin typeface="Calibri" pitchFamily="34" charset="0"/>
              </a:rPr>
              <a:t>French Programme</a:t>
            </a:r>
          </a:p>
          <a:p>
            <a:pPr algn="ctr" defTabSz="457200"/>
            <a:r>
              <a:rPr lang="en-GB" sz="2400" b="1">
                <a:latin typeface="Calibri" pitchFamily="34" charset="0"/>
              </a:rPr>
              <a:t>in the French Staff College</a:t>
            </a:r>
          </a:p>
          <a:p>
            <a:pPr algn="ctr" defTabSz="457200"/>
            <a:endParaRPr lang="en-GB" sz="2400" b="1">
              <a:latin typeface="Calibri" pitchFamily="34" charset="0"/>
            </a:endParaRPr>
          </a:p>
          <a:p>
            <a:pPr defTabSz="457200">
              <a:buFont typeface="Arial" charset="0"/>
              <a:buChar char="•"/>
            </a:pPr>
            <a:r>
              <a:rPr lang="en-GB" sz="2400" b="1">
                <a:latin typeface="Calibri" pitchFamily="34" charset="0"/>
              </a:rPr>
              <a:t> Foreign officers</a:t>
            </a:r>
          </a:p>
          <a:p>
            <a:pPr defTabSz="457200">
              <a:buFont typeface="Arial" charset="0"/>
              <a:buChar char="•"/>
            </a:pPr>
            <a:r>
              <a:rPr lang="en-GB" sz="2400" b="1">
                <a:latin typeface="Calibri" pitchFamily="34" charset="0"/>
              </a:rPr>
              <a:t> in France for a specific training course</a:t>
            </a:r>
          </a:p>
          <a:p>
            <a:pPr defTabSz="457200">
              <a:buFont typeface="Arial" charset="0"/>
              <a:buChar char="•"/>
            </a:pPr>
            <a:r>
              <a:rPr lang="en-GB" sz="2400" b="1">
                <a:latin typeface="Calibri" pitchFamily="34" charset="0"/>
              </a:rPr>
              <a:t> learning French is an obvious need</a:t>
            </a:r>
          </a:p>
        </p:txBody>
      </p:sp>
      <p:sp>
        <p:nvSpPr>
          <p:cNvPr id="3" name="ZoneTexte 2"/>
          <p:cNvSpPr txBox="1">
            <a:spLocks noChangeArrowheads="1"/>
          </p:cNvSpPr>
          <p:nvPr/>
        </p:nvSpPr>
        <p:spPr bwMode="auto">
          <a:xfrm>
            <a:off x="4421188" y="2962275"/>
            <a:ext cx="4119562" cy="3046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defTabSz="457200"/>
            <a:r>
              <a:rPr lang="en-GB" sz="2400" b="1">
                <a:latin typeface="Calibri" pitchFamily="34" charset="0"/>
              </a:rPr>
              <a:t>English Programme </a:t>
            </a:r>
          </a:p>
          <a:p>
            <a:pPr algn="ctr" defTabSz="457200"/>
            <a:r>
              <a:rPr lang="en-GB" sz="2400" b="1">
                <a:latin typeface="Calibri" pitchFamily="34" charset="0"/>
              </a:rPr>
              <a:t>in the French Staff College</a:t>
            </a:r>
          </a:p>
          <a:p>
            <a:pPr algn="ctr" defTabSz="457200"/>
            <a:endParaRPr lang="en-GB" sz="2400" b="1">
              <a:latin typeface="Calibri" pitchFamily="34" charset="0"/>
            </a:endParaRPr>
          </a:p>
          <a:p>
            <a:pPr defTabSz="457200">
              <a:buFont typeface="Arial" charset="0"/>
              <a:buChar char="•"/>
            </a:pPr>
            <a:r>
              <a:rPr lang="en-GB" sz="2400" b="1">
                <a:latin typeface="Calibri" pitchFamily="34" charset="0"/>
              </a:rPr>
              <a:t> French officers only</a:t>
            </a:r>
          </a:p>
          <a:p>
            <a:pPr defTabSz="457200">
              <a:buFont typeface="Arial" charset="0"/>
              <a:buChar char="•"/>
            </a:pPr>
            <a:r>
              <a:rPr lang="en-GB" sz="2400" b="1">
                <a:latin typeface="Calibri" pitchFamily="34" charset="0"/>
              </a:rPr>
              <a:t> in their national Staff College</a:t>
            </a:r>
          </a:p>
          <a:p>
            <a:pPr defTabSz="457200">
              <a:buFont typeface="Arial" charset="0"/>
              <a:buChar char="•"/>
            </a:pPr>
            <a:r>
              <a:rPr lang="en-GB" sz="2400" b="1">
                <a:latin typeface="Calibri" pitchFamily="34" charset="0"/>
              </a:rPr>
              <a:t> in their own capital city</a:t>
            </a:r>
          </a:p>
          <a:p>
            <a:pPr defTabSz="457200">
              <a:buFont typeface="Arial" charset="0"/>
              <a:buChar char="•"/>
            </a:pPr>
            <a:r>
              <a:rPr lang="en-GB" sz="2400" b="1">
                <a:latin typeface="Calibri" pitchFamily="34" charset="0"/>
              </a:rPr>
              <a:t> no immediate need to learn English</a:t>
            </a:r>
          </a:p>
        </p:txBody>
      </p:sp>
      <p:pic>
        <p:nvPicPr>
          <p:cNvPr id="22532" name="Picture 4" descr="http://www.sdllemonde.fr/sites/default/files/imagecache/product_full/wysiwyg_imageupload/35/ecole-militaire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76525" y="530225"/>
            <a:ext cx="3489325" cy="2182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675" name="Group 99"/>
          <p:cNvGraphicFramePr>
            <a:graphicFrameLocks noGrp="1"/>
          </p:cNvGraphicFramePr>
          <p:nvPr/>
        </p:nvGraphicFramePr>
        <p:xfrm>
          <a:off x="755650" y="981075"/>
          <a:ext cx="7848600" cy="5320667"/>
        </p:xfrm>
        <a:graphic>
          <a:graphicData uri="http://schemas.openxmlformats.org/drawingml/2006/table">
            <a:tbl>
              <a:tblPr/>
              <a:tblGrid>
                <a:gridCol w="1800225"/>
                <a:gridCol w="1943100"/>
                <a:gridCol w="1441450"/>
                <a:gridCol w="719138"/>
                <a:gridCol w="1944687"/>
              </a:tblGrid>
              <a:tr h="649288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OBJECTIVE CRITERIA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rowSpan="3"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3"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7921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NO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6D1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YES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6D1F6"/>
                    </a:solidFill>
                  </a:tcPr>
                </a:tc>
                <a:tc gridSpan="3"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9350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HAS </a:t>
                      </a:r>
                      <a:r>
                        <a:rPr kumimoji="0" lang="en-US" sz="1800" b="0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NEVER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SERVED IN AN ENGLISH-SPEAKING ENVIRONMENT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6D1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HAS SERVED IN AN ENGLISH-SPEAKING ENVIRONMENT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6D1F6"/>
                    </a:solidFill>
                  </a:tcPr>
                </a:tc>
                <a:tc gridSpan="3"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12080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+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3F9A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+++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If the course is well designed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3F9A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I LOVE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ENGLISH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6D1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YES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6D1F6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SUBJECTIVE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CRITERIA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12080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---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3F9A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+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Has experienced the need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3F9A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I HATE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ENGLISH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6D1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NO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6D1F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4676" name="Text Box 100"/>
          <p:cNvSpPr txBox="1">
            <a:spLocks noChangeArrowheads="1"/>
          </p:cNvSpPr>
          <p:nvPr/>
        </p:nvSpPr>
        <p:spPr bwMode="auto">
          <a:xfrm>
            <a:off x="684213" y="260350"/>
            <a:ext cx="79914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/>
              <a:t>STUDENTS’ PERCEPTION OF AN ENGLISH COURSE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547" name="Group 67"/>
          <p:cNvGraphicFramePr>
            <a:graphicFrameLocks noGrp="1"/>
          </p:cNvGraphicFramePr>
          <p:nvPr>
            <p:ph idx="1"/>
          </p:nvPr>
        </p:nvGraphicFramePr>
        <p:xfrm>
          <a:off x="1403350" y="549275"/>
          <a:ext cx="7294563" cy="5397500"/>
        </p:xfrm>
        <a:graphic>
          <a:graphicData uri="http://schemas.openxmlformats.org/drawingml/2006/table">
            <a:tbl>
              <a:tblPr/>
              <a:tblGrid>
                <a:gridCol w="2432050"/>
                <a:gridCol w="2430463"/>
                <a:gridCol w="2432050"/>
              </a:tblGrid>
              <a:tr h="10795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Professional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Language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1079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Learning Goals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r-F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Identified by the military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r-F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Must NOT be solely linguistic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r-F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(they don’t want language experts)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Need to convince commanding staff and students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         Teaching staff’s mission: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r-F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   Needs analysis to design relevant language course with consistent activities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1079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Learning Objectives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Constantly need to convince that the learning obejctives are the most relevant to achieve learning goals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     guidelines for the teachers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1079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Learning Outcomes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1079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Exams/Tests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           </a:t>
                      </a:r>
                      <a:endParaRPr kumimoji="0" lang="fr-FR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</a:tbl>
          </a:graphicData>
        </a:graphic>
      </p:graphicFrame>
      <p:sp>
        <p:nvSpPr>
          <p:cNvPr id="20507" name="ZoneTexte 4"/>
          <p:cNvSpPr txBox="1">
            <a:spLocks noChangeArrowheads="1"/>
          </p:cNvSpPr>
          <p:nvPr/>
        </p:nvSpPr>
        <p:spPr bwMode="auto">
          <a:xfrm>
            <a:off x="0" y="1989138"/>
            <a:ext cx="14033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>
                <a:solidFill>
                  <a:srgbClr val="FF0000"/>
                </a:solidFill>
                <a:latin typeface="Calibri" pitchFamily="34" charset="0"/>
              </a:rPr>
              <a:t>Head of Department</a:t>
            </a:r>
          </a:p>
        </p:txBody>
      </p:sp>
      <p:sp>
        <p:nvSpPr>
          <p:cNvPr id="20508" name="ZoneTexte 5"/>
          <p:cNvSpPr txBox="1">
            <a:spLocks noChangeArrowheads="1"/>
          </p:cNvSpPr>
          <p:nvPr/>
        </p:nvSpPr>
        <p:spPr bwMode="auto">
          <a:xfrm>
            <a:off x="107950" y="3068638"/>
            <a:ext cx="143986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>
                <a:solidFill>
                  <a:srgbClr val="FF0000"/>
                </a:solidFill>
                <a:latin typeface="Calibri" pitchFamily="34" charset="0"/>
              </a:rPr>
              <a:t>Teachers</a:t>
            </a:r>
          </a:p>
        </p:txBody>
      </p:sp>
      <p:sp>
        <p:nvSpPr>
          <p:cNvPr id="20509" name="ZoneTexte 6"/>
          <p:cNvSpPr txBox="1">
            <a:spLocks noChangeArrowheads="1"/>
          </p:cNvSpPr>
          <p:nvPr/>
        </p:nvSpPr>
        <p:spPr bwMode="auto">
          <a:xfrm>
            <a:off x="144463" y="4076700"/>
            <a:ext cx="14033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>
                <a:solidFill>
                  <a:srgbClr val="FF0000"/>
                </a:solidFill>
                <a:latin typeface="Calibri" pitchFamily="34" charset="0"/>
              </a:rPr>
              <a:t>Students</a:t>
            </a:r>
          </a:p>
        </p:txBody>
      </p:sp>
      <p:sp>
        <p:nvSpPr>
          <p:cNvPr id="13" name="Ellipse 12"/>
          <p:cNvSpPr/>
          <p:nvPr/>
        </p:nvSpPr>
        <p:spPr>
          <a:xfrm>
            <a:off x="4427538" y="6092825"/>
            <a:ext cx="3744912" cy="620713"/>
          </a:xfrm>
          <a:prstGeom prst="ellipse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20511" name="ZoneTexte 13"/>
          <p:cNvSpPr txBox="1">
            <a:spLocks noChangeArrowheads="1"/>
          </p:cNvSpPr>
          <p:nvPr/>
        </p:nvSpPr>
        <p:spPr bwMode="auto">
          <a:xfrm>
            <a:off x="5003800" y="6146800"/>
            <a:ext cx="259238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1400" b="1">
                <a:latin typeface="Calibri" pitchFamily="34" charset="0"/>
              </a:rPr>
              <a:t>Boundary difficult to pass</a:t>
            </a:r>
          </a:p>
        </p:txBody>
      </p:sp>
      <p:sp>
        <p:nvSpPr>
          <p:cNvPr id="20512" name="ZoneTexte 14"/>
          <p:cNvSpPr txBox="1">
            <a:spLocks noChangeArrowheads="1"/>
          </p:cNvSpPr>
          <p:nvPr/>
        </p:nvSpPr>
        <p:spPr bwMode="auto">
          <a:xfrm>
            <a:off x="3851275" y="44450"/>
            <a:ext cx="24495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>
                <a:latin typeface="Calibri" pitchFamily="34" charset="0"/>
              </a:rPr>
              <a:t>The Military</a:t>
            </a:r>
          </a:p>
        </p:txBody>
      </p:sp>
      <p:sp>
        <p:nvSpPr>
          <p:cNvPr id="20513" name="ZoneTexte 15"/>
          <p:cNvSpPr txBox="1">
            <a:spLocks noChangeArrowheads="1"/>
          </p:cNvSpPr>
          <p:nvPr/>
        </p:nvSpPr>
        <p:spPr bwMode="auto">
          <a:xfrm>
            <a:off x="6300788" y="44450"/>
            <a:ext cx="23749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>
                <a:latin typeface="Calibri" pitchFamily="34" charset="0"/>
              </a:rPr>
              <a:t>Teachers</a:t>
            </a:r>
          </a:p>
        </p:txBody>
      </p:sp>
      <p:sp>
        <p:nvSpPr>
          <p:cNvPr id="24" name="Flèche courbée vers le haut 23"/>
          <p:cNvSpPr/>
          <p:nvPr/>
        </p:nvSpPr>
        <p:spPr>
          <a:xfrm>
            <a:off x="5724525" y="1125538"/>
            <a:ext cx="1150938" cy="358775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>
              <a:solidFill>
                <a:schemeClr val="tx1"/>
              </a:solidFill>
            </a:endParaRPr>
          </a:p>
        </p:txBody>
      </p:sp>
      <p:sp>
        <p:nvSpPr>
          <p:cNvPr id="27" name="Flèche courbée vers le haut 26"/>
          <p:cNvSpPr/>
          <p:nvPr/>
        </p:nvSpPr>
        <p:spPr>
          <a:xfrm rot="10800000">
            <a:off x="5651500" y="692150"/>
            <a:ext cx="1152525" cy="360363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>
              <a:solidFill>
                <a:schemeClr val="tx1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3851275" y="414338"/>
            <a:ext cx="4968875" cy="13493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33" name="Rectangle 32"/>
          <p:cNvSpPr/>
          <p:nvPr/>
        </p:nvSpPr>
        <p:spPr>
          <a:xfrm>
            <a:off x="8675688" y="549275"/>
            <a:ext cx="144462" cy="554355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35" name="Rectangle 34"/>
          <p:cNvSpPr/>
          <p:nvPr/>
        </p:nvSpPr>
        <p:spPr>
          <a:xfrm>
            <a:off x="3851275" y="5949950"/>
            <a:ext cx="4824413" cy="14287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cxnSp>
        <p:nvCxnSpPr>
          <p:cNvPr id="11" name="Connecteur droit avec flèche 10"/>
          <p:cNvCxnSpPr/>
          <p:nvPr/>
        </p:nvCxnSpPr>
        <p:spPr>
          <a:xfrm>
            <a:off x="6300788" y="549275"/>
            <a:ext cx="0" cy="5543550"/>
          </a:xfrm>
          <a:prstGeom prst="straightConnector1">
            <a:avLst/>
          </a:prstGeom>
          <a:ln w="5080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Flèche gauche 35"/>
          <p:cNvSpPr/>
          <p:nvPr/>
        </p:nvSpPr>
        <p:spPr>
          <a:xfrm>
            <a:off x="3419475" y="5876925"/>
            <a:ext cx="431800" cy="288925"/>
          </a:xfrm>
          <a:prstGeom prst="leftArrow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37" name="Organigramme : Connecteur 36"/>
          <p:cNvSpPr/>
          <p:nvPr/>
        </p:nvSpPr>
        <p:spPr>
          <a:xfrm>
            <a:off x="3779838" y="400050"/>
            <a:ext cx="144462" cy="149225"/>
          </a:xfrm>
          <a:prstGeom prst="flowChartConnector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30" name="Rectangle 29"/>
          <p:cNvSpPr/>
          <p:nvPr/>
        </p:nvSpPr>
        <p:spPr>
          <a:xfrm>
            <a:off x="5762625" y="1484313"/>
            <a:ext cx="1152525" cy="144462"/>
          </a:xfrm>
          <a:prstGeom prst="rect">
            <a:avLst/>
          </a:prstGeom>
          <a:solidFill>
            <a:schemeClr val="bg1"/>
          </a:solidFill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20523" name="ZoneTexte 30"/>
          <p:cNvSpPr txBox="1">
            <a:spLocks noChangeArrowheads="1"/>
          </p:cNvSpPr>
          <p:nvPr/>
        </p:nvSpPr>
        <p:spPr bwMode="auto">
          <a:xfrm>
            <a:off x="5795963" y="1412875"/>
            <a:ext cx="1119187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1200">
                <a:latin typeface="Calibri" pitchFamily="34" charset="0"/>
              </a:rPr>
              <a:t>Express Needs</a:t>
            </a:r>
          </a:p>
        </p:txBody>
      </p:sp>
      <p:sp>
        <p:nvSpPr>
          <p:cNvPr id="28" name="Rectangle 27"/>
          <p:cNvSpPr/>
          <p:nvPr/>
        </p:nvSpPr>
        <p:spPr>
          <a:xfrm>
            <a:off x="5724525" y="549275"/>
            <a:ext cx="1150938" cy="142875"/>
          </a:xfrm>
          <a:prstGeom prst="rect">
            <a:avLst/>
          </a:prstGeom>
          <a:solidFill>
            <a:schemeClr val="bg1"/>
          </a:solidFill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20525" name="ZoneTexte 28"/>
          <p:cNvSpPr txBox="1">
            <a:spLocks noChangeArrowheads="1"/>
          </p:cNvSpPr>
          <p:nvPr/>
        </p:nvSpPr>
        <p:spPr bwMode="auto">
          <a:xfrm>
            <a:off x="5795963" y="466725"/>
            <a:ext cx="115252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1200">
                <a:latin typeface="Calibri" pitchFamily="34" charset="0"/>
              </a:rPr>
              <a:t>Serving</a:t>
            </a:r>
          </a:p>
        </p:txBody>
      </p:sp>
      <p:sp>
        <p:nvSpPr>
          <p:cNvPr id="38" name="Flèche droite 37"/>
          <p:cNvSpPr/>
          <p:nvPr/>
        </p:nvSpPr>
        <p:spPr>
          <a:xfrm>
            <a:off x="5940425" y="2349500"/>
            <a:ext cx="576263" cy="142875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39" name="Flèche droite 38"/>
          <p:cNvSpPr/>
          <p:nvPr/>
        </p:nvSpPr>
        <p:spPr>
          <a:xfrm rot="10800000">
            <a:off x="5940425" y="1916113"/>
            <a:ext cx="576263" cy="144462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40" name="Flèche droite 39"/>
          <p:cNvSpPr/>
          <p:nvPr/>
        </p:nvSpPr>
        <p:spPr>
          <a:xfrm rot="5400000">
            <a:off x="7168356" y="2672557"/>
            <a:ext cx="358775" cy="144462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cxnSp>
        <p:nvCxnSpPr>
          <p:cNvPr id="42" name="Connecteur droit 41"/>
          <p:cNvCxnSpPr/>
          <p:nvPr/>
        </p:nvCxnSpPr>
        <p:spPr>
          <a:xfrm>
            <a:off x="5003800" y="4868863"/>
            <a:ext cx="0" cy="1081087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Connecteur droit 43"/>
          <p:cNvCxnSpPr/>
          <p:nvPr/>
        </p:nvCxnSpPr>
        <p:spPr>
          <a:xfrm>
            <a:off x="7451725" y="4868863"/>
            <a:ext cx="0" cy="1081087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Flèche droite 44"/>
          <p:cNvSpPr/>
          <p:nvPr/>
        </p:nvSpPr>
        <p:spPr>
          <a:xfrm rot="10800000">
            <a:off x="6134100" y="3213100"/>
            <a:ext cx="379413" cy="144463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2" name="ZoneTexte 1"/>
          <p:cNvSpPr txBox="1">
            <a:spLocks noChangeArrowheads="1"/>
          </p:cNvSpPr>
          <p:nvPr/>
        </p:nvSpPr>
        <p:spPr bwMode="auto">
          <a:xfrm>
            <a:off x="3851275" y="4006850"/>
            <a:ext cx="2376488" cy="85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1600" b="1">
                <a:latin typeface="Calibri" pitchFamily="34" charset="0"/>
              </a:rPr>
              <a:t>Professional skills acquired</a:t>
            </a:r>
          </a:p>
          <a:p>
            <a:endParaRPr lang="fr-FR" b="1">
              <a:latin typeface="Calibri" pitchFamily="34" charset="0"/>
            </a:endParaRPr>
          </a:p>
        </p:txBody>
      </p:sp>
      <p:sp>
        <p:nvSpPr>
          <p:cNvPr id="3" name="ZoneTexte 2"/>
          <p:cNvSpPr txBox="1">
            <a:spLocks noChangeArrowheads="1"/>
          </p:cNvSpPr>
          <p:nvPr/>
        </p:nvSpPr>
        <p:spPr bwMode="auto">
          <a:xfrm>
            <a:off x="6516688" y="3933825"/>
            <a:ext cx="2016125" cy="73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1400" b="1">
                <a:latin typeface="Calibri" pitchFamily="34" charset="0"/>
              </a:rPr>
              <a:t>Command of language in a specific professional environment</a:t>
            </a:r>
          </a:p>
        </p:txBody>
      </p:sp>
      <p:sp>
        <p:nvSpPr>
          <p:cNvPr id="8" name="ZoneTexte 7"/>
          <p:cNvSpPr txBox="1">
            <a:spLocks noChangeArrowheads="1"/>
          </p:cNvSpPr>
          <p:nvPr/>
        </p:nvSpPr>
        <p:spPr bwMode="auto">
          <a:xfrm>
            <a:off x="4211638" y="5084763"/>
            <a:ext cx="576262" cy="585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3200">
                <a:latin typeface="Calibri" pitchFamily="34" charset="0"/>
              </a:rPr>
              <a:t>?</a:t>
            </a:r>
          </a:p>
        </p:txBody>
      </p:sp>
      <p:sp>
        <p:nvSpPr>
          <p:cNvPr id="9" name="ZoneTexte 8"/>
          <p:cNvSpPr txBox="1">
            <a:spLocks noChangeArrowheads="1"/>
          </p:cNvSpPr>
          <p:nvPr/>
        </p:nvSpPr>
        <p:spPr bwMode="auto">
          <a:xfrm>
            <a:off x="5148263" y="5157788"/>
            <a:ext cx="985837" cy="522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2800">
                <a:latin typeface="Calibri" pitchFamily="34" charset="0"/>
              </a:rPr>
              <a:t>PLS 4</a:t>
            </a:r>
          </a:p>
        </p:txBody>
      </p:sp>
      <p:sp>
        <p:nvSpPr>
          <p:cNvPr id="10" name="ZoneTexte 9"/>
          <p:cNvSpPr txBox="1">
            <a:spLocks noChangeArrowheads="1"/>
          </p:cNvSpPr>
          <p:nvPr/>
        </p:nvSpPr>
        <p:spPr bwMode="auto">
          <a:xfrm>
            <a:off x="6323013" y="5138738"/>
            <a:ext cx="1128712" cy="522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2800">
                <a:latin typeface="Calibri" pitchFamily="34" charset="0"/>
              </a:rPr>
              <a:t>PLS 3</a:t>
            </a:r>
          </a:p>
        </p:txBody>
      </p:sp>
      <p:sp>
        <p:nvSpPr>
          <p:cNvPr id="12" name="ZoneTexte 11"/>
          <p:cNvSpPr txBox="1">
            <a:spLocks noChangeArrowheads="1"/>
          </p:cNvSpPr>
          <p:nvPr/>
        </p:nvSpPr>
        <p:spPr bwMode="auto">
          <a:xfrm>
            <a:off x="7451725" y="5138738"/>
            <a:ext cx="1223963" cy="522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2800">
                <a:latin typeface="Calibri" pitchFamily="34" charset="0"/>
              </a:rPr>
              <a:t>TOEIC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  <p:bldP spid="33" grpId="0" animBg="1"/>
      <p:bldP spid="35" grpId="0" animBg="1"/>
      <p:bldP spid="36" grpId="0" animBg="1"/>
      <p:bldP spid="37" grpId="0" animBg="1"/>
      <p:bldP spid="2" grpId="0"/>
      <p:bldP spid="8" grpId="0"/>
      <p:bldP spid="9" grpId="0"/>
      <p:bldP spid="10" grpId="0"/>
      <p:bldP spid="12" grpId="0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911</TotalTime>
  <Words>356</Words>
  <Application>Microsoft Office PowerPoint</Application>
  <PresentationFormat>Affichage à l'écran (4:3)</PresentationFormat>
  <Paragraphs>127</Paragraphs>
  <Slides>10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1" baseType="lpstr">
      <vt:lpstr>Thème Office</vt:lpstr>
      <vt:lpstr>Diapositive 1</vt:lpstr>
      <vt:lpstr>Diapositive 2</vt:lpstr>
      <vt:lpstr>Diapositive 3</vt:lpstr>
      <vt:lpstr>From Goals to Outcomes: Success and Failure in Overcoming Challenges</vt:lpstr>
      <vt:lpstr>Diapositive 5</vt:lpstr>
      <vt:lpstr>Diapositive 6</vt:lpstr>
      <vt:lpstr>Diapositive 7</vt:lpstr>
      <vt:lpstr>Diapositive 8</vt:lpstr>
      <vt:lpstr>Diapositive 9</vt:lpstr>
      <vt:lpstr>QUESTIONS?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adm_cid</dc:creator>
  <cp:lastModifiedBy>TTC</cp:lastModifiedBy>
  <cp:revision>50</cp:revision>
  <dcterms:created xsi:type="dcterms:W3CDTF">2016-05-18T09:37:13Z</dcterms:created>
  <dcterms:modified xsi:type="dcterms:W3CDTF">2016-05-23T21:11:27Z</dcterms:modified>
</cp:coreProperties>
</file>